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12" r:id="rId1"/>
  </p:sldMasterIdLst>
  <p:notesMasterIdLst>
    <p:notesMasterId r:id="rId594"/>
  </p:notesMasterIdLst>
  <p:handoutMasterIdLst>
    <p:handoutMasterId r:id="rId595"/>
  </p:handoutMasterIdLst>
  <p:sldIdLst>
    <p:sldId id="956" r:id="rId2"/>
    <p:sldId id="957" r:id="rId3"/>
    <p:sldId id="673" r:id="rId4"/>
    <p:sldId id="257" r:id="rId5"/>
    <p:sldId id="265" r:id="rId6"/>
    <p:sldId id="427" r:id="rId7"/>
    <p:sldId id="512" r:id="rId8"/>
    <p:sldId id="263" r:id="rId9"/>
    <p:sldId id="703" r:id="rId10"/>
    <p:sldId id="702" r:id="rId11"/>
    <p:sldId id="266" r:id="rId12"/>
    <p:sldId id="429" r:id="rId13"/>
    <p:sldId id="459" r:id="rId14"/>
    <p:sldId id="460" r:id="rId15"/>
    <p:sldId id="576" r:id="rId16"/>
    <p:sldId id="262" r:id="rId17"/>
    <p:sldId id="271" r:id="rId18"/>
    <p:sldId id="272" r:id="rId19"/>
    <p:sldId id="665" r:id="rId20"/>
    <p:sldId id="666" r:id="rId21"/>
    <p:sldId id="670" r:id="rId22"/>
    <p:sldId id="1396" r:id="rId23"/>
    <p:sldId id="540" r:id="rId24"/>
    <p:sldId id="541" r:id="rId25"/>
    <p:sldId id="668" r:id="rId26"/>
    <p:sldId id="669" r:id="rId27"/>
    <p:sldId id="277" r:id="rId28"/>
    <p:sldId id="278" r:id="rId29"/>
    <p:sldId id="279" r:id="rId30"/>
    <p:sldId id="280" r:id="rId31"/>
    <p:sldId id="281" r:id="rId32"/>
    <p:sldId id="579" r:id="rId33"/>
    <p:sldId id="580" r:id="rId34"/>
    <p:sldId id="581" r:id="rId35"/>
    <p:sldId id="582" r:id="rId36"/>
    <p:sldId id="583" r:id="rId37"/>
    <p:sldId id="584" r:id="rId38"/>
    <p:sldId id="585" r:id="rId39"/>
    <p:sldId id="282" r:id="rId40"/>
    <p:sldId id="283" r:id="rId41"/>
    <p:sldId id="285" r:id="rId42"/>
    <p:sldId id="462" r:id="rId43"/>
    <p:sldId id="284" r:id="rId44"/>
    <p:sldId id="586" r:id="rId45"/>
    <p:sldId id="587" r:id="rId46"/>
    <p:sldId id="286" r:id="rId47"/>
    <p:sldId id="287" r:id="rId48"/>
    <p:sldId id="288" r:id="rId49"/>
    <p:sldId id="466" r:id="rId50"/>
    <p:sldId id="290" r:id="rId51"/>
    <p:sldId id="467" r:id="rId52"/>
    <p:sldId id="468" r:id="rId53"/>
    <p:sldId id="289" r:id="rId54"/>
    <p:sldId id="588" r:id="rId55"/>
    <p:sldId id="291" r:id="rId56"/>
    <p:sldId id="292" r:id="rId57"/>
    <p:sldId id="293" r:id="rId58"/>
    <p:sldId id="295" r:id="rId59"/>
    <p:sldId id="294" r:id="rId60"/>
    <p:sldId id="589" r:id="rId61"/>
    <p:sldId id="296" r:id="rId62"/>
    <p:sldId id="298" r:id="rId63"/>
    <p:sldId id="299" r:id="rId64"/>
    <p:sldId id="297" r:id="rId65"/>
    <p:sldId id="625" r:id="rId66"/>
    <p:sldId id="626" r:id="rId67"/>
    <p:sldId id="627" r:id="rId68"/>
    <p:sldId id="300" r:id="rId69"/>
    <p:sldId id="301" r:id="rId70"/>
    <p:sldId id="303" r:id="rId71"/>
    <p:sldId id="472" r:id="rId72"/>
    <p:sldId id="302" r:id="rId73"/>
    <p:sldId id="631" r:id="rId74"/>
    <p:sldId id="628" r:id="rId75"/>
    <p:sldId id="629" r:id="rId76"/>
    <p:sldId id="630" r:id="rId77"/>
    <p:sldId id="632" r:id="rId78"/>
    <p:sldId id="304" r:id="rId79"/>
    <p:sldId id="305" r:id="rId80"/>
    <p:sldId id="308" r:id="rId81"/>
    <p:sldId id="473" r:id="rId82"/>
    <p:sldId id="307" r:id="rId83"/>
    <p:sldId id="474" r:id="rId84"/>
    <p:sldId id="475" r:id="rId85"/>
    <p:sldId id="476" r:id="rId86"/>
    <p:sldId id="633" r:id="rId87"/>
    <p:sldId id="306" r:id="rId88"/>
    <p:sldId id="634" r:id="rId89"/>
    <p:sldId id="637" r:id="rId90"/>
    <p:sldId id="638" r:id="rId91"/>
    <p:sldId id="635" r:id="rId92"/>
    <p:sldId id="636" r:id="rId93"/>
    <p:sldId id="639" r:id="rId94"/>
    <p:sldId id="309" r:id="rId95"/>
    <p:sldId id="310" r:id="rId96"/>
    <p:sldId id="311" r:id="rId97"/>
    <p:sldId id="478" r:id="rId98"/>
    <p:sldId id="479" r:id="rId99"/>
    <p:sldId id="313" r:id="rId100"/>
    <p:sldId id="480" r:id="rId101"/>
    <p:sldId id="312" r:id="rId102"/>
    <p:sldId id="661" r:id="rId103"/>
    <p:sldId id="663" r:id="rId104"/>
    <p:sldId id="664" r:id="rId105"/>
    <p:sldId id="314" r:id="rId106"/>
    <p:sldId id="315" r:id="rId107"/>
    <p:sldId id="316" r:id="rId108"/>
    <p:sldId id="318" r:id="rId109"/>
    <p:sldId id="482" r:id="rId110"/>
    <p:sldId id="317" r:id="rId111"/>
    <p:sldId id="481" r:id="rId112"/>
    <p:sldId id="647" r:id="rId113"/>
    <p:sldId id="646" r:id="rId114"/>
    <p:sldId id="649" r:id="rId115"/>
    <p:sldId id="648" r:id="rId116"/>
    <p:sldId id="650" r:id="rId117"/>
    <p:sldId id="652" r:id="rId118"/>
    <p:sldId id="651" r:id="rId119"/>
    <p:sldId id="518" r:id="rId120"/>
    <p:sldId id="514" r:id="rId121"/>
    <p:sldId id="544" r:id="rId122"/>
    <p:sldId id="545" r:id="rId123"/>
    <p:sldId id="546" r:id="rId124"/>
    <p:sldId id="516" r:id="rId125"/>
    <p:sldId id="547" r:id="rId126"/>
    <p:sldId id="517" r:id="rId127"/>
    <p:sldId id="653" r:id="rId128"/>
    <p:sldId id="654" r:id="rId129"/>
    <p:sldId id="655" r:id="rId130"/>
    <p:sldId id="656" r:id="rId131"/>
    <p:sldId id="519" r:id="rId132"/>
    <p:sldId id="520" r:id="rId133"/>
    <p:sldId id="548" r:id="rId134"/>
    <p:sldId id="521" r:id="rId135"/>
    <p:sldId id="549" r:id="rId136"/>
    <p:sldId id="522" r:id="rId137"/>
    <p:sldId id="523" r:id="rId138"/>
    <p:sldId id="657" r:id="rId139"/>
    <p:sldId id="645" r:id="rId140"/>
    <p:sldId id="594" r:id="rId141"/>
    <p:sldId id="592" r:id="rId142"/>
    <p:sldId id="596" r:id="rId143"/>
    <p:sldId id="641" r:id="rId144"/>
    <p:sldId id="595" r:id="rId145"/>
    <p:sldId id="642" r:id="rId146"/>
    <p:sldId id="643" r:id="rId147"/>
    <p:sldId id="644" r:id="rId148"/>
    <p:sldId id="524" r:id="rId149"/>
    <p:sldId id="525" r:id="rId150"/>
    <p:sldId id="526" r:id="rId151"/>
    <p:sldId id="527" r:id="rId152"/>
    <p:sldId id="528" r:id="rId153"/>
    <p:sldId id="591" r:id="rId154"/>
    <p:sldId id="529" r:id="rId155"/>
    <p:sldId id="530" r:id="rId156"/>
    <p:sldId id="531" r:id="rId157"/>
    <p:sldId id="532" r:id="rId158"/>
    <p:sldId id="533" r:id="rId159"/>
    <p:sldId id="658" r:id="rId160"/>
    <p:sldId id="659" r:id="rId161"/>
    <p:sldId id="660" r:id="rId162"/>
    <p:sldId id="534" r:id="rId163"/>
    <p:sldId id="535" r:id="rId164"/>
    <p:sldId id="536" r:id="rId165"/>
    <p:sldId id="537" r:id="rId166"/>
    <p:sldId id="538" r:id="rId167"/>
    <p:sldId id="590" r:id="rId168"/>
    <p:sldId id="675" r:id="rId169"/>
    <p:sldId id="676" r:id="rId170"/>
    <p:sldId id="677" r:id="rId171"/>
    <p:sldId id="678" r:id="rId172"/>
    <p:sldId id="679" r:id="rId173"/>
    <p:sldId id="680" r:id="rId174"/>
    <p:sldId id="704" r:id="rId175"/>
    <p:sldId id="705" r:id="rId176"/>
    <p:sldId id="706" r:id="rId177"/>
    <p:sldId id="707" r:id="rId178"/>
    <p:sldId id="708" r:id="rId179"/>
    <p:sldId id="710" r:id="rId180"/>
    <p:sldId id="709" r:id="rId181"/>
    <p:sldId id="711" r:id="rId182"/>
    <p:sldId id="712" r:id="rId183"/>
    <p:sldId id="713" r:id="rId184"/>
    <p:sldId id="714" r:id="rId185"/>
    <p:sldId id="715" r:id="rId186"/>
    <p:sldId id="716" r:id="rId187"/>
    <p:sldId id="717" r:id="rId188"/>
    <p:sldId id="719" r:id="rId189"/>
    <p:sldId id="718" r:id="rId190"/>
    <p:sldId id="721" r:id="rId191"/>
    <p:sldId id="720" r:id="rId192"/>
    <p:sldId id="722" r:id="rId193"/>
    <p:sldId id="723" r:id="rId194"/>
    <p:sldId id="725" r:id="rId195"/>
    <p:sldId id="727" r:id="rId196"/>
    <p:sldId id="729" r:id="rId197"/>
    <p:sldId id="728" r:id="rId198"/>
    <p:sldId id="724" r:id="rId199"/>
    <p:sldId id="734" r:id="rId200"/>
    <p:sldId id="733" r:id="rId201"/>
    <p:sldId id="732" r:id="rId202"/>
    <p:sldId id="731" r:id="rId203"/>
    <p:sldId id="730" r:id="rId204"/>
    <p:sldId id="736" r:id="rId205"/>
    <p:sldId id="735" r:id="rId206"/>
    <p:sldId id="737" r:id="rId207"/>
    <p:sldId id="738" r:id="rId208"/>
    <p:sldId id="740" r:id="rId209"/>
    <p:sldId id="741" r:id="rId210"/>
    <p:sldId id="739" r:id="rId211"/>
    <p:sldId id="742" r:id="rId212"/>
    <p:sldId id="743" r:id="rId213"/>
    <p:sldId id="746" r:id="rId214"/>
    <p:sldId id="745" r:id="rId215"/>
    <p:sldId id="744" r:id="rId216"/>
    <p:sldId id="747" r:id="rId217"/>
    <p:sldId id="751" r:id="rId218"/>
    <p:sldId id="748" r:id="rId219"/>
    <p:sldId id="750" r:id="rId220"/>
    <p:sldId id="749" r:id="rId221"/>
    <p:sldId id="753" r:id="rId222"/>
    <p:sldId id="1397" r:id="rId223"/>
    <p:sldId id="757" r:id="rId224"/>
    <p:sldId id="756" r:id="rId225"/>
    <p:sldId id="755" r:id="rId226"/>
    <p:sldId id="754" r:id="rId227"/>
    <p:sldId id="758" r:id="rId228"/>
    <p:sldId id="759" r:id="rId229"/>
    <p:sldId id="762" r:id="rId230"/>
    <p:sldId id="761" r:id="rId231"/>
    <p:sldId id="760" r:id="rId232"/>
    <p:sldId id="767" r:id="rId233"/>
    <p:sldId id="766" r:id="rId234"/>
    <p:sldId id="765" r:id="rId235"/>
    <p:sldId id="764" r:id="rId236"/>
    <p:sldId id="763" r:id="rId237"/>
    <p:sldId id="768" r:id="rId238"/>
    <p:sldId id="769" r:id="rId239"/>
    <p:sldId id="773" r:id="rId240"/>
    <p:sldId id="771" r:id="rId241"/>
    <p:sldId id="777" r:id="rId242"/>
    <p:sldId id="772" r:id="rId243"/>
    <p:sldId id="685" r:id="rId244"/>
    <p:sldId id="686" r:id="rId245"/>
    <p:sldId id="688" r:id="rId246"/>
    <p:sldId id="689" r:id="rId247"/>
    <p:sldId id="692" r:id="rId248"/>
    <p:sldId id="786" r:id="rId249"/>
    <p:sldId id="787" r:id="rId250"/>
    <p:sldId id="322" r:id="rId251"/>
    <p:sldId id="323" r:id="rId252"/>
    <p:sldId id="877" r:id="rId253"/>
    <p:sldId id="878" r:id="rId254"/>
    <p:sldId id="879" r:id="rId255"/>
    <p:sldId id="880" r:id="rId256"/>
    <p:sldId id="881" r:id="rId257"/>
    <p:sldId id="882" r:id="rId258"/>
    <p:sldId id="873" r:id="rId259"/>
    <p:sldId id="874" r:id="rId260"/>
    <p:sldId id="883" r:id="rId261"/>
    <p:sldId id="884" r:id="rId262"/>
    <p:sldId id="885" r:id="rId263"/>
    <p:sldId id="886" r:id="rId264"/>
    <p:sldId id="1403" r:id="rId265"/>
    <p:sldId id="1153" r:id="rId266"/>
    <p:sldId id="1154" r:id="rId267"/>
    <p:sldId id="1155" r:id="rId268"/>
    <p:sldId id="1156" r:id="rId269"/>
    <p:sldId id="1157" r:id="rId270"/>
    <p:sldId id="1158" r:id="rId271"/>
    <p:sldId id="1159" r:id="rId272"/>
    <p:sldId id="1160" r:id="rId273"/>
    <p:sldId id="1161" r:id="rId274"/>
    <p:sldId id="1162" r:id="rId275"/>
    <p:sldId id="1163" r:id="rId276"/>
    <p:sldId id="1164" r:id="rId277"/>
    <p:sldId id="1165" r:id="rId278"/>
    <p:sldId id="1166" r:id="rId279"/>
    <p:sldId id="1167" r:id="rId280"/>
    <p:sldId id="1168" r:id="rId281"/>
    <p:sldId id="1169" r:id="rId282"/>
    <p:sldId id="1170" r:id="rId283"/>
    <p:sldId id="1171" r:id="rId284"/>
    <p:sldId id="1172" r:id="rId285"/>
    <p:sldId id="1173" r:id="rId286"/>
    <p:sldId id="1174" r:id="rId287"/>
    <p:sldId id="1175" r:id="rId288"/>
    <p:sldId id="1176" r:id="rId289"/>
    <p:sldId id="1177" r:id="rId290"/>
    <p:sldId id="1178" r:id="rId291"/>
    <p:sldId id="1179" r:id="rId292"/>
    <p:sldId id="1180" r:id="rId293"/>
    <p:sldId id="1181" r:id="rId294"/>
    <p:sldId id="1182" r:id="rId295"/>
    <p:sldId id="1183" r:id="rId296"/>
    <p:sldId id="1184" r:id="rId297"/>
    <p:sldId id="1185" r:id="rId298"/>
    <p:sldId id="1186" r:id="rId299"/>
    <p:sldId id="1187" r:id="rId300"/>
    <p:sldId id="1188" r:id="rId301"/>
    <p:sldId id="1189" r:id="rId302"/>
    <p:sldId id="1190" r:id="rId303"/>
    <p:sldId id="1191" r:id="rId304"/>
    <p:sldId id="1192" r:id="rId305"/>
    <p:sldId id="1193" r:id="rId306"/>
    <p:sldId id="1195" r:id="rId307"/>
    <p:sldId id="1196" r:id="rId308"/>
    <p:sldId id="1197" r:id="rId309"/>
    <p:sldId id="1198" r:id="rId310"/>
    <p:sldId id="1199" r:id="rId311"/>
    <p:sldId id="1200" r:id="rId312"/>
    <p:sldId id="1201" r:id="rId313"/>
    <p:sldId id="1202" r:id="rId314"/>
    <p:sldId id="1204" r:id="rId315"/>
    <p:sldId id="1206" r:id="rId316"/>
    <p:sldId id="1207" r:id="rId317"/>
    <p:sldId id="1208" r:id="rId318"/>
    <p:sldId id="1209" r:id="rId319"/>
    <p:sldId id="1211" r:id="rId320"/>
    <p:sldId id="1212" r:id="rId321"/>
    <p:sldId id="1213" r:id="rId322"/>
    <p:sldId id="1214" r:id="rId323"/>
    <p:sldId id="1215" r:id="rId324"/>
    <p:sldId id="1216" r:id="rId325"/>
    <p:sldId id="1217" r:id="rId326"/>
    <p:sldId id="1218" r:id="rId327"/>
    <p:sldId id="1220" r:id="rId328"/>
    <p:sldId id="1221" r:id="rId329"/>
    <p:sldId id="1223" r:id="rId330"/>
    <p:sldId id="1224" r:id="rId331"/>
    <p:sldId id="1225" r:id="rId332"/>
    <p:sldId id="1227" r:id="rId333"/>
    <p:sldId id="1228" r:id="rId334"/>
    <p:sldId id="1229" r:id="rId335"/>
    <p:sldId id="1230" r:id="rId336"/>
    <p:sldId id="1231" r:id="rId337"/>
    <p:sldId id="1232" r:id="rId338"/>
    <p:sldId id="1233" r:id="rId339"/>
    <p:sldId id="1234" r:id="rId340"/>
    <p:sldId id="1235" r:id="rId341"/>
    <p:sldId id="1236" r:id="rId342"/>
    <p:sldId id="1237" r:id="rId343"/>
    <p:sldId id="1238" r:id="rId344"/>
    <p:sldId id="1239" r:id="rId345"/>
    <p:sldId id="1241" r:id="rId346"/>
    <p:sldId id="1242" r:id="rId347"/>
    <p:sldId id="1243" r:id="rId348"/>
    <p:sldId id="1244" r:id="rId349"/>
    <p:sldId id="1245" r:id="rId350"/>
    <p:sldId id="1246" r:id="rId351"/>
    <p:sldId id="1247" r:id="rId352"/>
    <p:sldId id="1248" r:id="rId353"/>
    <p:sldId id="1249" r:id="rId354"/>
    <p:sldId id="1250" r:id="rId355"/>
    <p:sldId id="1251" r:id="rId356"/>
    <p:sldId id="1252" r:id="rId357"/>
    <p:sldId id="1253" r:id="rId358"/>
    <p:sldId id="1254" r:id="rId359"/>
    <p:sldId id="1255" r:id="rId360"/>
    <p:sldId id="1256" r:id="rId361"/>
    <p:sldId id="1257" r:id="rId362"/>
    <p:sldId id="1258" r:id="rId363"/>
    <p:sldId id="1259" r:id="rId364"/>
    <p:sldId id="1260" r:id="rId365"/>
    <p:sldId id="1261" r:id="rId366"/>
    <p:sldId id="1262" r:id="rId367"/>
    <p:sldId id="1263" r:id="rId368"/>
    <p:sldId id="1264" r:id="rId369"/>
    <p:sldId id="1265" r:id="rId370"/>
    <p:sldId id="1266" r:id="rId371"/>
    <p:sldId id="1267" r:id="rId372"/>
    <p:sldId id="1268" r:id="rId373"/>
    <p:sldId id="1269" r:id="rId374"/>
    <p:sldId id="1270" r:id="rId375"/>
    <p:sldId id="1271" r:id="rId376"/>
    <p:sldId id="1272" r:id="rId377"/>
    <p:sldId id="1273" r:id="rId378"/>
    <p:sldId id="1274" r:id="rId379"/>
    <p:sldId id="1275" r:id="rId380"/>
    <p:sldId id="1276" r:id="rId381"/>
    <p:sldId id="1277" r:id="rId382"/>
    <p:sldId id="1132" r:id="rId383"/>
    <p:sldId id="1133" r:id="rId384"/>
    <p:sldId id="1134" r:id="rId385"/>
    <p:sldId id="1135" r:id="rId386"/>
    <p:sldId id="1136" r:id="rId387"/>
    <p:sldId id="1137" r:id="rId388"/>
    <p:sldId id="1138" r:id="rId389"/>
    <p:sldId id="1139" r:id="rId390"/>
    <p:sldId id="1140" r:id="rId391"/>
    <p:sldId id="1141" r:id="rId392"/>
    <p:sldId id="1142" r:id="rId393"/>
    <p:sldId id="1143" r:id="rId394"/>
    <p:sldId id="1144" r:id="rId395"/>
    <p:sldId id="1145" r:id="rId396"/>
    <p:sldId id="1146" r:id="rId397"/>
    <p:sldId id="1147" r:id="rId398"/>
    <p:sldId id="1148" r:id="rId399"/>
    <p:sldId id="1149" r:id="rId400"/>
    <p:sldId id="1150" r:id="rId401"/>
    <p:sldId id="1151" r:id="rId402"/>
    <p:sldId id="1152" r:id="rId403"/>
    <p:sldId id="1278" r:id="rId404"/>
    <p:sldId id="1279" r:id="rId405"/>
    <p:sldId id="1280" r:id="rId406"/>
    <p:sldId id="1281" r:id="rId407"/>
    <p:sldId id="1282" r:id="rId408"/>
    <p:sldId id="1283" r:id="rId409"/>
    <p:sldId id="1284" r:id="rId410"/>
    <p:sldId id="1285" r:id="rId411"/>
    <p:sldId id="1286" r:id="rId412"/>
    <p:sldId id="1287" r:id="rId413"/>
    <p:sldId id="1288" r:id="rId414"/>
    <p:sldId id="1289" r:id="rId415"/>
    <p:sldId id="1290" r:id="rId416"/>
    <p:sldId id="1291" r:id="rId417"/>
    <p:sldId id="1292" r:id="rId418"/>
    <p:sldId id="1293" r:id="rId419"/>
    <p:sldId id="1294" r:id="rId420"/>
    <p:sldId id="1295" r:id="rId421"/>
    <p:sldId id="1296" r:id="rId422"/>
    <p:sldId id="1297" r:id="rId423"/>
    <p:sldId id="1298" r:id="rId424"/>
    <p:sldId id="1300" r:id="rId425"/>
    <p:sldId id="1301" r:id="rId426"/>
    <p:sldId id="1302" r:id="rId427"/>
    <p:sldId id="1303" r:id="rId428"/>
    <p:sldId id="1304" r:id="rId429"/>
    <p:sldId id="1305" r:id="rId430"/>
    <p:sldId id="1306" r:id="rId431"/>
    <p:sldId id="1307" r:id="rId432"/>
    <p:sldId id="1308" r:id="rId433"/>
    <p:sldId id="1309" r:id="rId434"/>
    <p:sldId id="1310" r:id="rId435"/>
    <p:sldId id="1311" r:id="rId436"/>
    <p:sldId id="1312" r:id="rId437"/>
    <p:sldId id="1313" r:id="rId438"/>
    <p:sldId id="1314" r:id="rId439"/>
    <p:sldId id="1315" r:id="rId440"/>
    <p:sldId id="1316" r:id="rId441"/>
    <p:sldId id="1317" r:id="rId442"/>
    <p:sldId id="1318" r:id="rId443"/>
    <p:sldId id="1319" r:id="rId444"/>
    <p:sldId id="1320" r:id="rId445"/>
    <p:sldId id="1321" r:id="rId446"/>
    <p:sldId id="1322" r:id="rId447"/>
    <p:sldId id="1323" r:id="rId448"/>
    <p:sldId id="1324" r:id="rId449"/>
    <p:sldId id="1325" r:id="rId450"/>
    <p:sldId id="1326" r:id="rId451"/>
    <p:sldId id="1327" r:id="rId452"/>
    <p:sldId id="1328" r:id="rId453"/>
    <p:sldId id="1329" r:id="rId454"/>
    <p:sldId id="1330" r:id="rId455"/>
    <p:sldId id="1331" r:id="rId456"/>
    <p:sldId id="1332" r:id="rId457"/>
    <p:sldId id="1333" r:id="rId458"/>
    <p:sldId id="1404" r:id="rId459"/>
    <p:sldId id="1334" r:id="rId460"/>
    <p:sldId id="1335" r:id="rId461"/>
    <p:sldId id="1336" r:id="rId462"/>
    <p:sldId id="1337" r:id="rId463"/>
    <p:sldId id="1338" r:id="rId464"/>
    <p:sldId id="1339" r:id="rId465"/>
    <p:sldId id="1340" r:id="rId466"/>
    <p:sldId id="1341" r:id="rId467"/>
    <p:sldId id="1342" r:id="rId468"/>
    <p:sldId id="1343" r:id="rId469"/>
    <p:sldId id="1344" r:id="rId470"/>
    <p:sldId id="1345" r:id="rId471"/>
    <p:sldId id="1346" r:id="rId472"/>
    <p:sldId id="1347" r:id="rId473"/>
    <p:sldId id="1348" r:id="rId474"/>
    <p:sldId id="1349" r:id="rId475"/>
    <p:sldId id="1350" r:id="rId476"/>
    <p:sldId id="1351" r:id="rId477"/>
    <p:sldId id="1352" r:id="rId478"/>
    <p:sldId id="1353" r:id="rId479"/>
    <p:sldId id="1354" r:id="rId480"/>
    <p:sldId id="1355" r:id="rId481"/>
    <p:sldId id="1356" r:id="rId482"/>
    <p:sldId id="1357" r:id="rId483"/>
    <p:sldId id="1358" r:id="rId484"/>
    <p:sldId id="1359" r:id="rId485"/>
    <p:sldId id="1360" r:id="rId486"/>
    <p:sldId id="1361" r:id="rId487"/>
    <p:sldId id="1362" r:id="rId488"/>
    <p:sldId id="1363" r:id="rId489"/>
    <p:sldId id="1364" r:id="rId490"/>
    <p:sldId id="1365" r:id="rId491"/>
    <p:sldId id="1366" r:id="rId492"/>
    <p:sldId id="1367" r:id="rId493"/>
    <p:sldId id="1368" r:id="rId494"/>
    <p:sldId id="1369" r:id="rId495"/>
    <p:sldId id="1370" r:id="rId496"/>
    <p:sldId id="1371" r:id="rId497"/>
    <p:sldId id="1372" r:id="rId498"/>
    <p:sldId id="1373" r:id="rId499"/>
    <p:sldId id="1374" r:id="rId500"/>
    <p:sldId id="1375" r:id="rId501"/>
    <p:sldId id="1376" r:id="rId502"/>
    <p:sldId id="1377" r:id="rId503"/>
    <p:sldId id="1378" r:id="rId504"/>
    <p:sldId id="1379" r:id="rId505"/>
    <p:sldId id="1380" r:id="rId506"/>
    <p:sldId id="1381" r:id="rId507"/>
    <p:sldId id="1382" r:id="rId508"/>
    <p:sldId id="1383" r:id="rId509"/>
    <p:sldId id="1384" r:id="rId510"/>
    <p:sldId id="1385" r:id="rId511"/>
    <p:sldId id="1386" r:id="rId512"/>
    <p:sldId id="1387" r:id="rId513"/>
    <p:sldId id="1388" r:id="rId514"/>
    <p:sldId id="1389" r:id="rId515"/>
    <p:sldId id="1390" r:id="rId516"/>
    <p:sldId id="1391" r:id="rId517"/>
    <p:sldId id="1392" r:id="rId518"/>
    <p:sldId id="1393" r:id="rId519"/>
    <p:sldId id="1394" r:id="rId520"/>
    <p:sldId id="1395" r:id="rId521"/>
    <p:sldId id="452" r:id="rId522"/>
    <p:sldId id="450" r:id="rId523"/>
    <p:sldId id="451" r:id="rId524"/>
    <p:sldId id="453" r:id="rId525"/>
    <p:sldId id="506" r:id="rId526"/>
    <p:sldId id="788" r:id="rId527"/>
    <p:sldId id="789" r:id="rId528"/>
    <p:sldId id="791" r:id="rId529"/>
    <p:sldId id="792" r:id="rId530"/>
    <p:sldId id="793" r:id="rId531"/>
    <p:sldId id="794" r:id="rId532"/>
    <p:sldId id="795" r:id="rId533"/>
    <p:sldId id="796" r:id="rId534"/>
    <p:sldId id="803" r:id="rId535"/>
    <p:sldId id="802" r:id="rId536"/>
    <p:sldId id="799" r:id="rId537"/>
    <p:sldId id="801" r:id="rId538"/>
    <p:sldId id="800" r:id="rId539"/>
    <p:sldId id="804" r:id="rId540"/>
    <p:sldId id="798" r:id="rId541"/>
    <p:sldId id="797" r:id="rId542"/>
    <p:sldId id="805" r:id="rId543"/>
    <p:sldId id="806" r:id="rId544"/>
    <p:sldId id="811" r:id="rId545"/>
    <p:sldId id="807" r:id="rId546"/>
    <p:sldId id="810" r:id="rId547"/>
    <p:sldId id="808" r:id="rId548"/>
    <p:sldId id="809" r:id="rId549"/>
    <p:sldId id="812" r:id="rId550"/>
    <p:sldId id="817" r:id="rId551"/>
    <p:sldId id="815" r:id="rId552"/>
    <p:sldId id="818" r:id="rId553"/>
    <p:sldId id="819" r:id="rId554"/>
    <p:sldId id="814" r:id="rId555"/>
    <p:sldId id="822" r:id="rId556"/>
    <p:sldId id="823" r:id="rId557"/>
    <p:sldId id="821" r:id="rId558"/>
    <p:sldId id="813" r:id="rId559"/>
    <p:sldId id="820" r:id="rId560"/>
    <p:sldId id="828" r:id="rId561"/>
    <p:sldId id="848" r:id="rId562"/>
    <p:sldId id="853" r:id="rId563"/>
    <p:sldId id="852" r:id="rId564"/>
    <p:sldId id="857" r:id="rId565"/>
    <p:sldId id="856" r:id="rId566"/>
    <p:sldId id="855" r:id="rId567"/>
    <p:sldId id="859" r:id="rId568"/>
    <p:sldId id="858" r:id="rId569"/>
    <p:sldId id="861" r:id="rId570"/>
    <p:sldId id="863" r:id="rId571"/>
    <p:sldId id="860" r:id="rId572"/>
    <p:sldId id="681" r:id="rId573"/>
    <p:sldId id="683" r:id="rId574"/>
    <p:sldId id="690" r:id="rId575"/>
    <p:sldId id="691" r:id="rId576"/>
    <p:sldId id="695" r:id="rId577"/>
    <p:sldId id="696" r:id="rId578"/>
    <p:sldId id="697" r:id="rId579"/>
    <p:sldId id="698" r:id="rId580"/>
    <p:sldId id="578" r:id="rId581"/>
    <p:sldId id="778" r:id="rId582"/>
    <p:sldId id="779" r:id="rId583"/>
    <p:sldId id="780" r:id="rId584"/>
    <p:sldId id="781" r:id="rId585"/>
    <p:sldId id="782" r:id="rId586"/>
    <p:sldId id="1399" r:id="rId587"/>
    <p:sldId id="783" r:id="rId588"/>
    <p:sldId id="784" r:id="rId589"/>
    <p:sldId id="785" r:id="rId590"/>
    <p:sldId id="1400" r:id="rId591"/>
    <p:sldId id="1401" r:id="rId592"/>
    <p:sldId id="1402" r:id="rId59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1851F"/>
    <a:srgbClr val="FF9933"/>
    <a:srgbClr val="3399FF"/>
    <a:srgbClr val="EAEAEA"/>
    <a:srgbClr val="FF5050"/>
    <a:srgbClr val="CC3300"/>
    <a:srgbClr val="FFFF66"/>
    <a:srgbClr val="4D4D4D"/>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9631" autoAdjust="0"/>
  </p:normalViewPr>
  <p:slideViewPr>
    <p:cSldViewPr>
      <p:cViewPr varScale="1">
        <p:scale>
          <a:sx n="88" d="100"/>
          <a:sy n="88" d="100"/>
        </p:scale>
        <p:origin x="1200" y="84"/>
      </p:cViewPr>
      <p:guideLst>
        <p:guide orient="horz" pos="2160"/>
        <p:guide pos="2880"/>
      </p:guideLst>
    </p:cSldViewPr>
  </p:slideViewPr>
  <p:outlineViewPr>
    <p:cViewPr>
      <p:scale>
        <a:sx n="33" d="100"/>
        <a:sy n="33" d="100"/>
      </p:scale>
      <p:origin x="0" y="65964"/>
    </p:cViewPr>
  </p:outlineViewPr>
  <p:notesTextViewPr>
    <p:cViewPr>
      <p:scale>
        <a:sx n="100" d="100"/>
        <a:sy n="100" d="100"/>
      </p:scale>
      <p:origin x="0" y="0"/>
    </p:cViewPr>
  </p:notesTextViewPr>
  <p:sorterViewPr>
    <p:cViewPr>
      <p:scale>
        <a:sx n="66" d="100"/>
        <a:sy n="66" d="100"/>
      </p:scale>
      <p:origin x="0" y="39300"/>
    </p:cViewPr>
  </p:sorterViewPr>
  <p:notesViewPr>
    <p:cSldViewPr>
      <p:cViewPr varScale="1">
        <p:scale>
          <a:sx n="54" d="100"/>
          <a:sy n="54" d="100"/>
        </p:scale>
        <p:origin x="-181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84" Type="http://schemas.openxmlformats.org/officeDocument/2006/relationships/slide" Target="slides/slide583.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595" Type="http://schemas.openxmlformats.org/officeDocument/2006/relationships/handoutMaster" Target="handoutMasters/handoutMaster1.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586" Type="http://schemas.openxmlformats.org/officeDocument/2006/relationships/slide" Target="slides/slide585.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597" Type="http://schemas.openxmlformats.org/officeDocument/2006/relationships/viewProps" Target="viewProps.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tableStyles" Target="tableStyles.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568" Type="http://schemas.openxmlformats.org/officeDocument/2006/relationships/slide" Target="slides/slide567.xml"/><Relationship Id="rId589" Type="http://schemas.openxmlformats.org/officeDocument/2006/relationships/slide" Target="slides/slide588.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579" Type="http://schemas.openxmlformats.org/officeDocument/2006/relationships/slide" Target="slides/slide578.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590" Type="http://schemas.openxmlformats.org/officeDocument/2006/relationships/slide" Target="slides/slide589.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591" Type="http://schemas.openxmlformats.org/officeDocument/2006/relationships/slide" Target="slides/slide59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slide" Target="slides/slide58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592" Type="http://schemas.openxmlformats.org/officeDocument/2006/relationships/slide" Target="slides/slide591.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slide" Target="slides/slide58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593" Type="http://schemas.openxmlformats.org/officeDocument/2006/relationships/slide" Target="slides/slide592.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583" Type="http://schemas.openxmlformats.org/officeDocument/2006/relationships/slide" Target="slides/slide582.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notesMaster" Target="notesMasters/notesMaster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presProps" Target="presProps.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theme" Target="theme/theme1.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323CA-D825-4D74-92D0-B60CD94BBDF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578E798C-786E-4402-A6C9-6280183DF835}">
      <dgm:prSet phldrT="[Text]">
        <dgm:style>
          <a:lnRef idx="2">
            <a:schemeClr val="dk1"/>
          </a:lnRef>
          <a:fillRef idx="1">
            <a:schemeClr val="lt1"/>
          </a:fillRef>
          <a:effectRef idx="0">
            <a:schemeClr val="dk1"/>
          </a:effectRef>
          <a:fontRef idx="minor">
            <a:schemeClr val="dk1"/>
          </a:fontRef>
        </dgm:style>
      </dgm:prSet>
      <dgm:spPr/>
      <dgm:t>
        <a:bodyPr/>
        <a:lstStyle/>
        <a:p>
          <a:r>
            <a:rPr lang="ru-RU" b="1" u="sng" dirty="0" smtClean="0">
              <a:solidFill>
                <a:schemeClr val="bg1"/>
              </a:solidFill>
              <a:cs typeface="+mn-cs"/>
            </a:rPr>
            <a:t>Общая часть УК РФ</a:t>
          </a:r>
          <a:endParaRPr lang="ru-RU" i="1" u="sng" dirty="0" smtClean="0">
            <a:solidFill>
              <a:schemeClr val="bg1"/>
            </a:solidFill>
            <a:cs typeface="+mn-cs"/>
          </a:endParaRPr>
        </a:p>
        <a:p>
          <a:r>
            <a:rPr lang="ru-RU" dirty="0" smtClean="0">
              <a:solidFill>
                <a:schemeClr val="bg1"/>
              </a:solidFill>
              <a:cs typeface="+mn-cs"/>
            </a:rPr>
            <a:t>Состоит из:</a:t>
          </a:r>
        </a:p>
        <a:p>
          <a:r>
            <a:rPr lang="ru-RU" dirty="0" smtClean="0">
              <a:solidFill>
                <a:schemeClr val="bg1"/>
              </a:solidFill>
              <a:cs typeface="+mn-cs"/>
            </a:rPr>
            <a:t>- 6 разделов</a:t>
          </a:r>
        </a:p>
        <a:p>
          <a:r>
            <a:rPr lang="ru-RU" dirty="0" smtClean="0">
              <a:solidFill>
                <a:schemeClr val="bg1"/>
              </a:solidFill>
              <a:cs typeface="+mn-cs"/>
            </a:rPr>
            <a:t>- 17 глав  </a:t>
          </a:r>
        </a:p>
        <a:p>
          <a:r>
            <a:rPr lang="ru-RU" dirty="0" smtClean="0">
              <a:solidFill>
                <a:schemeClr val="bg1"/>
              </a:solidFill>
              <a:cs typeface="+mn-cs"/>
            </a:rPr>
            <a:t>- статьи </a:t>
          </a:r>
          <a:r>
            <a:rPr lang="ru-RU" dirty="0" smtClean="0">
              <a:solidFill>
                <a:schemeClr val="bg1"/>
              </a:solidFill>
            </a:rPr>
            <a:t>1-104.5 </a:t>
          </a:r>
          <a:endParaRPr lang="ru-RU" dirty="0"/>
        </a:p>
      </dgm:t>
    </dgm:pt>
    <dgm:pt modelId="{A31402D8-E41A-4399-A791-FE04FCD68E8D}" type="parTrans" cxnId="{AB6C18CF-06D9-4C53-ABFF-83F7B5CC20B9}">
      <dgm:prSet/>
      <dgm:spPr/>
      <dgm:t>
        <a:bodyPr/>
        <a:lstStyle/>
        <a:p>
          <a:endParaRPr lang="ru-RU"/>
        </a:p>
      </dgm:t>
    </dgm:pt>
    <dgm:pt modelId="{C53A5A98-2C33-497D-9824-D08BF4CCAB13}" type="sibTrans" cxnId="{AB6C18CF-06D9-4C53-ABFF-83F7B5CC20B9}">
      <dgm:prSet/>
      <dgm:spPr/>
      <dgm:t>
        <a:bodyPr/>
        <a:lstStyle/>
        <a:p>
          <a:endParaRPr lang="ru-RU"/>
        </a:p>
      </dgm:t>
    </dgm:pt>
    <dgm:pt modelId="{1EECB451-DDCD-49CF-9656-C7109D151891}">
      <dgm:prSet phldrT="[Text]">
        <dgm:style>
          <a:lnRef idx="2">
            <a:schemeClr val="dk1"/>
          </a:lnRef>
          <a:fillRef idx="1">
            <a:schemeClr val="lt1"/>
          </a:fillRef>
          <a:effectRef idx="0">
            <a:schemeClr val="dk1"/>
          </a:effectRef>
          <a:fontRef idx="minor">
            <a:schemeClr val="dk1"/>
          </a:fontRef>
        </dgm:style>
      </dgm:prSet>
      <dgm:spPr/>
      <dgm:t>
        <a:bodyPr/>
        <a:lstStyle/>
        <a:p>
          <a:r>
            <a:rPr lang="ru-RU" b="1" u="sng" dirty="0" smtClean="0">
              <a:solidFill>
                <a:schemeClr val="bg1"/>
              </a:solidFill>
              <a:cs typeface="+mn-cs"/>
            </a:rPr>
            <a:t>Особенная часть УК РФ</a:t>
          </a:r>
          <a:endParaRPr lang="ru-RU" u="sng" dirty="0" smtClean="0">
            <a:solidFill>
              <a:schemeClr val="bg1"/>
            </a:solidFill>
            <a:cs typeface="+mn-cs"/>
          </a:endParaRPr>
        </a:p>
        <a:p>
          <a:r>
            <a:rPr lang="ru-RU" dirty="0" smtClean="0">
              <a:solidFill>
                <a:schemeClr val="bg1"/>
              </a:solidFill>
              <a:cs typeface="+mn-cs"/>
            </a:rPr>
            <a:t>Состоит из:</a:t>
          </a:r>
        </a:p>
        <a:p>
          <a:r>
            <a:rPr lang="ru-RU" dirty="0" smtClean="0">
              <a:solidFill>
                <a:schemeClr val="bg1"/>
              </a:solidFill>
              <a:cs typeface="+mn-cs"/>
            </a:rPr>
            <a:t>- 5 разделов</a:t>
          </a:r>
        </a:p>
        <a:p>
          <a:r>
            <a:rPr lang="ru-RU" dirty="0" smtClean="0">
              <a:solidFill>
                <a:schemeClr val="bg1"/>
              </a:solidFill>
              <a:cs typeface="+mn-cs"/>
            </a:rPr>
            <a:t>- 18 глав</a:t>
          </a:r>
        </a:p>
        <a:p>
          <a:r>
            <a:rPr lang="ru-RU" dirty="0" smtClean="0">
              <a:solidFill>
                <a:schemeClr val="bg1"/>
              </a:solidFill>
              <a:cs typeface="+mn-cs"/>
            </a:rPr>
            <a:t>- статьи </a:t>
          </a:r>
          <a:r>
            <a:rPr lang="ru-RU" dirty="0" smtClean="0">
              <a:solidFill>
                <a:schemeClr val="bg1"/>
              </a:solidFill>
            </a:rPr>
            <a:t>105-361</a:t>
          </a:r>
          <a:endParaRPr lang="ru-RU" dirty="0"/>
        </a:p>
      </dgm:t>
    </dgm:pt>
    <dgm:pt modelId="{F156C757-1BB6-42E3-9B38-8EFE6FD344DC}" type="parTrans" cxnId="{1F672744-33EB-46E4-813D-D22989ECF07E}">
      <dgm:prSet/>
      <dgm:spPr/>
      <dgm:t>
        <a:bodyPr/>
        <a:lstStyle/>
        <a:p>
          <a:endParaRPr lang="ru-RU"/>
        </a:p>
      </dgm:t>
    </dgm:pt>
    <dgm:pt modelId="{5F6106BF-CF1B-4233-9618-73DCBB083D45}" type="sibTrans" cxnId="{1F672744-33EB-46E4-813D-D22989ECF07E}">
      <dgm:prSet/>
      <dgm:spPr/>
      <dgm:t>
        <a:bodyPr/>
        <a:lstStyle/>
        <a:p>
          <a:endParaRPr lang="ru-RU"/>
        </a:p>
      </dgm:t>
    </dgm:pt>
    <dgm:pt modelId="{0ECDF72F-999B-4A1F-B39D-9C45590BB3C3}" type="pres">
      <dgm:prSet presAssocID="{6D4323CA-D825-4D74-92D0-B60CD94BBDF9}" presName="Name0" presStyleCnt="0">
        <dgm:presLayoutVars>
          <dgm:chMax val="2"/>
          <dgm:chPref val="2"/>
          <dgm:animLvl val="lvl"/>
        </dgm:presLayoutVars>
      </dgm:prSet>
      <dgm:spPr/>
      <dgm:t>
        <a:bodyPr/>
        <a:lstStyle/>
        <a:p>
          <a:endParaRPr lang="ru-RU"/>
        </a:p>
      </dgm:t>
    </dgm:pt>
    <dgm:pt modelId="{EDCE53DA-5F46-4954-98CC-63AF4174B813}" type="pres">
      <dgm:prSet presAssocID="{6D4323CA-D825-4D74-92D0-B60CD94BBDF9}" presName="LeftText" presStyleLbl="revTx" presStyleIdx="0" presStyleCnt="0">
        <dgm:presLayoutVars>
          <dgm:bulletEnabled val="1"/>
        </dgm:presLayoutVars>
      </dgm:prSet>
      <dgm:spPr/>
      <dgm:t>
        <a:bodyPr/>
        <a:lstStyle/>
        <a:p>
          <a:endParaRPr lang="ru-RU"/>
        </a:p>
      </dgm:t>
    </dgm:pt>
    <dgm:pt modelId="{145622EB-8226-49E5-BDCD-2881E1B53EAC}" type="pres">
      <dgm:prSet presAssocID="{6D4323CA-D825-4D74-92D0-B60CD94BBDF9}" presName="LeftNode" presStyleLbl="bgImgPlace1" presStyleIdx="0" presStyleCnt="2">
        <dgm:presLayoutVars>
          <dgm:chMax val="2"/>
          <dgm:chPref val="2"/>
        </dgm:presLayoutVars>
      </dgm:prSet>
      <dgm:spPr/>
      <dgm:t>
        <a:bodyPr/>
        <a:lstStyle/>
        <a:p>
          <a:endParaRPr lang="ru-RU"/>
        </a:p>
      </dgm:t>
    </dgm:pt>
    <dgm:pt modelId="{C94E9150-E638-4185-9ADF-3BCE2711C42F}" type="pres">
      <dgm:prSet presAssocID="{6D4323CA-D825-4D74-92D0-B60CD94BBDF9}" presName="RightText" presStyleLbl="revTx" presStyleIdx="0" presStyleCnt="0">
        <dgm:presLayoutVars>
          <dgm:bulletEnabled val="1"/>
        </dgm:presLayoutVars>
      </dgm:prSet>
      <dgm:spPr/>
      <dgm:t>
        <a:bodyPr/>
        <a:lstStyle/>
        <a:p>
          <a:endParaRPr lang="ru-RU"/>
        </a:p>
      </dgm:t>
    </dgm:pt>
    <dgm:pt modelId="{0B69BF2D-2A63-4931-97FF-FA1BE3F8F77C}" type="pres">
      <dgm:prSet presAssocID="{6D4323CA-D825-4D74-92D0-B60CD94BBDF9}" presName="RightNode" presStyleLbl="bgImgPlace1" presStyleIdx="1" presStyleCnt="2">
        <dgm:presLayoutVars>
          <dgm:chMax val="0"/>
          <dgm:chPref val="0"/>
        </dgm:presLayoutVars>
      </dgm:prSet>
      <dgm:spPr/>
      <dgm:t>
        <a:bodyPr/>
        <a:lstStyle/>
        <a:p>
          <a:endParaRPr lang="ru-RU"/>
        </a:p>
      </dgm:t>
    </dgm:pt>
    <dgm:pt modelId="{270914F3-9865-4170-B8CC-CE0279C2F4CE}" type="pres">
      <dgm:prSet presAssocID="{6D4323CA-D825-4D74-92D0-B60CD94BBDF9}" presName="TopArrow" presStyleLbl="node1" presStyleIdx="0" presStyleCnt="2"/>
      <dgm:spPr/>
    </dgm:pt>
    <dgm:pt modelId="{9E9E05A6-BA34-48D0-A7A1-ABDB11966FB2}" type="pres">
      <dgm:prSet presAssocID="{6D4323CA-D825-4D74-92D0-B60CD94BBDF9}" presName="BottomArrow" presStyleLbl="node1" presStyleIdx="1" presStyleCnt="2"/>
      <dgm:spPr/>
    </dgm:pt>
  </dgm:ptLst>
  <dgm:cxnLst>
    <dgm:cxn modelId="{92A1C3ED-0DE0-4E93-8F23-2451E556C805}" type="presOf" srcId="{6D4323CA-D825-4D74-92D0-B60CD94BBDF9}" destId="{0ECDF72F-999B-4A1F-B39D-9C45590BB3C3}" srcOrd="0" destOrd="0" presId="urn:microsoft.com/office/officeart/2009/layout/ReverseList"/>
    <dgm:cxn modelId="{AB6C18CF-06D9-4C53-ABFF-83F7B5CC20B9}" srcId="{6D4323CA-D825-4D74-92D0-B60CD94BBDF9}" destId="{578E798C-786E-4402-A6C9-6280183DF835}" srcOrd="0" destOrd="0" parTransId="{A31402D8-E41A-4399-A791-FE04FCD68E8D}" sibTransId="{C53A5A98-2C33-497D-9824-D08BF4CCAB13}"/>
    <dgm:cxn modelId="{EDA8CB3F-BC05-40B5-A7FF-EEF95661ECD7}" type="presOf" srcId="{578E798C-786E-4402-A6C9-6280183DF835}" destId="{145622EB-8226-49E5-BDCD-2881E1B53EAC}" srcOrd="1" destOrd="0" presId="urn:microsoft.com/office/officeart/2009/layout/ReverseList"/>
    <dgm:cxn modelId="{B3A45F23-4DFB-4F2E-9E4B-56551B17E979}" type="presOf" srcId="{578E798C-786E-4402-A6C9-6280183DF835}" destId="{EDCE53DA-5F46-4954-98CC-63AF4174B813}" srcOrd="0" destOrd="0" presId="urn:microsoft.com/office/officeart/2009/layout/ReverseList"/>
    <dgm:cxn modelId="{BDCA3B45-4C67-441C-9344-0E8EBA5D53AD}" type="presOf" srcId="{1EECB451-DDCD-49CF-9656-C7109D151891}" destId="{C94E9150-E638-4185-9ADF-3BCE2711C42F}" srcOrd="0" destOrd="0" presId="urn:microsoft.com/office/officeart/2009/layout/ReverseList"/>
    <dgm:cxn modelId="{FDE3CAF5-F5D2-4B3A-92B2-638C6165AD28}" type="presOf" srcId="{1EECB451-DDCD-49CF-9656-C7109D151891}" destId="{0B69BF2D-2A63-4931-97FF-FA1BE3F8F77C}" srcOrd="1" destOrd="0" presId="urn:microsoft.com/office/officeart/2009/layout/ReverseList"/>
    <dgm:cxn modelId="{1F672744-33EB-46E4-813D-D22989ECF07E}" srcId="{6D4323CA-D825-4D74-92D0-B60CD94BBDF9}" destId="{1EECB451-DDCD-49CF-9656-C7109D151891}" srcOrd="1" destOrd="0" parTransId="{F156C757-1BB6-42E3-9B38-8EFE6FD344DC}" sibTransId="{5F6106BF-CF1B-4233-9618-73DCBB083D45}"/>
    <dgm:cxn modelId="{4BE8A140-8E1C-4A7C-9B19-3DEFB23DAF69}" type="presParOf" srcId="{0ECDF72F-999B-4A1F-B39D-9C45590BB3C3}" destId="{EDCE53DA-5F46-4954-98CC-63AF4174B813}" srcOrd="0" destOrd="0" presId="urn:microsoft.com/office/officeart/2009/layout/ReverseList"/>
    <dgm:cxn modelId="{D9D10BD0-8648-487C-85DE-DCB108B61C17}" type="presParOf" srcId="{0ECDF72F-999B-4A1F-B39D-9C45590BB3C3}" destId="{145622EB-8226-49E5-BDCD-2881E1B53EAC}" srcOrd="1" destOrd="0" presId="urn:microsoft.com/office/officeart/2009/layout/ReverseList"/>
    <dgm:cxn modelId="{0628C829-58F1-4F83-8827-64B80D4D7CF1}" type="presParOf" srcId="{0ECDF72F-999B-4A1F-B39D-9C45590BB3C3}" destId="{C94E9150-E638-4185-9ADF-3BCE2711C42F}" srcOrd="2" destOrd="0" presId="urn:microsoft.com/office/officeart/2009/layout/ReverseList"/>
    <dgm:cxn modelId="{FAF549FF-1834-452D-9C10-CD3EBA0713FE}" type="presParOf" srcId="{0ECDF72F-999B-4A1F-B39D-9C45590BB3C3}" destId="{0B69BF2D-2A63-4931-97FF-FA1BE3F8F77C}" srcOrd="3" destOrd="0" presId="urn:microsoft.com/office/officeart/2009/layout/ReverseList"/>
    <dgm:cxn modelId="{457F8729-8913-451E-8CC6-923D266B1B20}" type="presParOf" srcId="{0ECDF72F-999B-4A1F-B39D-9C45590BB3C3}" destId="{270914F3-9865-4170-B8CC-CE0279C2F4CE}" srcOrd="4" destOrd="0" presId="urn:microsoft.com/office/officeart/2009/layout/ReverseList"/>
    <dgm:cxn modelId="{CAB4BBE7-14A9-4D5A-8CEB-EB2E43591F4A}" type="presParOf" srcId="{0ECDF72F-999B-4A1F-B39D-9C45590BB3C3}" destId="{9E9E05A6-BA34-48D0-A7A1-ABDB11966FB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E0188-28B8-48B1-B1BE-EDC10638549A}" type="doc">
      <dgm:prSet loTypeId="urn:microsoft.com/office/officeart/2005/8/layout/pyramid2" loCatId="pyramid" qsTypeId="urn:microsoft.com/office/officeart/2005/8/quickstyle/simple1" qsCatId="simple" csTypeId="urn:microsoft.com/office/officeart/2005/8/colors/accent1_2" csCatId="accent1" phldr="1"/>
      <dgm:spPr/>
    </dgm:pt>
    <dgm:pt modelId="{C2B161F4-BC93-4C1A-A1FC-387AA510ED0B}">
      <dgm:prSet phldrT="[Text]"/>
      <dgm:spPr/>
      <dgm:t>
        <a:bodyPr/>
        <a:lstStyle/>
        <a:p>
          <a:r>
            <a:rPr lang="ru-RU" dirty="0" smtClean="0"/>
            <a:t>Диспозиция</a:t>
          </a:r>
          <a:endParaRPr lang="ru-RU" dirty="0"/>
        </a:p>
      </dgm:t>
    </dgm:pt>
    <dgm:pt modelId="{A49297F4-5CCD-4282-AAF8-53EA0B85151B}" type="parTrans" cxnId="{F4EAE239-69A4-4B16-91AD-94D60A808C02}">
      <dgm:prSet/>
      <dgm:spPr/>
      <dgm:t>
        <a:bodyPr/>
        <a:lstStyle/>
        <a:p>
          <a:endParaRPr lang="ru-RU"/>
        </a:p>
      </dgm:t>
    </dgm:pt>
    <dgm:pt modelId="{0060FB31-025C-4101-A506-761C3049FE41}" type="sibTrans" cxnId="{F4EAE239-69A4-4B16-91AD-94D60A808C02}">
      <dgm:prSet/>
      <dgm:spPr/>
      <dgm:t>
        <a:bodyPr/>
        <a:lstStyle/>
        <a:p>
          <a:endParaRPr lang="ru-RU"/>
        </a:p>
      </dgm:t>
    </dgm:pt>
    <dgm:pt modelId="{8A0F6B03-6498-42C4-AD29-B956FA53E93C}">
      <dgm:prSet phldrT="[Text]"/>
      <dgm:spPr/>
      <dgm:t>
        <a:bodyPr/>
        <a:lstStyle/>
        <a:p>
          <a:r>
            <a:rPr lang="ru-RU" dirty="0" smtClean="0"/>
            <a:t>Санкция</a:t>
          </a:r>
          <a:endParaRPr lang="ru-RU" dirty="0"/>
        </a:p>
      </dgm:t>
    </dgm:pt>
    <dgm:pt modelId="{C2E60796-2808-4531-9B5A-0C0D1D4F7DFB}" type="parTrans" cxnId="{68E537A0-86E0-40FE-A352-E09E089E6755}">
      <dgm:prSet/>
      <dgm:spPr/>
      <dgm:t>
        <a:bodyPr/>
        <a:lstStyle/>
        <a:p>
          <a:endParaRPr lang="ru-RU"/>
        </a:p>
      </dgm:t>
    </dgm:pt>
    <dgm:pt modelId="{2DE3AA8B-B59D-4AEA-9EE3-7F6E6B585E4D}" type="sibTrans" cxnId="{68E537A0-86E0-40FE-A352-E09E089E6755}">
      <dgm:prSet/>
      <dgm:spPr/>
      <dgm:t>
        <a:bodyPr/>
        <a:lstStyle/>
        <a:p>
          <a:endParaRPr lang="ru-RU"/>
        </a:p>
      </dgm:t>
    </dgm:pt>
    <dgm:pt modelId="{EB728ACB-4FD3-4584-A93F-ED40590521F5}" type="pres">
      <dgm:prSet presAssocID="{5D8E0188-28B8-48B1-B1BE-EDC10638549A}" presName="compositeShape" presStyleCnt="0">
        <dgm:presLayoutVars>
          <dgm:dir/>
          <dgm:resizeHandles/>
        </dgm:presLayoutVars>
      </dgm:prSet>
      <dgm:spPr/>
    </dgm:pt>
    <dgm:pt modelId="{E4D2AFBA-049F-4F67-BE52-B4DA926D6063}" type="pres">
      <dgm:prSet presAssocID="{5D8E0188-28B8-48B1-B1BE-EDC10638549A}" presName="pyramid" presStyleLbl="node1" presStyleIdx="0" presStyleCnt="1"/>
      <dgm:spPr/>
    </dgm:pt>
    <dgm:pt modelId="{636CC34C-D7EC-4CB0-B013-626F5D827956}" type="pres">
      <dgm:prSet presAssocID="{5D8E0188-28B8-48B1-B1BE-EDC10638549A}" presName="theList" presStyleCnt="0"/>
      <dgm:spPr/>
    </dgm:pt>
    <dgm:pt modelId="{FFA3A39A-2304-45BA-A501-BDA34C46A17E}" type="pres">
      <dgm:prSet presAssocID="{C2B161F4-BC93-4C1A-A1FC-387AA510ED0B}" presName="aNode" presStyleLbl="fgAcc1" presStyleIdx="0" presStyleCnt="2">
        <dgm:presLayoutVars>
          <dgm:bulletEnabled val="1"/>
        </dgm:presLayoutVars>
      </dgm:prSet>
      <dgm:spPr/>
      <dgm:t>
        <a:bodyPr/>
        <a:lstStyle/>
        <a:p>
          <a:endParaRPr lang="ru-RU"/>
        </a:p>
      </dgm:t>
    </dgm:pt>
    <dgm:pt modelId="{DDC42B5F-E800-445F-92BC-D287429864AB}" type="pres">
      <dgm:prSet presAssocID="{C2B161F4-BC93-4C1A-A1FC-387AA510ED0B}" presName="aSpace" presStyleCnt="0"/>
      <dgm:spPr/>
    </dgm:pt>
    <dgm:pt modelId="{A62665A4-A996-4453-B24B-CA1687CB35A1}" type="pres">
      <dgm:prSet presAssocID="{8A0F6B03-6498-42C4-AD29-B956FA53E93C}" presName="aNode" presStyleLbl="fgAcc1" presStyleIdx="1" presStyleCnt="2">
        <dgm:presLayoutVars>
          <dgm:bulletEnabled val="1"/>
        </dgm:presLayoutVars>
      </dgm:prSet>
      <dgm:spPr/>
      <dgm:t>
        <a:bodyPr/>
        <a:lstStyle/>
        <a:p>
          <a:endParaRPr lang="ru-RU"/>
        </a:p>
      </dgm:t>
    </dgm:pt>
    <dgm:pt modelId="{C9BFCD16-58F6-444C-9E0E-769A820A9ECD}" type="pres">
      <dgm:prSet presAssocID="{8A0F6B03-6498-42C4-AD29-B956FA53E93C}" presName="aSpace" presStyleCnt="0"/>
      <dgm:spPr/>
    </dgm:pt>
  </dgm:ptLst>
  <dgm:cxnLst>
    <dgm:cxn modelId="{F4EAE239-69A4-4B16-91AD-94D60A808C02}" srcId="{5D8E0188-28B8-48B1-B1BE-EDC10638549A}" destId="{C2B161F4-BC93-4C1A-A1FC-387AA510ED0B}" srcOrd="0" destOrd="0" parTransId="{A49297F4-5CCD-4282-AAF8-53EA0B85151B}" sibTransId="{0060FB31-025C-4101-A506-761C3049FE41}"/>
    <dgm:cxn modelId="{1C29B464-FFE8-42EC-85CE-1C2AEE4CEF0D}" type="presOf" srcId="{8A0F6B03-6498-42C4-AD29-B956FA53E93C}" destId="{A62665A4-A996-4453-B24B-CA1687CB35A1}" srcOrd="0" destOrd="0" presId="urn:microsoft.com/office/officeart/2005/8/layout/pyramid2"/>
    <dgm:cxn modelId="{9842CAED-8B15-42BE-9D59-EB471E07193F}" type="presOf" srcId="{C2B161F4-BC93-4C1A-A1FC-387AA510ED0B}" destId="{FFA3A39A-2304-45BA-A501-BDA34C46A17E}" srcOrd="0" destOrd="0" presId="urn:microsoft.com/office/officeart/2005/8/layout/pyramid2"/>
    <dgm:cxn modelId="{7C11001C-4E22-4BB2-BFBE-7EBD75903E45}" type="presOf" srcId="{5D8E0188-28B8-48B1-B1BE-EDC10638549A}" destId="{EB728ACB-4FD3-4584-A93F-ED40590521F5}" srcOrd="0" destOrd="0" presId="urn:microsoft.com/office/officeart/2005/8/layout/pyramid2"/>
    <dgm:cxn modelId="{68E537A0-86E0-40FE-A352-E09E089E6755}" srcId="{5D8E0188-28B8-48B1-B1BE-EDC10638549A}" destId="{8A0F6B03-6498-42C4-AD29-B956FA53E93C}" srcOrd="1" destOrd="0" parTransId="{C2E60796-2808-4531-9B5A-0C0D1D4F7DFB}" sibTransId="{2DE3AA8B-B59D-4AEA-9EE3-7F6E6B585E4D}"/>
    <dgm:cxn modelId="{8D48D83F-98DE-4093-95BE-955D6E75176D}" type="presParOf" srcId="{EB728ACB-4FD3-4584-A93F-ED40590521F5}" destId="{E4D2AFBA-049F-4F67-BE52-B4DA926D6063}" srcOrd="0" destOrd="0" presId="urn:microsoft.com/office/officeart/2005/8/layout/pyramid2"/>
    <dgm:cxn modelId="{1E8DD83F-B221-4220-9B9E-7CC9443F4CAD}" type="presParOf" srcId="{EB728ACB-4FD3-4584-A93F-ED40590521F5}" destId="{636CC34C-D7EC-4CB0-B013-626F5D827956}" srcOrd="1" destOrd="0" presId="urn:microsoft.com/office/officeart/2005/8/layout/pyramid2"/>
    <dgm:cxn modelId="{BFE5EA94-9D98-4F40-8874-9D87BA37E6A2}" type="presParOf" srcId="{636CC34C-D7EC-4CB0-B013-626F5D827956}" destId="{FFA3A39A-2304-45BA-A501-BDA34C46A17E}" srcOrd="0" destOrd="0" presId="urn:microsoft.com/office/officeart/2005/8/layout/pyramid2"/>
    <dgm:cxn modelId="{F907B001-941E-4113-AF59-7C32D555DE8B}" type="presParOf" srcId="{636CC34C-D7EC-4CB0-B013-626F5D827956}" destId="{DDC42B5F-E800-445F-92BC-D287429864AB}" srcOrd="1" destOrd="0" presId="urn:microsoft.com/office/officeart/2005/8/layout/pyramid2"/>
    <dgm:cxn modelId="{F9F522D8-3E1F-48F0-B330-303E11C557F0}" type="presParOf" srcId="{636CC34C-D7EC-4CB0-B013-626F5D827956}" destId="{A62665A4-A996-4453-B24B-CA1687CB35A1}" srcOrd="2" destOrd="0" presId="urn:microsoft.com/office/officeart/2005/8/layout/pyramid2"/>
    <dgm:cxn modelId="{747A0ECF-73F2-4ADC-AEBA-D25486BB087F}" type="presParOf" srcId="{636CC34C-D7EC-4CB0-B013-626F5D827956}" destId="{C9BFCD16-58F6-444C-9E0E-769A820A9ECD}"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170493-ECAC-4DBA-B8B1-69F47359ED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E074BD3-62F5-4678-BB60-29359B2F103E}">
      <dgm:prSet phldrT="[Text]" custT="1">
        <dgm:style>
          <a:lnRef idx="2">
            <a:schemeClr val="dk1"/>
          </a:lnRef>
          <a:fillRef idx="1">
            <a:schemeClr val="lt1"/>
          </a:fillRef>
          <a:effectRef idx="0">
            <a:schemeClr val="dk1"/>
          </a:effectRef>
          <a:fontRef idx="minor">
            <a:schemeClr val="dk1"/>
          </a:fontRef>
        </dgm:style>
      </dgm:prSet>
      <dgm:spPr/>
      <dgm:t>
        <a:bodyPr/>
        <a:lstStyle/>
        <a:p>
          <a:r>
            <a:rPr lang="ru-RU" sz="1200" b="1" dirty="0" smtClean="0">
              <a:solidFill>
                <a:srgbClr val="000000"/>
              </a:solidFill>
              <a:latin typeface="Arial Narrow" pitchFamily="34" charset="0"/>
            </a:rPr>
            <a:t>Принципы назначения наказания при совокупности преступлений:</a:t>
          </a:r>
          <a:endParaRPr lang="ru-RU" sz="1200" dirty="0"/>
        </a:p>
      </dgm:t>
    </dgm:pt>
    <dgm:pt modelId="{E5FD8B02-6782-400C-8028-883974A67730}" type="parTrans" cxnId="{60A9777C-3000-42D2-A2FF-82F3B5134001}">
      <dgm:prSet/>
      <dgm:spPr/>
      <dgm:t>
        <a:bodyPr/>
        <a:lstStyle/>
        <a:p>
          <a:endParaRPr lang="ru-RU"/>
        </a:p>
      </dgm:t>
    </dgm:pt>
    <dgm:pt modelId="{F4D00403-7282-4E68-882F-7496AE154F11}" type="sibTrans" cxnId="{60A9777C-3000-42D2-A2FF-82F3B5134001}">
      <dgm:prSet/>
      <dgm:spPr/>
      <dgm:t>
        <a:bodyPr/>
        <a:lstStyle/>
        <a:p>
          <a:endParaRPr lang="ru-RU"/>
        </a:p>
      </dgm:t>
    </dgm:pt>
    <dgm:pt modelId="{F3A2FD97-2F90-4EF1-BD17-E5BCFD940ADA}">
      <dgm:prSet phldrT="[Text]">
        <dgm:style>
          <a:lnRef idx="2">
            <a:schemeClr val="dk1"/>
          </a:lnRef>
          <a:fillRef idx="1">
            <a:schemeClr val="lt1"/>
          </a:fillRef>
          <a:effectRef idx="0">
            <a:schemeClr val="dk1"/>
          </a:effectRef>
          <a:fontRef idx="minor">
            <a:schemeClr val="dk1"/>
          </a:fontRef>
        </dgm:style>
      </dgm:prSet>
      <dgm:spPr/>
      <dgm:t>
        <a:bodyPr/>
        <a:lstStyle/>
        <a:p>
          <a:r>
            <a:rPr lang="ru-RU" b="1" dirty="0" smtClean="0">
              <a:solidFill>
                <a:srgbClr val="000000"/>
              </a:solidFill>
              <a:latin typeface="Arial Narrow" pitchFamily="34" charset="0"/>
            </a:rPr>
            <a:t>Обязательные условия:</a:t>
          </a:r>
          <a:endParaRPr lang="ru-RU" dirty="0"/>
        </a:p>
      </dgm:t>
    </dgm:pt>
    <dgm:pt modelId="{39C9EE5C-E108-457F-AA93-E24D213A67FD}" type="parTrans" cxnId="{C812F193-0D82-44FD-92CC-34BD73D15233}">
      <dgm:prSet/>
      <dgm:spPr/>
      <dgm:t>
        <a:bodyPr/>
        <a:lstStyle/>
        <a:p>
          <a:endParaRPr lang="ru-RU"/>
        </a:p>
      </dgm:t>
    </dgm:pt>
    <dgm:pt modelId="{A8D37C03-229B-4F30-ACD5-2EA2228CBA90}" type="sibTrans" cxnId="{C812F193-0D82-44FD-92CC-34BD73D15233}">
      <dgm:prSet/>
      <dgm:spPr/>
      <dgm:t>
        <a:bodyPr/>
        <a:lstStyle/>
        <a:p>
          <a:endParaRPr lang="ru-RU"/>
        </a:p>
      </dgm:t>
    </dgm:pt>
    <dgm:pt modelId="{5AF853C3-5A1E-429B-AD9B-5D87035C6C59}">
      <dgm:prSet/>
      <dgm:spPr/>
      <dgm:t>
        <a:bodyPr/>
        <a:lstStyle/>
        <a:p>
          <a:r>
            <a:rPr lang="ru-RU" b="1" smtClean="0">
              <a:solidFill>
                <a:srgbClr val="000000"/>
              </a:solidFill>
              <a:latin typeface="Arial Narrow" pitchFamily="34" charset="0"/>
            </a:rPr>
            <a:t>Поглощение менее строго наказания, более строгим;</a:t>
          </a:r>
          <a:endParaRPr lang="ru-RU"/>
        </a:p>
      </dgm:t>
    </dgm:pt>
    <dgm:pt modelId="{9A011BA8-B844-469F-85C4-6582DE518BBB}" type="parTrans" cxnId="{1C1FC0D5-9A62-4028-A86E-C1D179402B3E}">
      <dgm:prSet/>
      <dgm:spPr/>
      <dgm:t>
        <a:bodyPr/>
        <a:lstStyle/>
        <a:p>
          <a:endParaRPr lang="ru-RU"/>
        </a:p>
      </dgm:t>
    </dgm:pt>
    <dgm:pt modelId="{F2D6133E-2554-4B00-A3C4-FC4C2FA3A764}" type="sibTrans" cxnId="{1C1FC0D5-9A62-4028-A86E-C1D179402B3E}">
      <dgm:prSet/>
      <dgm:spPr/>
      <dgm:t>
        <a:bodyPr/>
        <a:lstStyle/>
        <a:p>
          <a:endParaRPr lang="ru-RU"/>
        </a:p>
      </dgm:t>
    </dgm:pt>
    <dgm:pt modelId="{178B1008-8B96-4163-8368-41A81402A103}">
      <dgm:prSet/>
      <dgm:spPr/>
      <dgm:t>
        <a:bodyPr/>
        <a:lstStyle/>
        <a:p>
          <a:r>
            <a:rPr lang="ru-RU" b="1" dirty="0" smtClean="0">
              <a:solidFill>
                <a:srgbClr val="000000"/>
              </a:solidFill>
              <a:latin typeface="Arial Narrow" pitchFamily="34" charset="0"/>
            </a:rPr>
            <a:t>Частичное или полное сложение наказаний.</a:t>
          </a:r>
          <a:endParaRPr lang="ru-RU" b="1" dirty="0">
            <a:solidFill>
              <a:srgbClr val="000000"/>
            </a:solidFill>
            <a:latin typeface="Arial Narrow" pitchFamily="34" charset="0"/>
          </a:endParaRPr>
        </a:p>
      </dgm:t>
    </dgm:pt>
    <dgm:pt modelId="{124BA855-B424-4F1B-8318-3B38CF12EFCD}" type="parTrans" cxnId="{CA9FCB23-6B50-4DF4-8881-C569879B7B64}">
      <dgm:prSet/>
      <dgm:spPr/>
      <dgm:t>
        <a:bodyPr/>
        <a:lstStyle/>
        <a:p>
          <a:endParaRPr lang="ru-RU"/>
        </a:p>
      </dgm:t>
    </dgm:pt>
    <dgm:pt modelId="{819BBC64-D047-4EF4-9C02-E8E9FF144CE8}" type="sibTrans" cxnId="{CA9FCB23-6B50-4DF4-8881-C569879B7B64}">
      <dgm:prSet/>
      <dgm:spPr/>
      <dgm:t>
        <a:bodyPr/>
        <a:lstStyle/>
        <a:p>
          <a:endParaRPr lang="ru-RU"/>
        </a:p>
      </dgm:t>
    </dgm:pt>
    <dgm:pt modelId="{EA754802-1A25-42CB-8B50-A654D99DE5B6}">
      <dgm:prSet/>
      <dgm:spPr/>
      <dgm:t>
        <a:bodyPr/>
        <a:lstStyle/>
        <a:p>
          <a:r>
            <a:rPr lang="ru-RU" b="1" dirty="0" smtClean="0">
              <a:solidFill>
                <a:srgbClr val="000000"/>
              </a:solidFill>
              <a:latin typeface="Arial Narrow" pitchFamily="34" charset="0"/>
            </a:rPr>
            <a:t>Окончательное наказание не может превышать максимального срока или размера наказания, предусмотренного за наиболее тяжкое из совершенных преступлений (ч. 2. ст. 69 УК РФ).</a:t>
          </a:r>
          <a:endParaRPr lang="ru-RU" dirty="0"/>
        </a:p>
      </dgm:t>
    </dgm:pt>
    <dgm:pt modelId="{54F2F6A4-7814-4089-A5EA-74E5BD75109E}" type="parTrans" cxnId="{929E67BC-2548-47A1-A290-57A1F7BF665D}">
      <dgm:prSet/>
      <dgm:spPr/>
      <dgm:t>
        <a:bodyPr/>
        <a:lstStyle/>
        <a:p>
          <a:endParaRPr lang="ru-RU"/>
        </a:p>
      </dgm:t>
    </dgm:pt>
    <dgm:pt modelId="{43BDEC73-5953-4D2E-B417-EAC627322957}" type="sibTrans" cxnId="{929E67BC-2548-47A1-A290-57A1F7BF665D}">
      <dgm:prSet/>
      <dgm:spPr/>
      <dgm:t>
        <a:bodyPr/>
        <a:lstStyle/>
        <a:p>
          <a:endParaRPr lang="ru-RU"/>
        </a:p>
      </dgm:t>
    </dgm:pt>
    <dgm:pt modelId="{CDCE6C85-1A89-41C1-8708-CECAB09F7C6A}">
      <dgm:prSet/>
      <dgm:spPr/>
      <dgm:t>
        <a:bodyPr/>
        <a:lstStyle/>
        <a:p>
          <a:r>
            <a:rPr lang="ru-RU" b="1" dirty="0" smtClean="0">
              <a:solidFill>
                <a:srgbClr val="000000"/>
              </a:solidFill>
              <a:latin typeface="Arial Narrow" pitchFamily="34" charset="0"/>
            </a:rPr>
            <a:t>При совокупности преступлений окончательное дополнительное наказание при частичном или полном сложении наказаний не может превышать максимального срока или размера предусмотренного для данного вида наказания общей частью УК РФ(ч. 4 ст. 69 УК РФ).</a:t>
          </a:r>
          <a:endParaRPr lang="ru-RU" b="1" dirty="0">
            <a:solidFill>
              <a:srgbClr val="000000"/>
            </a:solidFill>
            <a:latin typeface="Arial Narrow" pitchFamily="34" charset="0"/>
          </a:endParaRPr>
        </a:p>
      </dgm:t>
    </dgm:pt>
    <dgm:pt modelId="{81E5BAE5-A07A-4BDA-AF62-7BE66027BA3B}" type="parTrans" cxnId="{8C509C17-0FA7-4443-9B47-ACEAE4947975}">
      <dgm:prSet/>
      <dgm:spPr/>
      <dgm:t>
        <a:bodyPr/>
        <a:lstStyle/>
        <a:p>
          <a:endParaRPr lang="ru-RU"/>
        </a:p>
      </dgm:t>
    </dgm:pt>
    <dgm:pt modelId="{EC0E58DD-4FBC-4E71-85A1-7C42D3A0105E}" type="sibTrans" cxnId="{8C509C17-0FA7-4443-9B47-ACEAE4947975}">
      <dgm:prSet/>
      <dgm:spPr/>
      <dgm:t>
        <a:bodyPr/>
        <a:lstStyle/>
        <a:p>
          <a:endParaRPr lang="ru-RU"/>
        </a:p>
      </dgm:t>
    </dgm:pt>
    <dgm:pt modelId="{371CF1BB-1A54-45D2-B3CC-9CD6076FE5B3}" type="pres">
      <dgm:prSet presAssocID="{B7170493-ECAC-4DBA-B8B1-69F47359ED63}" presName="linear" presStyleCnt="0">
        <dgm:presLayoutVars>
          <dgm:dir/>
          <dgm:animLvl val="lvl"/>
          <dgm:resizeHandles val="exact"/>
        </dgm:presLayoutVars>
      </dgm:prSet>
      <dgm:spPr/>
      <dgm:t>
        <a:bodyPr/>
        <a:lstStyle/>
        <a:p>
          <a:endParaRPr lang="ru-RU"/>
        </a:p>
      </dgm:t>
    </dgm:pt>
    <dgm:pt modelId="{1101361F-0DE8-4A96-9EE1-B032BE1A1A09}" type="pres">
      <dgm:prSet presAssocID="{FE074BD3-62F5-4678-BB60-29359B2F103E}" presName="parentLin" presStyleCnt="0"/>
      <dgm:spPr/>
    </dgm:pt>
    <dgm:pt modelId="{E640EE47-6998-4139-9605-6D1C58C7A252}" type="pres">
      <dgm:prSet presAssocID="{FE074BD3-62F5-4678-BB60-29359B2F103E}" presName="parentLeftMargin" presStyleLbl="node1" presStyleIdx="0" presStyleCnt="2"/>
      <dgm:spPr/>
      <dgm:t>
        <a:bodyPr/>
        <a:lstStyle/>
        <a:p>
          <a:endParaRPr lang="ru-RU"/>
        </a:p>
      </dgm:t>
    </dgm:pt>
    <dgm:pt modelId="{DC40432C-9D71-458D-B340-2C5CE674E7C9}" type="pres">
      <dgm:prSet presAssocID="{FE074BD3-62F5-4678-BB60-29359B2F103E}" presName="parentText" presStyleLbl="node1" presStyleIdx="0" presStyleCnt="2">
        <dgm:presLayoutVars>
          <dgm:chMax val="0"/>
          <dgm:bulletEnabled val="1"/>
        </dgm:presLayoutVars>
      </dgm:prSet>
      <dgm:spPr/>
      <dgm:t>
        <a:bodyPr/>
        <a:lstStyle/>
        <a:p>
          <a:endParaRPr lang="ru-RU"/>
        </a:p>
      </dgm:t>
    </dgm:pt>
    <dgm:pt modelId="{0B7E14E9-AAF4-4EA9-88BF-2D7D33D53976}" type="pres">
      <dgm:prSet presAssocID="{FE074BD3-62F5-4678-BB60-29359B2F103E}" presName="negativeSpace" presStyleCnt="0"/>
      <dgm:spPr/>
    </dgm:pt>
    <dgm:pt modelId="{D43F31C5-9073-414C-A198-98459AD31FFF}" type="pres">
      <dgm:prSet presAssocID="{FE074BD3-62F5-4678-BB60-29359B2F103E}" presName="childText" presStyleLbl="conFgAcc1" presStyleIdx="0" presStyleCnt="2">
        <dgm:presLayoutVars>
          <dgm:bulletEnabled val="1"/>
        </dgm:presLayoutVars>
      </dgm:prSet>
      <dgm:spPr/>
      <dgm:t>
        <a:bodyPr/>
        <a:lstStyle/>
        <a:p>
          <a:endParaRPr lang="ru-RU"/>
        </a:p>
      </dgm:t>
    </dgm:pt>
    <dgm:pt modelId="{62719E34-8E08-4947-8D52-C372510021E7}" type="pres">
      <dgm:prSet presAssocID="{F4D00403-7282-4E68-882F-7496AE154F11}" presName="spaceBetweenRectangles" presStyleCnt="0"/>
      <dgm:spPr/>
    </dgm:pt>
    <dgm:pt modelId="{46501833-2CC2-474E-A544-92C4CEC93911}" type="pres">
      <dgm:prSet presAssocID="{F3A2FD97-2F90-4EF1-BD17-E5BCFD940ADA}" presName="parentLin" presStyleCnt="0"/>
      <dgm:spPr/>
    </dgm:pt>
    <dgm:pt modelId="{2F43C216-3CF3-4F50-93B4-A1AC28F50342}" type="pres">
      <dgm:prSet presAssocID="{F3A2FD97-2F90-4EF1-BD17-E5BCFD940ADA}" presName="parentLeftMargin" presStyleLbl="node1" presStyleIdx="0" presStyleCnt="2"/>
      <dgm:spPr/>
      <dgm:t>
        <a:bodyPr/>
        <a:lstStyle/>
        <a:p>
          <a:endParaRPr lang="ru-RU"/>
        </a:p>
      </dgm:t>
    </dgm:pt>
    <dgm:pt modelId="{20E58929-BCA2-4B8E-A83F-6852A4E94135}" type="pres">
      <dgm:prSet presAssocID="{F3A2FD97-2F90-4EF1-BD17-E5BCFD940ADA}" presName="parentText" presStyleLbl="node1" presStyleIdx="1" presStyleCnt="2">
        <dgm:presLayoutVars>
          <dgm:chMax val="0"/>
          <dgm:bulletEnabled val="1"/>
        </dgm:presLayoutVars>
      </dgm:prSet>
      <dgm:spPr/>
      <dgm:t>
        <a:bodyPr/>
        <a:lstStyle/>
        <a:p>
          <a:endParaRPr lang="ru-RU"/>
        </a:p>
      </dgm:t>
    </dgm:pt>
    <dgm:pt modelId="{F782DBB7-4237-45AB-8233-C5CE5734B14F}" type="pres">
      <dgm:prSet presAssocID="{F3A2FD97-2F90-4EF1-BD17-E5BCFD940ADA}" presName="negativeSpace" presStyleCnt="0"/>
      <dgm:spPr/>
    </dgm:pt>
    <dgm:pt modelId="{01890E32-CD38-4FE2-9119-2D48DA81DF8F}" type="pres">
      <dgm:prSet presAssocID="{F3A2FD97-2F90-4EF1-BD17-E5BCFD940ADA}" presName="childText" presStyleLbl="conFgAcc1" presStyleIdx="1" presStyleCnt="2">
        <dgm:presLayoutVars>
          <dgm:bulletEnabled val="1"/>
        </dgm:presLayoutVars>
      </dgm:prSet>
      <dgm:spPr/>
      <dgm:t>
        <a:bodyPr/>
        <a:lstStyle/>
        <a:p>
          <a:endParaRPr lang="ru-RU"/>
        </a:p>
      </dgm:t>
    </dgm:pt>
  </dgm:ptLst>
  <dgm:cxnLst>
    <dgm:cxn modelId="{B4CD4AD1-1668-4312-9576-AB39AE1A3252}" type="presOf" srcId="{F3A2FD97-2F90-4EF1-BD17-E5BCFD940ADA}" destId="{2F43C216-3CF3-4F50-93B4-A1AC28F50342}" srcOrd="0" destOrd="0" presId="urn:microsoft.com/office/officeart/2005/8/layout/list1"/>
    <dgm:cxn modelId="{929E67BC-2548-47A1-A290-57A1F7BF665D}" srcId="{F3A2FD97-2F90-4EF1-BD17-E5BCFD940ADA}" destId="{EA754802-1A25-42CB-8B50-A654D99DE5B6}" srcOrd="0" destOrd="0" parTransId="{54F2F6A4-7814-4089-A5EA-74E5BD75109E}" sibTransId="{43BDEC73-5953-4D2E-B417-EAC627322957}"/>
    <dgm:cxn modelId="{DA662B0B-43FC-4E11-A1C4-2783E627C53F}" type="presOf" srcId="{FE074BD3-62F5-4678-BB60-29359B2F103E}" destId="{E640EE47-6998-4139-9605-6D1C58C7A252}" srcOrd="0" destOrd="0" presId="urn:microsoft.com/office/officeart/2005/8/layout/list1"/>
    <dgm:cxn modelId="{60A9777C-3000-42D2-A2FF-82F3B5134001}" srcId="{B7170493-ECAC-4DBA-B8B1-69F47359ED63}" destId="{FE074BD3-62F5-4678-BB60-29359B2F103E}" srcOrd="0" destOrd="0" parTransId="{E5FD8B02-6782-400C-8028-883974A67730}" sibTransId="{F4D00403-7282-4E68-882F-7496AE154F11}"/>
    <dgm:cxn modelId="{4FFBC4FF-BB75-43F8-A72F-416497922E5F}" type="presOf" srcId="{FE074BD3-62F5-4678-BB60-29359B2F103E}" destId="{DC40432C-9D71-458D-B340-2C5CE674E7C9}" srcOrd="1" destOrd="0" presId="urn:microsoft.com/office/officeart/2005/8/layout/list1"/>
    <dgm:cxn modelId="{2335E449-E700-4D4D-B01D-9E34D26AF335}" type="presOf" srcId="{CDCE6C85-1A89-41C1-8708-CECAB09F7C6A}" destId="{01890E32-CD38-4FE2-9119-2D48DA81DF8F}" srcOrd="0" destOrd="1" presId="urn:microsoft.com/office/officeart/2005/8/layout/list1"/>
    <dgm:cxn modelId="{A7FA14E4-1107-40D9-8F7C-F470F7569D99}" type="presOf" srcId="{EA754802-1A25-42CB-8B50-A654D99DE5B6}" destId="{01890E32-CD38-4FE2-9119-2D48DA81DF8F}" srcOrd="0" destOrd="0" presId="urn:microsoft.com/office/officeart/2005/8/layout/list1"/>
    <dgm:cxn modelId="{CA9FCB23-6B50-4DF4-8881-C569879B7B64}" srcId="{FE074BD3-62F5-4678-BB60-29359B2F103E}" destId="{178B1008-8B96-4163-8368-41A81402A103}" srcOrd="1" destOrd="0" parTransId="{124BA855-B424-4F1B-8318-3B38CF12EFCD}" sibTransId="{819BBC64-D047-4EF4-9C02-E8E9FF144CE8}"/>
    <dgm:cxn modelId="{8296065B-3A89-4BDC-8252-9A196EAF3A21}" type="presOf" srcId="{F3A2FD97-2F90-4EF1-BD17-E5BCFD940ADA}" destId="{20E58929-BCA2-4B8E-A83F-6852A4E94135}" srcOrd="1" destOrd="0" presId="urn:microsoft.com/office/officeart/2005/8/layout/list1"/>
    <dgm:cxn modelId="{39B966F7-37C9-413E-94FE-2826124DC9F7}" type="presOf" srcId="{178B1008-8B96-4163-8368-41A81402A103}" destId="{D43F31C5-9073-414C-A198-98459AD31FFF}" srcOrd="0" destOrd="1" presId="urn:microsoft.com/office/officeart/2005/8/layout/list1"/>
    <dgm:cxn modelId="{D75DE7F7-197A-4335-B75E-47AF04E67608}" type="presOf" srcId="{B7170493-ECAC-4DBA-B8B1-69F47359ED63}" destId="{371CF1BB-1A54-45D2-B3CC-9CD6076FE5B3}" srcOrd="0" destOrd="0" presId="urn:microsoft.com/office/officeart/2005/8/layout/list1"/>
    <dgm:cxn modelId="{8C509C17-0FA7-4443-9B47-ACEAE4947975}" srcId="{F3A2FD97-2F90-4EF1-BD17-E5BCFD940ADA}" destId="{CDCE6C85-1A89-41C1-8708-CECAB09F7C6A}" srcOrd="1" destOrd="0" parTransId="{81E5BAE5-A07A-4BDA-AF62-7BE66027BA3B}" sibTransId="{EC0E58DD-4FBC-4E71-85A1-7C42D3A0105E}"/>
    <dgm:cxn modelId="{C812F193-0D82-44FD-92CC-34BD73D15233}" srcId="{B7170493-ECAC-4DBA-B8B1-69F47359ED63}" destId="{F3A2FD97-2F90-4EF1-BD17-E5BCFD940ADA}" srcOrd="1" destOrd="0" parTransId="{39C9EE5C-E108-457F-AA93-E24D213A67FD}" sibTransId="{A8D37C03-229B-4F30-ACD5-2EA2228CBA90}"/>
    <dgm:cxn modelId="{1C1FC0D5-9A62-4028-A86E-C1D179402B3E}" srcId="{FE074BD3-62F5-4678-BB60-29359B2F103E}" destId="{5AF853C3-5A1E-429B-AD9B-5D87035C6C59}" srcOrd="0" destOrd="0" parTransId="{9A011BA8-B844-469F-85C4-6582DE518BBB}" sibTransId="{F2D6133E-2554-4B00-A3C4-FC4C2FA3A764}"/>
    <dgm:cxn modelId="{2D17C0FF-8589-462B-BF5C-B06562BDA52E}" type="presOf" srcId="{5AF853C3-5A1E-429B-AD9B-5D87035C6C59}" destId="{D43F31C5-9073-414C-A198-98459AD31FFF}" srcOrd="0" destOrd="0" presId="urn:microsoft.com/office/officeart/2005/8/layout/list1"/>
    <dgm:cxn modelId="{DF100A74-22C7-40C8-81C2-463CFF83208E}" type="presParOf" srcId="{371CF1BB-1A54-45D2-B3CC-9CD6076FE5B3}" destId="{1101361F-0DE8-4A96-9EE1-B032BE1A1A09}" srcOrd="0" destOrd="0" presId="urn:microsoft.com/office/officeart/2005/8/layout/list1"/>
    <dgm:cxn modelId="{22D59363-B906-49CB-9F2B-27A6B8BE2410}" type="presParOf" srcId="{1101361F-0DE8-4A96-9EE1-B032BE1A1A09}" destId="{E640EE47-6998-4139-9605-6D1C58C7A252}" srcOrd="0" destOrd="0" presId="urn:microsoft.com/office/officeart/2005/8/layout/list1"/>
    <dgm:cxn modelId="{1C11696F-21D2-4DC8-AA7F-D4F9C53ADC05}" type="presParOf" srcId="{1101361F-0DE8-4A96-9EE1-B032BE1A1A09}" destId="{DC40432C-9D71-458D-B340-2C5CE674E7C9}" srcOrd="1" destOrd="0" presId="urn:microsoft.com/office/officeart/2005/8/layout/list1"/>
    <dgm:cxn modelId="{4FD65FE5-7536-4B8F-82A5-8F23D66126AB}" type="presParOf" srcId="{371CF1BB-1A54-45D2-B3CC-9CD6076FE5B3}" destId="{0B7E14E9-AAF4-4EA9-88BF-2D7D33D53976}" srcOrd="1" destOrd="0" presId="urn:microsoft.com/office/officeart/2005/8/layout/list1"/>
    <dgm:cxn modelId="{7DDD77EB-1A50-4A29-AAEE-A90BDE74F336}" type="presParOf" srcId="{371CF1BB-1A54-45D2-B3CC-9CD6076FE5B3}" destId="{D43F31C5-9073-414C-A198-98459AD31FFF}" srcOrd="2" destOrd="0" presId="urn:microsoft.com/office/officeart/2005/8/layout/list1"/>
    <dgm:cxn modelId="{021D3F8B-C872-4470-B62F-F4F57D170A2C}" type="presParOf" srcId="{371CF1BB-1A54-45D2-B3CC-9CD6076FE5B3}" destId="{62719E34-8E08-4947-8D52-C372510021E7}" srcOrd="3" destOrd="0" presId="urn:microsoft.com/office/officeart/2005/8/layout/list1"/>
    <dgm:cxn modelId="{07D19764-1490-4FB9-BE12-2EC18D39AEC4}" type="presParOf" srcId="{371CF1BB-1A54-45D2-B3CC-9CD6076FE5B3}" destId="{46501833-2CC2-474E-A544-92C4CEC93911}" srcOrd="4" destOrd="0" presId="urn:microsoft.com/office/officeart/2005/8/layout/list1"/>
    <dgm:cxn modelId="{C1D3791D-9118-4DD4-A268-C467BDE187BF}" type="presParOf" srcId="{46501833-2CC2-474E-A544-92C4CEC93911}" destId="{2F43C216-3CF3-4F50-93B4-A1AC28F50342}" srcOrd="0" destOrd="0" presId="urn:microsoft.com/office/officeart/2005/8/layout/list1"/>
    <dgm:cxn modelId="{B6643EB3-652A-4345-BA68-93A465C9A019}" type="presParOf" srcId="{46501833-2CC2-474E-A544-92C4CEC93911}" destId="{20E58929-BCA2-4B8E-A83F-6852A4E94135}" srcOrd="1" destOrd="0" presId="urn:microsoft.com/office/officeart/2005/8/layout/list1"/>
    <dgm:cxn modelId="{60C7AAB6-15B0-4CE8-9FEC-7FD5E4311A2A}" type="presParOf" srcId="{371CF1BB-1A54-45D2-B3CC-9CD6076FE5B3}" destId="{F782DBB7-4237-45AB-8233-C5CE5734B14F}" srcOrd="5" destOrd="0" presId="urn:microsoft.com/office/officeart/2005/8/layout/list1"/>
    <dgm:cxn modelId="{2ABF2347-B168-487E-A66F-D994581E97C1}" type="presParOf" srcId="{371CF1BB-1A54-45D2-B3CC-9CD6076FE5B3}" destId="{01890E32-CD38-4FE2-9119-2D48DA81DF8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024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ru-RU"/>
          </a:p>
        </p:txBody>
      </p:sp>
      <p:sp>
        <p:nvSpPr>
          <p:cNvPr id="1024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3241607-11E2-4831-8FF0-F38028336E3F}" type="slidenum">
              <a:rPr lang="ru-RU"/>
              <a:pPr>
                <a:defRPr/>
              </a:pPr>
              <a:t>‹#›</a:t>
            </a:fld>
            <a:endParaRPr lang="ru-RU"/>
          </a:p>
        </p:txBody>
      </p:sp>
    </p:spTree>
    <p:extLst>
      <p:ext uri="{BB962C8B-B14F-4D97-AF65-F5344CB8AC3E}">
        <p14:creationId xmlns:p14="http://schemas.microsoft.com/office/powerpoint/2010/main" val="112760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ru-RU"/>
          </a:p>
        </p:txBody>
      </p:sp>
      <p:sp>
        <p:nvSpPr>
          <p:cNvPr id="561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ru-RU"/>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4C4BFE17-365E-42F4-8336-B019FAF5DF34}" type="slidenum">
              <a:rPr lang="ru-RU"/>
              <a:pPr>
                <a:defRPr/>
              </a:pPr>
              <a:t>‹#›</a:t>
            </a:fld>
            <a:endParaRPr lang="ru-RU"/>
          </a:p>
        </p:txBody>
      </p:sp>
    </p:spTree>
    <p:extLst>
      <p:ext uri="{BB962C8B-B14F-4D97-AF65-F5344CB8AC3E}">
        <p14:creationId xmlns:p14="http://schemas.microsoft.com/office/powerpoint/2010/main" val="1788220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66071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14265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920059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9817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76637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33795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26724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419414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6886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50885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22772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04219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80563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21330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35070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045328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869770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920642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89651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750882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915667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159557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891963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190806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10590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429126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0754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327255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266424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p:cNvSpPr>
            <a:spLocks noGrp="1" noRot="1" noChangeAspect="1" noTextEdit="1"/>
          </p:cNvSpPr>
          <p:nvPr>
            <p:ph type="sldImg"/>
          </p:nvPr>
        </p:nvSpPr>
        <p:spPr>
          <a:ln/>
        </p:spPr>
      </p:sp>
      <p:sp>
        <p:nvSpPr>
          <p:cNvPr id="569347" name="Notes Placeholder 2"/>
          <p:cNvSpPr>
            <a:spLocks noGrp="1"/>
          </p:cNvSpPr>
          <p:nvPr>
            <p:ph type="body" idx="1"/>
          </p:nvPr>
        </p:nvSpPr>
        <p:spPr>
          <a:noFill/>
        </p:spPr>
        <p:txBody>
          <a:bodyPr/>
          <a:lstStyle/>
          <a:p>
            <a:pPr eaLnBrk="1" hangingPunct="1"/>
            <a:endParaRPr lang="ru-RU" smtClean="0"/>
          </a:p>
        </p:txBody>
      </p:sp>
      <p:sp>
        <p:nvSpPr>
          <p:cNvPr id="484356"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1D5FAF19-EC9A-414B-89D1-D548FD1B0F4A}" type="slidenum">
              <a:rPr lang="ru-RU" smtClean="0">
                <a:latin typeface="Times New Roman" pitchFamily="18" charset="0"/>
              </a:rPr>
              <a:pPr>
                <a:defRPr/>
              </a:pPr>
              <a:t>188</a:t>
            </a:fld>
            <a:endParaRPr lang="ru-RU" smtClean="0">
              <a:latin typeface="Times New Roman" pitchFamily="18" charset="0"/>
            </a:endParaRPr>
          </a:p>
        </p:txBody>
      </p:sp>
    </p:spTree>
    <p:extLst>
      <p:ext uri="{BB962C8B-B14F-4D97-AF65-F5344CB8AC3E}">
        <p14:creationId xmlns:p14="http://schemas.microsoft.com/office/powerpoint/2010/main" val="190882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a:noFill/>
        </p:spPr>
        <p:txBody>
          <a:bodyPr/>
          <a:lstStyle/>
          <a:p>
            <a:pPr eaLnBrk="1" hangingPunct="1"/>
            <a:endParaRPr lang="ru-RU" smtClean="0"/>
          </a:p>
        </p:txBody>
      </p:sp>
    </p:spTree>
    <p:extLst>
      <p:ext uri="{BB962C8B-B14F-4D97-AF65-F5344CB8AC3E}">
        <p14:creationId xmlns:p14="http://schemas.microsoft.com/office/powerpoint/2010/main" val="96068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1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1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2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23"/>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24"/>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25"/>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26"/>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27"/>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39"/>
          <p:cNvSpPr>
            <a:spLocks noChangeArrowheads="1"/>
          </p:cNvSpPr>
          <p:nvPr userDrawn="1"/>
        </p:nvSpPr>
        <p:spPr bwMode="auto">
          <a:xfrm>
            <a:off x="0" y="6578600"/>
            <a:ext cx="9144000" cy="274638"/>
          </a:xfrm>
          <a:prstGeom prst="rect">
            <a:avLst/>
          </a:prstGeom>
          <a:gradFill rotWithShape="0">
            <a:gsLst>
              <a:gs pos="0">
                <a:schemeClr val="bg2">
                  <a:gamma/>
                  <a:tint val="27451"/>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eaLnBrk="0" hangingPunct="0">
              <a:buFont typeface="Symbol" pitchFamily="18" charset="2"/>
              <a:buChar char="Ó"/>
              <a:defRPr/>
            </a:pPr>
            <a:r>
              <a:rPr lang="ru-RU" sz="1200" b="1">
                <a:cs typeface="+mn-cs"/>
              </a:rPr>
              <a:t> </a:t>
            </a:r>
            <a:r>
              <a:rPr lang="ru-RU" sz="1200" b="1" i="1" u="sng">
                <a:cs typeface="+mn-cs"/>
              </a:rPr>
              <a:t>Алтайская академия экономики и права</a:t>
            </a:r>
          </a:p>
        </p:txBody>
      </p:sp>
      <p:sp>
        <p:nvSpPr>
          <p:cNvPr id="16" name="Rectangle 41"/>
          <p:cNvSpPr>
            <a:spLocks noChangeArrowheads="1"/>
          </p:cNvSpPr>
          <p:nvPr userDrawn="1"/>
        </p:nvSpPr>
        <p:spPr bwMode="auto">
          <a:xfrm>
            <a:off x="395288" y="0"/>
            <a:ext cx="8748712" cy="333375"/>
          </a:xfrm>
          <a:prstGeom prst="rect">
            <a:avLst/>
          </a:prstGeom>
          <a:gradFill rotWithShape="0">
            <a:gsLst>
              <a:gs pos="0">
                <a:schemeClr val="bg2">
                  <a:gamma/>
                  <a:tint val="27451"/>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eaLnBrk="0" hangingPunct="0">
              <a:defRPr/>
            </a:pPr>
            <a:r>
              <a:rPr lang="ru-RU" sz="1600" b="1" i="1">
                <a:latin typeface="Verdana" pitchFamily="34" charset="0"/>
                <a:cs typeface="+mn-cs"/>
              </a:rPr>
              <a:t>Уголовное право</a:t>
            </a:r>
            <a:endParaRPr lang="ru-RU" sz="1600" b="1">
              <a:latin typeface="Verdana" pitchFamily="34" charset="0"/>
              <a:cs typeface="+mn-cs"/>
            </a:endParaRPr>
          </a:p>
        </p:txBody>
      </p:sp>
      <p:sp>
        <p:nvSpPr>
          <p:cNvPr id="17" name="AutoShape 44">
            <a:hlinkClick r:id="" action="ppaction://hlinkshowjump?jump=previousslide" highlightClick="1"/>
          </p:cNvPr>
          <p:cNvSpPr>
            <a:spLocks noChangeArrowheads="1"/>
          </p:cNvSpPr>
          <p:nvPr userDrawn="1"/>
        </p:nvSpPr>
        <p:spPr bwMode="auto">
          <a:xfrm>
            <a:off x="1258888" y="6453188"/>
            <a:ext cx="792162" cy="404812"/>
          </a:xfrm>
          <a:prstGeom prst="actionButtonBackPrevious">
            <a:avLst/>
          </a:prstGeom>
          <a:solidFill>
            <a:schemeClr val="tx2"/>
          </a:solidFill>
          <a:ln w="9525">
            <a:noFill/>
            <a:miter lim="800000"/>
            <a:headEnd/>
            <a:tailEnd/>
          </a:ln>
          <a:effectLst>
            <a:outerShdw dist="107763" dir="2700000" algn="ctr" rotWithShape="0">
              <a:schemeClr val="bg2"/>
            </a:outerShdw>
          </a:effectLst>
        </p:spPr>
        <p:txBody>
          <a:bodyPr anchor="ctr">
            <a:spAutoFit/>
          </a:bodyPr>
          <a:lstStyle/>
          <a:p>
            <a:endParaRPr lang="ru-RU"/>
          </a:p>
        </p:txBody>
      </p:sp>
      <p:sp>
        <p:nvSpPr>
          <p:cNvPr id="18" name="AutoShape 45">
            <a:hlinkClick r:id="" action="ppaction://hlinkshowjump?jump=nextslide" highlightClick="1"/>
          </p:cNvPr>
          <p:cNvSpPr>
            <a:spLocks noChangeArrowheads="1"/>
          </p:cNvSpPr>
          <p:nvPr userDrawn="1"/>
        </p:nvSpPr>
        <p:spPr bwMode="auto">
          <a:xfrm>
            <a:off x="2124075" y="6453188"/>
            <a:ext cx="792163" cy="404812"/>
          </a:xfrm>
          <a:prstGeom prst="actionButtonForwardNext">
            <a:avLst/>
          </a:prstGeom>
          <a:solidFill>
            <a:schemeClr val="tx2"/>
          </a:solidFill>
          <a:ln w="9525">
            <a:noFill/>
            <a:miter lim="800000"/>
            <a:headEnd/>
            <a:tailEnd/>
          </a:ln>
          <a:effectLst>
            <a:outerShdw dist="107763" dir="2700000" algn="ctr" rotWithShape="0">
              <a:schemeClr val="bg2"/>
            </a:outerShdw>
          </a:effectLst>
        </p:spPr>
        <p:txBody>
          <a:bodyPr anchor="ctr">
            <a:spAutoFit/>
          </a:bodyPr>
          <a:lstStyle/>
          <a:p>
            <a:endParaRPr lang="ru-RU"/>
          </a:p>
        </p:txBody>
      </p:sp>
      <p:sp>
        <p:nvSpPr>
          <p:cNvPr id="19" name="AutoShape 46">
            <a:hlinkClick r:id="rId2" action="ppaction://hlinksldjump" highlightClick="1"/>
          </p:cNvPr>
          <p:cNvSpPr>
            <a:spLocks noChangeArrowheads="1"/>
          </p:cNvSpPr>
          <p:nvPr userDrawn="1"/>
        </p:nvSpPr>
        <p:spPr bwMode="auto">
          <a:xfrm>
            <a:off x="0" y="0"/>
            <a:ext cx="431800" cy="333375"/>
          </a:xfrm>
          <a:prstGeom prst="actionButtonHome">
            <a:avLst/>
          </a:prstGeom>
          <a:solidFill>
            <a:srgbClr val="FF0000"/>
          </a:solidFill>
          <a:ln w="9525">
            <a:noFill/>
            <a:miter lim="800000"/>
            <a:headEnd/>
            <a:tailEnd/>
          </a:ln>
          <a:effectLst/>
        </p:spPr>
        <p:txBody>
          <a:bodyPr wrap="none" anchor="ctr"/>
          <a:lstStyle/>
          <a:p>
            <a:pPr algn="ctr" eaLnBrk="0" hangingPunct="0"/>
            <a:endParaRPr lang="ru-RU" sz="2000">
              <a:latin typeface="Arial Narrow" pitchFamily="34" charset="0"/>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20" name="Date Placeholder 27"/>
          <p:cNvSpPr>
            <a:spLocks noGrp="1"/>
          </p:cNvSpPr>
          <p:nvPr>
            <p:ph type="dt" sz="half" idx="10"/>
          </p:nvPr>
        </p:nvSpPr>
        <p:spPr/>
        <p:txBody>
          <a:bodyPr/>
          <a:lstStyle>
            <a:lvl1pPr>
              <a:defRPr/>
            </a:lvl1pPr>
            <a:extLst/>
          </a:lstStyle>
          <a:p>
            <a:pPr>
              <a:defRPr/>
            </a:pPr>
            <a:endParaRPr lang="ru-RU"/>
          </a:p>
        </p:txBody>
      </p:sp>
      <p:sp>
        <p:nvSpPr>
          <p:cNvPr id="21" name="Footer Placeholder 16"/>
          <p:cNvSpPr>
            <a:spLocks noGrp="1"/>
          </p:cNvSpPr>
          <p:nvPr>
            <p:ph type="ftr" sz="quarter" idx="11"/>
          </p:nvPr>
        </p:nvSpPr>
        <p:spPr/>
        <p:txBody>
          <a:bodyPr/>
          <a:lstStyle>
            <a:lvl1pPr>
              <a:defRPr/>
            </a:lvl1pPr>
            <a:extLst/>
          </a:lstStyle>
          <a:p>
            <a:pPr>
              <a:defRPr/>
            </a:pPr>
            <a:endParaRPr lang="ru-RU"/>
          </a:p>
        </p:txBody>
      </p:sp>
      <p:sp>
        <p:nvSpPr>
          <p:cNvPr id="22" name="Slide Number Placeholder 28"/>
          <p:cNvSpPr>
            <a:spLocks noGrp="1"/>
          </p:cNvSpPr>
          <p:nvPr>
            <p:ph type="sldNum" sz="quarter" idx="12"/>
          </p:nvPr>
        </p:nvSpPr>
        <p:spPr/>
        <p:txBody>
          <a:bodyPr/>
          <a:lstStyle>
            <a:lvl1pPr>
              <a:defRPr/>
            </a:lvl1pPr>
            <a:extLst/>
          </a:lstStyle>
          <a:p>
            <a:pPr>
              <a:defRPr/>
            </a:pPr>
            <a:fld id="{D9C31E16-4335-411C-96C6-1D0DF127115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extLst/>
          </a:lstStyle>
          <a:p>
            <a:pPr>
              <a:defRPr/>
            </a:pPr>
            <a:endParaRPr lang="ru-RU"/>
          </a:p>
        </p:txBody>
      </p:sp>
      <p:sp>
        <p:nvSpPr>
          <p:cNvPr id="5" name="Footer Placeholder 4"/>
          <p:cNvSpPr>
            <a:spLocks noGrp="1"/>
          </p:cNvSpPr>
          <p:nvPr>
            <p:ph type="ftr" sz="quarter" idx="11"/>
          </p:nvPr>
        </p:nvSpPr>
        <p:spPr/>
        <p:txBody>
          <a:bodyPr/>
          <a:lstStyle>
            <a:lvl1pPr>
              <a:defRPr/>
            </a:lvl1pPr>
            <a:extLst/>
          </a:lstStyle>
          <a:p>
            <a:pPr>
              <a:defRPr/>
            </a:pPr>
            <a:endParaRPr lang="ru-RU"/>
          </a:p>
        </p:txBody>
      </p:sp>
      <p:sp>
        <p:nvSpPr>
          <p:cNvPr id="6" name="Slide Number Placeholder 5"/>
          <p:cNvSpPr>
            <a:spLocks noGrp="1"/>
          </p:cNvSpPr>
          <p:nvPr>
            <p:ph type="sldNum" sz="quarter" idx="12"/>
          </p:nvPr>
        </p:nvSpPr>
        <p:spPr/>
        <p:txBody>
          <a:bodyPr/>
          <a:lstStyle>
            <a:lvl1pPr>
              <a:defRPr/>
            </a:lvl1pPr>
            <a:extLst/>
          </a:lstStyle>
          <a:p>
            <a:pPr>
              <a:defRPr/>
            </a:pPr>
            <a:fld id="{6736E6EF-8912-4036-AB94-03F5C1CC3C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extLst/>
          </a:lstStyle>
          <a:p>
            <a:pPr>
              <a:defRPr/>
            </a:pPr>
            <a:endParaRPr lang="ru-RU"/>
          </a:p>
        </p:txBody>
      </p:sp>
      <p:sp>
        <p:nvSpPr>
          <p:cNvPr id="5" name="Footer Placeholder 4"/>
          <p:cNvSpPr>
            <a:spLocks noGrp="1"/>
          </p:cNvSpPr>
          <p:nvPr>
            <p:ph type="ftr" sz="quarter" idx="11"/>
          </p:nvPr>
        </p:nvSpPr>
        <p:spPr/>
        <p:txBody>
          <a:bodyPr/>
          <a:lstStyle>
            <a:lvl1pPr>
              <a:defRPr/>
            </a:lvl1pPr>
            <a:extLst/>
          </a:lstStyle>
          <a:p>
            <a:pPr>
              <a:defRPr/>
            </a:pPr>
            <a:endParaRPr lang="ru-RU"/>
          </a:p>
        </p:txBody>
      </p:sp>
      <p:sp>
        <p:nvSpPr>
          <p:cNvPr id="6" name="Slide Number Placeholder 5"/>
          <p:cNvSpPr>
            <a:spLocks noGrp="1"/>
          </p:cNvSpPr>
          <p:nvPr>
            <p:ph type="sldNum" sz="quarter" idx="12"/>
          </p:nvPr>
        </p:nvSpPr>
        <p:spPr/>
        <p:txBody>
          <a:bodyPr/>
          <a:lstStyle>
            <a:lvl1pPr>
              <a:defRPr/>
            </a:lvl1pPr>
            <a:extLst/>
          </a:lstStyle>
          <a:p>
            <a:pPr>
              <a:defRPr/>
            </a:pPr>
            <a:fld id="{FF023AF0-77B5-48BF-8828-6C1D459F479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Заголовок, текст и клип">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ru-RU" smtClean="0"/>
              <a:t>Образец заголовка</a:t>
            </a:r>
            <a:endParaRPr lang="ru-RU"/>
          </a:p>
        </p:txBody>
      </p:sp>
      <p:sp>
        <p:nvSpPr>
          <p:cNvPr id="3" name="Text Placeholder 2"/>
          <p:cNvSpPr>
            <a:spLocks noGrp="1"/>
          </p:cNvSpPr>
          <p:nvPr>
            <p:ph type="body" sz="half" idx="1"/>
          </p:nvPr>
        </p:nvSpPr>
        <p:spPr>
          <a:xfrm>
            <a:off x="10668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lipArt Placeholder 3"/>
          <p:cNvSpPr>
            <a:spLocks noGrp="1"/>
          </p:cNvSpPr>
          <p:nvPr>
            <p:ph type="clipArt" sz="half" idx="2"/>
          </p:nvPr>
        </p:nvSpPr>
        <p:spPr>
          <a:xfrm>
            <a:off x="4914900" y="1981200"/>
            <a:ext cx="3695700" cy="4114800"/>
          </a:xfrm>
        </p:spPr>
        <p:txBody>
          <a:bodyPr>
            <a:normAutofit/>
          </a:bodyPr>
          <a:lstStyle/>
          <a:p>
            <a:pPr lvl="0"/>
            <a:r>
              <a:rPr lang="ru-RU" noProof="0" smtClean="0"/>
              <a:t>Вставка клипа</a:t>
            </a:r>
            <a:endParaRPr lang="ru-RU" noProof="0"/>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ru-RU"/>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hart">
  <p:cSld name="Заголовок, текст и диаграмма">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ru-RU" smtClean="0"/>
              <a:t>Образец заголовка</a:t>
            </a:r>
            <a:endParaRPr lang="ru-RU"/>
          </a:p>
        </p:txBody>
      </p:sp>
      <p:sp>
        <p:nvSpPr>
          <p:cNvPr id="3" name="Text Placeholder 2"/>
          <p:cNvSpPr>
            <a:spLocks noGrp="1"/>
          </p:cNvSpPr>
          <p:nvPr>
            <p:ph type="body" sz="half" idx="1"/>
          </p:nvPr>
        </p:nvSpPr>
        <p:spPr>
          <a:xfrm>
            <a:off x="10668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hart Placeholder 3"/>
          <p:cNvSpPr>
            <a:spLocks noGrp="1"/>
          </p:cNvSpPr>
          <p:nvPr>
            <p:ph type="chart" sz="half" idx="2"/>
          </p:nvPr>
        </p:nvSpPr>
        <p:spPr>
          <a:xfrm>
            <a:off x="4914900" y="1981200"/>
            <a:ext cx="3695700" cy="4114800"/>
          </a:xfrm>
        </p:spPr>
        <p:txBody>
          <a:bodyPr>
            <a:normAutofit/>
          </a:bodyPr>
          <a:lstStyle/>
          <a:p>
            <a:pPr lvl="0"/>
            <a:r>
              <a:rPr lang="ru-RU" noProof="0" smtClean="0"/>
              <a:t>Вставка диаграммы</a:t>
            </a:r>
            <a:endParaRPr lang="ru-RU" noProof="0"/>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endParaRPr lang="ru-RU"/>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extLst/>
          </a:lstStyle>
          <a:p>
            <a:pPr>
              <a:defRPr/>
            </a:pPr>
            <a:endParaRPr lang="ru-RU"/>
          </a:p>
        </p:txBody>
      </p:sp>
      <p:sp>
        <p:nvSpPr>
          <p:cNvPr id="5" name="Footer Placeholder 4"/>
          <p:cNvSpPr>
            <a:spLocks noGrp="1"/>
          </p:cNvSpPr>
          <p:nvPr>
            <p:ph type="ftr" sz="quarter" idx="11"/>
          </p:nvPr>
        </p:nvSpPr>
        <p:spPr/>
        <p:txBody>
          <a:bodyPr/>
          <a:lstStyle>
            <a:lvl1pPr>
              <a:defRPr/>
            </a:lvl1pPr>
            <a:extLst/>
          </a:lstStyle>
          <a:p>
            <a:pPr>
              <a:defRPr/>
            </a:pPr>
            <a:endParaRPr lang="ru-RU"/>
          </a:p>
        </p:txBody>
      </p:sp>
      <p:sp>
        <p:nvSpPr>
          <p:cNvPr id="6" name="Slide Number Placeholder 5"/>
          <p:cNvSpPr>
            <a:spLocks noGrp="1"/>
          </p:cNvSpPr>
          <p:nvPr>
            <p:ph type="sldNum" sz="quarter" idx="12"/>
          </p:nvPr>
        </p:nvSpPr>
        <p:spPr/>
        <p:txBody>
          <a:bodyPr/>
          <a:lstStyle>
            <a:lvl1pPr>
              <a:defRPr/>
            </a:lvl1pPr>
            <a:extLst/>
          </a:lstStyle>
          <a:p>
            <a:pPr>
              <a:defRPr/>
            </a:pPr>
            <a:fld id="{0685982D-3F3D-4D74-83CD-F4214F866D2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ru-RU"/>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ru-RU"/>
          </a:p>
        </p:txBody>
      </p:sp>
      <p:sp>
        <p:nvSpPr>
          <p:cNvPr id="6" name="Freeform 19"/>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20"/>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23"/>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24"/>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25"/>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26"/>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27"/>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28"/>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29"/>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30"/>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31"/>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32"/>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33"/>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34"/>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Rectangle 35"/>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36"/>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Rectangle 37"/>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Rectangle 38"/>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Rectangle 39"/>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ru-RU"/>
          </a:p>
        </p:txBody>
      </p:sp>
      <p:sp>
        <p:nvSpPr>
          <p:cNvPr id="26" name="Footer Placeholder 4"/>
          <p:cNvSpPr>
            <a:spLocks noGrp="1"/>
          </p:cNvSpPr>
          <p:nvPr>
            <p:ph type="ftr" sz="quarter" idx="11"/>
          </p:nvPr>
        </p:nvSpPr>
        <p:spPr/>
        <p:txBody>
          <a:bodyPr/>
          <a:lstStyle>
            <a:lvl1pPr>
              <a:defRPr/>
            </a:lvl1pPr>
            <a:extLst/>
          </a:lstStyle>
          <a:p>
            <a:pPr>
              <a:defRPr/>
            </a:pPr>
            <a:endParaRPr lang="ru-RU"/>
          </a:p>
        </p:txBody>
      </p:sp>
      <p:sp>
        <p:nvSpPr>
          <p:cNvPr id="27" name="Slide Number Placeholder 5"/>
          <p:cNvSpPr>
            <a:spLocks noGrp="1"/>
          </p:cNvSpPr>
          <p:nvPr>
            <p:ph type="sldNum" sz="quarter" idx="12"/>
          </p:nvPr>
        </p:nvSpPr>
        <p:spPr/>
        <p:txBody>
          <a:bodyPr/>
          <a:lstStyle>
            <a:lvl1pPr>
              <a:defRPr/>
            </a:lvl1pPr>
            <a:extLst/>
          </a:lstStyle>
          <a:p>
            <a:pPr>
              <a:defRPr/>
            </a:pPr>
            <a:fld id="{EF403B5B-2EA6-4DC4-9036-BAA0C786BFEF}" type="slidenum">
              <a:rPr lang="en-US"/>
              <a:pPr>
                <a:defRPr/>
              </a:pPr>
              <a:t>‹#›</a:t>
            </a:fld>
            <a:endParaRPr lang="en-US" dirty="0">
              <a:solidFill>
                <a:schemeClr val="accent3">
                  <a:shade val="75000"/>
                </a:scheme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extLst/>
          </a:lstStyle>
          <a:p>
            <a:pPr>
              <a:defRPr/>
            </a:pPr>
            <a:endParaRPr lang="ru-RU"/>
          </a:p>
        </p:txBody>
      </p:sp>
      <p:sp>
        <p:nvSpPr>
          <p:cNvPr id="6" name="Footer Placeholder 5"/>
          <p:cNvSpPr>
            <a:spLocks noGrp="1"/>
          </p:cNvSpPr>
          <p:nvPr>
            <p:ph type="ftr" sz="quarter" idx="11"/>
          </p:nvPr>
        </p:nvSpPr>
        <p:spPr/>
        <p:txBody>
          <a:bodyPr/>
          <a:lstStyle>
            <a:lvl1pPr>
              <a:defRPr/>
            </a:lvl1pPr>
            <a:extLst/>
          </a:lstStyle>
          <a:p>
            <a:pPr>
              <a:defRPr/>
            </a:pPr>
            <a:endParaRPr lang="ru-RU"/>
          </a:p>
        </p:txBody>
      </p:sp>
      <p:sp>
        <p:nvSpPr>
          <p:cNvPr id="7" name="Slide Number Placeholder 6"/>
          <p:cNvSpPr>
            <a:spLocks noGrp="1"/>
          </p:cNvSpPr>
          <p:nvPr>
            <p:ph type="sldNum" sz="quarter" idx="12"/>
          </p:nvPr>
        </p:nvSpPr>
        <p:spPr/>
        <p:txBody>
          <a:bodyPr/>
          <a:lstStyle>
            <a:lvl1pPr>
              <a:defRPr/>
            </a:lvl1pPr>
            <a:extLst/>
          </a:lstStyle>
          <a:p>
            <a:pPr>
              <a:defRPr/>
            </a:pPr>
            <a:fld id="{0B505FF9-79EC-48AE-99A4-C97E869958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Rectangle 17"/>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8"/>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19"/>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20"/>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23"/>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24"/>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25"/>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26"/>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7"/>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28"/>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ru-RU"/>
          </a:p>
        </p:txBody>
      </p:sp>
      <p:sp>
        <p:nvSpPr>
          <p:cNvPr id="18" name="Footer Placeholder 7"/>
          <p:cNvSpPr>
            <a:spLocks noGrp="1"/>
          </p:cNvSpPr>
          <p:nvPr>
            <p:ph type="ftr" sz="quarter" idx="11"/>
          </p:nvPr>
        </p:nvSpPr>
        <p:spPr/>
        <p:txBody>
          <a:bodyPr/>
          <a:lstStyle>
            <a:lvl1pPr>
              <a:defRPr/>
            </a:lvl1pPr>
            <a:extLst/>
          </a:lstStyle>
          <a:p>
            <a:pPr>
              <a:defRPr/>
            </a:pPr>
            <a:endParaRPr lang="ru-RU"/>
          </a:p>
        </p:txBody>
      </p:sp>
      <p:sp>
        <p:nvSpPr>
          <p:cNvPr id="19" name="Slide Number Placeholder 8"/>
          <p:cNvSpPr>
            <a:spLocks noGrp="1"/>
          </p:cNvSpPr>
          <p:nvPr>
            <p:ph type="sldNum" sz="quarter" idx="12"/>
          </p:nvPr>
        </p:nvSpPr>
        <p:spPr/>
        <p:txBody>
          <a:bodyPr/>
          <a:lstStyle>
            <a:lvl1pPr>
              <a:defRPr/>
            </a:lvl1pPr>
            <a:extLst/>
          </a:lstStyle>
          <a:p>
            <a:pPr>
              <a:defRPr/>
            </a:pPr>
            <a:fld id="{8CD5F8EC-185B-4C95-8242-C3FD1E2C846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extLst/>
          </a:lstStyle>
          <a:p>
            <a:pPr>
              <a:defRPr/>
            </a:pPr>
            <a:endParaRPr lang="ru-RU"/>
          </a:p>
        </p:txBody>
      </p:sp>
      <p:sp>
        <p:nvSpPr>
          <p:cNvPr id="4" name="Footer Placeholder 3"/>
          <p:cNvSpPr>
            <a:spLocks noGrp="1"/>
          </p:cNvSpPr>
          <p:nvPr>
            <p:ph type="ftr" sz="quarter" idx="11"/>
          </p:nvPr>
        </p:nvSpPr>
        <p:spPr/>
        <p:txBody>
          <a:bodyPr/>
          <a:lstStyle>
            <a:lvl1pPr>
              <a:defRPr/>
            </a:lvl1pPr>
            <a:extLst/>
          </a:lstStyle>
          <a:p>
            <a:pPr>
              <a:defRPr/>
            </a:pPr>
            <a:endParaRPr lang="ru-RU"/>
          </a:p>
        </p:txBody>
      </p:sp>
      <p:sp>
        <p:nvSpPr>
          <p:cNvPr id="5" name="Slide Number Placeholder 4"/>
          <p:cNvSpPr>
            <a:spLocks noGrp="1"/>
          </p:cNvSpPr>
          <p:nvPr>
            <p:ph type="sldNum" sz="quarter" idx="12"/>
          </p:nvPr>
        </p:nvSpPr>
        <p:spPr/>
        <p:txBody>
          <a:bodyPr/>
          <a:lstStyle>
            <a:lvl1pPr>
              <a:defRPr/>
            </a:lvl1pPr>
            <a:extLst/>
          </a:lstStyle>
          <a:p>
            <a:pPr>
              <a:defRPr/>
            </a:pPr>
            <a:fld id="{9A52E522-4E01-4666-90C4-0A42FD8A5F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ru-RU"/>
          </a:p>
        </p:txBody>
      </p:sp>
      <p:sp>
        <p:nvSpPr>
          <p:cNvPr id="3" name="Footer Placeholder 2"/>
          <p:cNvSpPr>
            <a:spLocks noGrp="1"/>
          </p:cNvSpPr>
          <p:nvPr>
            <p:ph type="ftr" sz="quarter" idx="11"/>
          </p:nvPr>
        </p:nvSpPr>
        <p:spPr/>
        <p:txBody>
          <a:bodyPr/>
          <a:lstStyle>
            <a:lvl1pPr>
              <a:defRPr/>
            </a:lvl1pPr>
            <a:extLst/>
          </a:lstStyle>
          <a:p>
            <a:pPr>
              <a:defRPr/>
            </a:pPr>
            <a:endParaRPr lang="ru-RU"/>
          </a:p>
        </p:txBody>
      </p:sp>
      <p:sp>
        <p:nvSpPr>
          <p:cNvPr id="4" name="Slide Number Placeholder 3"/>
          <p:cNvSpPr>
            <a:spLocks noGrp="1"/>
          </p:cNvSpPr>
          <p:nvPr>
            <p:ph type="sldNum" sz="quarter" idx="12"/>
          </p:nvPr>
        </p:nvSpPr>
        <p:spPr/>
        <p:txBody>
          <a:bodyPr/>
          <a:lstStyle>
            <a:lvl1pPr>
              <a:defRPr/>
            </a:lvl1pPr>
            <a:extLst/>
          </a:lstStyle>
          <a:p>
            <a:pPr>
              <a:defRPr/>
            </a:pPr>
            <a:fld id="{67AD3184-15B5-4354-A6A8-72972F60137A}" type="slidenum">
              <a:rPr lang="en-US"/>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extLst/>
          </a:lstStyle>
          <a:p>
            <a:pPr>
              <a:defRPr/>
            </a:pPr>
            <a:endParaRPr lang="ru-RU"/>
          </a:p>
        </p:txBody>
      </p:sp>
      <p:sp>
        <p:nvSpPr>
          <p:cNvPr id="6" name="Footer Placeholder 5"/>
          <p:cNvSpPr>
            <a:spLocks noGrp="1"/>
          </p:cNvSpPr>
          <p:nvPr>
            <p:ph type="ftr" sz="quarter" idx="11"/>
          </p:nvPr>
        </p:nvSpPr>
        <p:spPr/>
        <p:txBody>
          <a:bodyPr/>
          <a:lstStyle>
            <a:lvl1pPr>
              <a:defRPr/>
            </a:lvl1pPr>
            <a:extLst/>
          </a:lstStyle>
          <a:p>
            <a:pPr>
              <a:defRPr/>
            </a:pPr>
            <a:endParaRPr lang="ru-RU"/>
          </a:p>
        </p:txBody>
      </p:sp>
      <p:sp>
        <p:nvSpPr>
          <p:cNvPr id="7" name="Slide Number Placeholder 6"/>
          <p:cNvSpPr>
            <a:spLocks noGrp="1"/>
          </p:cNvSpPr>
          <p:nvPr>
            <p:ph type="sldNum" sz="quarter" idx="12"/>
          </p:nvPr>
        </p:nvSpPr>
        <p:spPr/>
        <p:txBody>
          <a:bodyPr/>
          <a:lstStyle>
            <a:lvl1pPr>
              <a:defRPr/>
            </a:lvl1pPr>
            <a:extLst/>
          </a:lstStyle>
          <a:p>
            <a:pPr>
              <a:defRPr/>
            </a:pPr>
            <a:fld id="{C1A162EF-CA2A-40BF-B895-DC9C8DDF28EF}" type="slidenum">
              <a:rPr lang="en-US"/>
              <a:pPr>
                <a:defRPr/>
              </a:pPr>
              <a:t>‹#›</a:t>
            </a:fld>
            <a:endParaRPr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Rectangle 1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1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20"/>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23"/>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24"/>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26"/>
            <p:cNvCxnSpPr/>
            <p:nvPr/>
          </p:nvCxnSpPr>
          <p:spPr>
            <a:xfrm rot="16200000">
              <a:off x="6663593" y="12790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27"/>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28"/>
            <p:cNvCxnSpPr/>
            <p:nvPr/>
          </p:nvCxnSpPr>
          <p:spPr>
            <a:xfrm rot="5400000" flipH="1">
              <a:off x="6744513" y="12780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30"/>
            <p:cNvCxnSpPr/>
            <p:nvPr/>
          </p:nvCxnSpPr>
          <p:spPr>
            <a:xfrm rot="16200000">
              <a:off x="6663592" y="12790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31"/>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32"/>
            <p:cNvCxnSpPr/>
            <p:nvPr/>
          </p:nvCxnSpPr>
          <p:spPr>
            <a:xfrm rot="5400000" flipH="1">
              <a:off x="6744512" y="12780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ru-RU"/>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7CA78B73-7FBF-43D7-8FC1-DFD7DB7718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ru-RU" smtClean="0"/>
              <a:t>Образец заголовка</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ru-RU"/>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ru-RU"/>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64A8826F-809A-40D8-A21A-917BFB8B139B}" type="slidenum">
              <a:rPr lang="en-US"/>
              <a:pPr>
                <a:defRPr/>
              </a:pPr>
              <a:t>‹#›</a:t>
            </a:fld>
            <a:endParaRPr lang="en-US" sz="1600" dirty="0">
              <a:solidFill>
                <a:schemeClr val="accent3">
                  <a:shade val="75000"/>
                </a:schemeClr>
              </a:solidFill>
            </a:endParaRPr>
          </a:p>
        </p:txBody>
      </p:sp>
    </p:spTree>
  </p:cSld>
  <p:clrMap bg1="dk1" tx1="lt1" bg2="dk2" tx2="lt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Lst>
  <p:txStyles>
    <p:titleStyle>
      <a:lvl1pPr algn="l" rtl="0" eaLnBrk="1" fontAlgn="base" hangingPunct="1">
        <a:spcBef>
          <a:spcPct val="0"/>
        </a:spcBef>
        <a:spcAft>
          <a:spcPct val="0"/>
        </a:spcAft>
        <a:defRPr sz="4000" kern="1200" spc="-100">
          <a:solidFill>
            <a:srgbClr val="CCFFFF"/>
          </a:solidFill>
          <a:latin typeface="+mj-lt"/>
          <a:ea typeface="+mj-ea"/>
          <a:cs typeface="+mj-cs"/>
        </a:defRPr>
      </a:lvl1pPr>
      <a:lvl2pPr algn="l" rtl="0" eaLnBrk="1" fontAlgn="base" hangingPunct="1">
        <a:spcBef>
          <a:spcPct val="0"/>
        </a:spcBef>
        <a:spcAft>
          <a:spcPct val="0"/>
        </a:spcAft>
        <a:defRPr sz="4000">
          <a:solidFill>
            <a:srgbClr val="CCFFFF"/>
          </a:solidFill>
          <a:latin typeface="Consolas" pitchFamily="49" charset="0"/>
        </a:defRPr>
      </a:lvl2pPr>
      <a:lvl3pPr algn="l" rtl="0" eaLnBrk="1" fontAlgn="base" hangingPunct="1">
        <a:spcBef>
          <a:spcPct val="0"/>
        </a:spcBef>
        <a:spcAft>
          <a:spcPct val="0"/>
        </a:spcAft>
        <a:defRPr sz="4000">
          <a:solidFill>
            <a:srgbClr val="CCFFFF"/>
          </a:solidFill>
          <a:latin typeface="Consolas" pitchFamily="49" charset="0"/>
        </a:defRPr>
      </a:lvl3pPr>
      <a:lvl4pPr algn="l" rtl="0" eaLnBrk="1" fontAlgn="base" hangingPunct="1">
        <a:spcBef>
          <a:spcPct val="0"/>
        </a:spcBef>
        <a:spcAft>
          <a:spcPct val="0"/>
        </a:spcAft>
        <a:defRPr sz="4000">
          <a:solidFill>
            <a:srgbClr val="CCFFFF"/>
          </a:solidFill>
          <a:latin typeface="Consolas" pitchFamily="49" charset="0"/>
        </a:defRPr>
      </a:lvl4pPr>
      <a:lvl5pPr algn="l" rtl="0" eaLnBrk="1" fontAlgn="base" hangingPunct="1">
        <a:spcBef>
          <a:spcPct val="0"/>
        </a:spcBef>
        <a:spcAft>
          <a:spcPct val="0"/>
        </a:spcAft>
        <a:defRPr sz="4000">
          <a:solidFill>
            <a:srgbClr val="CCFFFF"/>
          </a:solidFill>
          <a:latin typeface="Consolas" pitchFamily="49" charset="0"/>
        </a:defRPr>
      </a:lvl5pPr>
      <a:lvl6pPr marL="457200" algn="l" rtl="0" eaLnBrk="1" fontAlgn="base" hangingPunct="1">
        <a:spcBef>
          <a:spcPct val="0"/>
        </a:spcBef>
        <a:spcAft>
          <a:spcPct val="0"/>
        </a:spcAft>
        <a:defRPr sz="4000">
          <a:solidFill>
            <a:srgbClr val="CCFFFF"/>
          </a:solidFill>
          <a:latin typeface="Consolas" pitchFamily="49" charset="0"/>
        </a:defRPr>
      </a:lvl6pPr>
      <a:lvl7pPr marL="914400" algn="l" rtl="0" eaLnBrk="1" fontAlgn="base" hangingPunct="1">
        <a:spcBef>
          <a:spcPct val="0"/>
        </a:spcBef>
        <a:spcAft>
          <a:spcPct val="0"/>
        </a:spcAft>
        <a:defRPr sz="4000">
          <a:solidFill>
            <a:srgbClr val="CCFFFF"/>
          </a:solidFill>
          <a:latin typeface="Consolas" pitchFamily="49" charset="0"/>
        </a:defRPr>
      </a:lvl7pPr>
      <a:lvl8pPr marL="1371600" algn="l" rtl="0" eaLnBrk="1" fontAlgn="base" hangingPunct="1">
        <a:spcBef>
          <a:spcPct val="0"/>
        </a:spcBef>
        <a:spcAft>
          <a:spcPct val="0"/>
        </a:spcAft>
        <a:defRPr sz="4000">
          <a:solidFill>
            <a:srgbClr val="CCFFFF"/>
          </a:solidFill>
          <a:latin typeface="Consolas" pitchFamily="49" charset="0"/>
        </a:defRPr>
      </a:lvl8pPr>
      <a:lvl9pPr marL="1828800" algn="l" rtl="0" eaLnBrk="1" fontAlgn="base" hangingPunct="1">
        <a:spcBef>
          <a:spcPct val="0"/>
        </a:spcBef>
        <a:spcAft>
          <a:spcPct val="0"/>
        </a:spcAft>
        <a:defRPr sz="4000">
          <a:solidFill>
            <a:srgbClr val="CCFFFF"/>
          </a:solidFill>
          <a:latin typeface="Consolas" pitchFamily="49" charset="0"/>
        </a:defRPr>
      </a:lvl9pPr>
      <a:extLst/>
    </p:titleStyle>
    <p:bodyStyle>
      <a:lvl1pPr marL="411163" indent="-342900" algn="l" rtl="0" eaLnBrk="1" fontAlgn="base" hangingPunct="1">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1" fontAlgn="base" hangingPunct="1">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1" fontAlgn="base" hangingPunct="1">
        <a:spcBef>
          <a:spcPct val="20000"/>
        </a:spcBef>
        <a:spcAft>
          <a:spcPct val="0"/>
        </a:spcAft>
        <a:buClr>
          <a:srgbClr val="0BD0D9"/>
        </a:buClr>
        <a:buFont typeface="Wingdings 3" pitchFamily="18" charset="2"/>
        <a:buChar char=""/>
        <a:defRPr sz="2200" kern="1200">
          <a:solidFill>
            <a:schemeClr val="tx1"/>
          </a:solidFill>
          <a:latin typeface="+mn-lt"/>
          <a:ea typeface="+mn-ea"/>
          <a:cs typeface="+mn-cs"/>
        </a:defRPr>
      </a:lvl4pPr>
      <a:lvl5pPr marL="1481138" indent="-209550" algn="l" rtl="0" eaLnBrk="1" fontAlgn="base" hangingPunct="1">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5.xml"/><Relationship Id="rId7" Type="http://schemas.openxmlformats.org/officeDocument/2006/relationships/slide" Target="slide14.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0.wav" TargetMode="External"/><Relationship Id="rId6" Type="http://schemas.openxmlformats.org/officeDocument/2006/relationships/slide" Target="slide13.xml"/><Relationship Id="rId11" Type="http://schemas.openxmlformats.org/officeDocument/2006/relationships/slide" Target="slide10.xml"/><Relationship Id="rId5" Type="http://schemas.openxmlformats.org/officeDocument/2006/relationships/slide" Target="slide8.xml"/><Relationship Id="rId10" Type="http://schemas.openxmlformats.org/officeDocument/2006/relationships/slide" Target="slide4.xml"/><Relationship Id="rId4" Type="http://schemas.openxmlformats.org/officeDocument/2006/relationships/slide" Target="slide11.xml"/><Relationship Id="rId9" Type="http://schemas.openxmlformats.org/officeDocument/2006/relationships/slide" Target="slide16.xml"/></Relationships>
</file>

<file path=ppt/slides/_rels/slide100.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slide" Target="slide94.xml"/><Relationship Id="rId5" Type="http://schemas.openxmlformats.org/officeDocument/2006/relationships/slide" Target="slide4.xml"/><Relationship Id="rId4" Type="http://schemas.openxmlformats.org/officeDocument/2006/relationships/image" Target="../media/image4.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slide" Target="slide94.xml"/><Relationship Id="rId5" Type="http://schemas.openxmlformats.org/officeDocument/2006/relationships/slide" Target="slide4.xml"/><Relationship Id="rId4" Type="http://schemas.openxmlformats.org/officeDocument/2006/relationships/image" Target="../media/image4.wmf"/></Relationships>
</file>

<file path=ppt/slides/_rels/slide10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oleObject" Target="../embeddings/oleObject24.bin"/><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22.jpeg"/><Relationship Id="rId5" Type="http://schemas.openxmlformats.org/officeDocument/2006/relationships/image" Target="../media/image30.jpeg"/><Relationship Id="rId4" Type="http://schemas.openxmlformats.org/officeDocument/2006/relationships/image" Target="../media/image4.wmf"/><Relationship Id="rId9" Type="http://schemas.openxmlformats.org/officeDocument/2006/relationships/slide" Target="slide94.xml"/></Relationships>
</file>

<file path=ppt/slides/_rels/slide105.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106.xml"/><Relationship Id="rId7" Type="http://schemas.openxmlformats.org/officeDocument/2006/relationships/slide" Target="slide108.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05.wav" TargetMode="External"/><Relationship Id="rId6" Type="http://schemas.openxmlformats.org/officeDocument/2006/relationships/slide" Target="slide8.xml"/><Relationship Id="rId11" Type="http://schemas.openxmlformats.org/officeDocument/2006/relationships/image" Target="../media/image32.png"/><Relationship Id="rId5" Type="http://schemas.openxmlformats.org/officeDocument/2006/relationships/slide" Target="slide107.xml"/><Relationship Id="rId10" Type="http://schemas.openxmlformats.org/officeDocument/2006/relationships/slide" Target="slide105.xml"/><Relationship Id="rId4" Type="http://schemas.openxmlformats.org/officeDocument/2006/relationships/slide" Target="slide69.xml"/><Relationship Id="rId9" Type="http://schemas.openxmlformats.org/officeDocument/2006/relationships/slide" Target="slide4.xml"/></Relationships>
</file>

<file path=ppt/slides/_rels/slide106.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113.xml"/><Relationship Id="rId7" Type="http://schemas.openxmlformats.org/officeDocument/2006/relationships/slide" Target="slide117.xml"/><Relationship Id="rId2" Type="http://schemas.openxmlformats.org/officeDocument/2006/relationships/slide" Target="slide112.xml"/><Relationship Id="rId1" Type="http://schemas.openxmlformats.org/officeDocument/2006/relationships/slideLayout" Target="../slideLayouts/slideLayout7.xml"/><Relationship Id="rId6" Type="http://schemas.openxmlformats.org/officeDocument/2006/relationships/slide" Target="slide116.xml"/><Relationship Id="rId5" Type="http://schemas.openxmlformats.org/officeDocument/2006/relationships/slide" Target="slide115.xml"/><Relationship Id="rId10" Type="http://schemas.openxmlformats.org/officeDocument/2006/relationships/slide" Target="slide105.xml"/><Relationship Id="rId4" Type="http://schemas.openxmlformats.org/officeDocument/2006/relationships/slide" Target="slide114.xml"/><Relationship Id="rId9" Type="http://schemas.openxmlformats.org/officeDocument/2006/relationships/slide" Target="slide4.xml"/></Relationships>
</file>

<file path=ppt/slides/_rels/slide107.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slide" Target="slide105.xml"/><Relationship Id="rId5" Type="http://schemas.openxmlformats.org/officeDocument/2006/relationships/slide" Target="slide4.xml"/><Relationship Id="rId4" Type="http://schemas.openxmlformats.org/officeDocument/2006/relationships/image" Target="../media/image4.wmf"/></Relationships>
</file>

<file path=ppt/slides/_rels/slide1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7.xml"/><Relationship Id="rId7" Type="http://schemas.openxmlformats.org/officeDocument/2006/relationships/image" Target="../media/image4.wmf"/><Relationship Id="rId2" Type="http://schemas.openxmlformats.org/officeDocument/2006/relationships/audio" Target="file:///C:\Users\AndriKriS\Desktop\&#1045;&#1088;&#1091;&#1085;&#1076;&#1072;!!!\&#1059;&#1075;&#1086;&#1083;&#1086;&#1074;&#1085;&#1086;&#1077;%20&#1087;&#1088;&#1072;&#1074;&#1086;%20FINAL\sound\113.wav" TargetMode="Externa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22.jpeg"/><Relationship Id="rId10"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slide" Target="slide105.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slide" Target="slide105.xml"/><Relationship Id="rId5" Type="http://schemas.openxmlformats.org/officeDocument/2006/relationships/slide" Target="slide4.xml"/><Relationship Id="rId4" Type="http://schemas.openxmlformats.org/officeDocument/2006/relationships/image" Target="../media/image4.wmf"/></Relationships>
</file>

<file path=ppt/slides/_rels/slide1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105.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slide" Target="slide105.xml"/><Relationship Id="rId5" Type="http://schemas.openxmlformats.org/officeDocument/2006/relationships/slide" Target="slide4.xml"/><Relationship Id="rId4" Type="http://schemas.openxmlformats.org/officeDocument/2006/relationships/image" Target="../media/image4.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slide" Target="slide105.xml"/><Relationship Id="rId5" Type="http://schemas.openxmlformats.org/officeDocument/2006/relationships/slide" Target="slide4.xml"/><Relationship Id="rId4" Type="http://schemas.openxmlformats.org/officeDocument/2006/relationships/image" Target="../media/image4.wmf"/></Relationships>
</file>

<file path=ppt/slides/_rels/slide1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slide" Target="slide105.xml"/><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30.bin"/></Relationships>
</file>

<file path=ppt/slides/_rels/slide119.xml.rels><?xml version="1.0" encoding="UTF-8" standalone="yes"?>
<Relationships xmlns="http://schemas.openxmlformats.org/package/2006/relationships"><Relationship Id="rId8" Type="http://schemas.openxmlformats.org/officeDocument/2006/relationships/slide" Target="slide265.xml"/><Relationship Id="rId3" Type="http://schemas.openxmlformats.org/officeDocument/2006/relationships/slide" Target="slide120.xml"/><Relationship Id="rId7" Type="http://schemas.openxmlformats.org/officeDocument/2006/relationships/slide" Target="slide124.xml"/><Relationship Id="rId12"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19.wav" TargetMode="External"/><Relationship Id="rId6" Type="http://schemas.openxmlformats.org/officeDocument/2006/relationships/slide" Target="slide8.xml"/><Relationship Id="rId11" Type="http://schemas.openxmlformats.org/officeDocument/2006/relationships/slide" Target="slide119.xml"/><Relationship Id="rId5" Type="http://schemas.openxmlformats.org/officeDocument/2006/relationships/slide" Target="slide121.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1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2.wav" TargetMode="Externa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slide" Target="slide4.xml"/></Relationships>
</file>

<file path=ppt/slides/_rels/slide120.xml.rels><?xml version="1.0" encoding="UTF-8" standalone="yes"?>
<Relationships xmlns="http://schemas.openxmlformats.org/package/2006/relationships"><Relationship Id="rId3" Type="http://schemas.openxmlformats.org/officeDocument/2006/relationships/slide" Target="slide128.xml"/><Relationship Id="rId7" Type="http://schemas.openxmlformats.org/officeDocument/2006/relationships/slide" Target="slide119.xml"/><Relationship Id="rId2" Type="http://schemas.openxmlformats.org/officeDocument/2006/relationships/slide" Target="slide127.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130.xml"/><Relationship Id="rId4" Type="http://schemas.openxmlformats.org/officeDocument/2006/relationships/slide" Target="slide129.xml"/></Relationships>
</file>

<file path=ppt/slides/_rels/slide121.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119.xml"/><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31.bin"/></Relationships>
</file>

<file path=ppt/slides/_rels/slide128.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6.xml"/><Relationship Id="rId1" Type="http://schemas.openxmlformats.org/officeDocument/2006/relationships/audio" Target="file:///C:\Users\AndriKriS\Desktop\&#1045;&#1088;&#1091;&#1085;&#1076;&#1072;!!!\&#1059;&#1075;&#1086;&#1083;&#1086;&#1074;&#1085;&#1086;&#1077;%20&#1087;&#1088;&#1072;&#1074;&#1086;%20FINAL\sound\13.wav" TargetMode="External"/><Relationship Id="rId5" Type="http://schemas.openxmlformats.org/officeDocument/2006/relationships/image" Target="../media/image8.png"/><Relationship Id="rId4" Type="http://schemas.openxmlformats.org/officeDocument/2006/relationships/slide" Target="slide10.xml"/></Relationships>
</file>

<file path=ppt/slides/_rels/slide130.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8" Type="http://schemas.openxmlformats.org/officeDocument/2006/relationships/slide" Target="slide265.xml"/><Relationship Id="rId3" Type="http://schemas.openxmlformats.org/officeDocument/2006/relationships/slide" Target="slide132.xml"/><Relationship Id="rId7" Type="http://schemas.openxmlformats.org/officeDocument/2006/relationships/slide" Target="slide136.xml"/><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31.wav" TargetMode="External"/><Relationship Id="rId6" Type="http://schemas.openxmlformats.org/officeDocument/2006/relationships/slide" Target="slide8.xml"/><Relationship Id="rId11" Type="http://schemas.openxmlformats.org/officeDocument/2006/relationships/slide" Target="slide131.xml"/><Relationship Id="rId5" Type="http://schemas.openxmlformats.org/officeDocument/2006/relationships/slide" Target="slide134.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137.xml"/></Relationships>
</file>

<file path=ppt/slides/_rels/slide13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39.xml"/><Relationship Id="rId7" Type="http://schemas.openxmlformats.org/officeDocument/2006/relationships/slide" Target="slide141.xml"/><Relationship Id="rId2" Type="http://schemas.openxmlformats.org/officeDocument/2006/relationships/slide" Target="slide138.xml"/><Relationship Id="rId1" Type="http://schemas.openxmlformats.org/officeDocument/2006/relationships/slideLayout" Target="../slideLayouts/slideLayout7.xml"/><Relationship Id="rId6" Type="http://schemas.openxmlformats.org/officeDocument/2006/relationships/slide" Target="slide140.xml"/><Relationship Id="rId5" Type="http://schemas.openxmlformats.org/officeDocument/2006/relationships/slide" Target="slide144.xml"/><Relationship Id="rId4" Type="http://schemas.openxmlformats.org/officeDocument/2006/relationships/slide" Target="slide142.xml"/><Relationship Id="rId9" Type="http://schemas.openxmlformats.org/officeDocument/2006/relationships/slide" Target="slide131.xml"/></Relationships>
</file>

<file path=ppt/slides/_rels/slide133.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slide" Target="slide10.xml"/><Relationship Id="rId2" Type="http://schemas.openxmlformats.org/officeDocument/2006/relationships/audio" Target="file:///C:\Users\AndriKriS\Desktop\&#1045;&#1088;&#1091;&#1085;&#1076;&#1072;!!!\&#1059;&#1075;&#1086;&#1083;&#1086;&#1074;&#1085;&#1086;&#1077;%20&#1087;&#1088;&#1072;&#1074;&#1086;%20FINAL\sound\14.wav" TargetMode="External"/><Relationship Id="rId1" Type="http://schemas.openxmlformats.org/officeDocument/2006/relationships/vmlDrawing" Target="../drawings/vmlDrawing2.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4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slide" Target="slide131.xml"/></Relationships>
</file>

<file path=ppt/slides/_rels/slide1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slide" Target="slide131.xml"/><Relationship Id="rId4" Type="http://schemas.openxmlformats.org/officeDocument/2006/relationships/slide" Target="slide4.xml"/></Relationships>
</file>

<file path=ppt/slides/_rels/slide1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31.xml"/></Relationships>
</file>

<file path=ppt/slides/_rels/slide148.xml.rels><?xml version="1.0" encoding="UTF-8" standalone="yes"?>
<Relationships xmlns="http://schemas.openxmlformats.org/package/2006/relationships"><Relationship Id="rId8" Type="http://schemas.openxmlformats.org/officeDocument/2006/relationships/slide" Target="slide265.xml"/><Relationship Id="rId3" Type="http://schemas.openxmlformats.org/officeDocument/2006/relationships/slide" Target="slide149.xml"/><Relationship Id="rId7" Type="http://schemas.openxmlformats.org/officeDocument/2006/relationships/slide" Target="slide151.xml"/><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48.wav" TargetMode="External"/><Relationship Id="rId6" Type="http://schemas.openxmlformats.org/officeDocument/2006/relationships/slide" Target="slide8.xml"/><Relationship Id="rId11" Type="http://schemas.openxmlformats.org/officeDocument/2006/relationships/slide" Target="slide148.xml"/><Relationship Id="rId5" Type="http://schemas.openxmlformats.org/officeDocument/2006/relationships/slide" Target="slide150.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152.xml"/></Relationships>
</file>

<file path=ppt/slides/_rels/slide1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53.xml"/><Relationship Id="rId1" Type="http://schemas.openxmlformats.org/officeDocument/2006/relationships/slideLayout" Target="../slideLayouts/slideLayout7.xml"/><Relationship Id="rId4" Type="http://schemas.openxmlformats.org/officeDocument/2006/relationships/slide" Target="slide148.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4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slide" Target="slide14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slide" Target="slide14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48.xml"/></Relationships>
</file>

<file path=ppt/slides/_rels/slide154.xml.rels><?xml version="1.0" encoding="UTF-8" standalone="yes"?>
<Relationships xmlns="http://schemas.openxmlformats.org/package/2006/relationships"><Relationship Id="rId8" Type="http://schemas.openxmlformats.org/officeDocument/2006/relationships/slide" Target="slide265.xml"/><Relationship Id="rId3" Type="http://schemas.openxmlformats.org/officeDocument/2006/relationships/slide" Target="slide155.xml"/><Relationship Id="rId7" Type="http://schemas.openxmlformats.org/officeDocument/2006/relationships/slide" Target="slide157.xml"/><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54.wav" TargetMode="External"/><Relationship Id="rId6" Type="http://schemas.openxmlformats.org/officeDocument/2006/relationships/slide" Target="slide8.xml"/><Relationship Id="rId11" Type="http://schemas.openxmlformats.org/officeDocument/2006/relationships/slide" Target="slide154.xml"/><Relationship Id="rId5" Type="http://schemas.openxmlformats.org/officeDocument/2006/relationships/slide" Target="slide156.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158.xml"/></Relationships>
</file>

<file path=ppt/slides/_rels/slide155.xml.rels><?xml version="1.0" encoding="UTF-8" standalone="yes"?>
<Relationships xmlns="http://schemas.openxmlformats.org/package/2006/relationships"><Relationship Id="rId3" Type="http://schemas.openxmlformats.org/officeDocument/2006/relationships/slide" Target="slide160.xml"/><Relationship Id="rId2" Type="http://schemas.openxmlformats.org/officeDocument/2006/relationships/slide" Target="slide159.xml"/><Relationship Id="rId1" Type="http://schemas.openxmlformats.org/officeDocument/2006/relationships/slideLayout" Target="../slideLayouts/slideLayout7.xml"/><Relationship Id="rId5" Type="http://schemas.openxmlformats.org/officeDocument/2006/relationships/slide" Target="slide154.xml"/><Relationship Id="rId4" Type="http://schemas.openxmlformats.org/officeDocument/2006/relationships/slide" Target="slide4.xml"/></Relationships>
</file>

<file path=ppt/slides/_rels/slide156.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6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8" Type="http://schemas.openxmlformats.org/officeDocument/2006/relationships/slide" Target="slide265.xml"/><Relationship Id="rId3" Type="http://schemas.openxmlformats.org/officeDocument/2006/relationships/slide" Target="slide163.xml"/><Relationship Id="rId7" Type="http://schemas.openxmlformats.org/officeDocument/2006/relationships/slide" Target="slide165.xml"/><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62.wav" TargetMode="External"/><Relationship Id="rId6" Type="http://schemas.openxmlformats.org/officeDocument/2006/relationships/slide" Target="slide8.xml"/><Relationship Id="rId11" Type="http://schemas.openxmlformats.org/officeDocument/2006/relationships/slide" Target="slide162.xml"/><Relationship Id="rId5" Type="http://schemas.openxmlformats.org/officeDocument/2006/relationships/slide" Target="slide164.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166.xml"/></Relationships>
</file>

<file path=ppt/slides/_rels/slide1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7.xml"/><Relationship Id="rId1" Type="http://schemas.openxmlformats.org/officeDocument/2006/relationships/slideLayout" Target="../slideLayouts/slideLayout7.xml"/><Relationship Id="rId4" Type="http://schemas.openxmlformats.org/officeDocument/2006/relationships/slide" Target="slide162.xml"/></Relationships>
</file>

<file path=ppt/slides/_rels/slide164.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62.xml"/></Relationships>
</file>

<file path=ppt/slides/_rels/slide16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169.xml"/><Relationship Id="rId7" Type="http://schemas.openxmlformats.org/officeDocument/2006/relationships/slide" Target="slide168.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68.wav" TargetMode="External"/><Relationship Id="rId6" Type="http://schemas.openxmlformats.org/officeDocument/2006/relationships/slide" Target="slide4.xml"/><Relationship Id="rId5" Type="http://schemas.openxmlformats.org/officeDocument/2006/relationships/slide" Target="slide173.xml"/><Relationship Id="rId4" Type="http://schemas.openxmlformats.org/officeDocument/2006/relationships/slide" Target="slide69.xml"/></Relationships>
</file>

<file path=ppt/slides/_rels/slide169.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70.xml"/><Relationship Id="rId1" Type="http://schemas.openxmlformats.org/officeDocument/2006/relationships/slideLayout" Target="../slideLayouts/slideLayout7.xml"/><Relationship Id="rId6" Type="http://schemas.openxmlformats.org/officeDocument/2006/relationships/slide" Target="slide168.xml"/><Relationship Id="rId5" Type="http://schemas.openxmlformats.org/officeDocument/2006/relationships/slide" Target="slide4.xml"/><Relationship Id="rId4" Type="http://schemas.openxmlformats.org/officeDocument/2006/relationships/slide" Target="slide172.xml"/></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8.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17.wav" TargetMode="External"/><Relationship Id="rId6" Type="http://schemas.openxmlformats.org/officeDocument/2006/relationships/slide" Target="slide31.xml"/><Relationship Id="rId5" Type="http://schemas.openxmlformats.org/officeDocument/2006/relationships/slide" Target="slide27.xml"/><Relationship Id="rId4" Type="http://schemas.openxmlformats.org/officeDocument/2006/relationships/slide" Target="slide8.xml"/><Relationship Id="rId9" Type="http://schemas.openxmlformats.org/officeDocument/2006/relationships/image" Target="../media/image10.png"/></Relationships>
</file>

<file path=ppt/slides/_rels/slide170.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2.xml"/><Relationship Id="rId7" Type="http://schemas.openxmlformats.org/officeDocument/2006/relationships/slide" Target="slide26.xml"/><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20.xml"/><Relationship Id="rId9" Type="http://schemas.openxmlformats.org/officeDocument/2006/relationships/slide" Target="slide17.xml"/></Relationships>
</file>

<file path=ppt/slides/_rels/slide180.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185.xml"/></Relationships>
</file>

<file path=ppt/slides/_rels/slide189.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image" Target="../media/image4.wmf"/></Relationships>
</file>

<file path=ppt/slides/_rels/slide19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12.xml"/><Relationship Id="rId1" Type="http://schemas.openxmlformats.org/officeDocument/2006/relationships/audio" Target="file:///C:\Users\AndriKriS\Desktop\&#1045;&#1088;&#1091;&#1085;&#1076;&#1072;!!!\&#1059;&#1075;&#1086;&#1083;&#1086;&#1074;&#1085;&#1086;&#1077;%20&#1087;&#1088;&#1072;&#1074;&#1086;%20FINAL\sound\2.wav"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1.xml"/><Relationship Id="rId7" Type="http://schemas.openxmlformats.org/officeDocument/2006/relationships/slide" Target="slide4.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2.xml"/><Relationship Id="rId7" Type="http://schemas.openxmlformats.org/officeDocument/2006/relationships/slide" Target="slide4.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image" Target="../media/image4.wmf"/></Relationships>
</file>

<file path=ppt/slides/_rels/slide23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image" Target="../media/image4.wmf"/></Relationships>
</file>

<file path=ppt/slides/_rels/slide240.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8" Type="http://schemas.openxmlformats.org/officeDocument/2006/relationships/slide" Target="slide263.xml"/><Relationship Id="rId3" Type="http://schemas.openxmlformats.org/officeDocument/2006/relationships/slide" Target="slide253.xml"/><Relationship Id="rId7" Type="http://schemas.openxmlformats.org/officeDocument/2006/relationships/slide" Target="slide262.xml"/><Relationship Id="rId2" Type="http://schemas.openxmlformats.org/officeDocument/2006/relationships/slide" Target="slide251.xml"/><Relationship Id="rId1" Type="http://schemas.openxmlformats.org/officeDocument/2006/relationships/slideLayout" Target="../slideLayouts/slideLayout7.xml"/><Relationship Id="rId6" Type="http://schemas.openxmlformats.org/officeDocument/2006/relationships/slide" Target="slide260.xml"/><Relationship Id="rId5" Type="http://schemas.openxmlformats.org/officeDocument/2006/relationships/slide" Target="slide259.xml"/><Relationship Id="rId10" Type="http://schemas.openxmlformats.org/officeDocument/2006/relationships/slide" Target="slide250.xml"/><Relationship Id="rId4" Type="http://schemas.openxmlformats.org/officeDocument/2006/relationships/slide" Target="slide258.xml"/><Relationship Id="rId9" Type="http://schemas.openxmlformats.org/officeDocument/2006/relationships/slide" Target="slide4.xml"/></Relationships>
</file>

<file path=ppt/slides/_rels/slide251.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8" Type="http://schemas.openxmlformats.org/officeDocument/2006/relationships/slide" Target="slide273.xml"/><Relationship Id="rId13" Type="http://schemas.openxmlformats.org/officeDocument/2006/relationships/slide" Target="slide4.xml"/><Relationship Id="rId3" Type="http://schemas.openxmlformats.org/officeDocument/2006/relationships/slide" Target="slide267.xml"/><Relationship Id="rId7" Type="http://schemas.openxmlformats.org/officeDocument/2006/relationships/slide" Target="slide272.xml"/><Relationship Id="rId12" Type="http://schemas.openxmlformats.org/officeDocument/2006/relationships/slide" Target="slide278.xml"/><Relationship Id="rId2" Type="http://schemas.openxmlformats.org/officeDocument/2006/relationships/slide" Target="slide266.xml"/><Relationship Id="rId1" Type="http://schemas.openxmlformats.org/officeDocument/2006/relationships/slideLayout" Target="../slideLayouts/slideLayout7.xml"/><Relationship Id="rId6" Type="http://schemas.openxmlformats.org/officeDocument/2006/relationships/slide" Target="slide271.xml"/><Relationship Id="rId11" Type="http://schemas.openxmlformats.org/officeDocument/2006/relationships/slide" Target="slide277.xml"/><Relationship Id="rId5" Type="http://schemas.openxmlformats.org/officeDocument/2006/relationships/slide" Target="slide270.xml"/><Relationship Id="rId10" Type="http://schemas.openxmlformats.org/officeDocument/2006/relationships/slide" Target="slide276.xml"/><Relationship Id="rId4" Type="http://schemas.openxmlformats.org/officeDocument/2006/relationships/slide" Target="slide269.xml"/><Relationship Id="rId9" Type="http://schemas.openxmlformats.org/officeDocument/2006/relationships/slide" Target="slide274.xml"/></Relationships>
</file>

<file path=ppt/slides/_rels/slide266.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8.xml"/><Relationship Id="rId7" Type="http://schemas.openxmlformats.org/officeDocument/2006/relationships/slide" Target="slide31.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27.wav" TargetMode="External"/><Relationship Id="rId6" Type="http://schemas.openxmlformats.org/officeDocument/2006/relationships/slide" Target="slide30.xml"/><Relationship Id="rId5" Type="http://schemas.openxmlformats.org/officeDocument/2006/relationships/slide" Target="slide8.xml"/><Relationship Id="rId10" Type="http://schemas.openxmlformats.org/officeDocument/2006/relationships/image" Target="../media/image11.png"/><Relationship Id="rId4" Type="http://schemas.openxmlformats.org/officeDocument/2006/relationships/slide" Target="slide29.xml"/><Relationship Id="rId9" Type="http://schemas.openxmlformats.org/officeDocument/2006/relationships/slide" Target="slide27.xml"/></Relationships>
</file>

<file path=ppt/slides/_rels/slide270.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slide" Target="slide280.xml"/><Relationship Id="rId1" Type="http://schemas.openxmlformats.org/officeDocument/2006/relationships/slideLayout" Target="../slideLayouts/slideLayout7.xml"/><Relationship Id="rId6" Type="http://schemas.openxmlformats.org/officeDocument/2006/relationships/slide" Target="slide279.xml"/><Relationship Id="rId5" Type="http://schemas.openxmlformats.org/officeDocument/2006/relationships/slide" Target="slide4.xml"/><Relationship Id="rId4" Type="http://schemas.openxmlformats.org/officeDocument/2006/relationships/slide" Target="slide284.xml"/></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slide" Target="slide38.xml"/></Relationships>
</file>

<file path=ppt/slides/_rels/slide280.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3" Type="http://schemas.openxmlformats.org/officeDocument/2006/relationships/slide" Target="slide290.xml"/><Relationship Id="rId2" Type="http://schemas.openxmlformats.org/officeDocument/2006/relationships/slide" Target="slide287.xml"/><Relationship Id="rId1" Type="http://schemas.openxmlformats.org/officeDocument/2006/relationships/slideLayout" Target="../slideLayouts/slideLayout7.xml"/><Relationship Id="rId6" Type="http://schemas.openxmlformats.org/officeDocument/2006/relationships/slide" Target="slide286.xml"/><Relationship Id="rId5" Type="http://schemas.openxmlformats.org/officeDocument/2006/relationships/slide" Target="slide4.xml"/><Relationship Id="rId4" Type="http://schemas.openxmlformats.org/officeDocument/2006/relationships/slide" Target="slide69.xml"/></Relationships>
</file>

<file path=ppt/slides/_rels/slide287.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slide" Target="slide293.xml"/><Relationship Id="rId1" Type="http://schemas.openxmlformats.org/officeDocument/2006/relationships/slideLayout" Target="../slideLayouts/slideLayout7.xml"/><Relationship Id="rId6" Type="http://schemas.openxmlformats.org/officeDocument/2006/relationships/slide" Target="slide292.xml"/><Relationship Id="rId5" Type="http://schemas.openxmlformats.org/officeDocument/2006/relationships/slide" Target="slide4.xml"/><Relationship Id="rId4" Type="http://schemas.openxmlformats.org/officeDocument/2006/relationships/slide" Target="slide299.xml"/></Relationships>
</file>

<file path=ppt/slides/_rels/slide293.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slide" Target="slide303.xml"/><Relationship Id="rId1" Type="http://schemas.openxmlformats.org/officeDocument/2006/relationships/slideLayout" Target="../slideLayouts/slideLayout7.xml"/><Relationship Id="rId6" Type="http://schemas.openxmlformats.org/officeDocument/2006/relationships/slide" Target="slide302.xml"/><Relationship Id="rId5" Type="http://schemas.openxmlformats.org/officeDocument/2006/relationships/slide" Target="slide4.xml"/><Relationship Id="rId4" Type="http://schemas.openxmlformats.org/officeDocument/2006/relationships/slide" Target="slide306.xml"/></Relationships>
</file>

<file path=ppt/slides/_rels/slide303.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8" Type="http://schemas.openxmlformats.org/officeDocument/2006/relationships/slide" Target="slide318.xml"/><Relationship Id="rId13" Type="http://schemas.openxmlformats.org/officeDocument/2006/relationships/slide" Target="slide308.xml"/><Relationship Id="rId3" Type="http://schemas.openxmlformats.org/officeDocument/2006/relationships/slide" Target="slide310.xml"/><Relationship Id="rId7" Type="http://schemas.openxmlformats.org/officeDocument/2006/relationships/slide" Target="slide316.xml"/><Relationship Id="rId12" Type="http://schemas.openxmlformats.org/officeDocument/2006/relationships/slide" Target="slide4.xml"/><Relationship Id="rId2" Type="http://schemas.openxmlformats.org/officeDocument/2006/relationships/slide" Target="slide309.xml"/><Relationship Id="rId1" Type="http://schemas.openxmlformats.org/officeDocument/2006/relationships/slideLayout" Target="../slideLayouts/slideLayout7.xml"/><Relationship Id="rId6" Type="http://schemas.openxmlformats.org/officeDocument/2006/relationships/slide" Target="slide315.xml"/><Relationship Id="rId11" Type="http://schemas.openxmlformats.org/officeDocument/2006/relationships/slide" Target="slide323.xml"/><Relationship Id="rId5" Type="http://schemas.openxmlformats.org/officeDocument/2006/relationships/slide" Target="slide314.xml"/><Relationship Id="rId10" Type="http://schemas.openxmlformats.org/officeDocument/2006/relationships/slide" Target="slide321.xml"/><Relationship Id="rId4" Type="http://schemas.openxmlformats.org/officeDocument/2006/relationships/slide" Target="slide312.xml"/><Relationship Id="rId9" Type="http://schemas.openxmlformats.org/officeDocument/2006/relationships/slide" Target="slide319.xml"/></Relationships>
</file>

<file path=ppt/slides/_rels/slide309.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image" Target="../media/image4.wmf"/></Relationships>
</file>

<file path=ppt/slides/_rels/slide320.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3" Type="http://schemas.openxmlformats.org/officeDocument/2006/relationships/slide" Target="slide30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8" Type="http://schemas.openxmlformats.org/officeDocument/2006/relationships/slide" Target="slide342.xml"/><Relationship Id="rId3" Type="http://schemas.openxmlformats.org/officeDocument/2006/relationships/slide" Target="slide328.xml"/><Relationship Id="rId7" Type="http://schemas.openxmlformats.org/officeDocument/2006/relationships/slide" Target="slide339.xml"/><Relationship Id="rId2" Type="http://schemas.openxmlformats.org/officeDocument/2006/relationships/slide" Target="slide325.xml"/><Relationship Id="rId1" Type="http://schemas.openxmlformats.org/officeDocument/2006/relationships/slideLayout" Target="../slideLayouts/slideLayout7.xml"/><Relationship Id="rId6" Type="http://schemas.openxmlformats.org/officeDocument/2006/relationships/slide" Target="slide337.xml"/><Relationship Id="rId11" Type="http://schemas.openxmlformats.org/officeDocument/2006/relationships/slide" Target="slide324.xml"/><Relationship Id="rId5" Type="http://schemas.openxmlformats.org/officeDocument/2006/relationships/slide" Target="slide333.xml"/><Relationship Id="rId10" Type="http://schemas.openxmlformats.org/officeDocument/2006/relationships/slide" Target="slide4.xml"/><Relationship Id="rId4" Type="http://schemas.openxmlformats.org/officeDocument/2006/relationships/slide" Target="slide331.xml"/><Relationship Id="rId9" Type="http://schemas.openxmlformats.org/officeDocument/2006/relationships/slide" Target="slide344.xml"/></Relationships>
</file>

<file path=ppt/slides/_rels/slide325.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image" Target="../media/image4.wmf"/></Relationships>
</file>

<file path=ppt/slides/_rels/slide340.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openxmlformats.org/officeDocument/2006/relationships/slide" Target="slide32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8" Type="http://schemas.openxmlformats.org/officeDocument/2006/relationships/slide" Target="slide359.xml"/><Relationship Id="rId13" Type="http://schemas.openxmlformats.org/officeDocument/2006/relationships/slide" Target="slide367.xml"/><Relationship Id="rId18" Type="http://schemas.openxmlformats.org/officeDocument/2006/relationships/slide" Target="slide372.xml"/><Relationship Id="rId26" Type="http://schemas.openxmlformats.org/officeDocument/2006/relationships/slide" Target="slide4.xml"/><Relationship Id="rId3" Type="http://schemas.openxmlformats.org/officeDocument/2006/relationships/slide" Target="slide348.xml"/><Relationship Id="rId21" Type="http://schemas.openxmlformats.org/officeDocument/2006/relationships/slide" Target="slide376.xml"/><Relationship Id="rId7" Type="http://schemas.openxmlformats.org/officeDocument/2006/relationships/slide" Target="slide356.xml"/><Relationship Id="rId12" Type="http://schemas.openxmlformats.org/officeDocument/2006/relationships/slide" Target="slide366.xml"/><Relationship Id="rId17" Type="http://schemas.openxmlformats.org/officeDocument/2006/relationships/slide" Target="slide371.xml"/><Relationship Id="rId25" Type="http://schemas.openxmlformats.org/officeDocument/2006/relationships/slide" Target="slide380.xml"/><Relationship Id="rId2" Type="http://schemas.openxmlformats.org/officeDocument/2006/relationships/slide" Target="slide346.xml"/><Relationship Id="rId16" Type="http://schemas.openxmlformats.org/officeDocument/2006/relationships/slide" Target="slide370.xml"/><Relationship Id="rId20" Type="http://schemas.openxmlformats.org/officeDocument/2006/relationships/slide" Target="slide374.xml"/><Relationship Id="rId1" Type="http://schemas.openxmlformats.org/officeDocument/2006/relationships/slideLayout" Target="../slideLayouts/slideLayout7.xml"/><Relationship Id="rId6" Type="http://schemas.openxmlformats.org/officeDocument/2006/relationships/slide" Target="slide353.xml"/><Relationship Id="rId11" Type="http://schemas.openxmlformats.org/officeDocument/2006/relationships/slide" Target="slide365.xml"/><Relationship Id="rId24" Type="http://schemas.openxmlformats.org/officeDocument/2006/relationships/slide" Target="slide379.xml"/><Relationship Id="rId5" Type="http://schemas.openxmlformats.org/officeDocument/2006/relationships/slide" Target="slide351.xml"/><Relationship Id="rId15" Type="http://schemas.openxmlformats.org/officeDocument/2006/relationships/slide" Target="slide369.xml"/><Relationship Id="rId23" Type="http://schemas.openxmlformats.org/officeDocument/2006/relationships/slide" Target="slide378.xml"/><Relationship Id="rId10" Type="http://schemas.openxmlformats.org/officeDocument/2006/relationships/slide" Target="slide363.xml"/><Relationship Id="rId19" Type="http://schemas.openxmlformats.org/officeDocument/2006/relationships/slide" Target="slide373.xml"/><Relationship Id="rId4" Type="http://schemas.openxmlformats.org/officeDocument/2006/relationships/slide" Target="slide350.xml"/><Relationship Id="rId9" Type="http://schemas.openxmlformats.org/officeDocument/2006/relationships/slide" Target="slide361.xml"/><Relationship Id="rId14" Type="http://schemas.openxmlformats.org/officeDocument/2006/relationships/slide" Target="slide368.xml"/><Relationship Id="rId22" Type="http://schemas.openxmlformats.org/officeDocument/2006/relationships/slide" Target="slide377.xml"/><Relationship Id="rId27" Type="http://schemas.openxmlformats.org/officeDocument/2006/relationships/slide" Target="slide345.xml"/></Relationships>
</file>

<file path=ppt/slides/_rels/slide34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image" Target="../media/image4.wmf"/></Relationships>
</file>

<file path=ppt/slides/_rels/slide3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345.xml"/></Relationships>
</file>

<file path=ppt/slides/_rels/slide351.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image" Target="../media/image4.wmf"/></Relationships>
</file>

<file path=ppt/slides/_rels/slide360.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image" Target="../media/image4.wmf"/></Relationships>
</file>

<file path=ppt/slides/_rels/slide370.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image" Target="../media/image4.wmf"/></Relationships>
</file>

<file path=ppt/slides/_rels/slide380.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8" Type="http://schemas.openxmlformats.org/officeDocument/2006/relationships/slide" Target="slide392.xml"/><Relationship Id="rId13" Type="http://schemas.openxmlformats.org/officeDocument/2006/relationships/slide" Target="slide399.xml"/><Relationship Id="rId3" Type="http://schemas.openxmlformats.org/officeDocument/2006/relationships/slide" Target="slide383.xml"/><Relationship Id="rId7" Type="http://schemas.openxmlformats.org/officeDocument/2006/relationships/slide" Target="slide391.xml"/><Relationship Id="rId12" Type="http://schemas.openxmlformats.org/officeDocument/2006/relationships/slide" Target="slide398.xml"/><Relationship Id="rId2" Type="http://schemas.openxmlformats.org/officeDocument/2006/relationships/slide" Target="slide382.xml"/><Relationship Id="rId1" Type="http://schemas.openxmlformats.org/officeDocument/2006/relationships/slideLayout" Target="../slideLayouts/slideLayout7.xml"/><Relationship Id="rId6" Type="http://schemas.openxmlformats.org/officeDocument/2006/relationships/slide" Target="slide390.xml"/><Relationship Id="rId11" Type="http://schemas.openxmlformats.org/officeDocument/2006/relationships/slide" Target="slide397.xml"/><Relationship Id="rId5" Type="http://schemas.openxmlformats.org/officeDocument/2006/relationships/slide" Target="slide389.xml"/><Relationship Id="rId15" Type="http://schemas.openxmlformats.org/officeDocument/2006/relationships/slide" Target="slide381.xml"/><Relationship Id="rId10" Type="http://schemas.openxmlformats.org/officeDocument/2006/relationships/slide" Target="slide395.xml"/><Relationship Id="rId4" Type="http://schemas.openxmlformats.org/officeDocument/2006/relationships/slide" Target="slide386.xml"/><Relationship Id="rId9" Type="http://schemas.openxmlformats.org/officeDocument/2006/relationships/slide" Target="slide393.xml"/><Relationship Id="rId14" Type="http://schemas.openxmlformats.org/officeDocument/2006/relationships/slide" Target="slide4.xml"/></Relationships>
</file>

<file path=ppt/slides/_rels/slide382.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0.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39.wav" TargetMode="External"/><Relationship Id="rId6" Type="http://schemas.openxmlformats.org/officeDocument/2006/relationships/slide" Target="slide43.xml"/><Relationship Id="rId5" Type="http://schemas.openxmlformats.org/officeDocument/2006/relationships/slide" Target="slide41.xml"/><Relationship Id="rId4" Type="http://schemas.openxmlformats.org/officeDocument/2006/relationships/slide" Target="slide31.xml"/><Relationship Id="rId9" Type="http://schemas.openxmlformats.org/officeDocument/2006/relationships/image" Target="../media/image12.png"/></Relationships>
</file>

<file path=ppt/slides/_rels/slide390.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slide" Target="slide105.xml"/><Relationship Id="rId18" Type="http://schemas.openxmlformats.org/officeDocument/2006/relationships/slide" Target="slide162.xml"/><Relationship Id="rId26" Type="http://schemas.openxmlformats.org/officeDocument/2006/relationships/slide" Target="slide250.xml"/><Relationship Id="rId39" Type="http://schemas.openxmlformats.org/officeDocument/2006/relationships/slide" Target="slide439.xml"/><Relationship Id="rId3" Type="http://schemas.openxmlformats.org/officeDocument/2006/relationships/slide" Target="slide8.xml"/><Relationship Id="rId21" Type="http://schemas.openxmlformats.org/officeDocument/2006/relationships/slide" Target="slide185.xml"/><Relationship Id="rId34" Type="http://schemas.openxmlformats.org/officeDocument/2006/relationships/slide" Target="slide345.xml"/><Relationship Id="rId42" Type="http://schemas.openxmlformats.org/officeDocument/2006/relationships/slide" Target="slide489.xml"/><Relationship Id="rId47" Type="http://schemas.openxmlformats.org/officeDocument/2006/relationships/slide" Target="slide572.xml"/><Relationship Id="rId50" Type="http://schemas.openxmlformats.org/officeDocument/2006/relationships/slide" Target="slide561.xml"/><Relationship Id="rId7" Type="http://schemas.openxmlformats.org/officeDocument/2006/relationships/slide" Target="slide46.xml"/><Relationship Id="rId12" Type="http://schemas.openxmlformats.org/officeDocument/2006/relationships/slide" Target="slide94.xml"/><Relationship Id="rId17" Type="http://schemas.openxmlformats.org/officeDocument/2006/relationships/slide" Target="slide154.xml"/><Relationship Id="rId25" Type="http://schemas.openxmlformats.org/officeDocument/2006/relationships/slide" Target="slide248.xml"/><Relationship Id="rId33" Type="http://schemas.openxmlformats.org/officeDocument/2006/relationships/slide" Target="slide324.xml"/><Relationship Id="rId38" Type="http://schemas.openxmlformats.org/officeDocument/2006/relationships/slide" Target="slide432.xml"/><Relationship Id="rId46" Type="http://schemas.openxmlformats.org/officeDocument/2006/relationships/slide" Target="slide533.xml"/><Relationship Id="rId2" Type="http://schemas.openxmlformats.org/officeDocument/2006/relationships/notesSlide" Target="../notesSlides/notesSlide1.xml"/><Relationship Id="rId16" Type="http://schemas.openxmlformats.org/officeDocument/2006/relationships/slide" Target="slide148.xml"/><Relationship Id="rId20" Type="http://schemas.openxmlformats.org/officeDocument/2006/relationships/slide" Target="slide174.xml"/><Relationship Id="rId29" Type="http://schemas.openxmlformats.org/officeDocument/2006/relationships/slide" Target="slide286.xml"/><Relationship Id="rId41" Type="http://schemas.openxmlformats.org/officeDocument/2006/relationships/slide" Target="slide481.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78.xml"/><Relationship Id="rId24" Type="http://schemas.openxmlformats.org/officeDocument/2006/relationships/slide" Target="slide246.xml"/><Relationship Id="rId32" Type="http://schemas.openxmlformats.org/officeDocument/2006/relationships/slide" Target="slide308.xml"/><Relationship Id="rId37" Type="http://schemas.openxmlformats.org/officeDocument/2006/relationships/slide" Target="slide418.xml"/><Relationship Id="rId40" Type="http://schemas.openxmlformats.org/officeDocument/2006/relationships/slide" Target="slide463.xml"/><Relationship Id="rId45" Type="http://schemas.openxmlformats.org/officeDocument/2006/relationships/slide" Target="slide526.xml"/><Relationship Id="rId53" Type="http://schemas.openxmlformats.org/officeDocument/2006/relationships/hyperlink" Target="test/CRIMELAW.EXE" TargetMode="External"/><Relationship Id="rId5" Type="http://schemas.openxmlformats.org/officeDocument/2006/relationships/slide" Target="slide27.xml"/><Relationship Id="rId15" Type="http://schemas.openxmlformats.org/officeDocument/2006/relationships/slide" Target="slide131.xml"/><Relationship Id="rId23" Type="http://schemas.openxmlformats.org/officeDocument/2006/relationships/slide" Target="slide245.xml"/><Relationship Id="rId28" Type="http://schemas.openxmlformats.org/officeDocument/2006/relationships/slide" Target="slide279.xml"/><Relationship Id="rId36" Type="http://schemas.openxmlformats.org/officeDocument/2006/relationships/slide" Target="slide403.xml"/><Relationship Id="rId49" Type="http://schemas.openxmlformats.org/officeDocument/2006/relationships/slide" Target="slide576.xml"/><Relationship Id="rId10" Type="http://schemas.openxmlformats.org/officeDocument/2006/relationships/slide" Target="slide68.xml"/><Relationship Id="rId19" Type="http://schemas.openxmlformats.org/officeDocument/2006/relationships/slide" Target="slide168.xml"/><Relationship Id="rId31" Type="http://schemas.openxmlformats.org/officeDocument/2006/relationships/slide" Target="slide302.xml"/><Relationship Id="rId44" Type="http://schemas.openxmlformats.org/officeDocument/2006/relationships/slide" Target="slide510.xml"/><Relationship Id="rId52" Type="http://schemas.openxmlformats.org/officeDocument/2006/relationships/hyperlink" Target="test" TargetMode="External"/><Relationship Id="rId4" Type="http://schemas.openxmlformats.org/officeDocument/2006/relationships/slide" Target="slide17.xml"/><Relationship Id="rId9" Type="http://schemas.openxmlformats.org/officeDocument/2006/relationships/slide" Target="slide61.xml"/><Relationship Id="rId14" Type="http://schemas.openxmlformats.org/officeDocument/2006/relationships/slide" Target="slide119.xml"/><Relationship Id="rId22" Type="http://schemas.openxmlformats.org/officeDocument/2006/relationships/slide" Target="slide243.xml"/><Relationship Id="rId27" Type="http://schemas.openxmlformats.org/officeDocument/2006/relationships/slide" Target="slide265.xml"/><Relationship Id="rId30" Type="http://schemas.openxmlformats.org/officeDocument/2006/relationships/slide" Target="slide292.xml"/><Relationship Id="rId35" Type="http://schemas.openxmlformats.org/officeDocument/2006/relationships/slide" Target="slide381.xml"/><Relationship Id="rId43" Type="http://schemas.openxmlformats.org/officeDocument/2006/relationships/slide" Target="slide498.xml"/><Relationship Id="rId48" Type="http://schemas.openxmlformats.org/officeDocument/2006/relationships/slide" Target="slide574.xml"/><Relationship Id="rId8" Type="http://schemas.openxmlformats.org/officeDocument/2006/relationships/slide" Target="slide55.xml"/><Relationship Id="rId51" Type="http://schemas.openxmlformats.org/officeDocument/2006/relationships/slide" Target="slide581.xml"/></Relationships>
</file>

<file path=ppt/slides/_rels/slide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4.xml"/><Relationship Id="rId1" Type="http://schemas.openxmlformats.org/officeDocument/2006/relationships/slideLayout" Target="../slideLayouts/slideLayout7.xml"/><Relationship Id="rId5" Type="http://schemas.openxmlformats.org/officeDocument/2006/relationships/slide" Target="slide39.xml"/><Relationship Id="rId4" Type="http://schemas.openxmlformats.org/officeDocument/2006/relationships/slide" Target="slide4.xml"/></Relationships>
</file>

<file path=ppt/slides/_rels/slide400.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3" Type="http://schemas.openxmlformats.org/officeDocument/2006/relationships/slide" Target="slide3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3" Type="http://schemas.openxmlformats.org/officeDocument/2006/relationships/slide" Target="slide407.xml"/><Relationship Id="rId7" Type="http://schemas.openxmlformats.org/officeDocument/2006/relationships/slide" Target="slide403.xml"/><Relationship Id="rId2" Type="http://schemas.openxmlformats.org/officeDocument/2006/relationships/slide" Target="slide404.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415.xml"/><Relationship Id="rId4" Type="http://schemas.openxmlformats.org/officeDocument/2006/relationships/slide" Target="slide411.xml"/></Relationships>
</file>

<file path=ppt/slides/_rels/slide404.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403.xml"/></Relationships>
</file>

<file path=ppt/slides/_rels/slide406.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3" Type="http://schemas.openxmlformats.org/officeDocument/2006/relationships/slide" Target="slide40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8" Type="http://schemas.openxmlformats.org/officeDocument/2006/relationships/slide" Target="slide430.xml"/><Relationship Id="rId3" Type="http://schemas.openxmlformats.org/officeDocument/2006/relationships/slide" Target="slide422.xml"/><Relationship Id="rId7" Type="http://schemas.openxmlformats.org/officeDocument/2006/relationships/slide" Target="slide428.xml"/><Relationship Id="rId2" Type="http://schemas.openxmlformats.org/officeDocument/2006/relationships/slide" Target="slide420.xml"/><Relationship Id="rId1" Type="http://schemas.openxmlformats.org/officeDocument/2006/relationships/slideLayout" Target="../slideLayouts/slideLayout7.xml"/><Relationship Id="rId6" Type="http://schemas.openxmlformats.org/officeDocument/2006/relationships/slide" Target="slide427.xml"/><Relationship Id="rId11" Type="http://schemas.openxmlformats.org/officeDocument/2006/relationships/slide" Target="slide418.xml"/><Relationship Id="rId5" Type="http://schemas.openxmlformats.org/officeDocument/2006/relationships/slide" Target="slide426.xml"/><Relationship Id="rId10" Type="http://schemas.openxmlformats.org/officeDocument/2006/relationships/slide" Target="slide4.xml"/><Relationship Id="rId4" Type="http://schemas.openxmlformats.org/officeDocument/2006/relationships/slide" Target="slide424.xml"/><Relationship Id="rId9" Type="http://schemas.openxmlformats.org/officeDocument/2006/relationships/slide" Target="slide431.xml"/></Relationships>
</file>

<file path=ppt/slides/_rels/slide419.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3" Type="http://schemas.openxmlformats.org/officeDocument/2006/relationships/slide" Target="slide41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3" Type="http://schemas.openxmlformats.org/officeDocument/2006/relationships/slide" Target="slide435.xml"/><Relationship Id="rId7" Type="http://schemas.openxmlformats.org/officeDocument/2006/relationships/slide" Target="slide432.xml"/><Relationship Id="rId2" Type="http://schemas.openxmlformats.org/officeDocument/2006/relationships/slide" Target="slide43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438.xml"/><Relationship Id="rId4" Type="http://schemas.openxmlformats.org/officeDocument/2006/relationships/slide" Target="slide436.xml"/></Relationships>
</file>

<file path=ppt/slides/_rels/slide433.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432.xml"/></Relationships>
</file>

<file path=ppt/slides/_rels/slide436.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8" Type="http://schemas.openxmlformats.org/officeDocument/2006/relationships/slide" Target="slide452.xml"/><Relationship Id="rId13" Type="http://schemas.openxmlformats.org/officeDocument/2006/relationships/slide" Target="slide4.xml"/><Relationship Id="rId3" Type="http://schemas.openxmlformats.org/officeDocument/2006/relationships/slide" Target="slide441.xml"/><Relationship Id="rId7" Type="http://schemas.openxmlformats.org/officeDocument/2006/relationships/slide" Target="slide450.xml"/><Relationship Id="rId12" Type="http://schemas.openxmlformats.org/officeDocument/2006/relationships/slide" Target="slide461.xml"/><Relationship Id="rId2" Type="http://schemas.openxmlformats.org/officeDocument/2006/relationships/slide" Target="slide440.xml"/><Relationship Id="rId1" Type="http://schemas.openxmlformats.org/officeDocument/2006/relationships/slideLayout" Target="../slideLayouts/slideLayout7.xml"/><Relationship Id="rId6" Type="http://schemas.openxmlformats.org/officeDocument/2006/relationships/slide" Target="slide448.xml"/><Relationship Id="rId11" Type="http://schemas.openxmlformats.org/officeDocument/2006/relationships/slide" Target="slide459.xml"/><Relationship Id="rId5" Type="http://schemas.openxmlformats.org/officeDocument/2006/relationships/slide" Target="slide446.xml"/><Relationship Id="rId10" Type="http://schemas.openxmlformats.org/officeDocument/2006/relationships/slide" Target="slide456.xml"/><Relationship Id="rId4" Type="http://schemas.openxmlformats.org/officeDocument/2006/relationships/slide" Target="slide444.xml"/><Relationship Id="rId9" Type="http://schemas.openxmlformats.org/officeDocument/2006/relationships/slide" Target="slide454.xml"/><Relationship Id="rId14" Type="http://schemas.openxmlformats.org/officeDocument/2006/relationships/slide" Target="slide439.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slide" Target="slide39.xml"/><Relationship Id="rId5" Type="http://schemas.openxmlformats.org/officeDocument/2006/relationships/slide" Target="slide4.xml"/><Relationship Id="rId4" Type="http://schemas.openxmlformats.org/officeDocument/2006/relationships/image" Target="../media/image4.wmf"/></Relationships>
</file>

<file path=ppt/slides/_rels/slide440.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slide" Target="slide39.xml"/><Relationship Id="rId2" Type="http://schemas.openxmlformats.org/officeDocument/2006/relationships/audio" Target="file:///C:\Users\AndriKriS\Desktop\&#1045;&#1088;&#1091;&#1085;&#1076;&#1072;!!!\&#1059;&#1075;&#1086;&#1083;&#1086;&#1074;&#1085;&#1086;&#1077;%20&#1087;&#1088;&#1072;&#1074;&#1086;%20FINAL\sound\45.wav" TargetMode="External"/><Relationship Id="rId1" Type="http://schemas.openxmlformats.org/officeDocument/2006/relationships/vmlDrawing" Target="../drawings/vmlDrawing13.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13.bin"/></Relationships>
</file>

<file path=ppt/slides/_rels/slide4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439.xml"/></Relationships>
</file>

<file path=ppt/slides/_rels/slide454.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47.xml"/><Relationship Id="rId7" Type="http://schemas.openxmlformats.org/officeDocument/2006/relationships/slide" Target="slide53.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46.wav" TargetMode="External"/><Relationship Id="rId6" Type="http://schemas.openxmlformats.org/officeDocument/2006/relationships/slide" Target="slide50.xml"/><Relationship Id="rId5" Type="http://schemas.openxmlformats.org/officeDocument/2006/relationships/slide" Target="slide31.xml"/><Relationship Id="rId10" Type="http://schemas.openxmlformats.org/officeDocument/2006/relationships/image" Target="../media/image14.png"/><Relationship Id="rId4" Type="http://schemas.openxmlformats.org/officeDocument/2006/relationships/slide" Target="slide48.xml"/><Relationship Id="rId9" Type="http://schemas.openxmlformats.org/officeDocument/2006/relationships/slide" Target="slide46.xml"/></Relationships>
</file>

<file path=ppt/slides/_rels/slide460.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3" Type="http://schemas.openxmlformats.org/officeDocument/2006/relationships/slide" Target="slide43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8" Type="http://schemas.openxmlformats.org/officeDocument/2006/relationships/slide" Target="slide474.xml"/><Relationship Id="rId13" Type="http://schemas.openxmlformats.org/officeDocument/2006/relationships/slide" Target="slide463.xml"/><Relationship Id="rId3" Type="http://schemas.openxmlformats.org/officeDocument/2006/relationships/slide" Target="slide467.xml"/><Relationship Id="rId7" Type="http://schemas.openxmlformats.org/officeDocument/2006/relationships/slide" Target="slide473.xml"/><Relationship Id="rId12" Type="http://schemas.openxmlformats.org/officeDocument/2006/relationships/slide" Target="slide4.xml"/><Relationship Id="rId2" Type="http://schemas.openxmlformats.org/officeDocument/2006/relationships/slide" Target="slide464.xml"/><Relationship Id="rId1" Type="http://schemas.openxmlformats.org/officeDocument/2006/relationships/slideLayout" Target="../slideLayouts/slideLayout7.xml"/><Relationship Id="rId6" Type="http://schemas.openxmlformats.org/officeDocument/2006/relationships/slide" Target="slide472.xml"/><Relationship Id="rId11" Type="http://schemas.openxmlformats.org/officeDocument/2006/relationships/slide" Target="slide479.xml"/><Relationship Id="rId5" Type="http://schemas.openxmlformats.org/officeDocument/2006/relationships/slide" Target="slide471.xml"/><Relationship Id="rId10" Type="http://schemas.openxmlformats.org/officeDocument/2006/relationships/slide" Target="slide477.xml"/><Relationship Id="rId4" Type="http://schemas.openxmlformats.org/officeDocument/2006/relationships/slide" Target="slide469.xml"/><Relationship Id="rId9" Type="http://schemas.openxmlformats.org/officeDocument/2006/relationships/slide" Target="slide476.xml"/></Relationships>
</file>

<file path=ppt/slides/_rels/slide464.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4.xml"/><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70.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slide" Target="slide463.xml"/></Relationships>
</file>

<file path=ppt/slides/_rels/slide47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463.xml"/></Relationships>
</file>

<file path=ppt/slides/_rels/slide473.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3" Type="http://schemas.openxmlformats.org/officeDocument/2006/relationships/slide" Target="slide46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3" Type="http://schemas.openxmlformats.org/officeDocument/2006/relationships/slide" Target="slide484.xml"/><Relationship Id="rId7" Type="http://schemas.openxmlformats.org/officeDocument/2006/relationships/slide" Target="slide481.xml"/><Relationship Id="rId2" Type="http://schemas.openxmlformats.org/officeDocument/2006/relationships/slide" Target="slide48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487.xml"/><Relationship Id="rId4" Type="http://schemas.openxmlformats.org/officeDocument/2006/relationships/slide" Target="slide485.xml"/></Relationships>
</file>

<file path=ppt/slides/_rels/slide482.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3" Type="http://schemas.openxmlformats.org/officeDocument/2006/relationships/slide" Target="slide4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8" Type="http://schemas.openxmlformats.org/officeDocument/2006/relationships/slide" Target="slide489.xml"/><Relationship Id="rId3" Type="http://schemas.openxmlformats.org/officeDocument/2006/relationships/slide" Target="slide491.xml"/><Relationship Id="rId7" Type="http://schemas.openxmlformats.org/officeDocument/2006/relationships/slide" Target="slide4.xml"/><Relationship Id="rId2" Type="http://schemas.openxmlformats.org/officeDocument/2006/relationships/slide" Target="slide490.xml"/><Relationship Id="rId1" Type="http://schemas.openxmlformats.org/officeDocument/2006/relationships/slideLayout" Target="../slideLayouts/slideLayout7.xml"/><Relationship Id="rId6" Type="http://schemas.openxmlformats.org/officeDocument/2006/relationships/slide" Target="slide495.xml"/><Relationship Id="rId5" Type="http://schemas.openxmlformats.org/officeDocument/2006/relationships/slide" Target="slide494.xml"/><Relationship Id="rId4" Type="http://schemas.openxmlformats.org/officeDocument/2006/relationships/slide" Target="slide493.xml"/></Relationships>
</file>

<file path=ppt/slides/_rels/slide49.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489.xml"/></Relationships>
</file>

<file path=ppt/slides/_rels/slide4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489.xml"/></Relationships>
</file>

<file path=ppt/slides/_rels/slide4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489.xml"/></Relationships>
</file>

<file path=ppt/slides/_rels/slide49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slide" Target="slide489.xml"/></Relationships>
</file>

<file path=ppt/slides/_rels/slide49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slide" Target="slide489.xml"/></Relationships>
</file>

<file path=ppt/slides/_rels/slide49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01.xml"/><Relationship Id="rId7" Type="http://schemas.openxmlformats.org/officeDocument/2006/relationships/slide" Target="slide508.xml"/><Relationship Id="rId2" Type="http://schemas.openxmlformats.org/officeDocument/2006/relationships/slide" Target="slide499.xml"/><Relationship Id="rId1" Type="http://schemas.openxmlformats.org/officeDocument/2006/relationships/slideLayout" Target="../slideLayouts/slideLayout7.xml"/><Relationship Id="rId6" Type="http://schemas.openxmlformats.org/officeDocument/2006/relationships/slide" Target="slide507.xml"/><Relationship Id="rId5" Type="http://schemas.openxmlformats.org/officeDocument/2006/relationships/slide" Target="slide504.xml"/><Relationship Id="rId4" Type="http://schemas.openxmlformats.org/officeDocument/2006/relationships/slide" Target="slide503.xml"/><Relationship Id="rId9" Type="http://schemas.openxmlformats.org/officeDocument/2006/relationships/slide" Target="slide498.xml"/></Relationships>
</file>

<file path=ppt/slides/_rels/slide499.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498.xml"/></Relationships>
</file>

<file path=ppt/slides/_rels/slide50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slide" Target="slide498.xml"/></Relationships>
</file>

<file path=ppt/slides/_rels/slide503.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8" Type="http://schemas.openxmlformats.org/officeDocument/2006/relationships/slide" Target="slide518.xml"/><Relationship Id="rId3" Type="http://schemas.openxmlformats.org/officeDocument/2006/relationships/slide" Target="slide512.xml"/><Relationship Id="rId7" Type="http://schemas.openxmlformats.org/officeDocument/2006/relationships/slide" Target="slide517.xml"/><Relationship Id="rId2" Type="http://schemas.openxmlformats.org/officeDocument/2006/relationships/slide" Target="slide511.xml"/><Relationship Id="rId1" Type="http://schemas.openxmlformats.org/officeDocument/2006/relationships/slideLayout" Target="../slideLayouts/slideLayout7.xml"/><Relationship Id="rId6" Type="http://schemas.openxmlformats.org/officeDocument/2006/relationships/slide" Target="slide515.xml"/><Relationship Id="rId11" Type="http://schemas.openxmlformats.org/officeDocument/2006/relationships/slide" Target="slide510.xml"/><Relationship Id="rId5" Type="http://schemas.openxmlformats.org/officeDocument/2006/relationships/slide" Target="slide514.xml"/><Relationship Id="rId10" Type="http://schemas.openxmlformats.org/officeDocument/2006/relationships/slide" Target="slide4.xml"/><Relationship Id="rId4" Type="http://schemas.openxmlformats.org/officeDocument/2006/relationships/slide" Target="slide513.xml"/><Relationship Id="rId9" Type="http://schemas.openxmlformats.org/officeDocument/2006/relationships/slide" Target="slide520.xml"/></Relationships>
</file>

<file path=ppt/slides/_rels/slide511.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510.xml"/></Relationships>
</file>

<file path=ppt/slides/_rels/slide513.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3" Type="http://schemas.openxmlformats.org/officeDocument/2006/relationships/slide" Target="slide510.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3" Type="http://schemas.openxmlformats.org/officeDocument/2006/relationships/slide" Target="slide52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15.jpeg"/><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wmf"/><Relationship Id="rId5" Type="http://schemas.openxmlformats.org/officeDocument/2006/relationships/oleObject" Target="../embeddings/oleObject14.bin"/><Relationship Id="rId4" Type="http://schemas.openxmlformats.org/officeDocument/2006/relationships/image" Target="../media/image16.jpeg"/></Relationships>
</file>

<file path=ppt/slides/_rels/slide540.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56.xml"/><Relationship Id="rId7" Type="http://schemas.openxmlformats.org/officeDocument/2006/relationships/slide" Target="slide58.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55.wav" TargetMode="External"/><Relationship Id="rId6" Type="http://schemas.openxmlformats.org/officeDocument/2006/relationships/slide" Target="slide31.xml"/><Relationship Id="rId5" Type="http://schemas.openxmlformats.org/officeDocument/2006/relationships/slide" Target="slide57.xml"/><Relationship Id="rId10" Type="http://schemas.openxmlformats.org/officeDocument/2006/relationships/image" Target="../media/image17.png"/><Relationship Id="rId4" Type="http://schemas.openxmlformats.org/officeDocument/2006/relationships/slide" Target="slide47.xml"/><Relationship Id="rId9" Type="http://schemas.openxmlformats.org/officeDocument/2006/relationships/slide" Target="slide4.xml"/></Relationships>
</file>

<file path=ppt/slides/_rels/slide550.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0.xml"/><Relationship Id="rId1" Type="http://schemas.openxmlformats.org/officeDocument/2006/relationships/slideLayout" Target="../slideLayouts/slideLayout7.xml"/><Relationship Id="rId4" Type="http://schemas.openxmlformats.org/officeDocument/2006/relationships/slide" Target="slide55.xml"/></Relationships>
</file>

<file path=ppt/slides/_rels/slide560.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3" Type="http://schemas.openxmlformats.org/officeDocument/2006/relationships/slide" Target="slide533.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CRIMELAW.EXE" TargetMode="External"/><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81.xml"/><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3" Type="http://schemas.openxmlformats.org/officeDocument/2006/relationships/slide" Target="slide58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81.xml"/><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81.xml"/><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8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slide" Target="slide55.xml"/><Relationship Id="rId2" Type="http://schemas.openxmlformats.org/officeDocument/2006/relationships/audio" Target="file:///C:\Users\AndriKriS\Desktop\&#1045;&#1088;&#1091;&#1085;&#1076;&#1072;!!!\&#1059;&#1075;&#1086;&#1083;&#1086;&#1074;&#1085;&#1086;&#1077;%20&#1087;&#1088;&#1072;&#1074;&#1086;%20FINAL\sound\60.wav" TargetMode="External"/><Relationship Id="rId1" Type="http://schemas.openxmlformats.org/officeDocument/2006/relationships/vmlDrawing" Target="../drawings/vmlDrawing15.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15.bin"/></Relationships>
</file>

<file path=ppt/slides/_rels/slide61.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slide" Target="slide62.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61.wav" TargetMode="Externa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31.xml"/><Relationship Id="rId9"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slide" Target="slide65.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4.xml"/><Relationship Id="rId4" Type="http://schemas.openxmlformats.org/officeDocument/2006/relationships/slide" Target="slide67.xml"/></Relationships>
</file>

<file path=ppt/slides/_rels/slide6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slide" Target="slide61.xml"/><Relationship Id="rId2" Type="http://schemas.openxmlformats.org/officeDocument/2006/relationships/audio" Target="file:///C:\Users\AndriKriS\Desktop\&#1045;&#1088;&#1091;&#1085;&#1076;&#1072;!!!\&#1059;&#1075;&#1086;&#1083;&#1086;&#1074;&#1085;&#1086;&#1077;%20&#1087;&#1088;&#1072;&#1074;&#1086;%20FINAL\sound\65.wav" TargetMode="External"/><Relationship Id="rId1" Type="http://schemas.openxmlformats.org/officeDocument/2006/relationships/vmlDrawing" Target="../drawings/vmlDrawing16.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16.bin"/></Relationships>
</file>

<file path=ppt/slides/_rels/slide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66.wav" TargetMode="External"/><Relationship Id="rId5" Type="http://schemas.openxmlformats.org/officeDocument/2006/relationships/image" Target="../media/image20.png"/><Relationship Id="rId4" Type="http://schemas.openxmlformats.org/officeDocument/2006/relationships/slide" Target="slide61.xml"/></Relationships>
</file>

<file path=ppt/slides/_rels/slide6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69.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68.wav" TargetMode="External"/><Relationship Id="rId6" Type="http://schemas.openxmlformats.org/officeDocument/2006/relationships/slide" Target="slide72.xml"/><Relationship Id="rId5" Type="http://schemas.openxmlformats.org/officeDocument/2006/relationships/slide" Target="slide70.xml"/><Relationship Id="rId4" Type="http://schemas.openxmlformats.org/officeDocument/2006/relationships/slide" Target="slide8.xml"/></Relationships>
</file>

<file path=ppt/slides/_rels/slide69.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73.xml"/><Relationship Id="rId7" Type="http://schemas.openxmlformats.org/officeDocument/2006/relationships/slide" Target="slide4.xml"/><Relationship Id="rId2" Type="http://schemas.openxmlformats.org/officeDocument/2006/relationships/slide" Target="slide74.xml"/><Relationship Id="rId1" Type="http://schemas.openxmlformats.org/officeDocument/2006/relationships/slideLayout" Target="../slideLayouts/slideLayout7.xml"/><Relationship Id="rId6" Type="http://schemas.openxmlformats.org/officeDocument/2006/relationships/slide" Target="slide77.xml"/><Relationship Id="rId5" Type="http://schemas.openxmlformats.org/officeDocument/2006/relationships/slide" Target="slide76.xml"/><Relationship Id="rId4" Type="http://schemas.openxmlformats.org/officeDocument/2006/relationships/slide" Target="slide7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file:///C:\Users\AndriKriS\Desktop\&#1045;&#1088;&#1091;&#1085;&#1076;&#1072;!!!\&#1059;&#1075;&#1086;&#1083;&#1086;&#1074;&#1085;&#1086;&#1077;%20&#1087;&#1088;&#1072;&#1074;&#1086;%20RELIZ\8.wav" TargetMode="External"/><Relationship Id="rId1" Type="http://schemas.openxmlformats.org/officeDocument/2006/relationships/vmlDrawing" Target="../drawings/vmlDrawing1.vml"/><Relationship Id="rId6" Type="http://schemas.openxmlformats.org/officeDocument/2006/relationships/slide" Target="slide4.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slide" Target="slide69.xml"/><Relationship Id="rId5" Type="http://schemas.openxmlformats.org/officeDocument/2006/relationships/slide" Target="slide4.xml"/><Relationship Id="rId4" Type="http://schemas.openxmlformats.org/officeDocument/2006/relationships/image" Target="../media/image4.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slide" Target="slide69.xml"/><Relationship Id="rId5" Type="http://schemas.openxmlformats.org/officeDocument/2006/relationships/slide" Target="slide4.xml"/><Relationship Id="rId4" Type="http://schemas.openxmlformats.org/officeDocument/2006/relationships/image" Target="../media/image4.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slide" Target="slide69.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slide" Target="slide4.xml"/><Relationship Id="rId5" Type="http://schemas.openxmlformats.org/officeDocument/2006/relationships/image" Target="../media/image22.jpeg"/><Relationship Id="rId4" Type="http://schemas.openxmlformats.org/officeDocument/2006/relationships/image" Target="../media/image4.wmf"/></Relationships>
</file>

<file path=ppt/slides/_rels/slide7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slide" Target="slide69.xml"/><Relationship Id="rId5" Type="http://schemas.openxmlformats.org/officeDocument/2006/relationships/slide" Target="slide4.xml"/><Relationship Id="rId4" Type="http://schemas.openxmlformats.org/officeDocument/2006/relationships/image" Target="../media/image4.wmf"/></Relationships>
</file>

<file path=ppt/slides/_rels/slide78.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79.xml"/><Relationship Id="rId7" Type="http://schemas.openxmlformats.org/officeDocument/2006/relationships/slide" Target="slide82.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78.wav" TargetMode="External"/><Relationship Id="rId6" Type="http://schemas.openxmlformats.org/officeDocument/2006/relationships/slide" Target="slide8.xml"/><Relationship Id="rId11" Type="http://schemas.openxmlformats.org/officeDocument/2006/relationships/image" Target="../media/image23.png"/><Relationship Id="rId5" Type="http://schemas.openxmlformats.org/officeDocument/2006/relationships/slide" Target="slide80.xml"/><Relationship Id="rId10" Type="http://schemas.openxmlformats.org/officeDocument/2006/relationships/slide" Target="slide78.xml"/><Relationship Id="rId4" Type="http://schemas.openxmlformats.org/officeDocument/2006/relationships/slide" Target="slide69.xml"/><Relationship Id="rId9" Type="http://schemas.openxmlformats.org/officeDocument/2006/relationships/slide" Target="slide4.xml"/></Relationships>
</file>

<file path=ppt/slides/_rels/slide7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88.xml"/><Relationship Id="rId7" Type="http://schemas.openxmlformats.org/officeDocument/2006/relationships/slide" Target="slide92.xml"/><Relationship Id="rId2" Type="http://schemas.openxmlformats.org/officeDocument/2006/relationships/slide" Target="slide86.xml"/><Relationship Id="rId1" Type="http://schemas.openxmlformats.org/officeDocument/2006/relationships/slideLayout" Target="../slideLayouts/slideLayout7.xml"/><Relationship Id="rId6" Type="http://schemas.openxmlformats.org/officeDocument/2006/relationships/slide" Target="slide91.xml"/><Relationship Id="rId5" Type="http://schemas.openxmlformats.org/officeDocument/2006/relationships/slide" Target="slide90.xml"/><Relationship Id="rId10" Type="http://schemas.openxmlformats.org/officeDocument/2006/relationships/slide" Target="slide78.xml"/><Relationship Id="rId4" Type="http://schemas.openxmlformats.org/officeDocument/2006/relationships/slide" Target="slide89.xml"/><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slide" Target="slide78.xml"/><Relationship Id="rId3" Type="http://schemas.openxmlformats.org/officeDocument/2006/relationships/slideLayout" Target="../slideLayouts/slideLayout7.xml"/><Relationship Id="rId7" Type="http://schemas.openxmlformats.org/officeDocument/2006/relationships/slide" Target="slide4.xml"/><Relationship Id="rId2" Type="http://schemas.openxmlformats.org/officeDocument/2006/relationships/audio" Target="file:///C:\Users\AndriKriS\Desktop\&#1045;&#1088;&#1091;&#1085;&#1076;&#1072;!!!\&#1059;&#1075;&#1086;&#1083;&#1086;&#1074;&#1085;&#1086;&#1077;%20&#1087;&#1088;&#1072;&#1074;&#1086;%20FINAL\sound\86.wav" TargetMode="External"/><Relationship Id="rId1" Type="http://schemas.openxmlformats.org/officeDocument/2006/relationships/vmlDrawing" Target="../drawings/vmlDrawing21.vml"/><Relationship Id="rId6" Type="http://schemas.openxmlformats.org/officeDocument/2006/relationships/image" Target="../media/image16.jpeg"/><Relationship Id="rId5" Type="http://schemas.openxmlformats.org/officeDocument/2006/relationships/image" Target="../media/image4.wmf"/><Relationship Id="rId4" Type="http://schemas.openxmlformats.org/officeDocument/2006/relationships/oleObject" Target="../embeddings/oleObject21.bin"/><Relationship Id="rId9" Type="http://schemas.openxmlformats.org/officeDocument/2006/relationships/image" Target="../media/image24.png"/></Relationships>
</file>

<file path=ppt/slides/_rels/slide8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78.xml"/></Relationships>
</file>

<file path=ppt/slides/_rels/slide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slide" Target="slide78.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93.wav" TargetMode="External"/><Relationship Id="rId6" Type="http://schemas.openxmlformats.org/officeDocument/2006/relationships/image" Target="../media/image28.png"/><Relationship Id="rId5" Type="http://schemas.openxmlformats.org/officeDocument/2006/relationships/slide" Target="slide78.xml"/><Relationship Id="rId4" Type="http://schemas.openxmlformats.org/officeDocument/2006/relationships/slide" Target="slide4.xml"/></Relationships>
</file>

<file path=ppt/slides/_rels/slide9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95.xml"/><Relationship Id="rId7" Type="http://schemas.openxmlformats.org/officeDocument/2006/relationships/slide" Target="slide99.xml"/><Relationship Id="rId2" Type="http://schemas.openxmlformats.org/officeDocument/2006/relationships/slideLayout" Target="../slideLayouts/slideLayout7.xml"/><Relationship Id="rId1" Type="http://schemas.openxmlformats.org/officeDocument/2006/relationships/audio" Target="file:///C:\Users\AndriKriS\Desktop\&#1045;&#1088;&#1091;&#1085;&#1076;&#1072;!!!\&#1059;&#1075;&#1086;&#1083;&#1086;&#1074;&#1085;&#1086;&#1077;%20&#1087;&#1088;&#1072;&#1074;&#1086;%20FINAL\sound\94.wav" TargetMode="External"/><Relationship Id="rId6" Type="http://schemas.openxmlformats.org/officeDocument/2006/relationships/slide" Target="slide8.xml"/><Relationship Id="rId11" Type="http://schemas.openxmlformats.org/officeDocument/2006/relationships/image" Target="../media/image29.png"/><Relationship Id="rId5" Type="http://schemas.openxmlformats.org/officeDocument/2006/relationships/slide" Target="slide96.xml"/><Relationship Id="rId10" Type="http://schemas.openxmlformats.org/officeDocument/2006/relationships/slide" Target="slide94.xml"/><Relationship Id="rId4" Type="http://schemas.openxmlformats.org/officeDocument/2006/relationships/slide" Target="slide69.xml"/><Relationship Id="rId9" Type="http://schemas.openxmlformats.org/officeDocument/2006/relationships/slide" Target="slide4.xml"/></Relationships>
</file>

<file path=ppt/slides/_rels/slide95.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slide" Target="slide102.xml"/><Relationship Id="rId1" Type="http://schemas.openxmlformats.org/officeDocument/2006/relationships/slideLayout" Target="../slideLayouts/slideLayout7.xml"/><Relationship Id="rId6" Type="http://schemas.openxmlformats.org/officeDocument/2006/relationships/slide" Target="slide94.xml"/><Relationship Id="rId5" Type="http://schemas.openxmlformats.org/officeDocument/2006/relationships/slide" Target="slide4.xml"/><Relationship Id="rId4" Type="http://schemas.openxmlformats.org/officeDocument/2006/relationships/slide" Target="slide104.xml"/></Relationships>
</file>

<file path=ppt/slides/_rels/slide96.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47664" y="2708920"/>
            <a:ext cx="6001544" cy="414338"/>
          </a:xfrm>
        </p:spPr>
        <p:txBody>
          <a:bodyPr>
            <a:noAutofit/>
          </a:bodyPr>
          <a:lstStyle/>
          <a:p>
            <a:pPr marL="0" algn="ctr" eaLnBrk="1" fontAlgn="auto" hangingPunct="1">
              <a:spcAft>
                <a:spcPts val="0"/>
              </a:spcAft>
              <a:buFont typeface="Wingdings"/>
              <a:buNone/>
              <a:defRPr/>
            </a:pPr>
            <a:r>
              <a:rPr lang="ru-RU" sz="3600" b="1" i="1" dirty="0" smtClean="0">
                <a:solidFill>
                  <a:schemeClr val="tx1"/>
                </a:solidFill>
              </a:rPr>
              <a:t>Уголовное право России</a:t>
            </a:r>
          </a:p>
        </p:txBody>
      </p:sp>
      <p:sp>
        <p:nvSpPr>
          <p:cNvPr id="2" name="Title 1"/>
          <p:cNvSpPr>
            <a:spLocks noGrp="1"/>
          </p:cNvSpPr>
          <p:nvPr>
            <p:ph type="title"/>
          </p:nvPr>
        </p:nvSpPr>
        <p:spPr>
          <a:xfrm>
            <a:off x="611560" y="620688"/>
            <a:ext cx="8305800" cy="720080"/>
          </a:xfrm>
        </p:spPr>
        <p:txBody>
          <a:bodyPr>
            <a:normAutofit/>
          </a:bodyPr>
          <a:lstStyle/>
          <a:p>
            <a:pPr algn="ctr" eaLnBrk="1" fontAlgn="auto" hangingPunct="1">
              <a:spcAft>
                <a:spcPts val="0"/>
              </a:spcAft>
              <a:defRPr/>
            </a:pPr>
            <a:r>
              <a:rPr lang="ru-RU" sz="1400" b="1" dirty="0" smtClean="0">
                <a:solidFill>
                  <a:schemeClr val="tx1"/>
                </a:solidFill>
                <a:latin typeface="BatangChe" pitchFamily="49" charset="-127"/>
                <a:ea typeface="BatangChe" pitchFamily="49" charset="-127"/>
              </a:rPr>
              <a:t>Алтайский государственный университет</a:t>
            </a:r>
            <a:r>
              <a:rPr lang="ru-RU" sz="1200" dirty="0" smtClean="0">
                <a:solidFill>
                  <a:schemeClr val="tx1"/>
                </a:solidFill>
                <a:latin typeface="BatangChe" pitchFamily="49" charset="-127"/>
                <a:ea typeface="BatangChe" pitchFamily="49" charset="-127"/>
              </a:rPr>
              <a:t/>
            </a:r>
            <a:br>
              <a:rPr lang="ru-RU" sz="1200" dirty="0" smtClean="0">
                <a:solidFill>
                  <a:schemeClr val="tx1"/>
                </a:solidFill>
                <a:latin typeface="BatangChe" pitchFamily="49" charset="-127"/>
                <a:ea typeface="BatangChe" pitchFamily="49" charset="-127"/>
              </a:rPr>
            </a:br>
            <a:r>
              <a:rPr lang="ru-RU" sz="1200" dirty="0" smtClean="0">
                <a:solidFill>
                  <a:schemeClr val="tx1"/>
                </a:solidFill>
                <a:latin typeface="BatangChe" pitchFamily="49" charset="-127"/>
                <a:ea typeface="BatangChe" pitchFamily="49" charset="-127"/>
              </a:rPr>
              <a:t>юридический институт</a:t>
            </a:r>
            <a:br>
              <a:rPr lang="ru-RU" sz="1200" dirty="0" smtClean="0">
                <a:solidFill>
                  <a:schemeClr val="tx1"/>
                </a:solidFill>
                <a:latin typeface="BatangChe" pitchFamily="49" charset="-127"/>
                <a:ea typeface="BatangChe" pitchFamily="49" charset="-127"/>
              </a:rPr>
            </a:br>
            <a:r>
              <a:rPr lang="ru-RU" sz="1200" dirty="0" smtClean="0">
                <a:solidFill>
                  <a:schemeClr val="tx1"/>
                </a:solidFill>
                <a:latin typeface="BatangChe" pitchFamily="49" charset="-127"/>
                <a:ea typeface="BatangChe" pitchFamily="49" charset="-127"/>
              </a:rPr>
              <a:t>кафедра уголовного права и криминологии</a:t>
            </a:r>
            <a:endParaRPr lang="ru-RU" sz="1000" dirty="0">
              <a:solidFill>
                <a:schemeClr val="tx1"/>
              </a:solidFill>
              <a:latin typeface="BatangChe" pitchFamily="49" charset="-127"/>
              <a:ea typeface="BatangChe" pitchFamily="49" charset="-127"/>
            </a:endParaRPr>
          </a:p>
        </p:txBody>
      </p:sp>
      <p:sp>
        <p:nvSpPr>
          <p:cNvPr id="4" name="Text Box 20"/>
          <p:cNvSpPr txBox="1">
            <a:spLocks noChangeArrowheads="1"/>
          </p:cNvSpPr>
          <p:nvPr/>
        </p:nvSpPr>
        <p:spPr bwMode="auto">
          <a:xfrm>
            <a:off x="1259632" y="3501008"/>
            <a:ext cx="6624736" cy="338138"/>
          </a:xfrm>
          <a:prstGeom prst="rect">
            <a:avLst/>
          </a:prstGeom>
          <a:noFill/>
          <a:ln w="9525">
            <a:noFill/>
            <a:miter lim="800000"/>
            <a:headEnd/>
            <a:tailEnd/>
          </a:ln>
        </p:spPr>
        <p:txBody>
          <a:bodyPr wrap="square">
            <a:spAutoFit/>
          </a:bodyPr>
          <a:lstStyle/>
          <a:p>
            <a:pPr algn="ctr" eaLnBrk="0" hangingPunct="0">
              <a:spcBef>
                <a:spcPct val="50000"/>
              </a:spcBef>
            </a:pPr>
            <a:r>
              <a:rPr lang="ru-RU" sz="1600" dirty="0" smtClean="0">
                <a:latin typeface="Verdana" pitchFamily="34" charset="0"/>
              </a:rPr>
              <a:t>Учебно-методическое пособие</a:t>
            </a:r>
            <a:endParaRPr lang="ru-RU" sz="1600" dirty="0">
              <a:latin typeface="Verdana" pitchFamily="34" charset="0"/>
            </a:endParaRPr>
          </a:p>
        </p:txBody>
      </p:sp>
      <p:sp>
        <p:nvSpPr>
          <p:cNvPr id="6" name="Text Box 7"/>
          <p:cNvSpPr txBox="1">
            <a:spLocks noChangeArrowheads="1"/>
          </p:cNvSpPr>
          <p:nvPr/>
        </p:nvSpPr>
        <p:spPr bwMode="auto">
          <a:xfrm>
            <a:off x="3240311" y="6519446"/>
            <a:ext cx="3563937" cy="338554"/>
          </a:xfrm>
          <a:prstGeom prst="rect">
            <a:avLst/>
          </a:prstGeom>
          <a:noFill/>
          <a:ln w="9525">
            <a:noFill/>
            <a:miter lim="800000"/>
            <a:headEnd/>
            <a:tailEnd/>
          </a:ln>
        </p:spPr>
        <p:txBody>
          <a:bodyPr>
            <a:spAutoFit/>
          </a:bodyPr>
          <a:lstStyle/>
          <a:p>
            <a:pPr algn="ctr" eaLnBrk="0" hangingPunct="0">
              <a:spcBef>
                <a:spcPct val="50000"/>
              </a:spcBef>
            </a:pPr>
            <a:r>
              <a:rPr lang="ru-RU" sz="1600" dirty="0" smtClean="0">
                <a:latin typeface="+mj-lt"/>
                <a:sym typeface="Symbol" pitchFamily="18" charset="2"/>
              </a:rPr>
              <a:t>г</a:t>
            </a:r>
            <a:r>
              <a:rPr lang="en-US" sz="1600" dirty="0" smtClean="0">
                <a:latin typeface="+mj-lt"/>
                <a:sym typeface="Symbol" pitchFamily="18" charset="2"/>
              </a:rPr>
              <a:t>.</a:t>
            </a:r>
            <a:r>
              <a:rPr lang="ru-RU" sz="1600" dirty="0" smtClean="0">
                <a:latin typeface="+mj-lt"/>
                <a:sym typeface="Symbol" pitchFamily="18" charset="2"/>
              </a:rPr>
              <a:t>Барнаул  2020</a:t>
            </a:r>
            <a:endParaRPr lang="ru-RU" sz="16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nodeType="with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childTnLst>
                          </p:cTn>
                        </p:par>
                        <p:par>
                          <p:cTn id="10" fill="hold" nodeType="afterGroup">
                            <p:stCondLst>
                              <p:cond delay="500"/>
                            </p:stCondLst>
                            <p:childTnLst>
                              <p:par>
                                <p:cTn id="11" presetID="16" presetClass="emph" presetSubtype="0" fill="hold" nodeType="afterEffect">
                                  <p:stCondLst>
                                    <p:cond delay="0"/>
                                  </p:stCondLst>
                                  <p:iterate type="lt">
                                    <p:tmPct val="4000"/>
                                  </p:iterate>
                                  <p:childTnLst>
                                    <p:set>
                                      <p:cBhvr override="childStyle">
                                        <p:cTn id="12" dur="1000" fill="hold"/>
                                        <p:tgtEl>
                                          <p:spTgt spid="4">
                                            <p:txEl>
                                              <p:pRg st="0" end="0"/>
                                            </p:txEl>
                                          </p:spTgt>
                                        </p:tgtEl>
                                        <p:attrNameLst>
                                          <p:attrName>style.color</p:attrName>
                                        </p:attrNameLst>
                                      </p:cBhvr>
                                      <p:to>
                                        <p:clrVal>
                                          <a:schemeClr val="accent2"/>
                                        </p:clrVal>
                                      </p:to>
                                    </p:set>
                                    <p:set>
                                      <p:cBhvr>
                                        <p:cTn id="13" dur="1000" fill="hold"/>
                                        <p:tgtEl>
                                          <p:spTgt spid="4">
                                            <p:txEl>
                                              <p:pRg st="0" end="0"/>
                                            </p:txEl>
                                          </p:spTgt>
                                        </p:tgtEl>
                                        <p:attrNameLst>
                                          <p:attrName>fillcolor</p:attrName>
                                        </p:attrNameLst>
                                      </p:cBhvr>
                                      <p:to>
                                        <p:clrVal>
                                          <a:schemeClr val="accent2"/>
                                        </p:clrVal>
                                      </p:to>
                                    </p:set>
                                    <p:set>
                                      <p:cBhvr>
                                        <p:cTn id="14" dur="10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Уголовное право России</a:t>
            </a:r>
          </a:p>
        </p:txBody>
      </p:sp>
      <p:sp>
        <p:nvSpPr>
          <p:cNvPr id="24579" name="Text Box 4"/>
          <p:cNvSpPr txBox="1">
            <a:spLocks noChangeArrowheads="1"/>
          </p:cNvSpPr>
          <p:nvPr/>
        </p:nvSpPr>
        <p:spPr bwMode="auto">
          <a:xfrm>
            <a:off x="114300" y="1644650"/>
            <a:ext cx="7086600" cy="2987675"/>
          </a:xfrm>
          <a:prstGeom prst="rect">
            <a:avLst/>
          </a:prstGeom>
          <a:noFill/>
          <a:ln w="9525">
            <a:noFill/>
            <a:miter lim="800000"/>
            <a:headEnd/>
            <a:tailEnd/>
          </a:ln>
          <a:effectLst/>
        </p:spPr>
        <p:txBody>
          <a:bodyPr>
            <a:spAutoFit/>
          </a:bodyPr>
          <a:lstStyle/>
          <a:p>
            <a:pPr eaLnBrk="0" hangingPunct="0">
              <a:spcBef>
                <a:spcPct val="50000"/>
              </a:spcBef>
              <a:buFontTx/>
              <a:buChar char="•"/>
            </a:pPr>
            <a:r>
              <a:rPr lang="ru-RU" sz="2000" b="1" dirty="0">
                <a:latin typeface="Segoe Print" pitchFamily="2" charset="0"/>
                <a:hlinkClick r:id="rId4" action="ppaction://hlinksldjump"/>
              </a:rPr>
              <a:t>Понятие уголовного права, его предмет и задачи</a:t>
            </a:r>
            <a:endParaRPr lang="ru-RU" sz="2000" b="1" dirty="0">
              <a:latin typeface="Segoe Print" pitchFamily="2" charset="0"/>
              <a:hlinkClick r:id="rId5" action="ppaction://hlinksldjump"/>
            </a:endParaRPr>
          </a:p>
          <a:p>
            <a:pPr eaLnBrk="0" hangingPunct="0">
              <a:spcBef>
                <a:spcPct val="50000"/>
              </a:spcBef>
              <a:buFontTx/>
              <a:buChar char="•"/>
            </a:pPr>
            <a:r>
              <a:rPr lang="ru-RU" sz="2000" b="1" dirty="0">
                <a:latin typeface="Segoe Print" pitchFamily="2" charset="0"/>
                <a:hlinkClick r:id="rId6" action="ppaction://hlinksldjump"/>
              </a:rPr>
              <a:t>Система уголовного права</a:t>
            </a:r>
            <a:endParaRPr lang="ru-RU" sz="2000" b="1" dirty="0">
              <a:latin typeface="Segoe Print" pitchFamily="2" charset="0"/>
            </a:endParaRPr>
          </a:p>
          <a:p>
            <a:pPr eaLnBrk="0" hangingPunct="0">
              <a:spcBef>
                <a:spcPct val="50000"/>
              </a:spcBef>
              <a:buFontTx/>
              <a:buChar char="•"/>
            </a:pPr>
            <a:r>
              <a:rPr lang="ru-RU" sz="2000" b="1" dirty="0">
                <a:latin typeface="Segoe Print" pitchFamily="2" charset="0"/>
                <a:hlinkClick r:id="rId7" action="ppaction://hlinksldjump"/>
              </a:rPr>
              <a:t>Принципы уголовного права</a:t>
            </a:r>
            <a:endParaRPr lang="ru-RU" sz="2000" b="1" dirty="0">
              <a:latin typeface="Segoe Print" pitchFamily="2" charset="0"/>
            </a:endParaRPr>
          </a:p>
          <a:p>
            <a:pPr eaLnBrk="0" hangingPunct="0">
              <a:spcBef>
                <a:spcPct val="50000"/>
              </a:spcBef>
              <a:buFontTx/>
              <a:buChar char="•"/>
            </a:pPr>
            <a:r>
              <a:rPr lang="ru-RU" sz="2000" b="1" dirty="0">
                <a:latin typeface="Segoe Print" pitchFamily="2" charset="0"/>
                <a:hlinkClick r:id="rId8" action="ppaction://hlinksldjump"/>
              </a:rPr>
              <a:t>Соотношение уголовного права и других отраслей права</a:t>
            </a:r>
          </a:p>
          <a:p>
            <a:pPr eaLnBrk="0" hangingPunct="0">
              <a:spcBef>
                <a:spcPct val="50000"/>
              </a:spcBef>
              <a:buFontTx/>
              <a:buChar char="•"/>
            </a:pPr>
            <a:r>
              <a:rPr lang="ru-RU" sz="2000" b="1" dirty="0">
                <a:latin typeface="Segoe Print" pitchFamily="2" charset="0"/>
                <a:hlinkClick r:id="rId9" action="ppaction://hlinksldjump"/>
              </a:rPr>
              <a:t>Список литературы</a:t>
            </a:r>
            <a:endParaRPr lang="ru-RU" sz="2000" b="1"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a:t>
            </a:r>
          </a:p>
        </p:txBody>
      </p:sp>
      <p:sp>
        <p:nvSpPr>
          <p:cNvPr id="24580" name="Text Box 27"/>
          <p:cNvSpPr txBox="1">
            <a:spLocks noChangeArrowheads="1"/>
          </p:cNvSpPr>
          <p:nvPr/>
        </p:nvSpPr>
        <p:spPr bwMode="auto">
          <a:xfrm>
            <a:off x="1187450" y="4745038"/>
            <a:ext cx="739775" cy="366712"/>
          </a:xfrm>
          <a:prstGeom prst="rect">
            <a:avLst/>
          </a:prstGeom>
          <a:noFill/>
          <a:ln w="9525">
            <a:noFill/>
            <a:miter lim="800000"/>
            <a:headEnd/>
            <a:tailEnd/>
          </a:ln>
          <a:effectLst>
            <a:outerShdw dist="107763" dir="2700000" algn="ctr" rotWithShape="0">
              <a:schemeClr val="bg2"/>
            </a:outerShdw>
          </a:effectLst>
        </p:spPr>
        <p:txBody>
          <a:bodyPr>
            <a:spAutoFit/>
          </a:bodyPr>
          <a:lstStyle/>
          <a:p>
            <a:endParaRPr lang="ru-RU">
              <a:latin typeface="Arial" charset="0"/>
            </a:endParaRPr>
          </a:p>
        </p:txBody>
      </p:sp>
      <p:sp>
        <p:nvSpPr>
          <p:cNvPr id="24581" name="Rectangle 34"/>
          <p:cNvSpPr>
            <a:spLocks noChangeArrowheads="1"/>
          </p:cNvSpPr>
          <p:nvPr/>
        </p:nvSpPr>
        <p:spPr bwMode="auto">
          <a:xfrm>
            <a:off x="0" y="215900"/>
            <a:ext cx="7200900" cy="47679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chemeClr val="bg1"/>
              </a:solidFill>
              <a:latin typeface="Arial" charset="0"/>
            </a:endParaRPr>
          </a:p>
          <a:p>
            <a:pPr algn="ctr" eaLnBrk="0" hangingPunct="0"/>
            <a:r>
              <a:rPr lang="ru-RU" b="1" dirty="0" smtClean="0">
                <a:solidFill>
                  <a:schemeClr val="bg1"/>
                </a:solidFill>
                <a:latin typeface="Arial" charset="0"/>
              </a:rPr>
              <a:t>Уголовное </a:t>
            </a:r>
            <a:r>
              <a:rPr lang="ru-RU" b="1" dirty="0">
                <a:solidFill>
                  <a:schemeClr val="bg1"/>
                </a:solidFill>
                <a:latin typeface="Arial" charset="0"/>
              </a:rPr>
              <a:t>право: понятие, предмет и система</a:t>
            </a:r>
          </a:p>
          <a:p>
            <a:pPr algn="ctr"/>
            <a:endParaRPr lang="ru-RU" sz="1400" b="1" dirty="0">
              <a:latin typeface="Arial" charset="0"/>
            </a:endParaRP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2" name="10.wav">
            <a:hlinkClick r:id="" action="ppaction://media"/>
          </p:cNvPr>
          <p:cNvPicPr>
            <a:picLocks noRot="1" noChangeAspect="1"/>
          </p:cNvPicPr>
          <p:nvPr>
            <a:audioFile r:link="rId1"/>
          </p:nvPr>
        </p:nvPicPr>
        <p:blipFill>
          <a:blip r:embed="rId12" cstate="print"/>
          <a:stretch>
            <a:fillRect/>
          </a:stretch>
        </p:blipFill>
        <p:spPr>
          <a:xfrm>
            <a:off x="1259632" y="429309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67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6739" name="Text Box 3"/>
          <p:cNvSpPr txBox="1">
            <a:spLocks noChangeArrowheads="1"/>
          </p:cNvSpPr>
          <p:nvPr/>
        </p:nvSpPr>
        <p:spPr bwMode="auto">
          <a:xfrm>
            <a:off x="251520" y="1268760"/>
            <a:ext cx="8640960" cy="5256584"/>
          </a:xfrm>
          <a:prstGeom prst="rect">
            <a:avLst/>
          </a:prstGeom>
          <a:noFill/>
          <a:ln w="9525">
            <a:noFill/>
            <a:miter lim="800000"/>
            <a:headEnd/>
            <a:tailEnd/>
          </a:ln>
          <a:effectLst/>
        </p:spPr>
        <p:txBody>
          <a:bodyPr/>
          <a:lstStyle/>
          <a:p>
            <a:endParaRPr lang="ru-RU" dirty="0" smtClean="0">
              <a:ea typeface="Tahoma" pitchFamily="34" charset="0"/>
              <a:cs typeface="Tahoma" pitchFamily="34" charset="0"/>
            </a:endParaRPr>
          </a:p>
          <a:p>
            <a:r>
              <a:rPr lang="ru-RU" dirty="0" smtClean="0">
                <a:ea typeface="Tahoma" pitchFamily="34" charset="0"/>
                <a:cs typeface="Tahoma" pitchFamily="34" charset="0"/>
              </a:rPr>
              <a:t>7. Черненко Т., Силаев С. О соотношении длящихся и продолжаемых преступлений (на примере уклонения от уплаты налогов и сборов) / Т.Черненко, С.Силаев  // Уголовное право. – 2010. – № 4. – С. 73–78.</a:t>
            </a:r>
          </a:p>
          <a:p>
            <a:endParaRPr lang="ru-RU" dirty="0" smtClean="0">
              <a:ea typeface="Tahoma" pitchFamily="34" charset="0"/>
              <a:cs typeface="Tahoma" pitchFamily="34" charset="0"/>
            </a:endParaRPr>
          </a:p>
          <a:p>
            <a:r>
              <a:rPr lang="ru-RU" dirty="0" smtClean="0">
                <a:ea typeface="Tahoma" pitchFamily="34" charset="0"/>
                <a:cs typeface="Tahoma" pitchFamily="34" charset="0"/>
              </a:rPr>
              <a:t>8. </a:t>
            </a:r>
            <a:r>
              <a:rPr lang="ru-RU" dirty="0" err="1" smtClean="0">
                <a:ea typeface="Tahoma" pitchFamily="34" charset="0"/>
                <a:cs typeface="Tahoma" pitchFamily="34" charset="0"/>
              </a:rPr>
              <a:t>Шнитенков</a:t>
            </a:r>
            <a:r>
              <a:rPr lang="ru-RU" dirty="0" smtClean="0">
                <a:ea typeface="Tahoma" pitchFamily="34" charset="0"/>
                <a:cs typeface="Tahoma" pitchFamily="34" charset="0"/>
              </a:rPr>
              <a:t> А. Проблемы квалификации при совокупности преступлений /</a:t>
            </a:r>
            <a:r>
              <a:rPr lang="ru-RU" dirty="0" err="1" smtClean="0">
                <a:ea typeface="Tahoma" pitchFamily="34" charset="0"/>
                <a:cs typeface="Tahoma" pitchFamily="34" charset="0"/>
              </a:rPr>
              <a:t>А.Шнитенков</a:t>
            </a:r>
            <a:r>
              <a:rPr lang="ru-RU" dirty="0" smtClean="0">
                <a:ea typeface="Tahoma" pitchFamily="34" charset="0"/>
                <a:cs typeface="Tahoma" pitchFamily="34" charset="0"/>
              </a:rPr>
              <a:t> // Уголовное право. – 2005. – № 2. – С. 68–71.</a:t>
            </a:r>
          </a:p>
          <a:p>
            <a:endParaRPr lang="ru-RU" dirty="0" smtClean="0">
              <a:ea typeface="Tahoma" pitchFamily="34" charset="0"/>
              <a:cs typeface="Tahoma" pitchFamily="34" charset="0"/>
            </a:endParaRPr>
          </a:p>
          <a:p>
            <a:r>
              <a:rPr lang="ru-RU" dirty="0" smtClean="0">
                <a:ea typeface="Tahoma" pitchFamily="34" charset="0"/>
                <a:cs typeface="Tahoma" pitchFamily="34" charset="0"/>
              </a:rPr>
              <a:t>9. Шумихин В. Признаки длящегося преступления / В.Шумихин // Уголовное право. – 2010. № 2. – С. 94–96.</a:t>
            </a:r>
          </a:p>
          <a:p>
            <a:endParaRPr lang="ru-RU" dirty="0" smtClean="0">
              <a:ea typeface="Tahoma" pitchFamily="34" charset="0"/>
              <a:cs typeface="Tahoma" pitchFamily="34" charset="0"/>
            </a:endParaRPr>
          </a:p>
          <a:p>
            <a:r>
              <a:rPr lang="ru-RU" dirty="0" smtClean="0">
                <a:ea typeface="Tahoma" pitchFamily="34" charset="0"/>
                <a:cs typeface="Tahoma" pitchFamily="34" charset="0"/>
              </a:rPr>
              <a:t>10.Энгельгардт А. Совершение двух и более преступлений в отсутствие совокупности /А. Энгельгардт //Уголовное право. – 2012. –  №3. – С.79-82.</a:t>
            </a:r>
          </a:p>
          <a:p>
            <a:pPr eaLnBrk="0" hangingPunct="0">
              <a:spcBef>
                <a:spcPct val="50000"/>
              </a:spcBef>
            </a:pPr>
            <a:endParaRPr lang="ru-RU" dirty="0">
              <a:ea typeface="Tahoma" pitchFamily="34" charset="0"/>
              <a:cs typeface="Tahoma" pitchFamily="34" charset="0"/>
            </a:endParaRPr>
          </a:p>
        </p:txBody>
      </p:sp>
      <p:sp>
        <p:nvSpPr>
          <p:cNvPr id="116740" name="Rectangle 19"/>
          <p:cNvSpPr>
            <a:spLocks noChangeArrowheads="1"/>
          </p:cNvSpPr>
          <p:nvPr/>
        </p:nvSpPr>
        <p:spPr bwMode="auto">
          <a:xfrm>
            <a:off x="899592" y="692696"/>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7763" name="Text Box 6"/>
          <p:cNvSpPr txBox="1">
            <a:spLocks noChangeArrowheads="1"/>
          </p:cNvSpPr>
          <p:nvPr/>
        </p:nvSpPr>
        <p:spPr bwMode="auto">
          <a:xfrm>
            <a:off x="900113" y="1844675"/>
            <a:ext cx="7697787" cy="2465388"/>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Понятие продолжаемого преступления.</a:t>
            </a:r>
          </a:p>
          <a:p>
            <a:pPr eaLnBrk="0" hangingPunct="0">
              <a:spcBef>
                <a:spcPct val="50000"/>
              </a:spcBef>
            </a:pPr>
            <a:r>
              <a:rPr lang="ru-RU" sz="2400">
                <a:latin typeface="Arial Narrow" pitchFamily="34" charset="0"/>
              </a:rPr>
              <a:t>2. Виды и юридическое значение рецидива преступлений.</a:t>
            </a:r>
          </a:p>
          <a:p>
            <a:pPr eaLnBrk="0" hangingPunct="0">
              <a:spcBef>
                <a:spcPct val="50000"/>
              </a:spcBef>
            </a:pPr>
            <a:r>
              <a:rPr lang="ru-RU" sz="2400">
                <a:latin typeface="Arial Narrow" pitchFamily="34" charset="0"/>
              </a:rPr>
              <a:t>3. Соотношение понятий "неоднократность" и "рецидив" преступлений.</a:t>
            </a:r>
          </a:p>
          <a:p>
            <a:pPr eaLnBrk="0" hangingPunct="0">
              <a:spcBef>
                <a:spcPct val="50000"/>
              </a:spcBef>
            </a:pPr>
            <a:r>
              <a:rPr lang="ru-RU" sz="2400">
                <a:latin typeface="Arial Narrow" pitchFamily="34" charset="0"/>
              </a:rPr>
              <a:t>4. Реальная совокупность преступлений.</a:t>
            </a:r>
          </a:p>
        </p:txBody>
      </p:sp>
      <p:sp>
        <p:nvSpPr>
          <p:cNvPr id="117764"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471043" name="Text Box 3"/>
          <p:cNvSpPr txBox="1">
            <a:spLocks noChangeArrowheads="1"/>
          </p:cNvSpPr>
          <p:nvPr/>
        </p:nvSpPr>
        <p:spPr bwMode="auto">
          <a:xfrm>
            <a:off x="900113" y="1989138"/>
            <a:ext cx="7272337" cy="25209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spcBef>
                <a:spcPct val="50000"/>
              </a:spcBef>
            </a:pPr>
            <a:r>
              <a:rPr lang="ru-RU" sz="2400" b="1" dirty="0" smtClean="0">
                <a:solidFill>
                  <a:schemeClr val="bg1">
                    <a:lumMod val="95000"/>
                    <a:lumOff val="5000"/>
                  </a:schemeClr>
                </a:solidFill>
                <a:latin typeface="Arial Narrow" pitchFamily="34" charset="0"/>
              </a:rPr>
              <a:t>Виды множественности преступлений в </a:t>
            </a:r>
            <a:r>
              <a:rPr lang="ru-RU" sz="2400" b="1" dirty="0">
                <a:solidFill>
                  <a:schemeClr val="bg1">
                    <a:lumMod val="95000"/>
                    <a:lumOff val="5000"/>
                  </a:schemeClr>
                </a:solidFill>
                <a:latin typeface="Arial Narrow" pitchFamily="34" charset="0"/>
              </a:rPr>
              <a:t>соответствии с уголовным законодательством </a:t>
            </a:r>
            <a:r>
              <a:rPr lang="ru-RU" sz="2400" b="1" dirty="0" smtClean="0">
                <a:solidFill>
                  <a:schemeClr val="bg1">
                    <a:lumMod val="95000"/>
                    <a:lumOff val="5000"/>
                  </a:schemeClr>
                </a:solidFill>
                <a:latin typeface="Arial Narrow" pitchFamily="34" charset="0"/>
              </a:rPr>
              <a:t>РФ:</a:t>
            </a:r>
            <a:endParaRPr lang="ru-RU" sz="2400" b="1" dirty="0">
              <a:solidFill>
                <a:schemeClr val="bg1">
                  <a:lumMod val="95000"/>
                  <a:lumOff val="5000"/>
                </a:schemeClr>
              </a:solidFill>
              <a:latin typeface="Arial Narrow" pitchFamily="34" charset="0"/>
            </a:endParaRPr>
          </a:p>
          <a:p>
            <a:pPr eaLnBrk="0" hangingPunct="0">
              <a:spcBef>
                <a:spcPct val="50000"/>
              </a:spcBef>
            </a:pPr>
            <a:r>
              <a:rPr lang="ru-RU" sz="2400" b="1" dirty="0">
                <a:solidFill>
                  <a:srgbClr val="000000"/>
                </a:solidFill>
                <a:latin typeface="Arial Narrow" pitchFamily="34" charset="0"/>
              </a:rPr>
              <a:t>- совокупность преступлений (ст. 17 </a:t>
            </a:r>
            <a:r>
              <a:rPr lang="ru-RU" sz="2400" b="1" dirty="0" smtClean="0">
                <a:solidFill>
                  <a:srgbClr val="000000"/>
                </a:solidFill>
                <a:latin typeface="Arial Narrow" pitchFamily="34" charset="0"/>
              </a:rPr>
              <a:t>УК РФ);</a:t>
            </a:r>
            <a:endParaRPr lang="ru-RU" sz="2400" b="1" dirty="0">
              <a:solidFill>
                <a:srgbClr val="000000"/>
              </a:solidFill>
              <a:latin typeface="Arial Narrow" pitchFamily="34" charset="0"/>
            </a:endParaRPr>
          </a:p>
          <a:p>
            <a:pPr eaLnBrk="0" hangingPunct="0">
              <a:spcBef>
                <a:spcPct val="50000"/>
              </a:spcBef>
            </a:pPr>
            <a:r>
              <a:rPr lang="ru-RU" sz="2400" b="1" dirty="0">
                <a:solidFill>
                  <a:srgbClr val="000000"/>
                </a:solidFill>
                <a:latin typeface="Arial Narrow" pitchFamily="34" charset="0"/>
              </a:rPr>
              <a:t>- рецидив преступлений (ст. 18 </a:t>
            </a:r>
            <a:r>
              <a:rPr lang="ru-RU" sz="2400" b="1" dirty="0" smtClean="0">
                <a:solidFill>
                  <a:srgbClr val="000000"/>
                </a:solidFill>
                <a:latin typeface="Arial Narrow" pitchFamily="34" charset="0"/>
              </a:rPr>
              <a:t>УК РФ);</a:t>
            </a:r>
            <a:endParaRPr lang="ru-RU" sz="2400" b="1" dirty="0">
              <a:solidFill>
                <a:srgbClr val="000000"/>
              </a:solidFill>
              <a:latin typeface="Arial Narrow" pitchFamily="34" charset="0"/>
            </a:endParaRPr>
          </a:p>
        </p:txBody>
      </p:sp>
      <p:graphicFrame>
        <p:nvGraphicFramePr>
          <p:cNvPr id="471050" name="Object 10"/>
          <p:cNvGraphicFramePr>
            <a:graphicFrameLocks noChangeAspect="1"/>
          </p:cNvGraphicFramePr>
          <p:nvPr/>
        </p:nvGraphicFramePr>
        <p:xfrm>
          <a:off x="250825" y="1989138"/>
          <a:ext cx="446088" cy="838200"/>
        </p:xfrm>
        <a:graphic>
          <a:graphicData uri="http://schemas.openxmlformats.org/presentationml/2006/ole">
            <mc:AlternateContent xmlns:mc="http://schemas.openxmlformats.org/markup-compatibility/2006">
              <mc:Choice xmlns:v="urn:schemas-microsoft-com:vml" Requires="v">
                <p:oleObj spid="_x0000_s118823"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89138"/>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89" name="Rectangle 1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Понятие и признаки множественности преступлений</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500"/>
                                  </p:stCondLst>
                                  <p:childTnLst>
                                    <p:set>
                                      <p:cBhvr>
                                        <p:cTn id="6" dur="1" fill="hold">
                                          <p:stCondLst>
                                            <p:cond delay="0"/>
                                          </p:stCondLst>
                                        </p:cTn>
                                        <p:tgtEl>
                                          <p:spTgt spid="471043">
                                            <p:txEl>
                                              <p:pRg st="0" end="0"/>
                                            </p:txEl>
                                          </p:spTgt>
                                        </p:tgtEl>
                                        <p:attrNameLst>
                                          <p:attrName>style.visibility</p:attrName>
                                        </p:attrNameLst>
                                      </p:cBhvr>
                                      <p:to>
                                        <p:strVal val="visible"/>
                                      </p:to>
                                    </p:set>
                                    <p:anim calcmode="lin" valueType="num">
                                      <p:cBhvr additive="base">
                                        <p:cTn id="7" dur="500" fill="hold"/>
                                        <p:tgtEl>
                                          <p:spTgt spid="4710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10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2" fill="hold" grpId="0" nodeType="afterEffect">
                                  <p:stCondLst>
                                    <p:cond delay="3000"/>
                                  </p:stCondLst>
                                  <p:childTnLst>
                                    <p:set>
                                      <p:cBhvr>
                                        <p:cTn id="11" dur="1" fill="hold">
                                          <p:stCondLst>
                                            <p:cond delay="0"/>
                                          </p:stCondLst>
                                        </p:cTn>
                                        <p:tgtEl>
                                          <p:spTgt spid="471043">
                                            <p:txEl>
                                              <p:pRg st="1" end="1"/>
                                            </p:txEl>
                                          </p:spTgt>
                                        </p:tgtEl>
                                        <p:attrNameLst>
                                          <p:attrName>style.visibility</p:attrName>
                                        </p:attrNameLst>
                                      </p:cBhvr>
                                      <p:to>
                                        <p:strVal val="visible"/>
                                      </p:to>
                                    </p:set>
                                    <p:anim calcmode="lin" valueType="num">
                                      <p:cBhvr additive="base">
                                        <p:cTn id="12" dur="500" fill="hold"/>
                                        <p:tgtEl>
                                          <p:spTgt spid="47104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7104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2" fill="hold" grpId="0" nodeType="afterEffect">
                                  <p:stCondLst>
                                    <p:cond delay="3000"/>
                                  </p:stCondLst>
                                  <p:childTnLst>
                                    <p:set>
                                      <p:cBhvr>
                                        <p:cTn id="16" dur="1" fill="hold">
                                          <p:stCondLst>
                                            <p:cond delay="0"/>
                                          </p:stCondLst>
                                        </p:cTn>
                                        <p:tgtEl>
                                          <p:spTgt spid="471043">
                                            <p:txEl>
                                              <p:pRg st="2" end="2"/>
                                            </p:txEl>
                                          </p:spTgt>
                                        </p:tgtEl>
                                        <p:attrNameLst>
                                          <p:attrName>style.visibility</p:attrName>
                                        </p:attrNameLst>
                                      </p:cBhvr>
                                      <p:to>
                                        <p:strVal val="visible"/>
                                      </p:to>
                                    </p:set>
                                    <p:anim calcmode="lin" valueType="num">
                                      <p:cBhvr additive="base">
                                        <p:cTn id="17" dur="500" fill="hold"/>
                                        <p:tgtEl>
                                          <p:spTgt spid="4710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7104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9000"/>
                            </p:stCondLst>
                            <p:childTnLst>
                              <p:par>
                                <p:cTn id="20" presetID="15" presetClass="entr" presetSubtype="0" fill="hold" nodeType="afterEffect">
                                  <p:stCondLst>
                                    <p:cond delay="0"/>
                                  </p:stCondLst>
                                  <p:childTnLst>
                                    <p:set>
                                      <p:cBhvr>
                                        <p:cTn id="21" dur="1" fill="hold">
                                          <p:stCondLst>
                                            <p:cond delay="0"/>
                                          </p:stCondLst>
                                        </p:cTn>
                                        <p:tgtEl>
                                          <p:spTgt spid="471050"/>
                                        </p:tgtEl>
                                        <p:attrNameLst>
                                          <p:attrName>style.visibility</p:attrName>
                                        </p:attrNameLst>
                                      </p:cBhvr>
                                      <p:to>
                                        <p:strVal val="visible"/>
                                      </p:to>
                                    </p:set>
                                    <p:anim calcmode="lin" valueType="num">
                                      <p:cBhvr>
                                        <p:cTn id="22" dur="1000" fill="hold"/>
                                        <p:tgtEl>
                                          <p:spTgt spid="471050"/>
                                        </p:tgtEl>
                                        <p:attrNameLst>
                                          <p:attrName>ppt_w</p:attrName>
                                        </p:attrNameLst>
                                      </p:cBhvr>
                                      <p:tavLst>
                                        <p:tav tm="0">
                                          <p:val>
                                            <p:fltVal val="0"/>
                                          </p:val>
                                        </p:tav>
                                        <p:tav tm="100000">
                                          <p:val>
                                            <p:strVal val="#ppt_w"/>
                                          </p:val>
                                        </p:tav>
                                      </p:tavLst>
                                    </p:anim>
                                    <p:anim calcmode="lin" valueType="num">
                                      <p:cBhvr>
                                        <p:cTn id="23" dur="1000" fill="hold"/>
                                        <p:tgtEl>
                                          <p:spTgt spid="471050"/>
                                        </p:tgtEl>
                                        <p:attrNameLst>
                                          <p:attrName>ppt_h</p:attrName>
                                        </p:attrNameLst>
                                      </p:cBhvr>
                                      <p:tavLst>
                                        <p:tav tm="0">
                                          <p:val>
                                            <p:fltVal val="0"/>
                                          </p:val>
                                        </p:tav>
                                        <p:tav tm="100000">
                                          <p:val>
                                            <p:strVal val="#ppt_h"/>
                                          </p:val>
                                        </p:tav>
                                      </p:tavLst>
                                    </p:anim>
                                    <p:anim calcmode="lin" valueType="num">
                                      <p:cBhvr>
                                        <p:cTn id="24" dur="1000" fill="hold"/>
                                        <p:tgtEl>
                                          <p:spTgt spid="471050"/>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71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advAuto="500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1" name="Text Box 3"/>
          <p:cNvSpPr txBox="1">
            <a:spLocks noChangeArrowheads="1"/>
          </p:cNvSpPr>
          <p:nvPr/>
        </p:nvSpPr>
        <p:spPr bwMode="auto">
          <a:xfrm>
            <a:off x="857225" y="2060574"/>
            <a:ext cx="7858179" cy="33686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eaLnBrk="0" hangingPunct="0">
              <a:spcBef>
                <a:spcPct val="50000"/>
              </a:spcBef>
            </a:pPr>
            <a:r>
              <a:rPr lang="ru-RU" b="1" dirty="0">
                <a:solidFill>
                  <a:srgbClr val="000000"/>
                </a:solidFill>
                <a:latin typeface="Arial Narrow" pitchFamily="34" charset="0"/>
              </a:rPr>
              <a:t>Согласно ч. </a:t>
            </a:r>
            <a:r>
              <a:rPr lang="en-US" b="1" dirty="0">
                <a:solidFill>
                  <a:srgbClr val="000000"/>
                </a:solidFill>
                <a:latin typeface="Arial Narrow" pitchFamily="34" charset="0"/>
              </a:rPr>
              <a:t>I </a:t>
            </a:r>
            <a:r>
              <a:rPr lang="ru-RU" b="1" dirty="0">
                <a:solidFill>
                  <a:srgbClr val="000000"/>
                </a:solidFill>
                <a:latin typeface="Arial Narrow" pitchFamily="34" charset="0"/>
              </a:rPr>
              <a:t>ст. 17 </a:t>
            </a:r>
            <a:r>
              <a:rPr lang="ru-RU" b="1" dirty="0" smtClean="0">
                <a:solidFill>
                  <a:srgbClr val="000000"/>
                </a:solidFill>
                <a:latin typeface="Arial Narrow" pitchFamily="34" charset="0"/>
              </a:rPr>
              <a:t>УК РФ </a:t>
            </a:r>
            <a:r>
              <a:rPr lang="ru-RU" b="1" u="sng" dirty="0">
                <a:solidFill>
                  <a:srgbClr val="000000"/>
                </a:solidFill>
                <a:latin typeface="Arial Narrow" pitchFamily="34" charset="0"/>
              </a:rPr>
              <a:t>совокупностью преступлений</a:t>
            </a:r>
            <a:r>
              <a:rPr lang="ru-RU" b="1" dirty="0">
                <a:solidFill>
                  <a:srgbClr val="000000"/>
                </a:solidFill>
                <a:latin typeface="Arial Narrow" pitchFamily="34" charset="0"/>
              </a:rPr>
              <a:t> признается совершение двух или более преступлений, предусмотренных различными статьями </a:t>
            </a:r>
            <a:r>
              <a:rPr lang="ru-RU" b="1" dirty="0" smtClean="0">
                <a:solidFill>
                  <a:srgbClr val="000000"/>
                </a:solidFill>
                <a:latin typeface="Arial Narrow" pitchFamily="34" charset="0"/>
              </a:rPr>
              <a:t>УК РФ, </a:t>
            </a:r>
            <a:r>
              <a:rPr lang="ru-RU" b="1" dirty="0">
                <a:solidFill>
                  <a:srgbClr val="000000"/>
                </a:solidFill>
                <a:latin typeface="Arial Narrow" pitchFamily="34" charset="0"/>
              </a:rPr>
              <a:t>ни </a:t>
            </a:r>
            <a:r>
              <a:rPr lang="ru-RU" b="1" dirty="0" smtClean="0">
                <a:solidFill>
                  <a:srgbClr val="000000"/>
                </a:solidFill>
                <a:latin typeface="Arial Narrow" pitchFamily="34" charset="0"/>
              </a:rPr>
              <a:t>за одно </a:t>
            </a:r>
            <a:r>
              <a:rPr lang="ru-RU" b="1" dirty="0">
                <a:solidFill>
                  <a:srgbClr val="000000"/>
                </a:solidFill>
                <a:latin typeface="Arial Narrow" pitchFamily="34" charset="0"/>
              </a:rPr>
              <a:t>из которых лицо не было </a:t>
            </a:r>
            <a:r>
              <a:rPr lang="ru-RU" b="1" dirty="0" smtClean="0">
                <a:solidFill>
                  <a:srgbClr val="000000"/>
                </a:solidFill>
                <a:latin typeface="Arial Narrow" pitchFamily="34" charset="0"/>
              </a:rPr>
              <a:t>осуждено, </a:t>
            </a:r>
            <a:r>
              <a:rPr lang="ru-RU" b="1" dirty="0" smtClean="0">
                <a:latin typeface="Arial Narrow" pitchFamily="34" charset="0"/>
              </a:rPr>
              <a:t>за исключением случаев, когда совершение двух или более преступлений предусмотрено статьями </a:t>
            </a:r>
            <a:r>
              <a:rPr lang="ru-RU" b="1" dirty="0" smtClean="0">
                <a:solidFill>
                  <a:schemeClr val="bg1"/>
                </a:solidFill>
                <a:latin typeface="Arial Narrow" pitchFamily="34" charset="0"/>
              </a:rPr>
              <a:t>Особенной части</a:t>
            </a:r>
            <a:r>
              <a:rPr lang="ru-RU" b="1" dirty="0" smtClean="0">
                <a:latin typeface="Arial Narrow" pitchFamily="34" charset="0"/>
              </a:rPr>
              <a:t> настоящего Кодекса в качестве обстоятельства, влекущего более строгое наказание (реальная совокупность)</a:t>
            </a:r>
            <a:r>
              <a:rPr lang="ru-RU" b="1" dirty="0" smtClean="0">
                <a:solidFill>
                  <a:srgbClr val="000000"/>
                </a:solidFill>
                <a:latin typeface="Arial Narrow" pitchFamily="34" charset="0"/>
              </a:rPr>
              <a:t>. </a:t>
            </a:r>
            <a:r>
              <a:rPr lang="ru-RU" b="1" dirty="0">
                <a:solidFill>
                  <a:srgbClr val="000000"/>
                </a:solidFill>
                <a:latin typeface="Arial Narrow" pitchFamily="34" charset="0"/>
              </a:rPr>
              <a:t>При совокупности преступлений лицо несет уголовную ответственность за каждое совершенное преступление по соответствующей статье </a:t>
            </a:r>
            <a:r>
              <a:rPr lang="ru-RU" b="1" dirty="0" smtClean="0">
                <a:solidFill>
                  <a:srgbClr val="000000"/>
                </a:solidFill>
                <a:latin typeface="Arial Narrow" pitchFamily="34" charset="0"/>
              </a:rPr>
              <a:t>УК РФ.</a:t>
            </a:r>
            <a:r>
              <a:rPr lang="ru-RU" b="1" dirty="0" smtClean="0">
                <a:solidFill>
                  <a:schemeClr val="bg1"/>
                </a:solidFill>
                <a:latin typeface="Arial Narrow" pitchFamily="34" charset="0"/>
              </a:rPr>
              <a:t> </a:t>
            </a:r>
          </a:p>
          <a:p>
            <a:pPr algn="just" eaLnBrk="0" hangingPunct="0">
              <a:spcBef>
                <a:spcPct val="50000"/>
              </a:spcBef>
            </a:pPr>
            <a:r>
              <a:rPr lang="ru-RU" b="1" dirty="0" smtClean="0">
                <a:solidFill>
                  <a:schemeClr val="bg1"/>
                </a:solidFill>
                <a:latin typeface="Arial Narrow" pitchFamily="34" charset="0"/>
              </a:rPr>
              <a:t>Совокупностью преступлений признается и одно действие (бездействие), содержащее признаки преступлений, предусмотренных двумя или более статьями настоящего Кодекса (идеальная совокупность). </a:t>
            </a:r>
            <a:r>
              <a:rPr lang="ru-RU" sz="2400" dirty="0" smtClean="0">
                <a:solidFill>
                  <a:schemeClr val="tx1"/>
                </a:solidFill>
                <a:latin typeface="Arial Narrow" pitchFamily="34" charset="0"/>
              </a:rPr>
              <a:t>Множественность</a:t>
            </a:r>
          </a:p>
          <a:p>
            <a:pPr algn="just" eaLnBrk="0" hangingPunct="0">
              <a:spcBef>
                <a:spcPct val="50000"/>
              </a:spcBef>
            </a:pPr>
            <a:endParaRPr lang="ru-RU" b="1" dirty="0" smtClean="0">
              <a:solidFill>
                <a:srgbClr val="000000"/>
              </a:solidFill>
              <a:latin typeface="Arial Narrow" pitchFamily="34" charset="0"/>
            </a:endParaRPr>
          </a:p>
          <a:p>
            <a:pPr algn="just" eaLnBrk="0" hangingPunct="0">
              <a:spcBef>
                <a:spcPct val="50000"/>
              </a:spcBef>
            </a:pPr>
            <a:endParaRPr lang="ru-RU" sz="2400" b="1" dirty="0" smtClean="0">
              <a:solidFill>
                <a:srgbClr val="000000"/>
              </a:solidFill>
              <a:latin typeface="Arial Narrow" pitchFamily="34" charset="0"/>
            </a:endParaRPr>
          </a:p>
          <a:p>
            <a:pPr algn="just" eaLnBrk="0" hangingPunct="0">
              <a:spcBef>
                <a:spcPct val="50000"/>
              </a:spcBef>
            </a:pPr>
            <a:endParaRPr lang="ru-RU" sz="2400" b="1" dirty="0">
              <a:solidFill>
                <a:srgbClr val="000000"/>
              </a:solidFill>
              <a:latin typeface="Arial Narrow" pitchFamily="34" charset="0"/>
            </a:endParaRPr>
          </a:p>
        </p:txBody>
      </p:sp>
      <p:sp>
        <p:nvSpPr>
          <p:cNvPr id="1198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ea typeface="Tahoma" pitchFamily="34" charset="0"/>
                <a:cs typeface="Tahoma" pitchFamily="34" charset="0"/>
              </a:rPr>
              <a:t>Множественность преступлений</a:t>
            </a:r>
          </a:p>
        </p:txBody>
      </p:sp>
      <p:graphicFrame>
        <p:nvGraphicFramePr>
          <p:cNvPr id="473098" name="Object 10"/>
          <p:cNvGraphicFramePr>
            <a:graphicFrameLocks noChangeAspect="1"/>
          </p:cNvGraphicFramePr>
          <p:nvPr/>
        </p:nvGraphicFramePr>
        <p:xfrm>
          <a:off x="323850" y="1916113"/>
          <a:ext cx="446088" cy="838200"/>
        </p:xfrm>
        <a:graphic>
          <a:graphicData uri="http://schemas.openxmlformats.org/presentationml/2006/ole">
            <mc:AlternateContent xmlns:mc="http://schemas.openxmlformats.org/markup-compatibility/2006">
              <mc:Choice xmlns:v="urn:schemas-microsoft-com:vml" Requires="v">
                <p:oleObj spid="_x0000_s119848" name="Clip" r:id="rId3" imgW="1728788" imgH="3252788" progId="">
                  <p:embed/>
                </p:oleObj>
              </mc:Choice>
              <mc:Fallback>
                <p:oleObj name="Clip" r:id="rId3" imgW="1728788" imgH="3252788"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916113"/>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3" name="Rectangle 1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Совокупность преступлений</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73091">
                                            <p:txEl>
                                              <p:pRg st="0" end="0"/>
                                            </p:txEl>
                                          </p:spTgt>
                                        </p:tgtEl>
                                        <p:attrNameLst>
                                          <p:attrName>style.visibility</p:attrName>
                                        </p:attrNameLst>
                                      </p:cBhvr>
                                      <p:to>
                                        <p:strVal val="visible"/>
                                      </p:to>
                                    </p:set>
                                    <p:anim calcmode="lin" valueType="num">
                                      <p:cBhvr additive="base">
                                        <p:cTn id="7" dur="500" fill="hold"/>
                                        <p:tgtEl>
                                          <p:spTgt spid="4730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309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473091">
                                            <p:txEl>
                                              <p:pRg st="1" end="1"/>
                                            </p:txEl>
                                          </p:spTgt>
                                        </p:tgtEl>
                                        <p:attrNameLst>
                                          <p:attrName>style.visibility</p:attrName>
                                        </p:attrNameLst>
                                      </p:cBhvr>
                                      <p:to>
                                        <p:strVal val="visible"/>
                                      </p:to>
                                    </p:set>
                                    <p:anim calcmode="lin" valueType="num">
                                      <p:cBhvr additive="base">
                                        <p:cTn id="12" dur="500" fill="hold"/>
                                        <p:tgtEl>
                                          <p:spTgt spid="47309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7309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15" presetClass="entr" presetSubtype="0" fill="hold" nodeType="afterEffect">
                                  <p:stCondLst>
                                    <p:cond delay="0"/>
                                  </p:stCondLst>
                                  <p:childTnLst>
                                    <p:set>
                                      <p:cBhvr>
                                        <p:cTn id="16" dur="1" fill="hold">
                                          <p:stCondLst>
                                            <p:cond delay="0"/>
                                          </p:stCondLst>
                                        </p:cTn>
                                        <p:tgtEl>
                                          <p:spTgt spid="473098"/>
                                        </p:tgtEl>
                                        <p:attrNameLst>
                                          <p:attrName>style.visibility</p:attrName>
                                        </p:attrNameLst>
                                      </p:cBhvr>
                                      <p:to>
                                        <p:strVal val="visible"/>
                                      </p:to>
                                    </p:set>
                                    <p:anim calcmode="lin" valueType="num">
                                      <p:cBhvr>
                                        <p:cTn id="17" dur="1000" fill="hold"/>
                                        <p:tgtEl>
                                          <p:spTgt spid="473098"/>
                                        </p:tgtEl>
                                        <p:attrNameLst>
                                          <p:attrName>ppt_w</p:attrName>
                                        </p:attrNameLst>
                                      </p:cBhvr>
                                      <p:tavLst>
                                        <p:tav tm="0">
                                          <p:val>
                                            <p:fltVal val="0"/>
                                          </p:val>
                                        </p:tav>
                                        <p:tav tm="100000">
                                          <p:val>
                                            <p:strVal val="#ppt_w"/>
                                          </p:val>
                                        </p:tav>
                                      </p:tavLst>
                                    </p:anim>
                                    <p:anim calcmode="lin" valueType="num">
                                      <p:cBhvr>
                                        <p:cTn id="18" dur="1000" fill="hold"/>
                                        <p:tgtEl>
                                          <p:spTgt spid="473098"/>
                                        </p:tgtEl>
                                        <p:attrNameLst>
                                          <p:attrName>ppt_h</p:attrName>
                                        </p:attrNameLst>
                                      </p:cBhvr>
                                      <p:tavLst>
                                        <p:tav tm="0">
                                          <p:val>
                                            <p:fltVal val="0"/>
                                          </p:val>
                                        </p:tav>
                                        <p:tav tm="100000">
                                          <p:val>
                                            <p:strVal val="#ppt_h"/>
                                          </p:val>
                                        </p:tav>
                                      </p:tavLst>
                                    </p:anim>
                                    <p:anim calcmode="lin" valueType="num">
                                      <p:cBhvr>
                                        <p:cTn id="19" dur="1000" fill="hold"/>
                                        <p:tgtEl>
                                          <p:spTgt spid="47309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73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build="p" autoUpdateAnimBg="0" advAuto="500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Множественность преступлений</a:t>
            </a:r>
          </a:p>
        </p:txBody>
      </p:sp>
      <p:sp>
        <p:nvSpPr>
          <p:cNvPr id="474115" name="Text Box 3"/>
          <p:cNvSpPr txBox="1">
            <a:spLocks noChangeArrowheads="1"/>
          </p:cNvSpPr>
          <p:nvPr/>
        </p:nvSpPr>
        <p:spPr bwMode="auto">
          <a:xfrm>
            <a:off x="900113" y="1989138"/>
            <a:ext cx="7697787" cy="16764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just" eaLnBrk="0" hangingPunct="0">
              <a:spcBef>
                <a:spcPct val="50000"/>
              </a:spcBef>
            </a:pPr>
            <a:r>
              <a:rPr lang="ru-RU" sz="2400" b="1" dirty="0">
                <a:solidFill>
                  <a:srgbClr val="000000"/>
                </a:solidFill>
                <a:latin typeface="Arial Narrow" pitchFamily="34" charset="0"/>
              </a:rPr>
              <a:t>Согласно ч. </a:t>
            </a:r>
            <a:r>
              <a:rPr lang="en-US" sz="2400" b="1" dirty="0">
                <a:solidFill>
                  <a:srgbClr val="000000"/>
                </a:solidFill>
                <a:latin typeface="Arial Narrow" pitchFamily="34" charset="0"/>
              </a:rPr>
              <a:t>I </a:t>
            </a:r>
            <a:r>
              <a:rPr lang="ru-RU" sz="2400" b="1" dirty="0">
                <a:solidFill>
                  <a:srgbClr val="000000"/>
                </a:solidFill>
                <a:latin typeface="Arial Narrow" pitchFamily="34" charset="0"/>
              </a:rPr>
              <a:t>ст. 18 </a:t>
            </a:r>
            <a:r>
              <a:rPr lang="ru-RU" sz="2400" b="1" dirty="0" smtClean="0">
                <a:solidFill>
                  <a:srgbClr val="000000"/>
                </a:solidFill>
                <a:latin typeface="Arial Narrow" pitchFamily="34" charset="0"/>
              </a:rPr>
              <a:t>УК РФ </a:t>
            </a:r>
            <a:r>
              <a:rPr lang="ru-RU" sz="2400" b="1" u="sng" dirty="0">
                <a:solidFill>
                  <a:srgbClr val="000000"/>
                </a:solidFill>
                <a:latin typeface="Arial Narrow" pitchFamily="34" charset="0"/>
              </a:rPr>
              <a:t>рецидивом преступлений</a:t>
            </a:r>
            <a:r>
              <a:rPr lang="ru-RU" sz="2400" b="1" dirty="0">
                <a:solidFill>
                  <a:srgbClr val="000000"/>
                </a:solidFill>
                <a:latin typeface="Arial Narrow" pitchFamily="34" charset="0"/>
              </a:rPr>
              <a:t> признается совершение умышленного преступления лицом, имеющим судимость за ранее совершенное умышленное преступление.</a:t>
            </a:r>
          </a:p>
        </p:txBody>
      </p:sp>
      <p:graphicFrame>
        <p:nvGraphicFramePr>
          <p:cNvPr id="474122" name="Object 10"/>
          <p:cNvGraphicFramePr>
            <a:graphicFrameLocks noChangeAspect="1"/>
          </p:cNvGraphicFramePr>
          <p:nvPr/>
        </p:nvGraphicFramePr>
        <p:xfrm>
          <a:off x="250825" y="1916113"/>
          <a:ext cx="446088" cy="838200"/>
        </p:xfrm>
        <a:graphic>
          <a:graphicData uri="http://schemas.openxmlformats.org/presentationml/2006/ole">
            <mc:AlternateContent xmlns:mc="http://schemas.openxmlformats.org/markup-compatibility/2006">
              <mc:Choice xmlns:v="urn:schemas-microsoft-com:vml" Requires="v">
                <p:oleObj spid="_x0000_s120871"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16113"/>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4123" name="Text Box 11"/>
          <p:cNvSpPr txBox="1">
            <a:spLocks noChangeArrowheads="1"/>
          </p:cNvSpPr>
          <p:nvPr/>
        </p:nvSpPr>
        <p:spPr bwMode="auto">
          <a:xfrm>
            <a:off x="3352800" y="3810000"/>
            <a:ext cx="2590800" cy="396875"/>
          </a:xfrm>
          <a:prstGeom prst="rect">
            <a:avLst/>
          </a:prstGeom>
          <a:blipFill dpi="0" rotWithShape="1">
            <a:blip r:embed="rId5"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ru-RU" sz="2000" b="1">
                <a:solidFill>
                  <a:srgbClr val="000000"/>
                </a:solidFill>
                <a:latin typeface="Arial Narrow" pitchFamily="34" charset="0"/>
              </a:rPr>
              <a:t>Рецидив признается</a:t>
            </a:r>
          </a:p>
        </p:txBody>
      </p:sp>
      <p:sp>
        <p:nvSpPr>
          <p:cNvPr id="474124" name="Text Box 12"/>
          <p:cNvSpPr txBox="1">
            <a:spLocks noChangeArrowheads="1"/>
          </p:cNvSpPr>
          <p:nvPr/>
        </p:nvSpPr>
        <p:spPr bwMode="auto">
          <a:xfrm>
            <a:off x="990600" y="4800600"/>
            <a:ext cx="2057400" cy="396875"/>
          </a:xfrm>
          <a:prstGeom prst="rect">
            <a:avLst/>
          </a:prstGeom>
          <a:blipFill dpi="0" rotWithShape="1">
            <a:blip r:embed="rId6"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2000" b="1">
                <a:solidFill>
                  <a:srgbClr val="000000"/>
                </a:solidFill>
                <a:latin typeface="Arial Narrow" pitchFamily="34" charset="0"/>
              </a:rPr>
              <a:t>Опасным</a:t>
            </a:r>
          </a:p>
        </p:txBody>
      </p:sp>
      <p:sp>
        <p:nvSpPr>
          <p:cNvPr id="474125" name="Text Box 13"/>
          <p:cNvSpPr txBox="1">
            <a:spLocks noChangeArrowheads="1"/>
          </p:cNvSpPr>
          <p:nvPr/>
        </p:nvSpPr>
        <p:spPr bwMode="auto">
          <a:xfrm>
            <a:off x="6324600" y="4800600"/>
            <a:ext cx="2057400" cy="396875"/>
          </a:xfrm>
          <a:prstGeom prst="rect">
            <a:avLst/>
          </a:prstGeom>
          <a:blipFill dpi="0" rotWithShape="1">
            <a:blip r:embed="rId7"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2000" b="1">
                <a:solidFill>
                  <a:srgbClr val="000000"/>
                </a:solidFill>
                <a:latin typeface="Arial Narrow" pitchFamily="34" charset="0"/>
              </a:rPr>
              <a:t>Особо опасным</a:t>
            </a:r>
          </a:p>
        </p:txBody>
      </p:sp>
      <p:grpSp>
        <p:nvGrpSpPr>
          <p:cNvPr id="474132" name="Group 20"/>
          <p:cNvGrpSpPr>
            <a:grpSpLocks/>
          </p:cNvGrpSpPr>
          <p:nvPr/>
        </p:nvGrpSpPr>
        <p:grpSpPr bwMode="auto">
          <a:xfrm>
            <a:off x="1905000" y="4038600"/>
            <a:ext cx="5562600" cy="0"/>
            <a:chOff x="1200" y="2544"/>
            <a:chExt cx="3504" cy="0"/>
          </a:xfrm>
        </p:grpSpPr>
        <p:sp>
          <p:nvSpPr>
            <p:cNvPr id="120845" name="Line 16"/>
            <p:cNvSpPr>
              <a:spLocks noChangeShapeType="1"/>
            </p:cNvSpPr>
            <p:nvPr/>
          </p:nvSpPr>
          <p:spPr bwMode="auto">
            <a:xfrm flipH="1">
              <a:off x="1200" y="2544"/>
              <a:ext cx="912" cy="0"/>
            </a:xfrm>
            <a:prstGeom prst="line">
              <a:avLst/>
            </a:prstGeom>
            <a:noFill/>
            <a:ln w="9525">
              <a:solidFill>
                <a:schemeClr val="tx1"/>
              </a:solidFill>
              <a:round/>
              <a:headEnd/>
              <a:tailEnd/>
            </a:ln>
            <a:effectLst/>
          </p:spPr>
          <p:txBody>
            <a:bodyPr wrap="none" anchor="ctr"/>
            <a:lstStyle/>
            <a:p>
              <a:endParaRPr lang="ru-RU"/>
            </a:p>
          </p:txBody>
        </p:sp>
        <p:sp>
          <p:nvSpPr>
            <p:cNvPr id="120846" name="Line 18"/>
            <p:cNvSpPr>
              <a:spLocks noChangeShapeType="1"/>
            </p:cNvSpPr>
            <p:nvPr/>
          </p:nvSpPr>
          <p:spPr bwMode="auto">
            <a:xfrm>
              <a:off x="3744" y="2544"/>
              <a:ext cx="960" cy="0"/>
            </a:xfrm>
            <a:prstGeom prst="line">
              <a:avLst/>
            </a:prstGeom>
            <a:noFill/>
            <a:ln w="9525">
              <a:solidFill>
                <a:schemeClr val="tx1"/>
              </a:solidFill>
              <a:round/>
              <a:headEnd/>
              <a:tailEnd/>
            </a:ln>
            <a:effectLst/>
          </p:spPr>
          <p:txBody>
            <a:bodyPr wrap="none" anchor="ctr"/>
            <a:lstStyle/>
            <a:p>
              <a:endParaRPr lang="ru-RU"/>
            </a:p>
          </p:txBody>
        </p:sp>
      </p:grpSp>
      <p:grpSp>
        <p:nvGrpSpPr>
          <p:cNvPr id="474133" name="Group 21"/>
          <p:cNvGrpSpPr>
            <a:grpSpLocks/>
          </p:cNvGrpSpPr>
          <p:nvPr/>
        </p:nvGrpSpPr>
        <p:grpSpPr bwMode="auto">
          <a:xfrm>
            <a:off x="1905000" y="4038600"/>
            <a:ext cx="5562600" cy="381000"/>
            <a:chOff x="1200" y="2544"/>
            <a:chExt cx="3504" cy="240"/>
          </a:xfrm>
        </p:grpSpPr>
        <p:sp>
          <p:nvSpPr>
            <p:cNvPr id="120843" name="Line 17"/>
            <p:cNvSpPr>
              <a:spLocks noChangeShapeType="1"/>
            </p:cNvSpPr>
            <p:nvPr/>
          </p:nvSpPr>
          <p:spPr bwMode="auto">
            <a:xfrm>
              <a:off x="1200" y="2544"/>
              <a:ext cx="0" cy="227"/>
            </a:xfrm>
            <a:prstGeom prst="line">
              <a:avLst/>
            </a:prstGeom>
            <a:noFill/>
            <a:ln w="9525">
              <a:solidFill>
                <a:schemeClr val="tx1"/>
              </a:solidFill>
              <a:round/>
              <a:headEnd/>
              <a:tailEnd type="triangle" w="med" len="med"/>
            </a:ln>
            <a:effectLst/>
          </p:spPr>
          <p:txBody>
            <a:bodyPr wrap="none" anchor="ctr"/>
            <a:lstStyle/>
            <a:p>
              <a:endParaRPr lang="ru-RU"/>
            </a:p>
          </p:txBody>
        </p:sp>
        <p:sp>
          <p:nvSpPr>
            <p:cNvPr id="120844" name="Line 19"/>
            <p:cNvSpPr>
              <a:spLocks noChangeShapeType="1"/>
            </p:cNvSpPr>
            <p:nvPr/>
          </p:nvSpPr>
          <p:spPr bwMode="auto">
            <a:xfrm>
              <a:off x="4704" y="2557"/>
              <a:ext cx="0" cy="227"/>
            </a:xfrm>
            <a:prstGeom prst="line">
              <a:avLst/>
            </a:prstGeom>
            <a:noFill/>
            <a:ln w="9525">
              <a:solidFill>
                <a:schemeClr val="tx1"/>
              </a:solidFill>
              <a:round/>
              <a:headEnd/>
              <a:tailEnd type="triangle" w="med" len="med"/>
            </a:ln>
            <a:effectLst/>
          </p:spPr>
          <p:txBody>
            <a:bodyPr wrap="none" anchor="ctr"/>
            <a:lstStyle/>
            <a:p>
              <a:endParaRPr lang="ru-RU"/>
            </a:p>
          </p:txBody>
        </p:sp>
      </p:grpSp>
      <p:sp>
        <p:nvSpPr>
          <p:cNvPr id="120842" name="Rectangle 30"/>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Рецидив преступления</a:t>
            </a:r>
          </a:p>
        </p:txBody>
      </p:sp>
      <p:sp>
        <p:nvSpPr>
          <p:cNvPr id="1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7"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Управляющая кнопка: возврат 7">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74115">
                                            <p:txEl>
                                              <p:pRg st="0" end="0"/>
                                            </p:txEl>
                                          </p:spTgt>
                                        </p:tgtEl>
                                        <p:attrNameLst>
                                          <p:attrName>style.visibility</p:attrName>
                                        </p:attrNameLst>
                                      </p:cBhvr>
                                      <p:to>
                                        <p:strVal val="visible"/>
                                      </p:to>
                                    </p:set>
                                    <p:anim calcmode="lin" valueType="num">
                                      <p:cBhvr additive="base">
                                        <p:cTn id="7" dur="500" fill="hold"/>
                                        <p:tgtEl>
                                          <p:spTgt spid="4741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411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 presetClass="entr" presetSubtype="5" fill="hold" grpId="0" nodeType="afterEffect">
                                  <p:stCondLst>
                                    <p:cond delay="5000"/>
                                  </p:stCondLst>
                                  <p:childTnLst>
                                    <p:set>
                                      <p:cBhvr>
                                        <p:cTn id="11" dur="1" fill="hold">
                                          <p:stCondLst>
                                            <p:cond delay="0"/>
                                          </p:stCondLst>
                                        </p:cTn>
                                        <p:tgtEl>
                                          <p:spTgt spid="474123"/>
                                        </p:tgtEl>
                                        <p:attrNameLst>
                                          <p:attrName>style.visibility</p:attrName>
                                        </p:attrNameLst>
                                      </p:cBhvr>
                                      <p:to>
                                        <p:strVal val="visible"/>
                                      </p:to>
                                    </p:set>
                                    <p:animEffect transition="in" filter="checkerboard(down)">
                                      <p:cBhvr>
                                        <p:cTn id="12" dur="500"/>
                                        <p:tgtEl>
                                          <p:spTgt spid="474123"/>
                                        </p:tgtEl>
                                      </p:cBhvr>
                                    </p:animEffect>
                                  </p:childTnLst>
                                </p:cTn>
                              </p:par>
                            </p:childTnLst>
                          </p:cTn>
                        </p:par>
                        <p:par>
                          <p:cTn id="13" fill="hold" nodeType="afterGroup">
                            <p:stCondLst>
                              <p:cond delay="7000"/>
                            </p:stCondLst>
                            <p:childTnLst>
                              <p:par>
                                <p:cTn id="14" presetID="16" presetClass="entr" presetSubtype="37" fill="hold" nodeType="afterEffect">
                                  <p:stCondLst>
                                    <p:cond delay="2000"/>
                                  </p:stCondLst>
                                  <p:childTnLst>
                                    <p:set>
                                      <p:cBhvr>
                                        <p:cTn id="15" dur="1" fill="hold">
                                          <p:stCondLst>
                                            <p:cond delay="0"/>
                                          </p:stCondLst>
                                        </p:cTn>
                                        <p:tgtEl>
                                          <p:spTgt spid="474132"/>
                                        </p:tgtEl>
                                        <p:attrNameLst>
                                          <p:attrName>style.visibility</p:attrName>
                                        </p:attrNameLst>
                                      </p:cBhvr>
                                      <p:to>
                                        <p:strVal val="visible"/>
                                      </p:to>
                                    </p:set>
                                    <p:animEffect transition="in" filter="barn(outVertical)">
                                      <p:cBhvr>
                                        <p:cTn id="16" dur="500"/>
                                        <p:tgtEl>
                                          <p:spTgt spid="474132"/>
                                        </p:tgtEl>
                                      </p:cBhvr>
                                    </p:animEffect>
                                  </p:childTnLst>
                                </p:cTn>
                              </p:par>
                            </p:childTnLst>
                          </p:cTn>
                        </p:par>
                        <p:par>
                          <p:cTn id="17" fill="hold" nodeType="afterGroup">
                            <p:stCondLst>
                              <p:cond delay="9500"/>
                            </p:stCondLst>
                            <p:childTnLst>
                              <p:par>
                                <p:cTn id="18" presetID="16" presetClass="entr" presetSubtype="37" fill="hold" nodeType="afterEffect">
                                  <p:stCondLst>
                                    <p:cond delay="1000"/>
                                  </p:stCondLst>
                                  <p:childTnLst>
                                    <p:set>
                                      <p:cBhvr>
                                        <p:cTn id="19" dur="1" fill="hold">
                                          <p:stCondLst>
                                            <p:cond delay="0"/>
                                          </p:stCondLst>
                                        </p:cTn>
                                        <p:tgtEl>
                                          <p:spTgt spid="474133"/>
                                        </p:tgtEl>
                                        <p:attrNameLst>
                                          <p:attrName>style.visibility</p:attrName>
                                        </p:attrNameLst>
                                      </p:cBhvr>
                                      <p:to>
                                        <p:strVal val="visible"/>
                                      </p:to>
                                    </p:set>
                                    <p:animEffect transition="in" filter="barn(outVertical)">
                                      <p:cBhvr>
                                        <p:cTn id="20" dur="500"/>
                                        <p:tgtEl>
                                          <p:spTgt spid="474133"/>
                                        </p:tgtEl>
                                      </p:cBhvr>
                                    </p:animEffect>
                                  </p:childTnLst>
                                </p:cTn>
                              </p:par>
                            </p:childTnLst>
                          </p:cTn>
                        </p:par>
                        <p:par>
                          <p:cTn id="21" fill="hold" nodeType="afterGroup">
                            <p:stCondLst>
                              <p:cond delay="11000"/>
                            </p:stCondLst>
                            <p:childTnLst>
                              <p:par>
                                <p:cTn id="22" presetID="5" presetClass="entr" presetSubtype="5" fill="hold" grpId="0" nodeType="afterEffect">
                                  <p:stCondLst>
                                    <p:cond delay="2000"/>
                                  </p:stCondLst>
                                  <p:childTnLst>
                                    <p:set>
                                      <p:cBhvr>
                                        <p:cTn id="23" dur="1" fill="hold">
                                          <p:stCondLst>
                                            <p:cond delay="0"/>
                                          </p:stCondLst>
                                        </p:cTn>
                                        <p:tgtEl>
                                          <p:spTgt spid="474124"/>
                                        </p:tgtEl>
                                        <p:attrNameLst>
                                          <p:attrName>style.visibility</p:attrName>
                                        </p:attrNameLst>
                                      </p:cBhvr>
                                      <p:to>
                                        <p:strVal val="visible"/>
                                      </p:to>
                                    </p:set>
                                    <p:animEffect transition="in" filter="checkerboard(down)">
                                      <p:cBhvr>
                                        <p:cTn id="24" dur="500"/>
                                        <p:tgtEl>
                                          <p:spTgt spid="474124"/>
                                        </p:tgtEl>
                                      </p:cBhvr>
                                    </p:animEffect>
                                  </p:childTnLst>
                                </p:cTn>
                              </p:par>
                            </p:childTnLst>
                          </p:cTn>
                        </p:par>
                        <p:par>
                          <p:cTn id="25" fill="hold" nodeType="afterGroup">
                            <p:stCondLst>
                              <p:cond delay="13500"/>
                            </p:stCondLst>
                            <p:childTnLst>
                              <p:par>
                                <p:cTn id="26" presetID="5" presetClass="entr" presetSubtype="5" fill="hold" grpId="0" nodeType="afterEffect">
                                  <p:stCondLst>
                                    <p:cond delay="2000"/>
                                  </p:stCondLst>
                                  <p:childTnLst>
                                    <p:set>
                                      <p:cBhvr>
                                        <p:cTn id="27" dur="1" fill="hold">
                                          <p:stCondLst>
                                            <p:cond delay="0"/>
                                          </p:stCondLst>
                                        </p:cTn>
                                        <p:tgtEl>
                                          <p:spTgt spid="474125"/>
                                        </p:tgtEl>
                                        <p:attrNameLst>
                                          <p:attrName>style.visibility</p:attrName>
                                        </p:attrNameLst>
                                      </p:cBhvr>
                                      <p:to>
                                        <p:strVal val="visible"/>
                                      </p:to>
                                    </p:set>
                                    <p:animEffect transition="in" filter="checkerboard(down)">
                                      <p:cBhvr>
                                        <p:cTn id="28" dur="500"/>
                                        <p:tgtEl>
                                          <p:spTgt spid="474125"/>
                                        </p:tgtEl>
                                      </p:cBhvr>
                                    </p:animEffect>
                                  </p:childTnLst>
                                </p:cTn>
                              </p:par>
                            </p:childTnLst>
                          </p:cTn>
                        </p:par>
                        <p:par>
                          <p:cTn id="29" fill="hold" nodeType="afterGroup">
                            <p:stCondLst>
                              <p:cond delay="16000"/>
                            </p:stCondLst>
                            <p:childTnLst>
                              <p:par>
                                <p:cTn id="30" presetID="15" presetClass="entr" presetSubtype="0" fill="hold" nodeType="afterEffect">
                                  <p:stCondLst>
                                    <p:cond delay="0"/>
                                  </p:stCondLst>
                                  <p:childTnLst>
                                    <p:set>
                                      <p:cBhvr>
                                        <p:cTn id="31" dur="1" fill="hold">
                                          <p:stCondLst>
                                            <p:cond delay="0"/>
                                          </p:stCondLst>
                                        </p:cTn>
                                        <p:tgtEl>
                                          <p:spTgt spid="474122"/>
                                        </p:tgtEl>
                                        <p:attrNameLst>
                                          <p:attrName>style.visibility</p:attrName>
                                        </p:attrNameLst>
                                      </p:cBhvr>
                                      <p:to>
                                        <p:strVal val="visible"/>
                                      </p:to>
                                    </p:set>
                                    <p:anim calcmode="lin" valueType="num">
                                      <p:cBhvr>
                                        <p:cTn id="32" dur="1000" fill="hold"/>
                                        <p:tgtEl>
                                          <p:spTgt spid="474122"/>
                                        </p:tgtEl>
                                        <p:attrNameLst>
                                          <p:attrName>ppt_w</p:attrName>
                                        </p:attrNameLst>
                                      </p:cBhvr>
                                      <p:tavLst>
                                        <p:tav tm="0">
                                          <p:val>
                                            <p:fltVal val="0"/>
                                          </p:val>
                                        </p:tav>
                                        <p:tav tm="100000">
                                          <p:val>
                                            <p:strVal val="#ppt_w"/>
                                          </p:val>
                                        </p:tav>
                                      </p:tavLst>
                                    </p:anim>
                                    <p:anim calcmode="lin" valueType="num">
                                      <p:cBhvr>
                                        <p:cTn id="33" dur="1000" fill="hold"/>
                                        <p:tgtEl>
                                          <p:spTgt spid="474122"/>
                                        </p:tgtEl>
                                        <p:attrNameLst>
                                          <p:attrName>ppt_h</p:attrName>
                                        </p:attrNameLst>
                                      </p:cBhvr>
                                      <p:tavLst>
                                        <p:tav tm="0">
                                          <p:val>
                                            <p:fltVal val="0"/>
                                          </p:val>
                                        </p:tav>
                                        <p:tav tm="100000">
                                          <p:val>
                                            <p:strVal val="#ppt_h"/>
                                          </p:val>
                                        </p:tav>
                                      </p:tavLst>
                                    </p:anim>
                                    <p:anim calcmode="lin" valueType="num">
                                      <p:cBhvr>
                                        <p:cTn id="34" dur="1000" fill="hold"/>
                                        <p:tgtEl>
                                          <p:spTgt spid="47412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74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advAuto="5000"/>
      <p:bldP spid="474123" grpId="0" animBg="1" autoUpdateAnimBg="0"/>
      <p:bldP spid="474124" grpId="0" animBg="1" autoUpdateAnimBg="0"/>
      <p:bldP spid="474125"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21859" name="Text Box 3"/>
          <p:cNvSpPr txBox="1">
            <a:spLocks noChangeArrowheads="1"/>
          </p:cNvSpPr>
          <p:nvPr/>
        </p:nvSpPr>
        <p:spPr bwMode="auto">
          <a:xfrm>
            <a:off x="0" y="1755775"/>
            <a:ext cx="9144000" cy="3240088"/>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p>
          <a:p>
            <a:pPr eaLnBrk="0" hangingPunct="0">
              <a:spcBef>
                <a:spcPct val="50000"/>
              </a:spcBef>
              <a:buFontTx/>
              <a:buChar char="•"/>
            </a:pPr>
            <a:r>
              <a:rPr lang="ru-RU" sz="2400" dirty="0">
                <a:latin typeface="Segoe Print" pitchFamily="2" charset="0"/>
                <a:hlinkClick r:id="rId8"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121860" name="Rectangle 20"/>
          <p:cNvSpPr>
            <a:spLocks noChangeArrowheads="1"/>
          </p:cNvSpPr>
          <p:nvPr/>
        </p:nvSpPr>
        <p:spPr bwMode="auto">
          <a:xfrm>
            <a:off x="0" y="2190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Обстоятельства, исключающие преступность деяния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0"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0" name="105.wav">
            <a:hlinkClick r:id="" action="ppaction://media"/>
          </p:cNvPr>
          <p:cNvPicPr>
            <a:picLocks noRot="1" noChangeAspect="1"/>
          </p:cNvPicPr>
          <p:nvPr>
            <a:audioFile r:link="rId1"/>
          </p:nvPr>
        </p:nvPicPr>
        <p:blipFill>
          <a:blip r:embed="rId11" cstate="print"/>
          <a:stretch>
            <a:fillRect/>
          </a:stretch>
        </p:blipFill>
        <p:spPr>
          <a:xfrm>
            <a:off x="1115616" y="436510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21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122883" name="Text Box 5"/>
          <p:cNvSpPr txBox="1">
            <a:spLocks noChangeArrowheads="1"/>
          </p:cNvSpPr>
          <p:nvPr/>
        </p:nvSpPr>
        <p:spPr bwMode="auto">
          <a:xfrm>
            <a:off x="900113" y="1836738"/>
            <a:ext cx="7697787" cy="5021262"/>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Понятия и виды обстоятельств, исключающих преступность деяния.</a:t>
            </a:r>
            <a:endParaRPr lang="ru-RU" sz="2400">
              <a:latin typeface="Arial Narrow" pitchFamily="34" charset="0"/>
            </a:endParaRPr>
          </a:p>
          <a:p>
            <a:pPr eaLnBrk="0" hangingPunct="0">
              <a:spcBef>
                <a:spcPct val="50000"/>
              </a:spcBef>
            </a:pPr>
            <a:r>
              <a:rPr lang="ru-RU" sz="2400">
                <a:latin typeface="Arial Narrow" pitchFamily="34" charset="0"/>
              </a:rPr>
              <a:t>2. </a:t>
            </a:r>
            <a:r>
              <a:rPr lang="ru-RU" sz="2400">
                <a:latin typeface="Arial Narrow" pitchFamily="34" charset="0"/>
                <a:hlinkClick r:id="rId3" action="ppaction://hlinksldjump"/>
              </a:rPr>
              <a:t>Необходимая оборона:</a:t>
            </a:r>
            <a:endParaRPr lang="ru-RU" sz="2400">
              <a:latin typeface="Arial Narrow" pitchFamily="34" charset="0"/>
            </a:endParaRPr>
          </a:p>
          <a:p>
            <a:pPr eaLnBrk="0" hangingPunct="0"/>
            <a:r>
              <a:rPr lang="ru-RU" sz="2400">
                <a:latin typeface="Arial Narrow" pitchFamily="34" charset="0"/>
              </a:rPr>
              <a:t>	a) мнимая оборона и ее правовая оценка;</a:t>
            </a:r>
          </a:p>
          <a:p>
            <a:pPr eaLnBrk="0" hangingPunct="0"/>
            <a:r>
              <a:rPr lang="ru-RU" sz="2400">
                <a:latin typeface="Arial Narrow" pitchFamily="34" charset="0"/>
              </a:rPr>
              <a:t>	б) превышение пределов необходимой обороны.</a:t>
            </a:r>
          </a:p>
          <a:p>
            <a:pPr eaLnBrk="0" hangingPunct="0"/>
            <a:r>
              <a:rPr lang="ru-RU" sz="2400">
                <a:latin typeface="Arial Narrow" pitchFamily="34" charset="0"/>
              </a:rPr>
              <a:t>3. </a:t>
            </a:r>
            <a:r>
              <a:rPr lang="ru-RU" sz="2400">
                <a:latin typeface="Arial Narrow" pitchFamily="34" charset="0"/>
                <a:hlinkClick r:id="rId4" action="ppaction://hlinksldjump"/>
              </a:rPr>
              <a:t>Крайняя необходимость.</a:t>
            </a:r>
            <a:endParaRPr lang="ru-RU" sz="2400">
              <a:latin typeface="Arial Narrow" pitchFamily="34" charset="0"/>
            </a:endParaRPr>
          </a:p>
          <a:p>
            <a:pPr eaLnBrk="0" hangingPunct="0"/>
            <a:r>
              <a:rPr lang="ru-RU" sz="2400">
                <a:latin typeface="Arial Narrow" pitchFamily="34" charset="0"/>
              </a:rPr>
              <a:t>4. </a:t>
            </a:r>
            <a:r>
              <a:rPr lang="ru-RU" sz="2400">
                <a:latin typeface="Arial Narrow" pitchFamily="34" charset="0"/>
                <a:hlinkClick r:id="rId5" action="ppaction://hlinksldjump"/>
              </a:rPr>
              <a:t>Задержание лица, совершившего преступление</a:t>
            </a:r>
            <a:r>
              <a:rPr lang="ru-RU" sz="2400">
                <a:latin typeface="Arial Narrow" pitchFamily="34" charset="0"/>
              </a:rPr>
              <a:t>.</a:t>
            </a:r>
          </a:p>
          <a:p>
            <a:pPr eaLnBrk="0" hangingPunct="0"/>
            <a:r>
              <a:rPr lang="ru-RU" sz="2400">
                <a:latin typeface="Arial Narrow" pitchFamily="34" charset="0"/>
              </a:rPr>
              <a:t>5. </a:t>
            </a:r>
            <a:r>
              <a:rPr lang="ru-RU" sz="2400">
                <a:latin typeface="Arial Narrow" pitchFamily="34" charset="0"/>
                <a:hlinkClick r:id="rId6" action="ppaction://hlinksldjump"/>
              </a:rPr>
              <a:t>Физическое и психическое принуждение: понятие и отличие.</a:t>
            </a:r>
            <a:endParaRPr lang="ru-RU" sz="2400">
              <a:latin typeface="Arial Narrow" pitchFamily="34" charset="0"/>
            </a:endParaRPr>
          </a:p>
          <a:p>
            <a:pPr eaLnBrk="0" hangingPunct="0"/>
            <a:r>
              <a:rPr lang="ru-RU" sz="2400">
                <a:latin typeface="Arial Narrow" pitchFamily="34" charset="0"/>
              </a:rPr>
              <a:t>6. </a:t>
            </a:r>
            <a:r>
              <a:rPr lang="ru-RU" sz="2400">
                <a:latin typeface="Arial Narrow" pitchFamily="34" charset="0"/>
                <a:hlinkClick r:id="rId7" action="ppaction://hlinksldjump"/>
              </a:rPr>
              <a:t>Исполнение приказа и распоряжения.</a:t>
            </a:r>
            <a:endParaRPr lang="ru-RU" sz="2400">
              <a:latin typeface="Arial Narrow" pitchFamily="34" charset="0"/>
            </a:endParaRPr>
          </a:p>
          <a:p>
            <a:pPr eaLnBrk="0" hangingPunct="0"/>
            <a:r>
              <a:rPr lang="ru-RU" sz="2400">
                <a:latin typeface="Arial Narrow" pitchFamily="34" charset="0"/>
              </a:rPr>
              <a:t>7. </a:t>
            </a:r>
            <a:r>
              <a:rPr lang="ru-RU" sz="2400">
                <a:latin typeface="Arial Narrow" pitchFamily="34" charset="0"/>
                <a:hlinkClick r:id="rId8" action="ppaction://hlinksldjump"/>
              </a:rPr>
              <a:t>Обоснованный риск.</a:t>
            </a:r>
            <a:endParaRPr lang="ru-RU" sz="2400">
              <a:latin typeface="Arial Narrow" pitchFamily="34" charset="0"/>
            </a:endParaRPr>
          </a:p>
          <a:p>
            <a:pPr eaLnBrk="0" hangingPunct="0"/>
            <a:r>
              <a:rPr lang="ru-RU" sz="2400">
                <a:latin typeface="Arial Narrow" pitchFamily="34" charset="0"/>
              </a:rPr>
              <a:t>8. Иные обстоятельства, исключающие преступность деяния.</a:t>
            </a:r>
          </a:p>
        </p:txBody>
      </p:sp>
      <p:sp>
        <p:nvSpPr>
          <p:cNvPr id="122884"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Вопросы к теме</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10"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123907" name="Text Box 3"/>
          <p:cNvSpPr txBox="1">
            <a:spLocks noChangeArrowheads="1"/>
          </p:cNvSpPr>
          <p:nvPr/>
        </p:nvSpPr>
        <p:spPr bwMode="auto">
          <a:xfrm>
            <a:off x="179512" y="1484784"/>
            <a:ext cx="8784975" cy="5112568"/>
          </a:xfrm>
          <a:prstGeom prst="rect">
            <a:avLst/>
          </a:prstGeom>
          <a:noFill/>
          <a:ln w="9525">
            <a:noFill/>
            <a:miter lim="800000"/>
            <a:headEnd/>
            <a:tailEnd/>
          </a:ln>
          <a:effectLst/>
        </p:spPr>
        <p:txBody>
          <a:bodyPr/>
          <a:lstStyle/>
          <a:p>
            <a:pPr eaLnBrk="0" hangingPunct="0"/>
            <a:endParaRPr lang="ru-RU" sz="2000" dirty="0" smtClean="0">
              <a:latin typeface="Times New Roman" pitchFamily="18" charset="0"/>
              <a:cs typeface="Times New Roman" pitchFamily="18" charset="0"/>
            </a:endParaRPr>
          </a:p>
          <a:p>
            <a:pPr eaLnBrk="0" hangingPunct="0"/>
            <a:endParaRPr lang="ru-RU" sz="2000" dirty="0" smtClean="0">
              <a:latin typeface="Times New Roman" pitchFamily="18" charset="0"/>
              <a:cs typeface="Times New Roman" pitchFamily="18" charset="0"/>
            </a:endParaRPr>
          </a:p>
          <a:p>
            <a:pPr eaLnBrk="0" hangingPunct="0"/>
            <a:r>
              <a:rPr lang="ru-RU" dirty="0" smtClean="0">
                <a:ea typeface="Tahoma" pitchFamily="34" charset="0"/>
                <a:cs typeface="Tahoma" pitchFamily="34" charset="0"/>
              </a:rPr>
              <a:t>1. О применении судами законодательства о необходимой обороне и причинении вреда при задержании лица, совершившего преступление: постановление № 19 Пленума ВС РФ от 27 сентября 2012г. //Бюллетень ВС РФ. – 2012. – №11. – С. 2-7;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2. О судебной практике по делам о злоупотреблении должностными полномочиями и о превышении должностных полномочий: постановление № 19 Пленума ВС РФ от 16 октября 2009 г. (в ред. от 24.12.2019)  п. 14 // Бюллетень ВС РФ. – 2009. – № 12. – С.2–7; Сайт Верховного Суда РФ. </a:t>
            </a:r>
          </a:p>
          <a:p>
            <a:pPr eaLnBrk="0" hangingPunct="0"/>
            <a:endParaRPr lang="ru-RU" sz="2400" dirty="0">
              <a:latin typeface="Arial Narrow" pitchFamily="34" charset="0"/>
            </a:endParaRPr>
          </a:p>
          <a:p>
            <a:pPr algn="just" eaLnBrk="0" hangingPunct="0"/>
            <a:endParaRPr lang="ru-RU" sz="2400" dirty="0">
              <a:latin typeface="Arial Narrow" pitchFamily="34" charset="0"/>
            </a:endParaRPr>
          </a:p>
        </p:txBody>
      </p:sp>
      <p:sp>
        <p:nvSpPr>
          <p:cNvPr id="123908" name="Rectangle 20"/>
          <p:cNvSpPr>
            <a:spLocks noChangeArrowheads="1"/>
          </p:cNvSpPr>
          <p:nvPr/>
        </p:nvSpPr>
        <p:spPr bwMode="auto">
          <a:xfrm>
            <a:off x="971600" y="980728"/>
            <a:ext cx="7200900" cy="50405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Постановления Верховного Суда РФ</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124931" name="Text Box 5"/>
          <p:cNvSpPr txBox="1">
            <a:spLocks noChangeArrowheads="1"/>
          </p:cNvSpPr>
          <p:nvPr/>
        </p:nvSpPr>
        <p:spPr bwMode="auto">
          <a:xfrm>
            <a:off x="179512" y="1052736"/>
            <a:ext cx="8784975" cy="5616624"/>
          </a:xfrm>
          <a:prstGeom prst="rect">
            <a:avLst/>
          </a:prstGeom>
          <a:noFill/>
          <a:ln w="9525">
            <a:noFill/>
            <a:miter lim="800000"/>
            <a:headEnd/>
            <a:tailEnd/>
          </a:ln>
          <a:effectLst/>
        </p:spPr>
        <p:txBody>
          <a:bodyPr/>
          <a:lstStyle/>
          <a:p>
            <a:pPr eaLnBrk="0" hangingPunct="0">
              <a:spcBef>
                <a:spcPct val="50000"/>
              </a:spcBef>
            </a:pPr>
            <a:r>
              <a:rPr lang="ru-RU" dirty="0" smtClean="0">
                <a:ea typeface="Tahoma" pitchFamily="34" charset="0"/>
                <a:cs typeface="Tahoma" pitchFamily="34" charset="0"/>
              </a:rPr>
              <a:t>1. Антонов В.Ф. Крайняя необходимость в уголовном праве /В.Ф.Антонов  – М., 2005.</a:t>
            </a:r>
          </a:p>
          <a:p>
            <a:endParaRPr lang="ru-RU" dirty="0" smtClean="0">
              <a:ea typeface="Tahoma" pitchFamily="34" charset="0"/>
              <a:cs typeface="Tahoma" pitchFamily="34" charset="0"/>
            </a:endParaRPr>
          </a:p>
          <a:p>
            <a:r>
              <a:rPr lang="ru-RU" dirty="0" smtClean="0">
                <a:ea typeface="Tahoma" pitchFamily="34" charset="0"/>
                <a:cs typeface="Tahoma" pitchFamily="34" charset="0"/>
              </a:rPr>
              <a:t>2. </a:t>
            </a:r>
            <a:r>
              <a:rPr lang="ru-RU" dirty="0" err="1" smtClean="0">
                <a:ea typeface="Tahoma" pitchFamily="34" charset="0"/>
                <a:cs typeface="Tahoma" pitchFamily="34" charset="0"/>
              </a:rPr>
              <a:t>Гарбатович</a:t>
            </a:r>
            <a:r>
              <a:rPr lang="ru-RU" dirty="0" smtClean="0">
                <a:ea typeface="Tahoma" pitchFamily="34" charset="0"/>
                <a:cs typeface="Tahoma" pitchFamily="34" charset="0"/>
              </a:rPr>
              <a:t> Д. Необходимая оборона при защите чести и достоинства /Д. </a:t>
            </a:r>
            <a:r>
              <a:rPr lang="ru-RU" dirty="0" err="1" smtClean="0">
                <a:ea typeface="Tahoma" pitchFamily="34" charset="0"/>
                <a:cs typeface="Tahoma" pitchFamily="34" charset="0"/>
              </a:rPr>
              <a:t>Гарбатович</a:t>
            </a:r>
            <a:r>
              <a:rPr lang="ru-RU" dirty="0" smtClean="0">
                <a:ea typeface="Tahoma" pitchFamily="34" charset="0"/>
                <a:cs typeface="Tahoma" pitchFamily="34" charset="0"/>
              </a:rPr>
              <a:t>  // Уголовное право. – 2008. – № 5. – С. 14–17.</a:t>
            </a:r>
          </a:p>
          <a:p>
            <a:endParaRPr lang="ru-RU" dirty="0" smtClean="0">
              <a:ea typeface="Tahoma" pitchFamily="34" charset="0"/>
              <a:cs typeface="Tahoma" pitchFamily="34" charset="0"/>
            </a:endParaRPr>
          </a:p>
          <a:p>
            <a:r>
              <a:rPr lang="ru-RU" dirty="0" smtClean="0">
                <a:ea typeface="Tahoma" pitchFamily="34" charset="0"/>
                <a:cs typeface="Tahoma" pitchFamily="34" charset="0"/>
              </a:rPr>
              <a:t>3. </a:t>
            </a:r>
            <a:r>
              <a:rPr lang="ru-RU" dirty="0" err="1" smtClean="0">
                <a:ea typeface="Tahoma" pitchFamily="34" charset="0"/>
                <a:cs typeface="Tahoma" pitchFamily="34" charset="0"/>
              </a:rPr>
              <a:t>Гарбатович</a:t>
            </a:r>
            <a:r>
              <a:rPr lang="ru-RU" dirty="0" smtClean="0">
                <a:ea typeface="Tahoma" pitchFamily="34" charset="0"/>
                <a:cs typeface="Tahoma" pitchFamily="34" charset="0"/>
              </a:rPr>
              <a:t> Д. Проблемы применения норм об обоснованном риске /</a:t>
            </a:r>
            <a:r>
              <a:rPr lang="ru-RU" dirty="0" err="1" smtClean="0">
                <a:ea typeface="Tahoma" pitchFamily="34" charset="0"/>
                <a:cs typeface="Tahoma" pitchFamily="34" charset="0"/>
              </a:rPr>
              <a:t>Д.Гарбатович</a:t>
            </a:r>
            <a:r>
              <a:rPr lang="ru-RU" dirty="0" smtClean="0">
                <a:ea typeface="Tahoma" pitchFamily="34" charset="0"/>
                <a:cs typeface="Tahoma" pitchFamily="34" charset="0"/>
              </a:rPr>
              <a:t> // Уголовное право. – 2013. – № 2. – С. 10–15.</a:t>
            </a:r>
          </a:p>
          <a:p>
            <a:endParaRPr lang="ru-RU" dirty="0" smtClean="0">
              <a:ea typeface="Tahoma" pitchFamily="34" charset="0"/>
              <a:cs typeface="Tahoma" pitchFamily="34" charset="0"/>
            </a:endParaRPr>
          </a:p>
          <a:p>
            <a:r>
              <a:rPr lang="ru-RU" dirty="0" smtClean="0">
                <a:ea typeface="Tahoma" pitchFamily="34" charset="0"/>
                <a:cs typeface="Tahoma" pitchFamily="34" charset="0"/>
              </a:rPr>
              <a:t>4. Обстоятельства, исключающие преступность деяния: монография / под ред. С.В. </a:t>
            </a:r>
            <a:r>
              <a:rPr lang="ru-RU" dirty="0" err="1" smtClean="0">
                <a:ea typeface="Tahoma" pitchFamily="34" charset="0"/>
                <a:cs typeface="Tahoma" pitchFamily="34" charset="0"/>
              </a:rPr>
              <a:t>Землюкова</a:t>
            </a:r>
            <a:r>
              <a:rPr lang="ru-RU" dirty="0" smtClean="0">
                <a:ea typeface="Tahoma" pitchFamily="34" charset="0"/>
                <a:cs typeface="Tahoma" pitchFamily="34" charset="0"/>
              </a:rPr>
              <a:t>. – Барнаул, 2005.</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Попов А.Н. Преступления против личности при смягчающих обстоятельствах /А.Н. Попов – СПб., 2001 – 465 с.</a:t>
            </a:r>
          </a:p>
          <a:p>
            <a:endParaRPr lang="ru-RU" dirty="0" smtClean="0">
              <a:ea typeface="Tahoma" pitchFamily="34" charset="0"/>
              <a:cs typeface="Tahoma" pitchFamily="34" charset="0"/>
            </a:endParaRPr>
          </a:p>
          <a:p>
            <a:r>
              <a:rPr lang="ru-RU" dirty="0" smtClean="0">
                <a:ea typeface="Tahoma" pitchFamily="34" charset="0"/>
                <a:cs typeface="Tahoma" pitchFamily="34" charset="0"/>
              </a:rPr>
              <a:t>6. Савинов А. Превентивная необходимая оборона и вопросы судебного толкования / А.Савинов  // Уголовное право. – 2010. – № 3. – С. 58–62.</a:t>
            </a:r>
          </a:p>
          <a:p>
            <a:endParaRPr lang="ru-RU" dirty="0" smtClean="0">
              <a:ea typeface="Tahoma" pitchFamily="34" charset="0"/>
              <a:cs typeface="Tahoma" pitchFamily="34" charset="0"/>
            </a:endParaRPr>
          </a:p>
          <a:p>
            <a:endParaRPr lang="ru-RU" dirty="0" smtClean="0">
              <a:ea typeface="Tahoma" pitchFamily="34" charset="0"/>
              <a:cs typeface="Tahoma" pitchFamily="34" charset="0"/>
            </a:endParaRPr>
          </a:p>
          <a:p>
            <a:pPr eaLnBrk="0" hangingPunct="0">
              <a:spcBef>
                <a:spcPct val="50000"/>
              </a:spcBef>
            </a:pPr>
            <a:endParaRPr lang="ru-RU" dirty="0" smtClean="0">
              <a:ea typeface="Tahoma" pitchFamily="34" charset="0"/>
              <a:cs typeface="Tahoma" pitchFamily="34" charset="0"/>
            </a:endParaRPr>
          </a:p>
          <a:p>
            <a:pPr eaLnBrk="0" hangingPunct="0">
              <a:spcBef>
                <a:spcPct val="50000"/>
              </a:spcBef>
            </a:pPr>
            <a:endParaRPr lang="ru-RU" dirty="0">
              <a:ea typeface="Tahoma" pitchFamily="34" charset="0"/>
              <a:cs typeface="Tahoma" pitchFamily="34" charset="0"/>
            </a:endParaRPr>
          </a:p>
        </p:txBody>
      </p:sp>
      <p:sp>
        <p:nvSpPr>
          <p:cNvPr id="124932" name="Rectangle 22"/>
          <p:cNvSpPr>
            <a:spLocks noChangeArrowheads="1"/>
          </p:cNvSpPr>
          <p:nvPr/>
        </p:nvSpPr>
        <p:spPr bwMode="auto">
          <a:xfrm>
            <a:off x="899592" y="476672"/>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125955" name="Text Box 3"/>
          <p:cNvSpPr txBox="1">
            <a:spLocks noChangeArrowheads="1"/>
          </p:cNvSpPr>
          <p:nvPr/>
        </p:nvSpPr>
        <p:spPr bwMode="auto">
          <a:xfrm>
            <a:off x="179512" y="620689"/>
            <a:ext cx="8784975" cy="6048672"/>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Не является преступлением причинение в состояние необходимой обороны вреда посягающему лицу // Бюллетень ВС РФ. – 2002. – № 6. – С. 17; Бюллетень ВС РФ. – 2004. – № 2. – С. 16.</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Приговор отменен и дело прекращено в связи с отсутствием в действиях лица превышения пределов необходимой обороны // Бюллетень ВС РФ. – 2003. – № 8. – С. 13.</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Причинение смерти посягавшему лицу признано совершенным в состоянии необходимой обороны // Бюллетень ВС РФ. – 2003. – № 11. – С. 17.</a:t>
            </a:r>
          </a:p>
          <a:p>
            <a:endParaRPr lang="ru-RU" dirty="0" smtClean="0">
              <a:ea typeface="Tahoma" pitchFamily="34" charset="0"/>
              <a:cs typeface="Tahoma" pitchFamily="34" charset="0"/>
            </a:endParaRPr>
          </a:p>
          <a:p>
            <a:r>
              <a:rPr lang="ru-RU" dirty="0" smtClean="0">
                <a:ea typeface="Tahoma" pitchFamily="34" charset="0"/>
                <a:cs typeface="Tahoma" pitchFamily="34" charset="0"/>
              </a:rPr>
              <a:t>4.Необоснованное признание судом в действиях лица умышленного причинения тяжкого вреда здоровью, совершенного при превышении пределов необходимой обороны, повлекло отмену судебных решений с прекращением дела за отсутствием в деянии состава преступления: обзор практики Судебной коллегии по уголовным делам Верховного суда Российской Федерации за второе полугодие 2013 года п.1.2 // Бюллетень Верховного суда РФ. – 2014. – № </a:t>
            </a:r>
          </a:p>
          <a:p>
            <a:endParaRPr lang="ru-RU" dirty="0" smtClean="0">
              <a:ea typeface="Tahoma" pitchFamily="34" charset="0"/>
              <a:cs typeface="Tahoma" pitchFamily="34" charset="0"/>
            </a:endParaRPr>
          </a:p>
          <a:p>
            <a:r>
              <a:rPr lang="ru-RU" dirty="0" smtClean="0">
                <a:ea typeface="Tahoma" pitchFamily="34" charset="0"/>
                <a:cs typeface="Tahoma" pitchFamily="34" charset="0"/>
              </a:rPr>
              <a:t>5. – С. 36–37. (по этому же уголовному делу см.определение Судебной коллегии по уголовным делам Верховного Суда РФ от 25 ноября 2013г. № 33–Д13–6 // Бюллетень Верховного Суда РФ. – 2014. – № 8. – С. 19–20.)</a:t>
            </a:r>
          </a:p>
          <a:p>
            <a:pPr eaLnBrk="0" hangingPunct="0">
              <a:lnSpc>
                <a:spcPct val="90000"/>
              </a:lnSpc>
              <a:spcBef>
                <a:spcPct val="50000"/>
              </a:spcBef>
            </a:pPr>
            <a:endParaRPr lang="ru-RU" sz="2000" dirty="0">
              <a:ea typeface="Tahoma" pitchFamily="34" charset="0"/>
              <a:cs typeface="Tahoma" pitchFamily="34" charset="0"/>
            </a:endParaRPr>
          </a:p>
        </p:txBody>
      </p:sp>
      <p:sp>
        <p:nvSpPr>
          <p:cNvPr id="125956" name="Rectangle 19"/>
          <p:cNvSpPr>
            <a:spLocks noChangeArrowheads="1"/>
          </p:cNvSpPr>
          <p:nvPr/>
        </p:nvSpPr>
        <p:spPr bwMode="auto">
          <a:xfrm>
            <a:off x="900113" y="260649"/>
            <a:ext cx="7200900" cy="3600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smtClean="0">
                <a:solidFill>
                  <a:srgbClr val="000000"/>
                </a:solidFill>
              </a:rPr>
              <a:t>Судебная практика</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уголовного права, его предмет и задачи</a:t>
            </a:r>
          </a:p>
        </p:txBody>
      </p:sp>
      <p:sp>
        <p:nvSpPr>
          <p:cNvPr id="15392" name="_s1034"/>
          <p:cNvSpPr>
            <a:spLocks noChangeArrowheads="1"/>
          </p:cNvSpPr>
          <p:nvPr/>
        </p:nvSpPr>
        <p:spPr bwMode="auto">
          <a:xfrm>
            <a:off x="684213" y="765175"/>
            <a:ext cx="7488237" cy="151288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52921" tIns="26461" rIns="52921" bIns="26461" anchor="ctr"/>
          <a:lstStyle/>
          <a:p>
            <a:pPr algn="ctr"/>
            <a:r>
              <a:rPr lang="ru-RU" sz="1350" b="1" i="1" dirty="0">
                <a:solidFill>
                  <a:srgbClr val="FF0000"/>
                </a:solidFill>
                <a:latin typeface="Arial" charset="0"/>
              </a:rPr>
              <a:t>Уголовное право</a:t>
            </a:r>
            <a:r>
              <a:rPr lang="ru-RU" sz="1350" b="1" dirty="0">
                <a:solidFill>
                  <a:srgbClr val="FF0000"/>
                </a:solidFill>
                <a:latin typeface="Arial" charset="0"/>
              </a:rPr>
              <a:t>  </a:t>
            </a:r>
            <a:r>
              <a:rPr lang="ru-RU" sz="1350" b="1" dirty="0">
                <a:solidFill>
                  <a:srgbClr val="000000"/>
                </a:solidFill>
                <a:latin typeface="Arial" charset="0"/>
              </a:rPr>
              <a:t>это </a:t>
            </a:r>
            <a:r>
              <a:rPr lang="ru-RU" sz="1350" b="1" dirty="0" smtClean="0">
                <a:solidFill>
                  <a:srgbClr val="000000"/>
                </a:solidFill>
                <a:latin typeface="Arial" charset="0"/>
              </a:rPr>
              <a:t>самостоятельная отрасль </a:t>
            </a:r>
            <a:r>
              <a:rPr lang="ru-RU" sz="1350" b="1" dirty="0">
                <a:solidFill>
                  <a:srgbClr val="000000"/>
                </a:solidFill>
                <a:latin typeface="Arial" charset="0"/>
              </a:rPr>
              <a:t>единой правовой системы России, </a:t>
            </a:r>
          </a:p>
          <a:p>
            <a:pPr algn="ctr"/>
            <a:r>
              <a:rPr lang="ru-RU" sz="1350" b="1" dirty="0">
                <a:solidFill>
                  <a:srgbClr val="000000"/>
                </a:solidFill>
                <a:latin typeface="Arial" charset="0"/>
              </a:rPr>
              <a:t>к</a:t>
            </a:r>
            <a:r>
              <a:rPr lang="ru-RU" sz="1350" b="1" dirty="0" smtClean="0">
                <a:solidFill>
                  <a:srgbClr val="000000"/>
                </a:solidFill>
                <a:latin typeface="Arial" charset="0"/>
              </a:rPr>
              <a:t>оторая устанавливает </a:t>
            </a:r>
            <a:r>
              <a:rPr lang="ru-RU" sz="1350" b="1" dirty="0">
                <a:solidFill>
                  <a:srgbClr val="000000"/>
                </a:solidFill>
                <a:latin typeface="Arial" charset="0"/>
              </a:rPr>
              <a:t>основания, принципы и условия уголовной ответственности, </a:t>
            </a:r>
          </a:p>
          <a:p>
            <a:pPr algn="ctr"/>
            <a:r>
              <a:rPr lang="ru-RU" sz="1350" b="1" dirty="0">
                <a:solidFill>
                  <a:srgbClr val="000000"/>
                </a:solidFill>
                <a:latin typeface="Arial" charset="0"/>
              </a:rPr>
              <a:t>цели наказания, виды преступлений и </a:t>
            </a:r>
            <a:r>
              <a:rPr lang="ru-RU" sz="1350" b="1" dirty="0" smtClean="0">
                <a:solidFill>
                  <a:srgbClr val="000000"/>
                </a:solidFill>
                <a:latin typeface="Arial" charset="0"/>
              </a:rPr>
              <a:t>наказаний, </a:t>
            </a:r>
            <a:endParaRPr lang="ru-RU" sz="1350" b="1" dirty="0">
              <a:solidFill>
                <a:srgbClr val="000000"/>
              </a:solidFill>
              <a:latin typeface="Arial" charset="0"/>
            </a:endParaRPr>
          </a:p>
          <a:p>
            <a:pPr algn="ctr"/>
            <a:r>
              <a:rPr lang="ru-RU" sz="1350" b="1" dirty="0">
                <a:solidFill>
                  <a:srgbClr val="000000"/>
                </a:solidFill>
                <a:latin typeface="Arial" charset="0"/>
              </a:rPr>
              <a:t>а также основания освобождения от уголовной ответственности и наказания.</a:t>
            </a:r>
          </a:p>
        </p:txBody>
      </p:sp>
      <p:sp>
        <p:nvSpPr>
          <p:cNvPr id="15395" name="_s1034"/>
          <p:cNvSpPr>
            <a:spLocks noChangeArrowheads="1"/>
          </p:cNvSpPr>
          <p:nvPr/>
        </p:nvSpPr>
        <p:spPr bwMode="auto">
          <a:xfrm>
            <a:off x="684213" y="2636838"/>
            <a:ext cx="7488237" cy="1512887"/>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52921" tIns="26461" rIns="52921" bIns="26461" anchor="ctr"/>
          <a:lstStyle/>
          <a:p>
            <a:pPr algn="ctr"/>
            <a:r>
              <a:rPr lang="ru-RU" sz="1400" b="1" i="1" dirty="0" smtClean="0">
                <a:solidFill>
                  <a:srgbClr val="FF0000"/>
                </a:solidFill>
                <a:latin typeface="Arial" charset="0"/>
              </a:rPr>
              <a:t>Под предметом </a:t>
            </a:r>
            <a:r>
              <a:rPr lang="ru-RU" sz="1400" b="1" i="1" dirty="0">
                <a:solidFill>
                  <a:srgbClr val="FF0000"/>
                </a:solidFill>
                <a:latin typeface="Arial" charset="0"/>
              </a:rPr>
              <a:t>уголовного права</a:t>
            </a:r>
            <a:r>
              <a:rPr lang="ru-RU" sz="1400" b="1" dirty="0">
                <a:solidFill>
                  <a:srgbClr val="000000"/>
                </a:solidFill>
                <a:latin typeface="Arial" charset="0"/>
              </a:rPr>
              <a:t> </a:t>
            </a:r>
            <a:r>
              <a:rPr lang="ru-RU" sz="1400" b="1" dirty="0" smtClean="0">
                <a:solidFill>
                  <a:srgbClr val="000000"/>
                </a:solidFill>
                <a:latin typeface="Arial" charset="0"/>
              </a:rPr>
              <a:t>следует понимать совокупность охраняемых </a:t>
            </a:r>
          </a:p>
          <a:p>
            <a:pPr algn="ctr"/>
            <a:r>
              <a:rPr lang="ru-RU" sz="1400" b="1" dirty="0" smtClean="0">
                <a:solidFill>
                  <a:srgbClr val="000000"/>
                </a:solidFill>
                <a:latin typeface="Arial" charset="0"/>
              </a:rPr>
              <a:t>нормами уголовного права ценностей, отношений, благ.</a:t>
            </a:r>
            <a:endParaRPr lang="ru-RU" sz="1400" b="1" dirty="0">
              <a:solidFill>
                <a:srgbClr val="000000"/>
              </a:solidFill>
              <a:latin typeface="Arial" charset="0"/>
            </a:endParaRPr>
          </a:p>
        </p:txBody>
      </p:sp>
      <p:sp>
        <p:nvSpPr>
          <p:cNvPr id="15396" name="_s1034"/>
          <p:cNvSpPr>
            <a:spLocks noChangeArrowheads="1"/>
          </p:cNvSpPr>
          <p:nvPr/>
        </p:nvSpPr>
        <p:spPr bwMode="auto">
          <a:xfrm>
            <a:off x="684213" y="4581525"/>
            <a:ext cx="7488237" cy="15113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52921" tIns="26461" rIns="52921" bIns="26461" anchor="ctr"/>
          <a:lstStyle/>
          <a:p>
            <a:pPr algn="ctr"/>
            <a:r>
              <a:rPr lang="ru-RU" sz="1450" b="1" i="1" dirty="0">
                <a:solidFill>
                  <a:srgbClr val="FF0000"/>
                </a:solidFill>
                <a:latin typeface="Arial" charset="0"/>
              </a:rPr>
              <a:t>Метод правового регулирования  </a:t>
            </a:r>
          </a:p>
          <a:p>
            <a:pPr algn="ctr"/>
            <a:r>
              <a:rPr lang="ru-RU" sz="1450" b="1" dirty="0">
                <a:solidFill>
                  <a:srgbClr val="000000"/>
                </a:solidFill>
                <a:latin typeface="Arial" charset="0"/>
              </a:rPr>
              <a:t>это применение норм уголовного права </a:t>
            </a:r>
          </a:p>
          <a:p>
            <a:pPr algn="ctr"/>
            <a:r>
              <a:rPr lang="ru-RU" sz="1450" b="1" dirty="0">
                <a:solidFill>
                  <a:srgbClr val="000000"/>
                </a:solidFill>
                <a:latin typeface="Arial" charset="0"/>
              </a:rPr>
              <a:t>за совершенные преступные деяния.</a:t>
            </a:r>
          </a:p>
        </p:txBody>
      </p:sp>
      <p:sp>
        <p:nvSpPr>
          <p:cNvPr id="10"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392"/>
                                        </p:tgtEl>
                                        <p:attrNameLst>
                                          <p:attrName>style.visibility</p:attrName>
                                        </p:attrNameLst>
                                      </p:cBhvr>
                                      <p:to>
                                        <p:strVal val="visible"/>
                                      </p:to>
                                    </p:set>
                                    <p:animEffect transition="in" filter="wedge">
                                      <p:cBhvr>
                                        <p:cTn id="7" dur="2000"/>
                                        <p:tgtEl>
                                          <p:spTgt spid="15392"/>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5395"/>
                                        </p:tgtEl>
                                        <p:attrNameLst>
                                          <p:attrName>style.visibility</p:attrName>
                                        </p:attrNameLst>
                                      </p:cBhvr>
                                      <p:to>
                                        <p:strVal val="visible"/>
                                      </p:to>
                                    </p:set>
                                    <p:animEffect transition="in" filter="wedge">
                                      <p:cBhvr>
                                        <p:cTn id="11" dur="2000"/>
                                        <p:tgtEl>
                                          <p:spTgt spid="15395"/>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5396"/>
                                        </p:tgtEl>
                                        <p:attrNameLst>
                                          <p:attrName>style.visibility</p:attrName>
                                        </p:attrNameLst>
                                      </p:cBhvr>
                                      <p:to>
                                        <p:strVal val="visible"/>
                                      </p:to>
                                    </p:set>
                                    <p:animEffect transition="in" filter="wedge">
                                      <p:cBhvr>
                                        <p:cTn id="15" dur="2000"/>
                                        <p:tgtEl>
                                          <p:spTgt spid="1539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5392">
                                            <p:txEl>
                                              <p:pRg st="0" end="0"/>
                                            </p:txEl>
                                          </p:spTgt>
                                        </p:tgtEl>
                                        <p:attrNameLst>
                                          <p:attrName>style.visibility</p:attrName>
                                        </p:attrNameLst>
                                      </p:cBhvr>
                                      <p:to>
                                        <p:strVal val="visible"/>
                                      </p:to>
                                    </p:set>
                                    <p:animEffect transition="in" filter="fade">
                                      <p:cBhvr>
                                        <p:cTn id="19" dur="1000"/>
                                        <p:tgtEl>
                                          <p:spTgt spid="15392">
                                            <p:txEl>
                                              <p:pRg st="0" end="0"/>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15392">
                                            <p:txEl>
                                              <p:pRg st="1" end="1"/>
                                            </p:txEl>
                                          </p:spTgt>
                                        </p:tgtEl>
                                        <p:attrNameLst>
                                          <p:attrName>style.visibility</p:attrName>
                                        </p:attrNameLst>
                                      </p:cBhvr>
                                      <p:to>
                                        <p:strVal val="visible"/>
                                      </p:to>
                                    </p:set>
                                    <p:animEffect transition="in" filter="fade">
                                      <p:cBhvr>
                                        <p:cTn id="23" dur="1000"/>
                                        <p:tgtEl>
                                          <p:spTgt spid="15392">
                                            <p:txEl>
                                              <p:pRg st="1" end="1"/>
                                            </p:txEl>
                                          </p:spTgt>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15392">
                                            <p:txEl>
                                              <p:pRg st="2" end="2"/>
                                            </p:txEl>
                                          </p:spTgt>
                                        </p:tgtEl>
                                        <p:attrNameLst>
                                          <p:attrName>style.visibility</p:attrName>
                                        </p:attrNameLst>
                                      </p:cBhvr>
                                      <p:to>
                                        <p:strVal val="visible"/>
                                      </p:to>
                                    </p:set>
                                    <p:animEffect transition="in" filter="fade">
                                      <p:cBhvr>
                                        <p:cTn id="27" dur="1000"/>
                                        <p:tgtEl>
                                          <p:spTgt spid="15392">
                                            <p:txEl>
                                              <p:pRg st="2" end="2"/>
                                            </p:txEl>
                                          </p:spTgt>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5392">
                                            <p:txEl>
                                              <p:pRg st="3" end="3"/>
                                            </p:txEl>
                                          </p:spTgt>
                                        </p:tgtEl>
                                        <p:attrNameLst>
                                          <p:attrName>style.visibility</p:attrName>
                                        </p:attrNameLst>
                                      </p:cBhvr>
                                      <p:to>
                                        <p:strVal val="visible"/>
                                      </p:to>
                                    </p:set>
                                    <p:animEffect transition="in" filter="fade">
                                      <p:cBhvr>
                                        <p:cTn id="31" dur="1000"/>
                                        <p:tgtEl>
                                          <p:spTgt spid="15392">
                                            <p:txEl>
                                              <p:pRg st="3" end="3"/>
                                            </p:txEl>
                                          </p:spTgt>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15395">
                                            <p:txEl>
                                              <p:pRg st="0" end="0"/>
                                            </p:txEl>
                                          </p:spTgt>
                                        </p:tgtEl>
                                        <p:attrNameLst>
                                          <p:attrName>style.visibility</p:attrName>
                                        </p:attrNameLst>
                                      </p:cBhvr>
                                      <p:to>
                                        <p:strVal val="visible"/>
                                      </p:to>
                                    </p:set>
                                    <p:animEffect transition="in" filter="fade">
                                      <p:cBhvr>
                                        <p:cTn id="35" dur="750"/>
                                        <p:tgtEl>
                                          <p:spTgt spid="15395">
                                            <p:txEl>
                                              <p:pRg st="0" end="0"/>
                                            </p:txEl>
                                          </p:spTgt>
                                        </p:tgtEl>
                                      </p:cBhvr>
                                    </p:animEffect>
                                  </p:childTnLst>
                                </p:cTn>
                              </p:par>
                            </p:childTnLst>
                          </p:cTn>
                        </p:par>
                        <p:par>
                          <p:cTn id="36" fill="hold">
                            <p:stCondLst>
                              <p:cond delay="10750"/>
                            </p:stCondLst>
                            <p:childTnLst>
                              <p:par>
                                <p:cTn id="37" presetID="10" presetClass="entr" presetSubtype="0" fill="hold" nodeType="afterEffect">
                                  <p:stCondLst>
                                    <p:cond delay="0"/>
                                  </p:stCondLst>
                                  <p:childTnLst>
                                    <p:set>
                                      <p:cBhvr>
                                        <p:cTn id="38" dur="1" fill="hold">
                                          <p:stCondLst>
                                            <p:cond delay="0"/>
                                          </p:stCondLst>
                                        </p:cTn>
                                        <p:tgtEl>
                                          <p:spTgt spid="15395">
                                            <p:txEl>
                                              <p:pRg st="1" end="1"/>
                                            </p:txEl>
                                          </p:spTgt>
                                        </p:tgtEl>
                                        <p:attrNameLst>
                                          <p:attrName>style.visibility</p:attrName>
                                        </p:attrNameLst>
                                      </p:cBhvr>
                                      <p:to>
                                        <p:strVal val="visible"/>
                                      </p:to>
                                    </p:set>
                                    <p:animEffect transition="in" filter="fade">
                                      <p:cBhvr>
                                        <p:cTn id="39" dur="750"/>
                                        <p:tgtEl>
                                          <p:spTgt spid="15395">
                                            <p:txEl>
                                              <p:pRg st="1" end="1"/>
                                            </p:txEl>
                                          </p:spTgt>
                                        </p:tgtEl>
                                      </p:cBhvr>
                                    </p:animEffect>
                                  </p:childTnLst>
                                </p:cTn>
                              </p:par>
                            </p:childTnLst>
                          </p:cTn>
                        </p:par>
                        <p:par>
                          <p:cTn id="40" fill="hold">
                            <p:stCondLst>
                              <p:cond delay="11500"/>
                            </p:stCondLst>
                            <p:childTnLst>
                              <p:par>
                                <p:cTn id="41" presetID="10" presetClass="entr" presetSubtype="0" fill="hold" nodeType="afterEffect">
                                  <p:stCondLst>
                                    <p:cond delay="0"/>
                                  </p:stCondLst>
                                  <p:childTnLst>
                                    <p:set>
                                      <p:cBhvr>
                                        <p:cTn id="42" dur="1" fill="hold">
                                          <p:stCondLst>
                                            <p:cond delay="0"/>
                                          </p:stCondLst>
                                        </p:cTn>
                                        <p:tgtEl>
                                          <p:spTgt spid="15396">
                                            <p:txEl>
                                              <p:pRg st="0" end="0"/>
                                            </p:txEl>
                                          </p:spTgt>
                                        </p:tgtEl>
                                        <p:attrNameLst>
                                          <p:attrName>style.visibility</p:attrName>
                                        </p:attrNameLst>
                                      </p:cBhvr>
                                      <p:to>
                                        <p:strVal val="visible"/>
                                      </p:to>
                                    </p:set>
                                    <p:animEffect transition="in" filter="fade">
                                      <p:cBhvr>
                                        <p:cTn id="43" dur="750"/>
                                        <p:tgtEl>
                                          <p:spTgt spid="15396">
                                            <p:txEl>
                                              <p:pRg st="0" end="0"/>
                                            </p:txEl>
                                          </p:spTgt>
                                        </p:tgtEl>
                                      </p:cBhvr>
                                    </p:animEffect>
                                  </p:childTnLst>
                                </p:cTn>
                              </p:par>
                            </p:childTnLst>
                          </p:cTn>
                        </p:par>
                        <p:par>
                          <p:cTn id="44" fill="hold">
                            <p:stCondLst>
                              <p:cond delay="12250"/>
                            </p:stCondLst>
                            <p:childTnLst>
                              <p:par>
                                <p:cTn id="45" presetID="10" presetClass="entr" presetSubtype="0" fill="hold" nodeType="afterEffect">
                                  <p:stCondLst>
                                    <p:cond delay="0"/>
                                  </p:stCondLst>
                                  <p:childTnLst>
                                    <p:set>
                                      <p:cBhvr>
                                        <p:cTn id="46" dur="1" fill="hold">
                                          <p:stCondLst>
                                            <p:cond delay="0"/>
                                          </p:stCondLst>
                                        </p:cTn>
                                        <p:tgtEl>
                                          <p:spTgt spid="15396">
                                            <p:txEl>
                                              <p:pRg st="1" end="1"/>
                                            </p:txEl>
                                          </p:spTgt>
                                        </p:tgtEl>
                                        <p:attrNameLst>
                                          <p:attrName>style.visibility</p:attrName>
                                        </p:attrNameLst>
                                      </p:cBhvr>
                                      <p:to>
                                        <p:strVal val="visible"/>
                                      </p:to>
                                    </p:set>
                                    <p:animEffect transition="in" filter="fade">
                                      <p:cBhvr>
                                        <p:cTn id="47" dur="750"/>
                                        <p:tgtEl>
                                          <p:spTgt spid="15396">
                                            <p:txEl>
                                              <p:pRg st="1" end="1"/>
                                            </p:txEl>
                                          </p:spTgt>
                                        </p:tgtEl>
                                      </p:cBhvr>
                                    </p:animEffect>
                                  </p:childTnLst>
                                </p:cTn>
                              </p:par>
                            </p:childTnLst>
                          </p:cTn>
                        </p:par>
                        <p:par>
                          <p:cTn id="48" fill="hold">
                            <p:stCondLst>
                              <p:cond delay="13000"/>
                            </p:stCondLst>
                            <p:childTnLst>
                              <p:par>
                                <p:cTn id="49" presetID="10" presetClass="entr" presetSubtype="0" fill="hold" nodeType="afterEffect">
                                  <p:stCondLst>
                                    <p:cond delay="0"/>
                                  </p:stCondLst>
                                  <p:childTnLst>
                                    <p:set>
                                      <p:cBhvr>
                                        <p:cTn id="50" dur="1" fill="hold">
                                          <p:stCondLst>
                                            <p:cond delay="0"/>
                                          </p:stCondLst>
                                        </p:cTn>
                                        <p:tgtEl>
                                          <p:spTgt spid="15396">
                                            <p:txEl>
                                              <p:pRg st="2" end="2"/>
                                            </p:txEl>
                                          </p:spTgt>
                                        </p:tgtEl>
                                        <p:attrNameLst>
                                          <p:attrName>style.visibility</p:attrName>
                                        </p:attrNameLst>
                                      </p:cBhvr>
                                      <p:to>
                                        <p:strVal val="visible"/>
                                      </p:to>
                                    </p:set>
                                    <p:animEffect transition="in" filter="fade">
                                      <p:cBhvr>
                                        <p:cTn id="51" dur="750"/>
                                        <p:tgtEl>
                                          <p:spTgt spid="153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2" grpId="0" animBg="1"/>
      <p:bldP spid="15395" grpId="0" animBg="1"/>
      <p:bldP spid="1539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126979" name="Text Box 5"/>
          <p:cNvSpPr txBox="1">
            <a:spLocks noChangeArrowheads="1"/>
          </p:cNvSpPr>
          <p:nvPr/>
        </p:nvSpPr>
        <p:spPr bwMode="auto">
          <a:xfrm>
            <a:off x="900113" y="1844675"/>
            <a:ext cx="7697787" cy="4108450"/>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Проблемы использования гражданами права на необходимую оборону.</a:t>
            </a:r>
          </a:p>
          <a:p>
            <a:pPr eaLnBrk="0" hangingPunct="0">
              <a:spcBef>
                <a:spcPct val="50000"/>
              </a:spcBef>
            </a:pPr>
            <a:r>
              <a:rPr lang="ru-RU" sz="2400">
                <a:latin typeface="Arial Narrow" pitchFamily="34" charset="0"/>
              </a:rPr>
              <a:t>2. Условия правомерности, относящиеся к нападению и к защите при необходимой обороне.</a:t>
            </a:r>
          </a:p>
          <a:p>
            <a:pPr eaLnBrk="0" hangingPunct="0">
              <a:spcBef>
                <a:spcPct val="50000"/>
              </a:spcBef>
            </a:pPr>
            <a:r>
              <a:rPr lang="ru-RU" sz="2400">
                <a:latin typeface="Arial Narrow" pitchFamily="34" charset="0"/>
              </a:rPr>
              <a:t>3. Мнимая оборона, уголовно-правовое значение.</a:t>
            </a:r>
          </a:p>
          <a:p>
            <a:pPr eaLnBrk="0" hangingPunct="0">
              <a:spcBef>
                <a:spcPct val="50000"/>
              </a:spcBef>
            </a:pPr>
            <a:r>
              <a:rPr lang="ru-RU" sz="2400">
                <a:latin typeface="Arial Narrow" pitchFamily="34" charset="0"/>
              </a:rPr>
              <a:t>4. Отграничение необходимой обороны от крайней необходимости.</a:t>
            </a:r>
          </a:p>
          <a:p>
            <a:pPr eaLnBrk="0" hangingPunct="0">
              <a:spcBef>
                <a:spcPct val="50000"/>
              </a:spcBef>
            </a:pPr>
            <a:r>
              <a:rPr lang="ru-RU" sz="2400">
                <a:latin typeface="Arial Narrow" pitchFamily="34" charset="0"/>
              </a:rPr>
              <a:t>5. Отличие крайней необходимости от профессионального риска.</a:t>
            </a:r>
          </a:p>
        </p:txBody>
      </p:sp>
      <p:sp>
        <p:nvSpPr>
          <p:cNvPr id="126980"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Тематика для написания курсовых и дипломных работ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128003" name="Text Box 3"/>
          <p:cNvSpPr txBox="1">
            <a:spLocks noChangeArrowheads="1"/>
          </p:cNvSpPr>
          <p:nvPr/>
        </p:nvSpPr>
        <p:spPr bwMode="auto">
          <a:xfrm>
            <a:off x="900113" y="1844675"/>
            <a:ext cx="7697787" cy="1735138"/>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6. К вопросу о производстве необходимости в уголовном праве.</a:t>
            </a:r>
          </a:p>
          <a:p>
            <a:pPr eaLnBrk="0" hangingPunct="0">
              <a:spcBef>
                <a:spcPct val="50000"/>
              </a:spcBef>
            </a:pPr>
            <a:r>
              <a:rPr lang="ru-RU" sz="2400">
                <a:latin typeface="Arial Narrow" pitchFamily="34" charset="0"/>
              </a:rPr>
              <a:t>7. Исполнение приказа как обстоятельство, могущее создать состояние крайней необходимости.</a:t>
            </a:r>
          </a:p>
        </p:txBody>
      </p:sp>
      <p:sp>
        <p:nvSpPr>
          <p:cNvPr id="128004" name="Rectangle 1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graphicFrame>
        <p:nvGraphicFramePr>
          <p:cNvPr id="455696" name="Object 16"/>
          <p:cNvGraphicFramePr>
            <a:graphicFrameLocks noChangeAspect="1"/>
          </p:cNvGraphicFramePr>
          <p:nvPr/>
        </p:nvGraphicFramePr>
        <p:xfrm>
          <a:off x="0" y="333375"/>
          <a:ext cx="446088" cy="838200"/>
        </p:xfrm>
        <a:graphic>
          <a:graphicData uri="http://schemas.openxmlformats.org/presentationml/2006/ole">
            <mc:AlternateContent xmlns:mc="http://schemas.openxmlformats.org/markup-compatibility/2006">
              <mc:Choice xmlns:v="urn:schemas-microsoft-com:vml" Requires="v">
                <p:oleObj spid="_x0000_s129062"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75"/>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28" name="Rectangle 25"/>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Обстоятельства, исключающие преступность деяния</a:t>
            </a:r>
          </a:p>
        </p:txBody>
      </p:sp>
      <p:sp>
        <p:nvSpPr>
          <p:cNvPr id="3" name="Flowchart: Card 2"/>
          <p:cNvSpPr/>
          <p:nvPr/>
        </p:nvSpPr>
        <p:spPr>
          <a:xfrm>
            <a:off x="1476375" y="2060575"/>
            <a:ext cx="6283325" cy="1008063"/>
          </a:xfrm>
          <a:prstGeom prst="flowChartPunchedCard">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b="1" dirty="0">
                <a:solidFill>
                  <a:schemeClr val="bg1"/>
                </a:solidFill>
                <a:latin typeface="Arial Narrow" pitchFamily="34" charset="0"/>
              </a:rPr>
              <a:t>Уголовный кодекс Российской Федерации называет следующие обстоятельства, исключающие преступность деяния:</a:t>
            </a:r>
            <a:endParaRPr lang="ru-RU" b="1" dirty="0">
              <a:solidFill>
                <a:schemeClr val="bg1"/>
              </a:solidFill>
              <a:latin typeface="Times New Roman" pitchFamily="18" charset="0"/>
            </a:endParaRPr>
          </a:p>
        </p:txBody>
      </p:sp>
      <p:sp>
        <p:nvSpPr>
          <p:cNvPr id="4" name="Hexagon 3"/>
          <p:cNvSpPr/>
          <p:nvPr/>
        </p:nvSpPr>
        <p:spPr>
          <a:xfrm>
            <a:off x="611188" y="3357563"/>
            <a:ext cx="3024187" cy="1008062"/>
          </a:xfrm>
          <a:prstGeom prst="hexagon">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b="1" dirty="0">
                <a:solidFill>
                  <a:srgbClr val="000000"/>
                </a:solidFill>
                <a:latin typeface="Arial Narrow" pitchFamily="34" charset="0"/>
              </a:rPr>
              <a:t>Необходимая оборона (ст. 37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p:txBody>
      </p:sp>
      <p:sp>
        <p:nvSpPr>
          <p:cNvPr id="5" name="Hexagon 4"/>
          <p:cNvSpPr/>
          <p:nvPr/>
        </p:nvSpPr>
        <p:spPr>
          <a:xfrm>
            <a:off x="611188" y="4489450"/>
            <a:ext cx="3024187" cy="1603375"/>
          </a:xfrm>
          <a:prstGeom prst="hexagon">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b="1" dirty="0">
                <a:solidFill>
                  <a:srgbClr val="000000"/>
                </a:solidFill>
                <a:latin typeface="Arial Narrow" pitchFamily="34" charset="0"/>
              </a:rPr>
              <a:t>Причинение вреда при задержании лица, совершившего преступление (ст. 38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p:txBody>
      </p:sp>
      <p:sp>
        <p:nvSpPr>
          <p:cNvPr id="6" name="Hexagon 5"/>
          <p:cNvSpPr/>
          <p:nvPr/>
        </p:nvSpPr>
        <p:spPr>
          <a:xfrm>
            <a:off x="3924300" y="3357563"/>
            <a:ext cx="2341563" cy="1008062"/>
          </a:xfrm>
          <a:prstGeom prst="hexagon">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00"/>
                </a:solidFill>
                <a:latin typeface="Arial Narrow" pitchFamily="34" charset="0"/>
              </a:rPr>
              <a:t>Крайняя необходимость (ст. 39 </a:t>
            </a:r>
            <a:r>
              <a:rPr lang="ru-RU" b="1" dirty="0" smtClean="0">
                <a:solidFill>
                  <a:srgbClr val="000000"/>
                </a:solidFill>
                <a:latin typeface="Arial Narrow" pitchFamily="34" charset="0"/>
              </a:rPr>
              <a:t>УК РФ)</a:t>
            </a:r>
            <a:endParaRPr lang="ru-RU" dirty="0"/>
          </a:p>
        </p:txBody>
      </p:sp>
      <p:sp>
        <p:nvSpPr>
          <p:cNvPr id="18" name="Hexagon 17"/>
          <p:cNvSpPr/>
          <p:nvPr/>
        </p:nvSpPr>
        <p:spPr>
          <a:xfrm>
            <a:off x="3924300" y="4489450"/>
            <a:ext cx="2341563" cy="1603375"/>
          </a:xfrm>
          <a:prstGeom prst="hexagon">
            <a:avLst/>
          </a:prstGeom>
          <a:solidFill>
            <a:schemeClr val="bg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b="1" dirty="0">
              <a:solidFill>
                <a:srgbClr val="000000"/>
              </a:solidFill>
              <a:latin typeface="Arial Narrow" pitchFamily="34" charset="0"/>
            </a:endParaRPr>
          </a:p>
          <a:p>
            <a:pPr algn="ctr">
              <a:defRPr/>
            </a:pPr>
            <a:r>
              <a:rPr lang="ru-RU" b="1" dirty="0">
                <a:solidFill>
                  <a:srgbClr val="000000"/>
                </a:solidFill>
                <a:latin typeface="Arial Narrow" pitchFamily="34" charset="0"/>
              </a:rPr>
              <a:t>Физическое и психическое принуждение (ст. 40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a:p>
            <a:pPr algn="ctr">
              <a:defRPr/>
            </a:pPr>
            <a:endParaRPr lang="ru-RU" dirty="0"/>
          </a:p>
        </p:txBody>
      </p:sp>
      <p:sp>
        <p:nvSpPr>
          <p:cNvPr id="19" name="Hexagon 18"/>
          <p:cNvSpPr/>
          <p:nvPr/>
        </p:nvSpPr>
        <p:spPr>
          <a:xfrm>
            <a:off x="6588125" y="3357563"/>
            <a:ext cx="2341563" cy="1008062"/>
          </a:xfrm>
          <a:prstGeom prst="hexag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b="1" dirty="0">
                <a:solidFill>
                  <a:srgbClr val="000000"/>
                </a:solidFill>
                <a:latin typeface="Arial Narrow" pitchFamily="34" charset="0"/>
              </a:rPr>
              <a:t>Обоснованный риск (ст. 41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p:txBody>
      </p:sp>
      <p:sp>
        <p:nvSpPr>
          <p:cNvPr id="22" name="Hexagon 21"/>
          <p:cNvSpPr/>
          <p:nvPr/>
        </p:nvSpPr>
        <p:spPr>
          <a:xfrm>
            <a:off x="6588125" y="4489450"/>
            <a:ext cx="2341563" cy="1603375"/>
          </a:xfrm>
          <a:prstGeom prst="hexagon">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ru-RU" b="1" dirty="0">
                <a:solidFill>
                  <a:srgbClr val="000000"/>
                </a:solidFill>
                <a:latin typeface="Arial Narrow" pitchFamily="34" charset="0"/>
              </a:rPr>
              <a:t>Исполнение приказа или распоряжения (ст. 42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p:txBody>
      </p:sp>
      <p:sp>
        <p:nvSpPr>
          <p:cNvPr id="12"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5000" fill="hold"/>
                                        <p:tgtEl>
                                          <p:spTgt spid="3"/>
                                        </p:tgtEl>
                                      </p:cBhvr>
                                      <p:by x="150000" y="150000"/>
                                    </p:animScale>
                                  </p:childTnLst>
                                </p:cTn>
                              </p:par>
                            </p:childTnLst>
                          </p:cTn>
                        </p:par>
                        <p:par>
                          <p:cTn id="7" fill="hold" nodeType="afterGroup">
                            <p:stCondLst>
                              <p:cond delay="5000"/>
                            </p:stCondLst>
                            <p:childTnLst>
                              <p:par>
                                <p:cTn id="8" presetID="21" presetClass="entr" presetSubtype="1" fill="hold" grpId="0" nodeType="after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200"/>
                                        <p:tgtEl>
                                          <p:spTgt spid="4"/>
                                        </p:tgtEl>
                                      </p:cBhvr>
                                    </p:animEffect>
                                  </p:childTnLst>
                                </p:cTn>
                              </p:par>
                              <p:par>
                                <p:cTn id="11" presetID="21" presetClass="entr" presetSubtype="1"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200"/>
                                        <p:tgtEl>
                                          <p:spTgt spid="5"/>
                                        </p:tgtEl>
                                      </p:cBhvr>
                                    </p:animEffect>
                                  </p:childTnLst>
                                </p:cTn>
                              </p:par>
                              <p:par>
                                <p:cTn id="14" presetID="21" presetClass="entr" presetSubtype="1" fill="hold" grpId="0" nodeType="withEffect">
                                  <p:stCondLst>
                                    <p:cond delay="700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200"/>
                                        <p:tgtEl>
                                          <p:spTgt spid="6"/>
                                        </p:tgtEl>
                                      </p:cBhvr>
                                    </p:animEffect>
                                  </p:childTnLst>
                                </p:cTn>
                              </p:par>
                              <p:par>
                                <p:cTn id="17" presetID="21" presetClass="entr" presetSubtype="1" fill="hold" grpId="0" nodeType="withEffect">
                                  <p:stCondLst>
                                    <p:cond delay="900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300"/>
                                        <p:tgtEl>
                                          <p:spTgt spid="18"/>
                                        </p:tgtEl>
                                      </p:cBhvr>
                                    </p:animEffect>
                                  </p:childTnLst>
                                </p:cTn>
                              </p:par>
                              <p:par>
                                <p:cTn id="20" presetID="21" presetClass="entr" presetSubtype="1" fill="hold" grpId="0" nodeType="withEffect">
                                  <p:stCondLst>
                                    <p:cond delay="1100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400"/>
                                        <p:tgtEl>
                                          <p:spTgt spid="19"/>
                                        </p:tgtEl>
                                      </p:cBhvr>
                                    </p:animEffect>
                                  </p:childTnLst>
                                </p:cTn>
                              </p:par>
                              <p:par>
                                <p:cTn id="23" presetID="21" presetClass="entr" presetSubtype="1" fill="hold" grpId="0" nodeType="withEffect">
                                  <p:stCondLst>
                                    <p:cond delay="1300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1800"/>
                                        <p:tgtEl>
                                          <p:spTgt spid="22"/>
                                        </p:tgtEl>
                                      </p:cBhvr>
                                    </p:animEffect>
                                  </p:childTnLst>
                                </p:cTn>
                              </p:par>
                            </p:childTnLst>
                          </p:cTn>
                        </p:par>
                        <p:par>
                          <p:cTn id="26" fill="hold" nodeType="afterGroup">
                            <p:stCondLst>
                              <p:cond delay="19800"/>
                            </p:stCondLst>
                            <p:childTnLst>
                              <p:par>
                                <p:cTn id="27" presetID="15" presetClass="entr" presetSubtype="0" fill="hold" nodeType="afterEffect">
                                  <p:stCondLst>
                                    <p:cond delay="5200"/>
                                  </p:stCondLst>
                                  <p:childTnLst>
                                    <p:set>
                                      <p:cBhvr>
                                        <p:cTn id="28" dur="1" fill="hold">
                                          <p:stCondLst>
                                            <p:cond delay="0"/>
                                          </p:stCondLst>
                                        </p:cTn>
                                        <p:tgtEl>
                                          <p:spTgt spid="455696"/>
                                        </p:tgtEl>
                                        <p:attrNameLst>
                                          <p:attrName>style.visibility</p:attrName>
                                        </p:attrNameLst>
                                      </p:cBhvr>
                                      <p:to>
                                        <p:strVal val="visible"/>
                                      </p:to>
                                    </p:set>
                                    <p:anim calcmode="lin" valueType="num">
                                      <p:cBhvr>
                                        <p:cTn id="29" dur="1000" fill="hold"/>
                                        <p:tgtEl>
                                          <p:spTgt spid="455696"/>
                                        </p:tgtEl>
                                        <p:attrNameLst>
                                          <p:attrName>ppt_w</p:attrName>
                                        </p:attrNameLst>
                                      </p:cBhvr>
                                      <p:tavLst>
                                        <p:tav tm="0">
                                          <p:val>
                                            <p:fltVal val="0"/>
                                          </p:val>
                                        </p:tav>
                                        <p:tav tm="100000">
                                          <p:val>
                                            <p:strVal val="#ppt_w"/>
                                          </p:val>
                                        </p:tav>
                                      </p:tavLst>
                                    </p:anim>
                                    <p:anim calcmode="lin" valueType="num">
                                      <p:cBhvr>
                                        <p:cTn id="30" dur="1000" fill="hold"/>
                                        <p:tgtEl>
                                          <p:spTgt spid="455696"/>
                                        </p:tgtEl>
                                        <p:attrNameLst>
                                          <p:attrName>ppt_h</p:attrName>
                                        </p:attrNameLst>
                                      </p:cBhvr>
                                      <p:tavLst>
                                        <p:tav tm="0">
                                          <p:val>
                                            <p:fltVal val="0"/>
                                          </p:val>
                                        </p:tav>
                                        <p:tav tm="100000">
                                          <p:val>
                                            <p:strVal val="#ppt_h"/>
                                          </p:val>
                                        </p:tav>
                                      </p:tavLst>
                                    </p:anim>
                                    <p:anim calcmode="lin" valueType="num">
                                      <p:cBhvr>
                                        <p:cTn id="31" dur="1000" fill="hold"/>
                                        <p:tgtEl>
                                          <p:spTgt spid="45569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556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8" grpId="0" animBg="1"/>
      <p:bldP spid="19" grpId="0" animBg="1"/>
      <p:bldP spid="22"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454666" name="Text Box 10"/>
          <p:cNvSpPr txBox="1">
            <a:spLocks noChangeArrowheads="1"/>
          </p:cNvSpPr>
          <p:nvPr/>
        </p:nvSpPr>
        <p:spPr bwMode="auto">
          <a:xfrm>
            <a:off x="900113" y="3468688"/>
            <a:ext cx="7272337" cy="457200"/>
          </a:xfrm>
          <a:prstGeom prst="rect">
            <a:avLst/>
          </a:prstGeom>
          <a:blipFill dpi="0" rotWithShape="1">
            <a:blip r:embed="rId4"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algn="ctr" eaLnBrk="0" hangingPunct="0">
              <a:spcBef>
                <a:spcPct val="50000"/>
              </a:spcBef>
            </a:pPr>
            <a:r>
              <a:rPr lang="ru-RU" sz="2400" b="1">
                <a:solidFill>
                  <a:srgbClr val="000000"/>
                </a:solidFill>
                <a:latin typeface="Arial Narrow" pitchFamily="34" charset="0"/>
              </a:rPr>
              <a:t>Условия правомерности акта необходимой обороны</a:t>
            </a:r>
            <a:endParaRPr lang="ru-RU" sz="2400" b="1">
              <a:solidFill>
                <a:srgbClr val="000000"/>
              </a:solidFill>
              <a:latin typeface="Times New Roman" pitchFamily="18" charset="0"/>
            </a:endParaRPr>
          </a:p>
        </p:txBody>
      </p:sp>
      <p:sp>
        <p:nvSpPr>
          <p:cNvPr id="454667" name="Text Box 11"/>
          <p:cNvSpPr txBox="1">
            <a:spLocks noChangeArrowheads="1"/>
          </p:cNvSpPr>
          <p:nvPr/>
        </p:nvSpPr>
        <p:spPr bwMode="auto">
          <a:xfrm>
            <a:off x="1116013" y="4103688"/>
            <a:ext cx="2016125" cy="1812925"/>
          </a:xfrm>
          <a:prstGeom prst="rect">
            <a:avLst/>
          </a:prstGeom>
          <a:blipFill dpi="0" rotWithShape="1">
            <a:blip r:embed="rId5" cstate="print"/>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ru-RU" sz="1600" b="1">
                <a:solidFill>
                  <a:srgbClr val="000000"/>
                </a:solidFill>
                <a:latin typeface="Arial Narrow" pitchFamily="34" charset="0"/>
              </a:rPr>
              <a:t>Право на оборону порождает только общественно опасное посягательство на правоохраняемые интересы</a:t>
            </a:r>
          </a:p>
        </p:txBody>
      </p:sp>
      <p:sp>
        <p:nvSpPr>
          <p:cNvPr id="454668" name="Text Box 12"/>
          <p:cNvSpPr txBox="1">
            <a:spLocks noChangeArrowheads="1"/>
          </p:cNvSpPr>
          <p:nvPr/>
        </p:nvSpPr>
        <p:spPr bwMode="auto">
          <a:xfrm>
            <a:off x="3276600" y="4103688"/>
            <a:ext cx="2133600" cy="835025"/>
          </a:xfrm>
          <a:prstGeom prst="rect">
            <a:avLst/>
          </a:prstGeom>
          <a:blipFill dpi="0" rotWithShape="1">
            <a:blip r:embed="rId5" cstate="print"/>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1600" b="1">
                <a:solidFill>
                  <a:srgbClr val="000000"/>
                </a:solidFill>
                <a:latin typeface="Arial Narrow" pitchFamily="34" charset="0"/>
              </a:rPr>
              <a:t>Посягательство должно быть наличным</a:t>
            </a:r>
          </a:p>
        </p:txBody>
      </p:sp>
      <p:sp>
        <p:nvSpPr>
          <p:cNvPr id="454669" name="Text Box 13"/>
          <p:cNvSpPr txBox="1">
            <a:spLocks noChangeArrowheads="1"/>
          </p:cNvSpPr>
          <p:nvPr/>
        </p:nvSpPr>
        <p:spPr bwMode="auto">
          <a:xfrm>
            <a:off x="3276600" y="5081588"/>
            <a:ext cx="2209800" cy="835025"/>
          </a:xfrm>
          <a:prstGeom prst="rect">
            <a:avLst/>
          </a:prstGeom>
          <a:blipFill dpi="0" rotWithShape="1">
            <a:blip r:embed="rId5" cstate="print"/>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1600" b="1">
                <a:solidFill>
                  <a:srgbClr val="000000"/>
                </a:solidFill>
                <a:latin typeface="Arial Narrow" pitchFamily="34" charset="0"/>
              </a:rPr>
              <a:t>Посягательство должно быть реальным, действительным</a:t>
            </a:r>
          </a:p>
        </p:txBody>
      </p:sp>
      <p:sp>
        <p:nvSpPr>
          <p:cNvPr id="454670" name="Text Box 14"/>
          <p:cNvSpPr txBox="1">
            <a:spLocks noChangeArrowheads="1"/>
          </p:cNvSpPr>
          <p:nvPr/>
        </p:nvSpPr>
        <p:spPr bwMode="auto">
          <a:xfrm>
            <a:off x="5572125" y="4103688"/>
            <a:ext cx="3352800" cy="338137"/>
          </a:xfrm>
          <a:prstGeom prst="rect">
            <a:avLst/>
          </a:prstGeom>
          <a:blipFill dpi="0" rotWithShape="1">
            <a:blip r:embed="rId5" cstate="print"/>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1600" b="1">
                <a:solidFill>
                  <a:srgbClr val="000000"/>
                </a:solidFill>
                <a:latin typeface="Arial Narrow" pitchFamily="34" charset="0"/>
              </a:rPr>
              <a:t>Защита  должна быть своевременной</a:t>
            </a:r>
            <a:endParaRPr lang="ru-RU" sz="1600" b="1">
              <a:solidFill>
                <a:srgbClr val="000000"/>
              </a:solidFill>
              <a:latin typeface="Times New Roman" pitchFamily="18" charset="0"/>
            </a:endParaRPr>
          </a:p>
        </p:txBody>
      </p:sp>
      <p:sp>
        <p:nvSpPr>
          <p:cNvPr id="454671" name="Text Box 15"/>
          <p:cNvSpPr txBox="1">
            <a:spLocks noChangeArrowheads="1"/>
          </p:cNvSpPr>
          <p:nvPr/>
        </p:nvSpPr>
        <p:spPr bwMode="auto">
          <a:xfrm>
            <a:off x="5646738" y="4643438"/>
            <a:ext cx="3302000" cy="590550"/>
          </a:xfrm>
          <a:prstGeom prst="rect">
            <a:avLst/>
          </a:prstGeom>
          <a:blipFill dpi="0" rotWithShape="1">
            <a:blip r:embed="rId5" cstate="print"/>
            <a:srcRect/>
            <a:tile tx="0" ty="0" sx="100000" sy="100000" flip="none" algn="tl"/>
          </a:blip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1600" b="1">
                <a:solidFill>
                  <a:srgbClr val="000000"/>
                </a:solidFill>
                <a:latin typeface="Arial Narrow" pitchFamily="34" charset="0"/>
              </a:rPr>
              <a:t>Защита не должна превышать пределов необходимой обороны</a:t>
            </a:r>
          </a:p>
        </p:txBody>
      </p:sp>
      <p:graphicFrame>
        <p:nvGraphicFramePr>
          <p:cNvPr id="454672" name="Object 16"/>
          <p:cNvGraphicFramePr>
            <a:graphicFrameLocks noChangeAspect="1"/>
          </p:cNvGraphicFramePr>
          <p:nvPr/>
        </p:nvGraphicFramePr>
        <p:xfrm>
          <a:off x="323850" y="1916113"/>
          <a:ext cx="446088" cy="838200"/>
        </p:xfrm>
        <a:graphic>
          <a:graphicData uri="http://schemas.openxmlformats.org/presentationml/2006/ole">
            <mc:AlternateContent xmlns:mc="http://schemas.openxmlformats.org/markup-compatibility/2006">
              <mc:Choice xmlns:v="urn:schemas-microsoft-com:vml" Requires="v">
                <p:oleObj spid="_x0000_s130093" name="Clip" r:id="rId6" imgW="1728788" imgH="3252788" progId="">
                  <p:embed/>
                </p:oleObj>
              </mc:Choice>
              <mc:Fallback>
                <p:oleObj name="Clip" r:id="rId6" imgW="1728788" imgH="3252788" progId="">
                  <p:embed/>
                  <p:pic>
                    <p:nvPicPr>
                      <p:cNvPr id="0" name="Picture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916113"/>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58" name="Rectangle 25"/>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Необходимая оборона</a:t>
            </a:r>
          </a:p>
        </p:txBody>
      </p:sp>
      <p:sp>
        <p:nvSpPr>
          <p:cNvPr id="2" name="Trapezoid 1"/>
          <p:cNvSpPr/>
          <p:nvPr/>
        </p:nvSpPr>
        <p:spPr>
          <a:xfrm>
            <a:off x="1465263" y="2057400"/>
            <a:ext cx="5832475" cy="1223963"/>
          </a:xfrm>
          <a:prstGeom prst="trapezoid">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050" b="1" dirty="0">
                <a:solidFill>
                  <a:srgbClr val="000000"/>
                </a:solidFill>
                <a:latin typeface="Book Antiqua" pitchFamily="18" charset="0"/>
              </a:rPr>
              <a:t>Не является преступлением причинение вреда посягающему лицу в состоянии </a:t>
            </a:r>
            <a:r>
              <a:rPr lang="ru-RU" sz="1050" b="1" u="sng" dirty="0">
                <a:solidFill>
                  <a:srgbClr val="000000"/>
                </a:solidFill>
                <a:latin typeface="Book Antiqua" pitchFamily="18" charset="0"/>
              </a:rPr>
              <a:t>необходимой обороны</a:t>
            </a:r>
            <a:r>
              <a:rPr lang="ru-RU" sz="1050" b="1" dirty="0">
                <a:solidFill>
                  <a:srgbClr val="000000"/>
                </a:solidFill>
                <a:latin typeface="Book Antiqua" pitchFamily="18" charset="0"/>
              </a:rPr>
              <a:t>, то есть при защите личности и прав обороняющегося или других лиц, охраняемых законом интересов общества или государства от общественно опасного посягательства, если это посягательство было сопряжено с насилием, опасным для жизни обороняющегося или другого лица, либо с непосредственной угрозой применения такого </a:t>
            </a:r>
            <a:r>
              <a:rPr lang="ru-RU" sz="1050" b="1" dirty="0" smtClean="0">
                <a:solidFill>
                  <a:srgbClr val="000000"/>
                </a:solidFill>
                <a:latin typeface="Book Antiqua" pitchFamily="18" charset="0"/>
              </a:rPr>
              <a:t>насилия (ч. 1 ст</a:t>
            </a:r>
            <a:r>
              <a:rPr lang="ru-RU" sz="1050" b="1" dirty="0">
                <a:solidFill>
                  <a:srgbClr val="000000"/>
                </a:solidFill>
                <a:latin typeface="Book Antiqua" pitchFamily="18" charset="0"/>
              </a:rPr>
              <a:t>. 37 </a:t>
            </a:r>
            <a:r>
              <a:rPr lang="ru-RU" sz="1050" b="1" dirty="0" smtClean="0">
                <a:solidFill>
                  <a:srgbClr val="000000"/>
                </a:solidFill>
                <a:latin typeface="Book Antiqua" pitchFamily="18" charset="0"/>
              </a:rPr>
              <a:t>УК РФ)</a:t>
            </a:r>
            <a:endParaRPr lang="ru-RU" sz="1050" b="1" dirty="0">
              <a:solidFill>
                <a:srgbClr val="000000"/>
              </a:solidFill>
              <a:latin typeface="Book Antiqua" pitchFamily="18" charset="0"/>
            </a:endParaRPr>
          </a:p>
        </p:txBody>
      </p:sp>
      <p:sp>
        <p:nvSpPr>
          <p:cNvPr id="12"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7">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8" name="113.wav">
            <a:hlinkClick r:id="" action="ppaction://media"/>
          </p:cNvPr>
          <p:cNvPicPr>
            <a:picLocks noRot="1" noChangeAspect="1"/>
          </p:cNvPicPr>
          <p:nvPr>
            <a:audioFile r:link="rId2"/>
          </p:nvPr>
        </p:nvPicPr>
        <p:blipFill>
          <a:blip r:embed="rId10" cstate="print"/>
          <a:stretch>
            <a:fillRect/>
          </a:stretch>
        </p:blipFill>
        <p:spPr>
          <a:xfrm>
            <a:off x="179512" y="134076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5000" fill="hold"/>
                                        <p:tgtEl>
                                          <p:spTgt spid="18"/>
                                        </p:tgtEl>
                                      </p:cBhvr>
                                    </p:cmd>
                                  </p:childTnLst>
                                </p:cTn>
                              </p:par>
                              <p:par>
                                <p:cTn id="7" presetID="5" presetClass="entr" presetSubtype="5" fill="hold" grpId="0" nodeType="withEffect">
                                  <p:stCondLst>
                                    <p:cond delay="6000"/>
                                  </p:stCondLst>
                                  <p:childTnLst>
                                    <p:set>
                                      <p:cBhvr>
                                        <p:cTn id="8" dur="1" fill="hold">
                                          <p:stCondLst>
                                            <p:cond delay="0"/>
                                          </p:stCondLst>
                                        </p:cTn>
                                        <p:tgtEl>
                                          <p:spTgt spid="454666"/>
                                        </p:tgtEl>
                                        <p:attrNameLst>
                                          <p:attrName>style.visibility</p:attrName>
                                        </p:attrNameLst>
                                      </p:cBhvr>
                                      <p:to>
                                        <p:strVal val="visible"/>
                                      </p:to>
                                    </p:set>
                                    <p:animEffect transition="in" filter="checkerboard(down)">
                                      <p:cBhvr>
                                        <p:cTn id="9" dur="500"/>
                                        <p:tgtEl>
                                          <p:spTgt spid="454666"/>
                                        </p:tgtEl>
                                      </p:cBhvr>
                                    </p:animEffect>
                                  </p:childTnLst>
                                </p:cTn>
                              </p:par>
                              <p:par>
                                <p:cTn id="10" presetID="5" presetClass="entr" presetSubtype="5" fill="hold" grpId="0" nodeType="withEffect">
                                  <p:stCondLst>
                                    <p:cond delay="8000"/>
                                  </p:stCondLst>
                                  <p:childTnLst>
                                    <p:set>
                                      <p:cBhvr>
                                        <p:cTn id="11" dur="1" fill="hold">
                                          <p:stCondLst>
                                            <p:cond delay="0"/>
                                          </p:stCondLst>
                                        </p:cTn>
                                        <p:tgtEl>
                                          <p:spTgt spid="454667"/>
                                        </p:tgtEl>
                                        <p:attrNameLst>
                                          <p:attrName>style.visibility</p:attrName>
                                        </p:attrNameLst>
                                      </p:cBhvr>
                                      <p:to>
                                        <p:strVal val="visible"/>
                                      </p:to>
                                    </p:set>
                                    <p:animEffect transition="in" filter="checkerboard(down)">
                                      <p:cBhvr>
                                        <p:cTn id="12" dur="500"/>
                                        <p:tgtEl>
                                          <p:spTgt spid="454667"/>
                                        </p:tgtEl>
                                      </p:cBhvr>
                                    </p:animEffect>
                                  </p:childTnLst>
                                </p:cTn>
                              </p:par>
                              <p:par>
                                <p:cTn id="13" presetID="5" presetClass="entr" presetSubtype="5" fill="hold" grpId="0" nodeType="withEffect">
                                  <p:stCondLst>
                                    <p:cond delay="12000"/>
                                  </p:stCondLst>
                                  <p:childTnLst>
                                    <p:set>
                                      <p:cBhvr>
                                        <p:cTn id="14" dur="1" fill="hold">
                                          <p:stCondLst>
                                            <p:cond delay="0"/>
                                          </p:stCondLst>
                                        </p:cTn>
                                        <p:tgtEl>
                                          <p:spTgt spid="454668"/>
                                        </p:tgtEl>
                                        <p:attrNameLst>
                                          <p:attrName>style.visibility</p:attrName>
                                        </p:attrNameLst>
                                      </p:cBhvr>
                                      <p:to>
                                        <p:strVal val="visible"/>
                                      </p:to>
                                    </p:set>
                                    <p:animEffect transition="in" filter="checkerboard(down)">
                                      <p:cBhvr>
                                        <p:cTn id="15" dur="500"/>
                                        <p:tgtEl>
                                          <p:spTgt spid="454668"/>
                                        </p:tgtEl>
                                      </p:cBhvr>
                                    </p:animEffect>
                                  </p:childTnLst>
                                </p:cTn>
                              </p:par>
                              <p:par>
                                <p:cTn id="16" presetID="5" presetClass="entr" presetSubtype="5" fill="hold" grpId="0" nodeType="withEffect">
                                  <p:stCondLst>
                                    <p:cond delay="16000"/>
                                  </p:stCondLst>
                                  <p:childTnLst>
                                    <p:set>
                                      <p:cBhvr>
                                        <p:cTn id="17" dur="1" fill="hold">
                                          <p:stCondLst>
                                            <p:cond delay="0"/>
                                          </p:stCondLst>
                                        </p:cTn>
                                        <p:tgtEl>
                                          <p:spTgt spid="454669"/>
                                        </p:tgtEl>
                                        <p:attrNameLst>
                                          <p:attrName>style.visibility</p:attrName>
                                        </p:attrNameLst>
                                      </p:cBhvr>
                                      <p:to>
                                        <p:strVal val="visible"/>
                                      </p:to>
                                    </p:set>
                                    <p:animEffect transition="in" filter="checkerboard(down)">
                                      <p:cBhvr>
                                        <p:cTn id="18" dur="500"/>
                                        <p:tgtEl>
                                          <p:spTgt spid="454669"/>
                                        </p:tgtEl>
                                      </p:cBhvr>
                                    </p:animEffect>
                                  </p:childTnLst>
                                </p:cTn>
                              </p:par>
                              <p:par>
                                <p:cTn id="19" presetID="5" presetClass="entr" presetSubtype="5" fill="hold" grpId="0" nodeType="withEffect">
                                  <p:stCondLst>
                                    <p:cond delay="20000"/>
                                  </p:stCondLst>
                                  <p:childTnLst>
                                    <p:set>
                                      <p:cBhvr>
                                        <p:cTn id="20" dur="1" fill="hold">
                                          <p:stCondLst>
                                            <p:cond delay="0"/>
                                          </p:stCondLst>
                                        </p:cTn>
                                        <p:tgtEl>
                                          <p:spTgt spid="454670"/>
                                        </p:tgtEl>
                                        <p:attrNameLst>
                                          <p:attrName>style.visibility</p:attrName>
                                        </p:attrNameLst>
                                      </p:cBhvr>
                                      <p:to>
                                        <p:strVal val="visible"/>
                                      </p:to>
                                    </p:set>
                                    <p:animEffect transition="in" filter="checkerboard(down)">
                                      <p:cBhvr>
                                        <p:cTn id="21" dur="500"/>
                                        <p:tgtEl>
                                          <p:spTgt spid="454670"/>
                                        </p:tgtEl>
                                      </p:cBhvr>
                                    </p:animEffect>
                                  </p:childTnLst>
                                </p:cTn>
                              </p:par>
                              <p:par>
                                <p:cTn id="22" presetID="5" presetClass="entr" presetSubtype="5" fill="hold" grpId="0" nodeType="withEffect">
                                  <p:stCondLst>
                                    <p:cond delay="24000"/>
                                  </p:stCondLst>
                                  <p:childTnLst>
                                    <p:set>
                                      <p:cBhvr>
                                        <p:cTn id="23" dur="1" fill="hold">
                                          <p:stCondLst>
                                            <p:cond delay="0"/>
                                          </p:stCondLst>
                                        </p:cTn>
                                        <p:tgtEl>
                                          <p:spTgt spid="454671"/>
                                        </p:tgtEl>
                                        <p:attrNameLst>
                                          <p:attrName>style.visibility</p:attrName>
                                        </p:attrNameLst>
                                      </p:cBhvr>
                                      <p:to>
                                        <p:strVal val="visible"/>
                                      </p:to>
                                    </p:set>
                                    <p:animEffect transition="in" filter="checkerboard(down)">
                                      <p:cBhvr>
                                        <p:cTn id="24" dur="500"/>
                                        <p:tgtEl>
                                          <p:spTgt spid="454671"/>
                                        </p:tgtEl>
                                      </p:cBhvr>
                                    </p:animEffect>
                                  </p:childTnLst>
                                </p:cTn>
                              </p:par>
                              <p:par>
                                <p:cTn id="25" presetID="15" presetClass="entr" presetSubtype="0" fill="hold" nodeType="withEffect">
                                  <p:stCondLst>
                                    <p:cond delay="28000"/>
                                  </p:stCondLst>
                                  <p:childTnLst>
                                    <p:set>
                                      <p:cBhvr>
                                        <p:cTn id="26" dur="1" fill="hold">
                                          <p:stCondLst>
                                            <p:cond delay="0"/>
                                          </p:stCondLst>
                                        </p:cTn>
                                        <p:tgtEl>
                                          <p:spTgt spid="454672"/>
                                        </p:tgtEl>
                                        <p:attrNameLst>
                                          <p:attrName>style.visibility</p:attrName>
                                        </p:attrNameLst>
                                      </p:cBhvr>
                                      <p:to>
                                        <p:strVal val="visible"/>
                                      </p:to>
                                    </p:set>
                                    <p:anim calcmode="lin" valueType="num">
                                      <p:cBhvr>
                                        <p:cTn id="27" dur="1000" fill="hold"/>
                                        <p:tgtEl>
                                          <p:spTgt spid="454672"/>
                                        </p:tgtEl>
                                        <p:attrNameLst>
                                          <p:attrName>ppt_w</p:attrName>
                                        </p:attrNameLst>
                                      </p:cBhvr>
                                      <p:tavLst>
                                        <p:tav tm="0">
                                          <p:val>
                                            <p:fltVal val="0"/>
                                          </p:val>
                                        </p:tav>
                                        <p:tav tm="100000">
                                          <p:val>
                                            <p:strVal val="#ppt_w"/>
                                          </p:val>
                                        </p:tav>
                                      </p:tavLst>
                                    </p:anim>
                                    <p:anim calcmode="lin" valueType="num">
                                      <p:cBhvr>
                                        <p:cTn id="28" dur="1000" fill="hold"/>
                                        <p:tgtEl>
                                          <p:spTgt spid="454672"/>
                                        </p:tgtEl>
                                        <p:attrNameLst>
                                          <p:attrName>ppt_h</p:attrName>
                                        </p:attrNameLst>
                                      </p:cBhvr>
                                      <p:tavLst>
                                        <p:tav tm="0">
                                          <p:val>
                                            <p:fltVal val="0"/>
                                          </p:val>
                                        </p:tav>
                                        <p:tav tm="100000">
                                          <p:val>
                                            <p:strVal val="#ppt_h"/>
                                          </p:val>
                                        </p:tav>
                                      </p:tavLst>
                                    </p:anim>
                                    <p:anim calcmode="lin" valueType="num">
                                      <p:cBhvr>
                                        <p:cTn id="29" dur="1000" fill="hold"/>
                                        <p:tgtEl>
                                          <p:spTgt spid="45467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546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454666" grpId="0" animBg="1" autoUpdateAnimBg="0"/>
      <p:bldP spid="454667" grpId="0" animBg="1" autoUpdateAnimBg="0"/>
      <p:bldP spid="454668" grpId="0" animBg="1" autoUpdateAnimBg="0"/>
      <p:bldP spid="454669" grpId="0" animBg="1" autoUpdateAnimBg="0"/>
      <p:bldP spid="454670" grpId="0" animBg="1" autoUpdateAnimBg="0"/>
      <p:bldP spid="454671" grpId="0"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graphicFrame>
        <p:nvGraphicFramePr>
          <p:cNvPr id="457738" name="Object 10"/>
          <p:cNvGraphicFramePr>
            <a:graphicFrameLocks noChangeAspect="1"/>
          </p:cNvGraphicFramePr>
          <p:nvPr/>
        </p:nvGraphicFramePr>
        <p:xfrm>
          <a:off x="304800" y="1981200"/>
          <a:ext cx="446088" cy="838200"/>
        </p:xfrm>
        <a:graphic>
          <a:graphicData uri="http://schemas.openxmlformats.org/presentationml/2006/ole">
            <mc:AlternateContent xmlns:mc="http://schemas.openxmlformats.org/markup-compatibility/2006">
              <mc:Choice xmlns:v="urn:schemas-microsoft-com:vml" Requires="v">
                <p:oleObj spid="_x0000_s131111"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76" name="Rectangle 1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Крайняя необходимость </a:t>
            </a:r>
          </a:p>
        </p:txBody>
      </p:sp>
      <p:sp>
        <p:nvSpPr>
          <p:cNvPr id="3" name="Flowchart: Punched Tape 2"/>
          <p:cNvSpPr/>
          <p:nvPr/>
        </p:nvSpPr>
        <p:spPr>
          <a:xfrm>
            <a:off x="1476375" y="2060575"/>
            <a:ext cx="6264275" cy="3744913"/>
          </a:xfrm>
          <a:prstGeom prst="flowChartPunchedTape">
            <a:avLst/>
          </a:prstGeom>
        </p:spPr>
        <p:style>
          <a:lnRef idx="2">
            <a:schemeClr val="dk1"/>
          </a:lnRef>
          <a:fillRef idx="1">
            <a:schemeClr val="lt1"/>
          </a:fillRef>
          <a:effectRef idx="0">
            <a:schemeClr val="dk1"/>
          </a:effectRef>
          <a:fontRef idx="minor">
            <a:schemeClr val="dk1"/>
          </a:fontRef>
        </p:style>
        <p:txBody>
          <a:bodyPr anchor="ctr"/>
          <a:lstStyle/>
          <a:p>
            <a:pPr algn="just">
              <a:defRPr/>
            </a:pPr>
            <a:r>
              <a:rPr lang="ru-RU" sz="1600" dirty="0">
                <a:solidFill>
                  <a:srgbClr val="000000"/>
                </a:solidFill>
                <a:latin typeface="Book Antiqua" pitchFamily="18" charset="0"/>
              </a:rPr>
              <a:t>Не является преступлением причинение вреда охраняемым уголовным законом интересам в состоянии </a:t>
            </a:r>
            <a:r>
              <a:rPr lang="ru-RU" sz="1600" b="1" u="sng" dirty="0">
                <a:solidFill>
                  <a:srgbClr val="000000"/>
                </a:solidFill>
                <a:latin typeface="Book Antiqua" pitchFamily="18" charset="0"/>
              </a:rPr>
              <a:t>крайней необходимости</a:t>
            </a:r>
            <a:r>
              <a:rPr lang="ru-RU" sz="1600" dirty="0">
                <a:solidFill>
                  <a:srgbClr val="000000"/>
                </a:solidFill>
                <a:latin typeface="Book Antiqua" pitchFamily="18" charset="0"/>
              </a:rPr>
              <a:t>, то есть для устранения опасности, непосредственно угрожающей личности и правам данного лица или иных лиц, охраняемым законом интересам общества или государства, если эта опасность не могла быть устранена иными средствами и при этом не было допущено превышения пределов крайней необходимости</a:t>
            </a:r>
            <a:r>
              <a:rPr lang="ru-RU" sz="1600" dirty="0" smtClean="0">
                <a:solidFill>
                  <a:srgbClr val="000000"/>
                </a:solidFill>
                <a:latin typeface="Book Antiqua" pitchFamily="18" charset="0"/>
              </a:rPr>
              <a:t>. (ч. 1 ст</a:t>
            </a:r>
            <a:r>
              <a:rPr lang="ru-RU" sz="1600" dirty="0">
                <a:solidFill>
                  <a:srgbClr val="000000"/>
                </a:solidFill>
                <a:latin typeface="Book Antiqua" pitchFamily="18" charset="0"/>
              </a:rPr>
              <a:t>. 39 </a:t>
            </a:r>
            <a:r>
              <a:rPr lang="ru-RU" sz="1600" dirty="0" smtClean="0">
                <a:solidFill>
                  <a:srgbClr val="000000"/>
                </a:solidFill>
                <a:latin typeface="Book Antiqua" pitchFamily="18" charset="0"/>
              </a:rPr>
              <a:t>УК РФ)</a:t>
            </a:r>
            <a:endParaRPr lang="ru-RU" sz="1600" dirty="0">
              <a:solidFill>
                <a:srgbClr val="000000"/>
              </a:solidFill>
              <a:latin typeface="Book Antiqua" pitchFamily="18"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nodeType="afterGroup">
                            <p:stCondLst>
                              <p:cond delay="2000"/>
                            </p:stCondLst>
                            <p:childTnLst>
                              <p:par>
                                <p:cTn id="9" presetID="15" presetClass="entr" presetSubtype="0" fill="hold" nodeType="afterEffect">
                                  <p:stCondLst>
                                    <p:cond delay="11500"/>
                                  </p:stCondLst>
                                  <p:childTnLst>
                                    <p:set>
                                      <p:cBhvr>
                                        <p:cTn id="10" dur="1" fill="hold">
                                          <p:stCondLst>
                                            <p:cond delay="0"/>
                                          </p:stCondLst>
                                        </p:cTn>
                                        <p:tgtEl>
                                          <p:spTgt spid="457738"/>
                                        </p:tgtEl>
                                        <p:attrNameLst>
                                          <p:attrName>style.visibility</p:attrName>
                                        </p:attrNameLst>
                                      </p:cBhvr>
                                      <p:to>
                                        <p:strVal val="visible"/>
                                      </p:to>
                                    </p:set>
                                    <p:anim calcmode="lin" valueType="num">
                                      <p:cBhvr>
                                        <p:cTn id="11" dur="1000" fill="hold"/>
                                        <p:tgtEl>
                                          <p:spTgt spid="457738"/>
                                        </p:tgtEl>
                                        <p:attrNameLst>
                                          <p:attrName>ppt_w</p:attrName>
                                        </p:attrNameLst>
                                      </p:cBhvr>
                                      <p:tavLst>
                                        <p:tav tm="0">
                                          <p:val>
                                            <p:fltVal val="0"/>
                                          </p:val>
                                        </p:tav>
                                        <p:tav tm="100000">
                                          <p:val>
                                            <p:strVal val="#ppt_w"/>
                                          </p:val>
                                        </p:tav>
                                      </p:tavLst>
                                    </p:anim>
                                    <p:anim calcmode="lin" valueType="num">
                                      <p:cBhvr>
                                        <p:cTn id="12" dur="1000" fill="hold"/>
                                        <p:tgtEl>
                                          <p:spTgt spid="457738"/>
                                        </p:tgtEl>
                                        <p:attrNameLst>
                                          <p:attrName>ppt_h</p:attrName>
                                        </p:attrNameLst>
                                      </p:cBhvr>
                                      <p:tavLst>
                                        <p:tav tm="0">
                                          <p:val>
                                            <p:fltVal val="0"/>
                                          </p:val>
                                        </p:tav>
                                        <p:tav tm="100000">
                                          <p:val>
                                            <p:strVal val="#ppt_h"/>
                                          </p:val>
                                        </p:tav>
                                      </p:tavLst>
                                    </p:anim>
                                    <p:anim calcmode="lin" valueType="num">
                                      <p:cBhvr>
                                        <p:cTn id="13" dur="1000" fill="hold"/>
                                        <p:tgtEl>
                                          <p:spTgt spid="45773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577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456713" name="Text Box 9"/>
          <p:cNvSpPr txBox="1">
            <a:spLocks noChangeArrowheads="1"/>
          </p:cNvSpPr>
          <p:nvPr/>
        </p:nvSpPr>
        <p:spPr bwMode="auto">
          <a:xfrm>
            <a:off x="912813" y="2514600"/>
            <a:ext cx="7697787" cy="3722688"/>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buFontTx/>
              <a:buChar char="-"/>
            </a:pPr>
            <a:r>
              <a:rPr lang="ru-RU" sz="1600" b="1" dirty="0">
                <a:solidFill>
                  <a:srgbClr val="000000"/>
                </a:solidFill>
                <a:latin typeface="Arial Narrow" pitchFamily="34" charset="0"/>
              </a:rPr>
              <a:t>Задерживается лицо, совершившее </a:t>
            </a:r>
            <a:r>
              <a:rPr lang="ru-RU" sz="1600" b="1" dirty="0" smtClean="0">
                <a:solidFill>
                  <a:srgbClr val="000000"/>
                </a:solidFill>
                <a:latin typeface="Arial Narrow" pitchFamily="34" charset="0"/>
              </a:rPr>
              <a:t>преступление</a:t>
            </a:r>
            <a:r>
              <a:rPr lang="ru-RU" sz="1600" b="1" dirty="0">
                <a:solidFill>
                  <a:srgbClr val="000000"/>
                </a:solidFill>
                <a:latin typeface="Arial Narrow" pitchFamily="34" charset="0"/>
              </a:rPr>
              <a:t>;</a:t>
            </a:r>
          </a:p>
          <a:p>
            <a:pPr eaLnBrk="0" hangingPunct="0">
              <a:buFontTx/>
              <a:buChar char="-"/>
            </a:pPr>
            <a:endParaRPr lang="ru-RU" sz="1600" b="1" dirty="0">
              <a:solidFill>
                <a:srgbClr val="000000"/>
              </a:solidFill>
              <a:latin typeface="Arial Narrow" pitchFamily="34" charset="0"/>
            </a:endParaRPr>
          </a:p>
          <a:p>
            <a:pPr eaLnBrk="0" hangingPunct="0">
              <a:spcBef>
                <a:spcPct val="50000"/>
              </a:spcBef>
              <a:buFontTx/>
              <a:buChar char="-"/>
            </a:pPr>
            <a:r>
              <a:rPr lang="ru-RU" sz="1600" b="1" dirty="0">
                <a:solidFill>
                  <a:srgbClr val="000000"/>
                </a:solidFill>
                <a:latin typeface="Arial Narrow" pitchFamily="34" charset="0"/>
              </a:rPr>
              <a:t>Насилие применяется только при наличии твердой уверенности, что именно данное лицо совершило преступление;</a:t>
            </a:r>
          </a:p>
          <a:p>
            <a:pPr eaLnBrk="0" hangingPunct="0">
              <a:spcBef>
                <a:spcPct val="50000"/>
              </a:spcBef>
              <a:buFontTx/>
              <a:buChar char="-"/>
            </a:pPr>
            <a:endParaRPr lang="ru-RU" sz="1600" b="1" dirty="0">
              <a:solidFill>
                <a:srgbClr val="000000"/>
              </a:solidFill>
              <a:latin typeface="Arial Narrow" pitchFamily="34" charset="0"/>
            </a:endParaRPr>
          </a:p>
          <a:p>
            <a:pPr eaLnBrk="0" hangingPunct="0">
              <a:spcBef>
                <a:spcPct val="50000"/>
              </a:spcBef>
              <a:buFontTx/>
              <a:buChar char="-"/>
            </a:pPr>
            <a:r>
              <a:rPr lang="ru-RU" sz="1600" b="1" dirty="0">
                <a:solidFill>
                  <a:srgbClr val="000000"/>
                </a:solidFill>
                <a:latin typeface="Arial Narrow" pitchFamily="34" charset="0"/>
              </a:rPr>
              <a:t>Вред задерживаемому причиняется при наличии реальной опасности его уклонения от уголовной ответственности меры, которые применяются должны быть необходимыми;</a:t>
            </a:r>
          </a:p>
          <a:p>
            <a:pPr eaLnBrk="0" hangingPunct="0">
              <a:spcBef>
                <a:spcPct val="50000"/>
              </a:spcBef>
              <a:buFontTx/>
              <a:buChar char="-"/>
            </a:pPr>
            <a:endParaRPr lang="ru-RU" sz="1600" b="1" dirty="0">
              <a:solidFill>
                <a:srgbClr val="000000"/>
              </a:solidFill>
              <a:latin typeface="Arial Narrow" pitchFamily="34" charset="0"/>
            </a:endParaRPr>
          </a:p>
          <a:p>
            <a:pPr eaLnBrk="0" hangingPunct="0">
              <a:buFontTx/>
              <a:buChar char="-"/>
            </a:pPr>
            <a:r>
              <a:rPr lang="ru-RU" sz="1600" b="1" dirty="0">
                <a:solidFill>
                  <a:srgbClr val="000000"/>
                </a:solidFill>
                <a:latin typeface="Arial Narrow" pitchFamily="34" charset="0"/>
              </a:rPr>
              <a:t>Меры должны быть адекватны тяжести совершенного преступления и общественной опасности личности преступника;</a:t>
            </a:r>
          </a:p>
          <a:p>
            <a:pPr eaLnBrk="0" hangingPunct="0">
              <a:buFontTx/>
              <a:buChar char="-"/>
            </a:pPr>
            <a:endParaRPr lang="ru-RU" sz="1600" b="1" dirty="0">
              <a:solidFill>
                <a:srgbClr val="000000"/>
              </a:solidFill>
              <a:latin typeface="Arial Narrow" pitchFamily="34" charset="0"/>
            </a:endParaRPr>
          </a:p>
          <a:p>
            <a:pPr eaLnBrk="0" hangingPunct="0"/>
            <a:r>
              <a:rPr lang="ru-RU" sz="1600" b="1" dirty="0">
                <a:solidFill>
                  <a:srgbClr val="000000"/>
                </a:solidFill>
                <a:latin typeface="Arial Narrow" pitchFamily="34" charset="0"/>
              </a:rPr>
              <a:t>- Причиненный вред не должен превышать пределов необходимости.</a:t>
            </a:r>
          </a:p>
        </p:txBody>
      </p:sp>
      <p:sp>
        <p:nvSpPr>
          <p:cNvPr id="132100" name="Rectangle 19"/>
          <p:cNvSpPr>
            <a:spLocks noChangeArrowheads="1"/>
          </p:cNvSpPr>
          <p:nvPr/>
        </p:nvSpPr>
        <p:spPr bwMode="auto">
          <a:xfrm>
            <a:off x="900113" y="1052513"/>
            <a:ext cx="7200900" cy="792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Причинение вреда при задержании лица,</a:t>
            </a:r>
          </a:p>
          <a:p>
            <a:pPr algn="ctr" eaLnBrk="0" hangingPunct="0"/>
            <a:r>
              <a:rPr lang="ru-RU" b="1">
                <a:solidFill>
                  <a:srgbClr val="000000"/>
                </a:solidFill>
              </a:rPr>
              <a:t> совершившего преступление</a:t>
            </a:r>
          </a:p>
        </p:txBody>
      </p:sp>
      <p:sp>
        <p:nvSpPr>
          <p:cNvPr id="3" name="Snip Same Side Corner Rectangle 2"/>
          <p:cNvSpPr/>
          <p:nvPr/>
        </p:nvSpPr>
        <p:spPr>
          <a:xfrm>
            <a:off x="912813" y="2133600"/>
            <a:ext cx="7697787" cy="381000"/>
          </a:xfrm>
          <a:prstGeom prst="snip2Same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rgbClr val="000000"/>
                </a:solidFill>
                <a:latin typeface="Arial Narrow" pitchFamily="34" charset="0"/>
              </a:rPr>
              <a:t>Условия правомерности этого акта:</a:t>
            </a:r>
            <a:endParaRPr lang="ru-RU" dirty="0"/>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456713">
                                            <p:bg/>
                                          </p:spTgt>
                                        </p:tgtEl>
                                        <p:attrNameLst>
                                          <p:attrName>style.visibility</p:attrName>
                                        </p:attrNameLst>
                                      </p:cBhvr>
                                      <p:to>
                                        <p:strVal val="visible"/>
                                      </p:to>
                                    </p:set>
                                    <p:anim calcmode="lin" valueType="num">
                                      <p:cBhvr additive="base">
                                        <p:cTn id="7" dur="500" fill="hold"/>
                                        <p:tgtEl>
                                          <p:spTgt spid="45671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56713">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2" fill="hold" grpId="0" nodeType="afterEffect">
                                  <p:stCondLst>
                                    <p:cond delay="2000"/>
                                  </p:stCondLst>
                                  <p:childTnLst>
                                    <p:set>
                                      <p:cBhvr>
                                        <p:cTn id="11" dur="1" fill="hold">
                                          <p:stCondLst>
                                            <p:cond delay="0"/>
                                          </p:stCondLst>
                                        </p:cTn>
                                        <p:tgtEl>
                                          <p:spTgt spid="456713">
                                            <p:txEl>
                                              <p:pRg st="0" end="0"/>
                                            </p:txEl>
                                          </p:spTgt>
                                        </p:tgtEl>
                                        <p:attrNameLst>
                                          <p:attrName>style.visibility</p:attrName>
                                        </p:attrNameLst>
                                      </p:cBhvr>
                                      <p:to>
                                        <p:strVal val="visible"/>
                                      </p:to>
                                    </p:set>
                                    <p:anim calcmode="lin" valueType="num">
                                      <p:cBhvr additive="base">
                                        <p:cTn id="12" dur="500" fill="hold"/>
                                        <p:tgtEl>
                                          <p:spTgt spid="4567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5671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2" fill="hold" grpId="0" nodeType="afterEffect">
                                  <p:stCondLst>
                                    <p:cond delay="3000"/>
                                  </p:stCondLst>
                                  <p:childTnLst>
                                    <p:set>
                                      <p:cBhvr>
                                        <p:cTn id="16" dur="1" fill="hold">
                                          <p:stCondLst>
                                            <p:cond delay="0"/>
                                          </p:stCondLst>
                                        </p:cTn>
                                        <p:tgtEl>
                                          <p:spTgt spid="456713">
                                            <p:txEl>
                                              <p:pRg st="2" end="2"/>
                                            </p:txEl>
                                          </p:spTgt>
                                        </p:tgtEl>
                                        <p:attrNameLst>
                                          <p:attrName>style.visibility</p:attrName>
                                        </p:attrNameLst>
                                      </p:cBhvr>
                                      <p:to>
                                        <p:strVal val="visible"/>
                                      </p:to>
                                    </p:set>
                                    <p:anim calcmode="lin" valueType="num">
                                      <p:cBhvr additive="base">
                                        <p:cTn id="17" dur="500" fill="hold"/>
                                        <p:tgtEl>
                                          <p:spTgt spid="45671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5671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8500"/>
                            </p:stCondLst>
                            <p:childTnLst>
                              <p:par>
                                <p:cTn id="20" presetID="2" presetClass="entr" presetSubtype="2" fill="hold" grpId="0" nodeType="afterEffect">
                                  <p:stCondLst>
                                    <p:cond delay="4500"/>
                                  </p:stCondLst>
                                  <p:childTnLst>
                                    <p:set>
                                      <p:cBhvr>
                                        <p:cTn id="21" dur="1" fill="hold">
                                          <p:stCondLst>
                                            <p:cond delay="0"/>
                                          </p:stCondLst>
                                        </p:cTn>
                                        <p:tgtEl>
                                          <p:spTgt spid="456713">
                                            <p:txEl>
                                              <p:pRg st="4" end="4"/>
                                            </p:txEl>
                                          </p:spTgt>
                                        </p:tgtEl>
                                        <p:attrNameLst>
                                          <p:attrName>style.visibility</p:attrName>
                                        </p:attrNameLst>
                                      </p:cBhvr>
                                      <p:to>
                                        <p:strVal val="visible"/>
                                      </p:to>
                                    </p:set>
                                    <p:anim calcmode="lin" valueType="num">
                                      <p:cBhvr additive="base">
                                        <p:cTn id="22" dur="500" fill="hold"/>
                                        <p:tgtEl>
                                          <p:spTgt spid="456713">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56713">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3500"/>
                            </p:stCondLst>
                            <p:childTnLst>
                              <p:par>
                                <p:cTn id="25" presetID="2" presetClass="entr" presetSubtype="2" fill="hold" grpId="0" nodeType="afterEffect">
                                  <p:stCondLst>
                                    <p:cond delay="5500"/>
                                  </p:stCondLst>
                                  <p:childTnLst>
                                    <p:set>
                                      <p:cBhvr>
                                        <p:cTn id="26" dur="1" fill="hold">
                                          <p:stCondLst>
                                            <p:cond delay="0"/>
                                          </p:stCondLst>
                                        </p:cTn>
                                        <p:tgtEl>
                                          <p:spTgt spid="456713">
                                            <p:txEl>
                                              <p:pRg st="6" end="6"/>
                                            </p:txEl>
                                          </p:spTgt>
                                        </p:tgtEl>
                                        <p:attrNameLst>
                                          <p:attrName>style.visibility</p:attrName>
                                        </p:attrNameLst>
                                      </p:cBhvr>
                                      <p:to>
                                        <p:strVal val="visible"/>
                                      </p:to>
                                    </p:set>
                                    <p:anim calcmode="lin" valueType="num">
                                      <p:cBhvr additive="base">
                                        <p:cTn id="27" dur="500" fill="hold"/>
                                        <p:tgtEl>
                                          <p:spTgt spid="456713">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56713">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9500"/>
                            </p:stCondLst>
                            <p:childTnLst>
                              <p:par>
                                <p:cTn id="30" presetID="2" presetClass="entr" presetSubtype="2" fill="hold" grpId="0" nodeType="afterEffect">
                                  <p:stCondLst>
                                    <p:cond delay="3500"/>
                                  </p:stCondLst>
                                  <p:childTnLst>
                                    <p:set>
                                      <p:cBhvr>
                                        <p:cTn id="31" dur="1" fill="hold">
                                          <p:stCondLst>
                                            <p:cond delay="0"/>
                                          </p:stCondLst>
                                        </p:cTn>
                                        <p:tgtEl>
                                          <p:spTgt spid="456713">
                                            <p:txEl>
                                              <p:pRg st="8" end="8"/>
                                            </p:txEl>
                                          </p:spTgt>
                                        </p:tgtEl>
                                        <p:attrNameLst>
                                          <p:attrName>style.visibility</p:attrName>
                                        </p:attrNameLst>
                                      </p:cBhvr>
                                      <p:to>
                                        <p:strVal val="visible"/>
                                      </p:to>
                                    </p:set>
                                    <p:anim calcmode="lin" valueType="num">
                                      <p:cBhvr additive="base">
                                        <p:cTn id="32" dur="500" fill="hold"/>
                                        <p:tgtEl>
                                          <p:spTgt spid="456713">
                                            <p:txEl>
                                              <p:pRg st="8" end="8"/>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5671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3" grpId="0" build="p" animBg="1" autoUpdateAnimBg="0" advAuto="500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graphicFrame>
        <p:nvGraphicFramePr>
          <p:cNvPr id="459786" name="Object 10"/>
          <p:cNvGraphicFramePr>
            <a:graphicFrameLocks noChangeAspect="1"/>
          </p:cNvGraphicFramePr>
          <p:nvPr/>
        </p:nvGraphicFramePr>
        <p:xfrm>
          <a:off x="323850" y="2060575"/>
          <a:ext cx="446088" cy="838200"/>
        </p:xfrm>
        <a:graphic>
          <a:graphicData uri="http://schemas.openxmlformats.org/presentationml/2006/ole">
            <mc:AlternateContent xmlns:mc="http://schemas.openxmlformats.org/markup-compatibility/2006">
              <mc:Choice xmlns:v="urn:schemas-microsoft-com:vml" Requires="v">
                <p:oleObj spid="_x0000_s133159"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4" name="Rectangle 19"/>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Физическое или психическое принуждение</a:t>
            </a:r>
          </a:p>
        </p:txBody>
      </p:sp>
      <p:sp>
        <p:nvSpPr>
          <p:cNvPr id="2" name="Folded Corner 1"/>
          <p:cNvSpPr/>
          <p:nvPr/>
        </p:nvSpPr>
        <p:spPr>
          <a:xfrm>
            <a:off x="2160588" y="2420938"/>
            <a:ext cx="4679950" cy="2592387"/>
          </a:xfrm>
          <a:prstGeom prst="foldedCorner">
            <a:avLst/>
          </a:prstGeom>
        </p:spPr>
        <p:style>
          <a:lnRef idx="2">
            <a:schemeClr val="dk1"/>
          </a:lnRef>
          <a:fillRef idx="1">
            <a:schemeClr val="lt1"/>
          </a:fillRef>
          <a:effectRef idx="0">
            <a:schemeClr val="dk1"/>
          </a:effectRef>
          <a:fontRef idx="minor">
            <a:schemeClr val="dk1"/>
          </a:fontRef>
        </p:style>
        <p:txBody>
          <a:bodyPr anchor="ctr"/>
          <a:lstStyle/>
          <a:p>
            <a:pPr algn="just">
              <a:defRPr/>
            </a:pPr>
            <a:r>
              <a:rPr lang="ru-RU" sz="1050" dirty="0">
                <a:solidFill>
                  <a:srgbClr val="000000"/>
                </a:solidFill>
                <a:latin typeface="Book Antiqua" pitchFamily="18" charset="0"/>
              </a:rPr>
              <a:t>В соответствии с </a:t>
            </a:r>
            <a:r>
              <a:rPr lang="ru-RU" sz="1050" b="1" dirty="0">
                <a:solidFill>
                  <a:srgbClr val="000000"/>
                </a:solidFill>
                <a:latin typeface="Book Antiqua" pitchFamily="18" charset="0"/>
              </a:rPr>
              <a:t>ч. 1 ст. 40 </a:t>
            </a:r>
            <a:r>
              <a:rPr lang="ru-RU" sz="1050" b="1" dirty="0" smtClean="0">
                <a:solidFill>
                  <a:srgbClr val="000000"/>
                </a:solidFill>
                <a:latin typeface="Book Antiqua" pitchFamily="18" charset="0"/>
              </a:rPr>
              <a:t>УК РФ</a:t>
            </a:r>
            <a:r>
              <a:rPr lang="ru-RU" sz="1050" dirty="0" smtClean="0">
                <a:solidFill>
                  <a:srgbClr val="000000"/>
                </a:solidFill>
                <a:latin typeface="Book Antiqua" pitchFamily="18" charset="0"/>
              </a:rPr>
              <a:t> </a:t>
            </a:r>
            <a:r>
              <a:rPr lang="ru-RU" sz="1050" dirty="0">
                <a:solidFill>
                  <a:srgbClr val="000000"/>
                </a:solidFill>
                <a:latin typeface="Book Antiqua" pitchFamily="18" charset="0"/>
              </a:rPr>
              <a:t>не является преступлением причинение вреда охраняемым уголовным законом интересам в результате </a:t>
            </a:r>
            <a:r>
              <a:rPr lang="ru-RU" sz="1050" b="1" u="sng" dirty="0">
                <a:solidFill>
                  <a:srgbClr val="000000"/>
                </a:solidFill>
                <a:latin typeface="Book Antiqua" pitchFamily="18" charset="0"/>
              </a:rPr>
              <a:t>физического принуждения</a:t>
            </a:r>
            <a:r>
              <a:rPr lang="ru-RU" sz="1050" dirty="0">
                <a:solidFill>
                  <a:srgbClr val="000000"/>
                </a:solidFill>
                <a:latin typeface="Book Antiqua" pitchFamily="18" charset="0"/>
              </a:rPr>
              <a:t>, если в следствие такого принуждения лицо не могло руководить своими действиями (бездействием</a:t>
            </a:r>
            <a:r>
              <a:rPr lang="ru-RU" sz="1050" dirty="0" smtClean="0">
                <a:solidFill>
                  <a:srgbClr val="000000"/>
                </a:solidFill>
                <a:latin typeface="Book Antiqua" pitchFamily="18" charset="0"/>
              </a:rPr>
              <a:t>).</a:t>
            </a:r>
          </a:p>
          <a:p>
            <a:pPr algn="just">
              <a:defRPr/>
            </a:pPr>
            <a:r>
              <a:rPr lang="ru-RU" sz="1050" dirty="0">
                <a:solidFill>
                  <a:srgbClr val="000000"/>
                </a:solidFill>
                <a:latin typeface="Book Antiqua" pitchFamily="18" charset="0"/>
              </a:rPr>
              <a:t>Вопрос об уголовной ответственности за причинение вреда охраняемым уголовным законом интересам в результате </a:t>
            </a:r>
            <a:r>
              <a:rPr lang="ru-RU" sz="1050" b="1" u="sng" dirty="0">
                <a:solidFill>
                  <a:srgbClr val="000000"/>
                </a:solidFill>
                <a:latin typeface="Book Antiqua" pitchFamily="18" charset="0"/>
              </a:rPr>
              <a:t>психического принуждения</a:t>
            </a:r>
            <a:r>
              <a:rPr lang="ru-RU" sz="1050" dirty="0">
                <a:solidFill>
                  <a:srgbClr val="000000"/>
                </a:solidFill>
                <a:latin typeface="Book Antiqua" pitchFamily="18" charset="0"/>
              </a:rPr>
              <a:t>, а также в результате физического принуждения, вследствие которого лицо сохранило возможность руководить своими действиями, решается с учетом положений статьи 39 настоящего Кодекса</a:t>
            </a:r>
            <a:r>
              <a:rPr lang="ru-RU" sz="1050" dirty="0" smtClean="0">
                <a:solidFill>
                  <a:srgbClr val="000000"/>
                </a:solidFill>
                <a:latin typeface="Book Antiqua" pitchFamily="18" charset="0"/>
              </a:rPr>
              <a:t>. (</a:t>
            </a:r>
            <a:r>
              <a:rPr lang="ru-RU" sz="1050" b="1" dirty="0" smtClean="0">
                <a:solidFill>
                  <a:srgbClr val="000000"/>
                </a:solidFill>
                <a:latin typeface="Book Antiqua" pitchFamily="18" charset="0"/>
              </a:rPr>
              <a:t>ч. 2 ст. 40 УК РФ</a:t>
            </a:r>
            <a:r>
              <a:rPr lang="ru-RU" sz="1050" dirty="0" smtClean="0">
                <a:solidFill>
                  <a:srgbClr val="000000"/>
                </a:solidFill>
                <a:latin typeface="Book Antiqua" pitchFamily="18" charset="0"/>
              </a:rPr>
              <a:t>)</a:t>
            </a:r>
            <a:endParaRPr lang="ru-RU" sz="1050" dirty="0">
              <a:solidFill>
                <a:srgbClr val="000000"/>
              </a:solidFill>
              <a:latin typeface="Book Antiqua" pitchFamily="18"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5" presetClass="entr" presetSubtype="0" fill="hold" nodeType="afterEffect">
                                  <p:stCondLst>
                                    <p:cond delay="10000"/>
                                  </p:stCondLst>
                                  <p:childTnLst>
                                    <p:set>
                                      <p:cBhvr>
                                        <p:cTn id="10" dur="1" fill="hold">
                                          <p:stCondLst>
                                            <p:cond delay="0"/>
                                          </p:stCondLst>
                                        </p:cTn>
                                        <p:tgtEl>
                                          <p:spTgt spid="459786"/>
                                        </p:tgtEl>
                                        <p:attrNameLst>
                                          <p:attrName>style.visibility</p:attrName>
                                        </p:attrNameLst>
                                      </p:cBhvr>
                                      <p:to>
                                        <p:strVal val="visible"/>
                                      </p:to>
                                    </p:set>
                                    <p:anim calcmode="lin" valueType="num">
                                      <p:cBhvr>
                                        <p:cTn id="11" dur="1000" fill="hold"/>
                                        <p:tgtEl>
                                          <p:spTgt spid="459786"/>
                                        </p:tgtEl>
                                        <p:attrNameLst>
                                          <p:attrName>ppt_w</p:attrName>
                                        </p:attrNameLst>
                                      </p:cBhvr>
                                      <p:tavLst>
                                        <p:tav tm="0">
                                          <p:val>
                                            <p:fltVal val="0"/>
                                          </p:val>
                                        </p:tav>
                                        <p:tav tm="100000">
                                          <p:val>
                                            <p:strVal val="#ppt_w"/>
                                          </p:val>
                                        </p:tav>
                                      </p:tavLst>
                                    </p:anim>
                                    <p:anim calcmode="lin" valueType="num">
                                      <p:cBhvr>
                                        <p:cTn id="12" dur="1000" fill="hold"/>
                                        <p:tgtEl>
                                          <p:spTgt spid="459786"/>
                                        </p:tgtEl>
                                        <p:attrNameLst>
                                          <p:attrName>ppt_h</p:attrName>
                                        </p:attrNameLst>
                                      </p:cBhvr>
                                      <p:tavLst>
                                        <p:tav tm="0">
                                          <p:val>
                                            <p:fltVal val="0"/>
                                          </p:val>
                                        </p:tav>
                                        <p:tav tm="100000">
                                          <p:val>
                                            <p:strVal val="#ppt_h"/>
                                          </p:val>
                                        </p:tav>
                                      </p:tavLst>
                                    </p:anim>
                                    <p:anim calcmode="lin" valueType="num">
                                      <p:cBhvr>
                                        <p:cTn id="13" dur="1000" fill="hold"/>
                                        <p:tgtEl>
                                          <p:spTgt spid="45978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597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graphicFrame>
        <p:nvGraphicFramePr>
          <p:cNvPr id="461834" name="Object 10"/>
          <p:cNvGraphicFramePr>
            <a:graphicFrameLocks noChangeAspect="1"/>
          </p:cNvGraphicFramePr>
          <p:nvPr/>
        </p:nvGraphicFramePr>
        <p:xfrm>
          <a:off x="323850" y="1989138"/>
          <a:ext cx="446088" cy="838200"/>
        </p:xfrm>
        <a:graphic>
          <a:graphicData uri="http://schemas.openxmlformats.org/presentationml/2006/ole">
            <mc:AlternateContent xmlns:mc="http://schemas.openxmlformats.org/markup-compatibility/2006">
              <mc:Choice xmlns:v="urn:schemas-microsoft-com:vml" Requires="v">
                <p:oleObj spid="_x0000_s134182"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989138"/>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148" name="Rectangle 19"/>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Исполнение приказа или распоряжений</a:t>
            </a:r>
          </a:p>
        </p:txBody>
      </p:sp>
      <p:sp>
        <p:nvSpPr>
          <p:cNvPr id="6" name="Folded Corner 5"/>
          <p:cNvSpPr/>
          <p:nvPr/>
        </p:nvSpPr>
        <p:spPr>
          <a:xfrm>
            <a:off x="2160588" y="2276475"/>
            <a:ext cx="4679950" cy="3313113"/>
          </a:xfrm>
          <a:prstGeom prst="foldedCorner">
            <a:avLst/>
          </a:prstGeom>
        </p:spPr>
        <p:style>
          <a:lnRef idx="2">
            <a:schemeClr val="dk1"/>
          </a:lnRef>
          <a:fillRef idx="1">
            <a:schemeClr val="lt1"/>
          </a:fillRef>
          <a:effectRef idx="0">
            <a:schemeClr val="dk1"/>
          </a:effectRef>
          <a:fontRef idx="minor">
            <a:schemeClr val="dk1"/>
          </a:fontRef>
        </p:style>
        <p:txBody>
          <a:bodyPr anchor="ctr"/>
          <a:lstStyle/>
          <a:p>
            <a:pPr>
              <a:defRPr/>
            </a:pPr>
            <a:r>
              <a:rPr lang="ru-RU" dirty="0">
                <a:solidFill>
                  <a:srgbClr val="000000"/>
                </a:solidFill>
                <a:latin typeface="Book Antiqua" pitchFamily="18" charset="0"/>
              </a:rPr>
              <a:t>Согласно </a:t>
            </a:r>
            <a:r>
              <a:rPr lang="ru-RU" b="1" dirty="0">
                <a:solidFill>
                  <a:srgbClr val="000000"/>
                </a:solidFill>
                <a:latin typeface="Book Antiqua" pitchFamily="18" charset="0"/>
              </a:rPr>
              <a:t>ч. 1 ст. 42 </a:t>
            </a:r>
            <a:r>
              <a:rPr lang="ru-RU" b="1" dirty="0" smtClean="0">
                <a:solidFill>
                  <a:srgbClr val="000000"/>
                </a:solidFill>
                <a:latin typeface="Book Antiqua" pitchFamily="18" charset="0"/>
              </a:rPr>
              <a:t>УК РФ</a:t>
            </a:r>
            <a:r>
              <a:rPr lang="ru-RU" dirty="0" smtClean="0">
                <a:solidFill>
                  <a:srgbClr val="000000"/>
                </a:solidFill>
                <a:latin typeface="Book Antiqua" pitchFamily="18" charset="0"/>
              </a:rPr>
              <a:t> </a:t>
            </a:r>
            <a:r>
              <a:rPr lang="ru-RU" dirty="0">
                <a:solidFill>
                  <a:srgbClr val="000000"/>
                </a:solidFill>
                <a:latin typeface="Book Antiqua" pitchFamily="18" charset="0"/>
              </a:rPr>
              <a:t>не является преступлением причинение вреда охраняемым уголовным законом интересам лицом, действующим во исполнение обязательных для него приказа или распоряжения.</a:t>
            </a:r>
          </a:p>
          <a:p>
            <a:pPr>
              <a:defRPr/>
            </a:pPr>
            <a:r>
              <a:rPr lang="en-US" dirty="0">
                <a:solidFill>
                  <a:srgbClr val="000000"/>
                </a:solidFill>
                <a:latin typeface="Book Antiqua" pitchFamily="18" charset="0"/>
              </a:rPr>
              <a:t>   </a:t>
            </a:r>
            <a:r>
              <a:rPr lang="ru-RU" dirty="0">
                <a:solidFill>
                  <a:srgbClr val="000000"/>
                </a:solidFill>
                <a:latin typeface="Book Antiqua" pitchFamily="18" charset="0"/>
              </a:rPr>
              <a:t>Уголовную ответственность за причинение такого вреда несет лицо, отдавшее незаконные приказ или распоряжение.</a:t>
            </a: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5" presetClass="entr" presetSubtype="0" fill="hold" nodeType="afterEffect">
                                  <p:stCondLst>
                                    <p:cond delay="12000"/>
                                  </p:stCondLst>
                                  <p:childTnLst>
                                    <p:set>
                                      <p:cBhvr>
                                        <p:cTn id="10" dur="1" fill="hold">
                                          <p:stCondLst>
                                            <p:cond delay="0"/>
                                          </p:stCondLst>
                                        </p:cTn>
                                        <p:tgtEl>
                                          <p:spTgt spid="461834"/>
                                        </p:tgtEl>
                                        <p:attrNameLst>
                                          <p:attrName>style.visibility</p:attrName>
                                        </p:attrNameLst>
                                      </p:cBhvr>
                                      <p:to>
                                        <p:strVal val="visible"/>
                                      </p:to>
                                    </p:set>
                                    <p:anim calcmode="lin" valueType="num">
                                      <p:cBhvr>
                                        <p:cTn id="11" dur="1000" fill="hold"/>
                                        <p:tgtEl>
                                          <p:spTgt spid="461834"/>
                                        </p:tgtEl>
                                        <p:attrNameLst>
                                          <p:attrName>ppt_w</p:attrName>
                                        </p:attrNameLst>
                                      </p:cBhvr>
                                      <p:tavLst>
                                        <p:tav tm="0">
                                          <p:val>
                                            <p:fltVal val="0"/>
                                          </p:val>
                                        </p:tav>
                                        <p:tav tm="100000">
                                          <p:val>
                                            <p:strVal val="#ppt_w"/>
                                          </p:val>
                                        </p:tav>
                                      </p:tavLst>
                                    </p:anim>
                                    <p:anim calcmode="lin" valueType="num">
                                      <p:cBhvr>
                                        <p:cTn id="12" dur="1000" fill="hold"/>
                                        <p:tgtEl>
                                          <p:spTgt spid="461834"/>
                                        </p:tgtEl>
                                        <p:attrNameLst>
                                          <p:attrName>ppt_h</p:attrName>
                                        </p:attrNameLst>
                                      </p:cBhvr>
                                      <p:tavLst>
                                        <p:tav tm="0">
                                          <p:val>
                                            <p:fltVal val="0"/>
                                          </p:val>
                                        </p:tav>
                                        <p:tav tm="100000">
                                          <p:val>
                                            <p:strVal val="#ppt_h"/>
                                          </p:val>
                                        </p:tav>
                                      </p:tavLst>
                                    </p:anim>
                                    <p:anim calcmode="lin" valueType="num">
                                      <p:cBhvr>
                                        <p:cTn id="13" dur="1000" fill="hold"/>
                                        <p:tgtEl>
                                          <p:spTgt spid="46183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618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Обстоятельства, исключающие преступность деяния</a:t>
            </a:r>
          </a:p>
        </p:txBody>
      </p:sp>
      <p:sp>
        <p:nvSpPr>
          <p:cNvPr id="460810" name="Text Box 10"/>
          <p:cNvSpPr txBox="1">
            <a:spLocks noChangeArrowheads="1"/>
          </p:cNvSpPr>
          <p:nvPr/>
        </p:nvSpPr>
        <p:spPr bwMode="auto">
          <a:xfrm>
            <a:off x="900113" y="3141663"/>
            <a:ext cx="7697787" cy="2697162"/>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spcBef>
                <a:spcPct val="50000"/>
              </a:spcBef>
            </a:pPr>
            <a:r>
              <a:rPr lang="ru-RU" sz="1600" b="1" u="sng">
                <a:solidFill>
                  <a:srgbClr val="000000"/>
                </a:solidFill>
                <a:latin typeface="Arial Narrow" pitchFamily="34" charset="0"/>
              </a:rPr>
              <a:t>Условия правомерности обоснованного риска:</a:t>
            </a:r>
          </a:p>
          <a:p>
            <a:pPr eaLnBrk="0" hangingPunct="0">
              <a:spcBef>
                <a:spcPct val="50000"/>
              </a:spcBef>
            </a:pPr>
            <a:r>
              <a:rPr lang="ru-RU" sz="1600" b="1">
                <a:solidFill>
                  <a:srgbClr val="000000"/>
                </a:solidFill>
                <a:latin typeface="Arial Narrow" pitchFamily="34" charset="0"/>
              </a:rPr>
              <a:t>- Вред охраняемым уголовным законом интересам причиняется действиями рискующего, направленными на достижение общественно-полезной цели;</a:t>
            </a:r>
          </a:p>
          <a:p>
            <a:pPr eaLnBrk="0" hangingPunct="0">
              <a:spcBef>
                <a:spcPct val="50000"/>
              </a:spcBef>
            </a:pPr>
            <a:r>
              <a:rPr lang="ru-RU" sz="1600" b="1">
                <a:solidFill>
                  <a:srgbClr val="000000"/>
                </a:solidFill>
                <a:latin typeface="Arial Narrow" pitchFamily="34" charset="0"/>
              </a:rPr>
              <a:t>- Эта цель не может быть достигнута обычными, не рискованными действиями;</a:t>
            </a:r>
          </a:p>
          <a:p>
            <a:pPr eaLnBrk="0" hangingPunct="0">
              <a:spcBef>
                <a:spcPct val="50000"/>
              </a:spcBef>
            </a:pPr>
            <a:r>
              <a:rPr lang="ru-RU" sz="1600" b="1">
                <a:solidFill>
                  <a:srgbClr val="000000"/>
                </a:solidFill>
                <a:latin typeface="Arial Narrow" pitchFamily="34" charset="0"/>
              </a:rPr>
              <a:t>- Вредные последствия при риске осознаются рискующим как </a:t>
            </a:r>
            <a:r>
              <a:rPr lang="en-US" sz="1600" b="1">
                <a:solidFill>
                  <a:srgbClr val="000000"/>
                </a:solidFill>
                <a:latin typeface="Arial Narrow" pitchFamily="34" charset="0"/>
              </a:rPr>
              <a:t> </a:t>
            </a:r>
            <a:r>
              <a:rPr lang="ru-RU" sz="1600" b="1">
                <a:solidFill>
                  <a:srgbClr val="000000"/>
                </a:solidFill>
                <a:latin typeface="Arial Narrow" pitchFamily="34" charset="0"/>
              </a:rPr>
              <a:t>побочный и возможный вариант его действий;</a:t>
            </a:r>
          </a:p>
          <a:p>
            <a:pPr eaLnBrk="0" hangingPunct="0">
              <a:spcBef>
                <a:spcPct val="50000"/>
              </a:spcBef>
            </a:pPr>
            <a:r>
              <a:rPr lang="ru-RU" sz="1600" b="1">
                <a:solidFill>
                  <a:srgbClr val="000000"/>
                </a:solidFill>
                <a:latin typeface="Arial Narrow" pitchFamily="34" charset="0"/>
              </a:rPr>
              <a:t>- Лицо приняло достаточные по его мнению меры для предотвращения вреда правоохранительным интересам.</a:t>
            </a:r>
          </a:p>
        </p:txBody>
      </p:sp>
      <p:graphicFrame>
        <p:nvGraphicFramePr>
          <p:cNvPr id="460811" name="Object 11"/>
          <p:cNvGraphicFramePr>
            <a:graphicFrameLocks noChangeAspect="1"/>
          </p:cNvGraphicFramePr>
          <p:nvPr/>
        </p:nvGraphicFramePr>
        <p:xfrm>
          <a:off x="323850" y="1844675"/>
          <a:ext cx="446088" cy="838200"/>
        </p:xfrm>
        <a:graphic>
          <a:graphicData uri="http://schemas.openxmlformats.org/presentationml/2006/ole">
            <mc:AlternateContent xmlns:mc="http://schemas.openxmlformats.org/markup-compatibility/2006">
              <mc:Choice xmlns:v="urn:schemas-microsoft-com:vml" Requires="v">
                <p:oleObj spid="_x0000_s135207" name="Clip" r:id="rId4" imgW="1728788" imgH="3252788" progId="">
                  <p:embed/>
                </p:oleObj>
              </mc:Choice>
              <mc:Fallback>
                <p:oleObj name="Clip" r:id="rId4" imgW="1728788" imgH="3252788"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44675"/>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173" name="Rectangle 21"/>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Обоснованный риск</a:t>
            </a:r>
          </a:p>
        </p:txBody>
      </p:sp>
      <p:sp>
        <p:nvSpPr>
          <p:cNvPr id="2" name="Folded Corner 1"/>
          <p:cNvSpPr/>
          <p:nvPr/>
        </p:nvSpPr>
        <p:spPr>
          <a:xfrm>
            <a:off x="922338" y="1989138"/>
            <a:ext cx="7697787" cy="1008062"/>
          </a:xfrm>
          <a:prstGeom prst="foldedCorne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dirty="0">
                <a:solidFill>
                  <a:srgbClr val="000000"/>
                </a:solidFill>
                <a:latin typeface="Book Antiqua" pitchFamily="18" charset="0"/>
              </a:rPr>
              <a:t>Согласно </a:t>
            </a:r>
            <a:r>
              <a:rPr lang="ru-RU" b="1" dirty="0">
                <a:solidFill>
                  <a:srgbClr val="000000"/>
                </a:solidFill>
                <a:latin typeface="Book Antiqua" pitchFamily="18" charset="0"/>
              </a:rPr>
              <a:t>ч. 1 ст. </a:t>
            </a:r>
            <a:r>
              <a:rPr lang="ru-RU" b="1" dirty="0" smtClean="0">
                <a:solidFill>
                  <a:srgbClr val="000000"/>
                </a:solidFill>
                <a:latin typeface="Book Antiqua" pitchFamily="18" charset="0"/>
              </a:rPr>
              <a:t>41 УК РФ</a:t>
            </a:r>
            <a:r>
              <a:rPr lang="ru-RU" dirty="0" smtClean="0">
                <a:solidFill>
                  <a:srgbClr val="000000"/>
                </a:solidFill>
                <a:latin typeface="Book Antiqua" pitchFamily="18" charset="0"/>
              </a:rPr>
              <a:t> </a:t>
            </a:r>
            <a:r>
              <a:rPr lang="ru-RU" dirty="0">
                <a:solidFill>
                  <a:srgbClr val="000000"/>
                </a:solidFill>
                <a:latin typeface="Book Antiqua" pitchFamily="18" charset="0"/>
              </a:rPr>
              <a:t>не является преступлением причинение вреда охраняемым уголовным законом интересам при обоснованном риске для достижения общественно-полезной цели.</a:t>
            </a:r>
            <a:endParaRPr lang="ru-RU" dirty="0">
              <a:latin typeface="Book Antiqua" pitchFamily="18" charset="0"/>
            </a:endParaRP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5500"/>
                                  </p:stCondLst>
                                  <p:childTnLst>
                                    <p:set>
                                      <p:cBhvr>
                                        <p:cTn id="6" dur="1" fill="hold">
                                          <p:stCondLst>
                                            <p:cond delay="0"/>
                                          </p:stCondLst>
                                        </p:cTn>
                                        <p:tgtEl>
                                          <p:spTgt spid="460811"/>
                                        </p:tgtEl>
                                        <p:attrNameLst>
                                          <p:attrName>style.visibility</p:attrName>
                                        </p:attrNameLst>
                                      </p:cBhvr>
                                      <p:to>
                                        <p:strVal val="visible"/>
                                      </p:to>
                                    </p:set>
                                    <p:anim calcmode="lin" valueType="num">
                                      <p:cBhvr>
                                        <p:cTn id="7" dur="1000" fill="hold"/>
                                        <p:tgtEl>
                                          <p:spTgt spid="460811"/>
                                        </p:tgtEl>
                                        <p:attrNameLst>
                                          <p:attrName>ppt_w</p:attrName>
                                        </p:attrNameLst>
                                      </p:cBhvr>
                                      <p:tavLst>
                                        <p:tav tm="0">
                                          <p:val>
                                            <p:fltVal val="0"/>
                                          </p:val>
                                        </p:tav>
                                        <p:tav tm="100000">
                                          <p:val>
                                            <p:strVal val="#ppt_w"/>
                                          </p:val>
                                        </p:tav>
                                      </p:tavLst>
                                    </p:anim>
                                    <p:anim calcmode="lin" valueType="num">
                                      <p:cBhvr>
                                        <p:cTn id="8" dur="1000" fill="hold"/>
                                        <p:tgtEl>
                                          <p:spTgt spid="460811"/>
                                        </p:tgtEl>
                                        <p:attrNameLst>
                                          <p:attrName>ppt_h</p:attrName>
                                        </p:attrNameLst>
                                      </p:cBhvr>
                                      <p:tavLst>
                                        <p:tav tm="0">
                                          <p:val>
                                            <p:fltVal val="0"/>
                                          </p:val>
                                        </p:tav>
                                        <p:tav tm="100000">
                                          <p:val>
                                            <p:strVal val="#ppt_h"/>
                                          </p:val>
                                        </p:tav>
                                      </p:tavLst>
                                    </p:anim>
                                    <p:anim calcmode="lin" valueType="num">
                                      <p:cBhvr>
                                        <p:cTn id="9" dur="1000" fill="hold"/>
                                        <p:tgtEl>
                                          <p:spTgt spid="4608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1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6500"/>
                            </p:stCondLst>
                            <p:childTnLst>
                              <p:par>
                                <p:cTn id="12" presetID="2" presetClass="entr" presetSubtype="2" fill="hold" grpId="0" nodeType="afterEffect">
                                  <p:stCondLst>
                                    <p:cond delay="1000"/>
                                  </p:stCondLst>
                                  <p:childTnLst>
                                    <p:set>
                                      <p:cBhvr>
                                        <p:cTn id="13" dur="1" fill="hold">
                                          <p:stCondLst>
                                            <p:cond delay="0"/>
                                          </p:stCondLst>
                                        </p:cTn>
                                        <p:tgtEl>
                                          <p:spTgt spid="460810">
                                            <p:bg/>
                                          </p:spTgt>
                                        </p:tgtEl>
                                        <p:attrNameLst>
                                          <p:attrName>style.visibility</p:attrName>
                                        </p:attrNameLst>
                                      </p:cBhvr>
                                      <p:to>
                                        <p:strVal val="visible"/>
                                      </p:to>
                                    </p:set>
                                    <p:anim calcmode="lin" valueType="num">
                                      <p:cBhvr additive="base">
                                        <p:cTn id="14" dur="500" fill="hold"/>
                                        <p:tgtEl>
                                          <p:spTgt spid="460810">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460810">
                                            <p:bg/>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8000"/>
                            </p:stCondLst>
                            <p:childTnLst>
                              <p:par>
                                <p:cTn id="17" presetID="2" presetClass="entr" presetSubtype="2" fill="hold" grpId="0" nodeType="afterEffect">
                                  <p:stCondLst>
                                    <p:cond delay="1000"/>
                                  </p:stCondLst>
                                  <p:childTnLst>
                                    <p:set>
                                      <p:cBhvr>
                                        <p:cTn id="18" dur="1" fill="hold">
                                          <p:stCondLst>
                                            <p:cond delay="0"/>
                                          </p:stCondLst>
                                        </p:cTn>
                                        <p:tgtEl>
                                          <p:spTgt spid="460810">
                                            <p:txEl>
                                              <p:pRg st="0" end="0"/>
                                            </p:txEl>
                                          </p:spTgt>
                                        </p:tgtEl>
                                        <p:attrNameLst>
                                          <p:attrName>style.visibility</p:attrName>
                                        </p:attrNameLst>
                                      </p:cBhvr>
                                      <p:to>
                                        <p:strVal val="visible"/>
                                      </p:to>
                                    </p:set>
                                    <p:anim calcmode="lin" valueType="num">
                                      <p:cBhvr additive="base">
                                        <p:cTn id="19" dur="500" fill="hold"/>
                                        <p:tgtEl>
                                          <p:spTgt spid="46081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60810">
                                            <p:txEl>
                                              <p:pRg st="0" end="0"/>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9500"/>
                            </p:stCondLst>
                            <p:childTnLst>
                              <p:par>
                                <p:cTn id="22" presetID="2" presetClass="entr" presetSubtype="2" fill="hold" grpId="0" nodeType="afterEffect">
                                  <p:stCondLst>
                                    <p:cond delay="3500"/>
                                  </p:stCondLst>
                                  <p:childTnLst>
                                    <p:set>
                                      <p:cBhvr>
                                        <p:cTn id="23" dur="1" fill="hold">
                                          <p:stCondLst>
                                            <p:cond delay="0"/>
                                          </p:stCondLst>
                                        </p:cTn>
                                        <p:tgtEl>
                                          <p:spTgt spid="460810">
                                            <p:txEl>
                                              <p:pRg st="1" end="1"/>
                                            </p:txEl>
                                          </p:spTgt>
                                        </p:tgtEl>
                                        <p:attrNameLst>
                                          <p:attrName>style.visibility</p:attrName>
                                        </p:attrNameLst>
                                      </p:cBhvr>
                                      <p:to>
                                        <p:strVal val="visible"/>
                                      </p:to>
                                    </p:set>
                                    <p:anim calcmode="lin" valueType="num">
                                      <p:cBhvr additive="base">
                                        <p:cTn id="24" dur="500" fill="hold"/>
                                        <p:tgtEl>
                                          <p:spTgt spid="460810">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60810">
                                            <p:txEl>
                                              <p:pRg st="1" end="1"/>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3500"/>
                            </p:stCondLst>
                            <p:childTnLst>
                              <p:par>
                                <p:cTn id="27" presetID="2" presetClass="entr" presetSubtype="2" fill="hold" grpId="0" nodeType="afterEffect">
                                  <p:stCondLst>
                                    <p:cond delay="3000"/>
                                  </p:stCondLst>
                                  <p:childTnLst>
                                    <p:set>
                                      <p:cBhvr>
                                        <p:cTn id="28" dur="1" fill="hold">
                                          <p:stCondLst>
                                            <p:cond delay="0"/>
                                          </p:stCondLst>
                                        </p:cTn>
                                        <p:tgtEl>
                                          <p:spTgt spid="460810">
                                            <p:txEl>
                                              <p:pRg st="2" end="2"/>
                                            </p:txEl>
                                          </p:spTgt>
                                        </p:tgtEl>
                                        <p:attrNameLst>
                                          <p:attrName>style.visibility</p:attrName>
                                        </p:attrNameLst>
                                      </p:cBhvr>
                                      <p:to>
                                        <p:strVal val="visible"/>
                                      </p:to>
                                    </p:set>
                                    <p:anim calcmode="lin" valueType="num">
                                      <p:cBhvr additive="base">
                                        <p:cTn id="29" dur="500" fill="hold"/>
                                        <p:tgtEl>
                                          <p:spTgt spid="460810">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60810">
                                            <p:txEl>
                                              <p:pRg st="2" end="2"/>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7000"/>
                            </p:stCondLst>
                            <p:childTnLst>
                              <p:par>
                                <p:cTn id="32" presetID="2" presetClass="entr" presetSubtype="2" fill="hold" grpId="0" nodeType="afterEffect">
                                  <p:stCondLst>
                                    <p:cond delay="3000"/>
                                  </p:stCondLst>
                                  <p:childTnLst>
                                    <p:set>
                                      <p:cBhvr>
                                        <p:cTn id="33" dur="1" fill="hold">
                                          <p:stCondLst>
                                            <p:cond delay="0"/>
                                          </p:stCondLst>
                                        </p:cTn>
                                        <p:tgtEl>
                                          <p:spTgt spid="460810">
                                            <p:txEl>
                                              <p:pRg st="3" end="3"/>
                                            </p:txEl>
                                          </p:spTgt>
                                        </p:tgtEl>
                                        <p:attrNameLst>
                                          <p:attrName>style.visibility</p:attrName>
                                        </p:attrNameLst>
                                      </p:cBhvr>
                                      <p:to>
                                        <p:strVal val="visible"/>
                                      </p:to>
                                    </p:set>
                                    <p:anim calcmode="lin" valueType="num">
                                      <p:cBhvr additive="base">
                                        <p:cTn id="34" dur="500" fill="hold"/>
                                        <p:tgtEl>
                                          <p:spTgt spid="460810">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60810">
                                            <p:txEl>
                                              <p:pRg st="3" end="3"/>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500"/>
                            </p:stCondLst>
                            <p:childTnLst>
                              <p:par>
                                <p:cTn id="37" presetID="2" presetClass="entr" presetSubtype="2" fill="hold" grpId="0" nodeType="afterEffect">
                                  <p:stCondLst>
                                    <p:cond delay="3000"/>
                                  </p:stCondLst>
                                  <p:childTnLst>
                                    <p:set>
                                      <p:cBhvr>
                                        <p:cTn id="38" dur="1" fill="hold">
                                          <p:stCondLst>
                                            <p:cond delay="0"/>
                                          </p:stCondLst>
                                        </p:cTn>
                                        <p:tgtEl>
                                          <p:spTgt spid="460810">
                                            <p:txEl>
                                              <p:pRg st="4" end="4"/>
                                            </p:txEl>
                                          </p:spTgt>
                                        </p:tgtEl>
                                        <p:attrNameLst>
                                          <p:attrName>style.visibility</p:attrName>
                                        </p:attrNameLst>
                                      </p:cBhvr>
                                      <p:to>
                                        <p:strVal val="visible"/>
                                      </p:to>
                                    </p:set>
                                    <p:anim calcmode="lin" valueType="num">
                                      <p:cBhvr additive="base">
                                        <p:cTn id="39" dur="500" fill="hold"/>
                                        <p:tgtEl>
                                          <p:spTgt spid="460810">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608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0" grpId="0" build="p" animBg="1" autoUpdateAnimBg="0" advAuto="500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36195" name="Text Box 3"/>
          <p:cNvSpPr txBox="1">
            <a:spLocks noChangeArrowheads="1"/>
          </p:cNvSpPr>
          <p:nvPr/>
        </p:nvSpPr>
        <p:spPr bwMode="auto">
          <a:xfrm>
            <a:off x="-44450" y="1916113"/>
            <a:ext cx="9009063" cy="3168650"/>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endParaRPr lang="ru-RU" sz="2400" dirty="0">
              <a:latin typeface="Segoe Print" pitchFamily="2" charset="0"/>
              <a:hlinkClick r:id="rId8" action="ppaction://hlinksldjump"/>
            </a:endParaRPr>
          </a:p>
          <a:p>
            <a:pPr eaLnBrk="0" hangingPunct="0">
              <a:spcBef>
                <a:spcPct val="50000"/>
              </a:spcBef>
              <a:buFontTx/>
              <a:buChar char="•"/>
            </a:pPr>
            <a:r>
              <a:rPr lang="ru-RU" sz="2400" dirty="0">
                <a:latin typeface="Segoe Print" pitchFamily="2" charset="0"/>
                <a:hlinkClick r:id="rId9"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136196" name="Rectangle 19"/>
          <p:cNvSpPr>
            <a:spLocks noChangeArrowheads="1"/>
          </p:cNvSpPr>
          <p:nvPr/>
        </p:nvSpPr>
        <p:spPr bwMode="auto">
          <a:xfrm>
            <a:off x="0" y="2111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Понятие, виды и цели наказания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19.wav">
            <a:hlinkClick r:id="" action="ppaction://media"/>
          </p:cNvPr>
          <p:cNvPicPr>
            <a:picLocks noRot="1" noChangeAspect="1"/>
          </p:cNvPicPr>
          <p:nvPr>
            <a:audioFile r:link="rId1"/>
          </p:nvPr>
        </p:nvPicPr>
        <p:blipFill>
          <a:blip r:embed="rId12" cstate="print"/>
          <a:stretch>
            <a:fillRect/>
          </a:stretch>
        </p:blipFill>
        <p:spPr>
          <a:xfrm>
            <a:off x="1115616" y="450912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50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уголовного права, его предмет и задачи</a:t>
            </a:r>
          </a:p>
        </p:txBody>
      </p:sp>
      <p:sp>
        <p:nvSpPr>
          <p:cNvPr id="210946" name="Text Box 2"/>
          <p:cNvSpPr txBox="1">
            <a:spLocks noChangeArrowheads="1"/>
          </p:cNvSpPr>
          <p:nvPr/>
        </p:nvSpPr>
        <p:spPr bwMode="auto">
          <a:xfrm>
            <a:off x="539552" y="1916113"/>
            <a:ext cx="8352036" cy="2751522"/>
          </a:xfrm>
          <a:prstGeom prst="rect">
            <a:avLst/>
          </a:prstGeom>
          <a:noFill/>
          <a:ln w="9525">
            <a:noFill/>
            <a:miter lim="800000"/>
            <a:headEnd/>
            <a:tailEnd/>
          </a:ln>
          <a:effectLst/>
        </p:spPr>
        <p:txBody>
          <a:bodyPr wrap="square">
            <a:spAutoFit/>
          </a:bodyPr>
          <a:lstStyle/>
          <a:p>
            <a:pPr algn="just" eaLnBrk="0" hangingPunct="0">
              <a:lnSpc>
                <a:spcPct val="120000"/>
              </a:lnSpc>
              <a:buFontTx/>
              <a:buChar char="•"/>
            </a:pPr>
            <a:r>
              <a:rPr lang="ru-RU" dirty="0">
                <a:latin typeface="Verdana" pitchFamily="34" charset="0"/>
              </a:rPr>
              <a:t>Охрана прав человека и гражданина;</a:t>
            </a:r>
          </a:p>
          <a:p>
            <a:pPr algn="just" eaLnBrk="0" hangingPunct="0">
              <a:lnSpc>
                <a:spcPct val="120000"/>
              </a:lnSpc>
              <a:buFontTx/>
              <a:buChar char="•"/>
            </a:pPr>
            <a:r>
              <a:rPr lang="ru-RU" dirty="0">
                <a:latin typeface="Verdana" pitchFamily="34" charset="0"/>
              </a:rPr>
              <a:t>Охрана всех видов собственности;</a:t>
            </a:r>
          </a:p>
          <a:p>
            <a:pPr algn="just" eaLnBrk="0" hangingPunct="0">
              <a:lnSpc>
                <a:spcPct val="120000"/>
              </a:lnSpc>
              <a:buFontTx/>
              <a:buChar char="•"/>
            </a:pPr>
            <a:r>
              <a:rPr lang="ru-RU" dirty="0">
                <a:latin typeface="Verdana" pitchFamily="34" charset="0"/>
              </a:rPr>
              <a:t>Охрана общественного порядка и общественной безопасности;</a:t>
            </a:r>
          </a:p>
          <a:p>
            <a:pPr algn="just" eaLnBrk="0" hangingPunct="0">
              <a:lnSpc>
                <a:spcPct val="120000"/>
              </a:lnSpc>
              <a:buFontTx/>
              <a:buChar char="•"/>
            </a:pPr>
            <a:r>
              <a:rPr lang="ru-RU" dirty="0">
                <a:latin typeface="Verdana" pitchFamily="34" charset="0"/>
              </a:rPr>
              <a:t>Охрана окружающей среды;</a:t>
            </a:r>
          </a:p>
          <a:p>
            <a:pPr algn="just" eaLnBrk="0" hangingPunct="0">
              <a:lnSpc>
                <a:spcPct val="120000"/>
              </a:lnSpc>
              <a:buFontTx/>
              <a:buChar char="•"/>
            </a:pPr>
            <a:r>
              <a:rPr lang="ru-RU" dirty="0">
                <a:latin typeface="Verdana" pitchFamily="34" charset="0"/>
              </a:rPr>
              <a:t>Охрана конституционного строя Российской Федерации от преступных посягательств;</a:t>
            </a:r>
          </a:p>
          <a:p>
            <a:pPr algn="just" eaLnBrk="0" hangingPunct="0">
              <a:lnSpc>
                <a:spcPct val="120000"/>
              </a:lnSpc>
              <a:buFontTx/>
              <a:buChar char="•"/>
            </a:pPr>
            <a:r>
              <a:rPr lang="ru-RU" dirty="0">
                <a:latin typeface="Verdana" pitchFamily="34" charset="0"/>
              </a:rPr>
              <a:t>Предупреждение преступлений;</a:t>
            </a:r>
          </a:p>
          <a:p>
            <a:pPr algn="just" eaLnBrk="0" hangingPunct="0">
              <a:lnSpc>
                <a:spcPct val="120000"/>
              </a:lnSpc>
              <a:buFontTx/>
              <a:buChar char="•"/>
            </a:pPr>
            <a:r>
              <a:rPr lang="ru-RU" dirty="0">
                <a:latin typeface="Verdana" pitchFamily="34" charset="0"/>
              </a:rPr>
              <a:t>Обеспечение мира и безопасности человечества.</a:t>
            </a:r>
          </a:p>
        </p:txBody>
      </p:sp>
      <p:sp>
        <p:nvSpPr>
          <p:cNvPr id="6" name="Content Placeholder 2"/>
          <p:cNvSpPr txBox="1">
            <a:spLocks/>
          </p:cNvSpPr>
          <p:nvPr/>
        </p:nvSpPr>
        <p:spPr>
          <a:xfrm>
            <a:off x="-252413" y="606425"/>
            <a:ext cx="5761038" cy="414338"/>
          </a:xfrm>
          <a:prstGeom prst="rect">
            <a:avLst/>
          </a:prstGeom>
        </p:spPr>
        <p:txBody>
          <a:bodyPr>
            <a:normAutofit fontScale="775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0" indent="0" algn="ctr">
              <a:buFont typeface="Wingdings"/>
              <a:buNone/>
              <a:defRPr/>
            </a:pPr>
            <a:r>
              <a:rPr lang="ru-RU" sz="3200" b="1" i="1" dirty="0" smtClean="0"/>
              <a:t>Задачи Уголовного права</a:t>
            </a:r>
          </a:p>
        </p:txBody>
      </p:sp>
      <p:sp>
        <p:nvSpPr>
          <p:cNvPr id="1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7" name="AutoShape 2083">
            <a:hlinkClick r:id="rId4"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Управляющая кнопка: возврат 17">
            <a:hlinkClick r:id="rId5"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2.wav">
            <a:hlinkClick r:id="" action="ppaction://media"/>
          </p:cNvPr>
          <p:cNvPicPr>
            <a:picLocks noRot="1" noChangeAspect="1"/>
          </p:cNvPicPr>
          <p:nvPr>
            <a:audioFile r:link="rId1"/>
          </p:nvPr>
        </p:nvPicPr>
        <p:blipFill>
          <a:blip r:embed="rId6" cstate="print"/>
          <a:stretch>
            <a:fillRect/>
          </a:stretch>
        </p:blipFill>
        <p:spPr>
          <a:xfrm>
            <a:off x="4427984" y="548680"/>
            <a:ext cx="360040" cy="5040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4621" fill="hold"/>
                                        <p:tgtEl>
                                          <p:spTgt spid="11"/>
                                        </p:tgtEl>
                                      </p:cBhvr>
                                    </p:cmd>
                                  </p:childTnLst>
                                </p:cTn>
                              </p:par>
                              <p:par>
                                <p:cTn id="7" presetID="2" presetClass="entr" presetSubtype="9"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0-#ppt_w/2"/>
                                          </p:val>
                                        </p:tav>
                                        <p:tav tm="100000">
                                          <p:val>
                                            <p:strVal val="#ppt_x"/>
                                          </p:val>
                                        </p:tav>
                                      </p:tavLst>
                                    </p:anim>
                                    <p:anim calcmode="lin" valueType="num">
                                      <p:cBhvr additive="base">
                                        <p:cTn id="10" dur="500" fill="hold"/>
                                        <p:tgtEl>
                                          <p:spTgt spid="6"/>
                                        </p:tgtEl>
                                        <p:attrNameLst>
                                          <p:attrName>ppt_y</p:attrName>
                                        </p:attrNameLst>
                                      </p:cBhvr>
                                      <p:tavLst>
                                        <p:tav tm="0">
                                          <p:val>
                                            <p:strVal val="0-#ppt_h/2"/>
                                          </p:val>
                                        </p:tav>
                                        <p:tav tm="100000">
                                          <p:val>
                                            <p:strVal val="#ppt_y"/>
                                          </p:val>
                                        </p:tav>
                                      </p:tavLst>
                                    </p:anim>
                                  </p:childTnLst>
                                </p:cTn>
                              </p:par>
                              <p:par>
                                <p:cTn id="11" presetID="42" presetClass="entr" presetSubtype="0" fill="hold" nodeType="withEffect">
                                  <p:stCondLst>
                                    <p:cond delay="4100"/>
                                  </p:stCondLst>
                                  <p:childTnLst>
                                    <p:set>
                                      <p:cBhvr>
                                        <p:cTn id="12" dur="1" fill="hold">
                                          <p:stCondLst>
                                            <p:cond delay="0"/>
                                          </p:stCondLst>
                                        </p:cTn>
                                        <p:tgtEl>
                                          <p:spTgt spid="210946">
                                            <p:txEl>
                                              <p:pRg st="0" end="0"/>
                                            </p:txEl>
                                          </p:spTgt>
                                        </p:tgtEl>
                                        <p:attrNameLst>
                                          <p:attrName>style.visibility</p:attrName>
                                        </p:attrNameLst>
                                      </p:cBhvr>
                                      <p:to>
                                        <p:strVal val="visible"/>
                                      </p:to>
                                    </p:set>
                                    <p:animEffect transition="in" filter="fade">
                                      <p:cBhvr>
                                        <p:cTn id="13" dur="3000"/>
                                        <p:tgtEl>
                                          <p:spTgt spid="210946">
                                            <p:txEl>
                                              <p:pRg st="0" end="0"/>
                                            </p:txEl>
                                          </p:spTgt>
                                        </p:tgtEl>
                                      </p:cBhvr>
                                    </p:animEffect>
                                    <p:anim calcmode="lin" valueType="num">
                                      <p:cBhvr>
                                        <p:cTn id="14" dur="3000" fill="hold"/>
                                        <p:tgtEl>
                                          <p:spTgt spid="210946">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21094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9100"/>
                                  </p:stCondLst>
                                  <p:childTnLst>
                                    <p:set>
                                      <p:cBhvr>
                                        <p:cTn id="17" dur="1" fill="hold">
                                          <p:stCondLst>
                                            <p:cond delay="0"/>
                                          </p:stCondLst>
                                        </p:cTn>
                                        <p:tgtEl>
                                          <p:spTgt spid="210946">
                                            <p:txEl>
                                              <p:pRg st="1" end="1"/>
                                            </p:txEl>
                                          </p:spTgt>
                                        </p:tgtEl>
                                        <p:attrNameLst>
                                          <p:attrName>style.visibility</p:attrName>
                                        </p:attrNameLst>
                                      </p:cBhvr>
                                      <p:to>
                                        <p:strVal val="visible"/>
                                      </p:to>
                                    </p:set>
                                    <p:animEffect transition="in" filter="fade">
                                      <p:cBhvr>
                                        <p:cTn id="18" dur="1000"/>
                                        <p:tgtEl>
                                          <p:spTgt spid="210946">
                                            <p:txEl>
                                              <p:pRg st="1" end="1"/>
                                            </p:txEl>
                                          </p:spTgt>
                                        </p:tgtEl>
                                      </p:cBhvr>
                                    </p:animEffect>
                                    <p:anim calcmode="lin" valueType="num">
                                      <p:cBhvr>
                                        <p:cTn id="19" dur="10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1094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2400"/>
                                  </p:stCondLst>
                                  <p:childTnLst>
                                    <p:set>
                                      <p:cBhvr>
                                        <p:cTn id="22" dur="1" fill="hold">
                                          <p:stCondLst>
                                            <p:cond delay="0"/>
                                          </p:stCondLst>
                                        </p:cTn>
                                        <p:tgtEl>
                                          <p:spTgt spid="210946">
                                            <p:txEl>
                                              <p:pRg st="2" end="2"/>
                                            </p:txEl>
                                          </p:spTgt>
                                        </p:tgtEl>
                                        <p:attrNameLst>
                                          <p:attrName>style.visibility</p:attrName>
                                        </p:attrNameLst>
                                      </p:cBhvr>
                                      <p:to>
                                        <p:strVal val="visible"/>
                                      </p:to>
                                    </p:set>
                                    <p:animEffect transition="in" filter="fade">
                                      <p:cBhvr>
                                        <p:cTn id="23" dur="1000"/>
                                        <p:tgtEl>
                                          <p:spTgt spid="210946">
                                            <p:txEl>
                                              <p:pRg st="2" end="2"/>
                                            </p:txEl>
                                          </p:spTgt>
                                        </p:tgtEl>
                                      </p:cBhvr>
                                    </p:animEffect>
                                    <p:anim calcmode="lin" valueType="num">
                                      <p:cBhvr>
                                        <p:cTn id="24" dur="1000" fill="hold"/>
                                        <p:tgtEl>
                                          <p:spTgt spid="21094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094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7700"/>
                                  </p:stCondLst>
                                  <p:childTnLst>
                                    <p:set>
                                      <p:cBhvr>
                                        <p:cTn id="27" dur="1" fill="hold">
                                          <p:stCondLst>
                                            <p:cond delay="0"/>
                                          </p:stCondLst>
                                        </p:cTn>
                                        <p:tgtEl>
                                          <p:spTgt spid="210946">
                                            <p:txEl>
                                              <p:pRg st="3" end="3"/>
                                            </p:txEl>
                                          </p:spTgt>
                                        </p:tgtEl>
                                        <p:attrNameLst>
                                          <p:attrName>style.visibility</p:attrName>
                                        </p:attrNameLst>
                                      </p:cBhvr>
                                      <p:to>
                                        <p:strVal val="visible"/>
                                      </p:to>
                                    </p:set>
                                    <p:animEffect transition="in" filter="fade">
                                      <p:cBhvr>
                                        <p:cTn id="28" dur="1000"/>
                                        <p:tgtEl>
                                          <p:spTgt spid="210946">
                                            <p:txEl>
                                              <p:pRg st="3" end="3"/>
                                            </p:txEl>
                                          </p:spTgt>
                                        </p:tgtEl>
                                      </p:cBhvr>
                                    </p:animEffect>
                                    <p:anim calcmode="lin" valueType="num">
                                      <p:cBhvr>
                                        <p:cTn id="29" dur="1000" fill="hold"/>
                                        <p:tgtEl>
                                          <p:spTgt spid="21094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094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00"/>
                                  </p:stCondLst>
                                  <p:childTnLst>
                                    <p:set>
                                      <p:cBhvr>
                                        <p:cTn id="32" dur="1" fill="hold">
                                          <p:stCondLst>
                                            <p:cond delay="0"/>
                                          </p:stCondLst>
                                        </p:cTn>
                                        <p:tgtEl>
                                          <p:spTgt spid="210946">
                                            <p:txEl>
                                              <p:pRg st="4" end="4"/>
                                            </p:txEl>
                                          </p:spTgt>
                                        </p:tgtEl>
                                        <p:attrNameLst>
                                          <p:attrName>style.visibility</p:attrName>
                                        </p:attrNameLst>
                                      </p:cBhvr>
                                      <p:to>
                                        <p:strVal val="visible"/>
                                      </p:to>
                                    </p:set>
                                    <p:animEffect transition="in" filter="fade">
                                      <p:cBhvr>
                                        <p:cTn id="33" dur="1000"/>
                                        <p:tgtEl>
                                          <p:spTgt spid="210946">
                                            <p:txEl>
                                              <p:pRg st="4" end="4"/>
                                            </p:txEl>
                                          </p:spTgt>
                                        </p:tgtEl>
                                      </p:cBhvr>
                                    </p:animEffect>
                                    <p:anim calcmode="lin" valueType="num">
                                      <p:cBhvr>
                                        <p:cTn id="34" dur="1000" fill="hold"/>
                                        <p:tgtEl>
                                          <p:spTgt spid="21094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1094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25000"/>
                                  </p:stCondLst>
                                  <p:childTnLst>
                                    <p:set>
                                      <p:cBhvr>
                                        <p:cTn id="37" dur="1" fill="hold">
                                          <p:stCondLst>
                                            <p:cond delay="0"/>
                                          </p:stCondLst>
                                        </p:cTn>
                                        <p:tgtEl>
                                          <p:spTgt spid="210946">
                                            <p:txEl>
                                              <p:pRg st="5" end="5"/>
                                            </p:txEl>
                                          </p:spTgt>
                                        </p:tgtEl>
                                        <p:attrNameLst>
                                          <p:attrName>style.visibility</p:attrName>
                                        </p:attrNameLst>
                                      </p:cBhvr>
                                      <p:to>
                                        <p:strVal val="visible"/>
                                      </p:to>
                                    </p:set>
                                    <p:animEffect transition="in" filter="fade">
                                      <p:cBhvr>
                                        <p:cTn id="38" dur="3900"/>
                                        <p:tgtEl>
                                          <p:spTgt spid="210946">
                                            <p:txEl>
                                              <p:pRg st="5" end="5"/>
                                            </p:txEl>
                                          </p:spTgt>
                                        </p:tgtEl>
                                      </p:cBhvr>
                                    </p:animEffect>
                                    <p:anim calcmode="lin" valueType="num">
                                      <p:cBhvr>
                                        <p:cTn id="39" dur="3900" fill="hold"/>
                                        <p:tgtEl>
                                          <p:spTgt spid="210946">
                                            <p:txEl>
                                              <p:pRg st="5" end="5"/>
                                            </p:txEl>
                                          </p:spTgt>
                                        </p:tgtEl>
                                        <p:attrNameLst>
                                          <p:attrName>ppt_x</p:attrName>
                                        </p:attrNameLst>
                                      </p:cBhvr>
                                      <p:tavLst>
                                        <p:tav tm="0">
                                          <p:val>
                                            <p:strVal val="#ppt_x"/>
                                          </p:val>
                                        </p:tav>
                                        <p:tav tm="100000">
                                          <p:val>
                                            <p:strVal val="#ppt_x"/>
                                          </p:val>
                                        </p:tav>
                                      </p:tavLst>
                                    </p:anim>
                                    <p:anim calcmode="lin" valueType="num">
                                      <p:cBhvr>
                                        <p:cTn id="40" dur="3900" fill="hold"/>
                                        <p:tgtEl>
                                          <p:spTgt spid="21094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900"/>
                                  </p:stCondLst>
                                  <p:childTnLst>
                                    <p:set>
                                      <p:cBhvr>
                                        <p:cTn id="42" dur="1" fill="hold">
                                          <p:stCondLst>
                                            <p:cond delay="0"/>
                                          </p:stCondLst>
                                        </p:cTn>
                                        <p:tgtEl>
                                          <p:spTgt spid="210946">
                                            <p:txEl>
                                              <p:pRg st="6" end="6"/>
                                            </p:txEl>
                                          </p:spTgt>
                                        </p:tgtEl>
                                        <p:attrNameLst>
                                          <p:attrName>style.visibility</p:attrName>
                                        </p:attrNameLst>
                                      </p:cBhvr>
                                      <p:to>
                                        <p:strVal val="visible"/>
                                      </p:to>
                                    </p:set>
                                    <p:animEffect transition="in" filter="fade">
                                      <p:cBhvr>
                                        <p:cTn id="43" dur="1000"/>
                                        <p:tgtEl>
                                          <p:spTgt spid="210946">
                                            <p:txEl>
                                              <p:pRg st="6" end="6"/>
                                            </p:txEl>
                                          </p:spTgt>
                                        </p:tgtEl>
                                      </p:cBhvr>
                                    </p:animEffect>
                                    <p:anim calcmode="lin" valueType="num">
                                      <p:cBhvr>
                                        <p:cTn id="44" dur="1000" fill="hold"/>
                                        <p:tgtEl>
                                          <p:spTgt spid="21094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1094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37219" name="Text Box 1029"/>
          <p:cNvSpPr txBox="1">
            <a:spLocks noChangeArrowheads="1"/>
          </p:cNvSpPr>
          <p:nvPr/>
        </p:nvSpPr>
        <p:spPr bwMode="auto">
          <a:xfrm>
            <a:off x="900113" y="1844675"/>
            <a:ext cx="7697787" cy="3968750"/>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наказания.</a:t>
            </a:r>
            <a:endParaRPr lang="ru-RU" sz="2400">
              <a:latin typeface="Arial Narrow" pitchFamily="34" charset="0"/>
            </a:endParaRPr>
          </a:p>
          <a:p>
            <a:pPr eaLnBrk="0" hangingPunct="0"/>
            <a:r>
              <a:rPr lang="ru-RU" sz="2400">
                <a:latin typeface="Arial Narrow" pitchFamily="34" charset="0"/>
              </a:rPr>
              <a:t>2. Цели наказания.</a:t>
            </a:r>
          </a:p>
          <a:p>
            <a:pPr eaLnBrk="0" hangingPunct="0"/>
            <a:r>
              <a:rPr lang="ru-RU" sz="2400">
                <a:latin typeface="Arial Narrow" pitchFamily="34" charset="0"/>
              </a:rPr>
              <a:t>3. Система и виды наказаний.</a:t>
            </a:r>
          </a:p>
          <a:p>
            <a:pPr eaLnBrk="0" hangingPunct="0"/>
            <a:r>
              <a:rPr lang="ru-RU" sz="2400">
                <a:latin typeface="Arial Narrow" pitchFamily="34" charset="0"/>
              </a:rPr>
              <a:t>4. </a:t>
            </a:r>
            <a:r>
              <a:rPr lang="ru-RU" sz="2400">
                <a:latin typeface="Arial Narrow" pitchFamily="34" charset="0"/>
                <a:hlinkClick r:id="rId3" action="ppaction://hlinksldjump"/>
              </a:rPr>
              <a:t>Основные виды наказаний.</a:t>
            </a:r>
            <a:endParaRPr lang="ru-RU" sz="2400">
              <a:latin typeface="Arial Narrow" pitchFamily="34" charset="0"/>
            </a:endParaRPr>
          </a:p>
          <a:p>
            <a:pPr eaLnBrk="0" hangingPunct="0"/>
            <a:r>
              <a:rPr lang="ru-RU" sz="2400">
                <a:latin typeface="Arial Narrow" pitchFamily="34" charset="0"/>
              </a:rPr>
              <a:t>5. </a:t>
            </a:r>
            <a:r>
              <a:rPr lang="ru-RU" sz="2400">
                <a:latin typeface="Arial Narrow" pitchFamily="34" charset="0"/>
                <a:hlinkClick r:id="rId4" action="ppaction://hlinksldjump"/>
              </a:rPr>
              <a:t>Дополнительные наказания.</a:t>
            </a:r>
            <a:endParaRPr lang="ru-RU" sz="2400">
              <a:latin typeface="Arial Narrow" pitchFamily="34" charset="0"/>
            </a:endParaRPr>
          </a:p>
          <a:p>
            <a:pPr eaLnBrk="0" hangingPunct="0"/>
            <a:r>
              <a:rPr lang="ru-RU" sz="2400">
                <a:latin typeface="Arial Narrow" pitchFamily="34" charset="0"/>
              </a:rPr>
              <a:t>6. </a:t>
            </a:r>
            <a:r>
              <a:rPr lang="ru-RU" sz="2400">
                <a:latin typeface="Arial Narrow" pitchFamily="34" charset="0"/>
                <a:hlinkClick r:id="rId5" action="ppaction://hlinksldjump"/>
              </a:rPr>
              <a:t>Основные и дополнительные наказания.</a:t>
            </a:r>
            <a:endParaRPr lang="ru-RU" sz="2400">
              <a:latin typeface="Arial Narrow" pitchFamily="34" charset="0"/>
            </a:endParaRPr>
          </a:p>
        </p:txBody>
      </p:sp>
      <p:sp>
        <p:nvSpPr>
          <p:cNvPr id="137220" name="Rectangle 1045"/>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Вопросы к теме</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38243" name="Text Box 9"/>
          <p:cNvSpPr txBox="1">
            <a:spLocks noChangeArrowheads="1"/>
          </p:cNvSpPr>
          <p:nvPr/>
        </p:nvSpPr>
        <p:spPr bwMode="auto">
          <a:xfrm>
            <a:off x="179512" y="1268760"/>
            <a:ext cx="8712967" cy="5184576"/>
          </a:xfrm>
          <a:prstGeom prst="rect">
            <a:avLst/>
          </a:prstGeom>
          <a:noFill/>
          <a:ln w="9525">
            <a:noFill/>
            <a:miter lim="800000"/>
            <a:headEnd/>
            <a:tailEnd/>
          </a:ln>
          <a:effectLst/>
        </p:spPr>
        <p:txBody>
          <a:bodyPr/>
          <a:lstStyle/>
          <a:p>
            <a:pPr algn="just" eaLnBrk="0" hangingPunct="0">
              <a:spcBef>
                <a:spcPct val="50000"/>
              </a:spcBef>
            </a:pPr>
            <a:r>
              <a:rPr lang="ru-RU" dirty="0" smtClean="0">
                <a:ea typeface="Tahoma" pitchFamily="34" charset="0"/>
                <a:cs typeface="Tahoma" pitchFamily="34" charset="0"/>
              </a:rPr>
              <a:t>1</a:t>
            </a:r>
            <a:r>
              <a:rPr lang="ru-RU" dirty="0">
                <a:ea typeface="Tahoma" pitchFamily="34" charset="0"/>
                <a:cs typeface="Tahoma" pitchFamily="34" charset="0"/>
              </a:rPr>
              <a:t>. </a:t>
            </a:r>
            <a:r>
              <a:rPr lang="ru-RU" dirty="0" smtClean="0">
                <a:ea typeface="Tahoma" pitchFamily="34" charset="0"/>
                <a:cs typeface="Tahoma" pitchFamily="34" charset="0"/>
              </a:rPr>
              <a:t>Постановление Конституционного Суда РФ от 02 февраля 1999 г. по делу о проверке конституционности положений ст. 41 и ч. 3 ст. 42 УПК РСФСР, п.п. 1 и 2 постановления ВС РФ от 16 июля 1993 г. «О порядке введения в действие Закона РФ «О внесении изменений и дополнений в Закон РСФСР «О судоустройстве РСФСР», УПК РСФСР, УК РФ РСФСР и Кодекс РСФСР об административных правонарушениях» в связи с запросом Московского городского суда и жалобами ряда граждан (о запрете назначения смертной казни) // СЗ РФ. – 1999. – № 6. – Ст. 867; Доступ из справ. -правовой системы «</a:t>
            </a:r>
            <a:r>
              <a:rPr lang="ru-RU" dirty="0" err="1" smtClean="0">
                <a:ea typeface="Tahoma" pitchFamily="34" charset="0"/>
                <a:cs typeface="Tahoma" pitchFamily="34" charset="0"/>
              </a:rPr>
              <a:t>КонсультантПлюс</a:t>
            </a:r>
            <a:r>
              <a:rPr lang="ru-RU" dirty="0" smtClean="0">
                <a:ea typeface="Tahoma" pitchFamily="34" charset="0"/>
                <a:cs typeface="Tahoma" pitchFamily="34" charset="0"/>
              </a:rPr>
              <a:t>»: версия </a:t>
            </a:r>
            <a:r>
              <a:rPr lang="ru-RU" dirty="0" err="1" smtClean="0">
                <a:ea typeface="Tahoma" pitchFamily="34" charset="0"/>
                <a:cs typeface="Tahoma" pitchFamily="34" charset="0"/>
              </a:rPr>
              <a:t>Проф</a:t>
            </a:r>
            <a:r>
              <a:rPr lang="ru-RU" dirty="0" smtClean="0">
                <a:ea typeface="Tahoma" pitchFamily="34" charset="0"/>
                <a:cs typeface="Tahoma" pitchFamily="34" charset="0"/>
              </a:rPr>
              <a:t>».</a:t>
            </a:r>
          </a:p>
          <a:p>
            <a:pPr algn="just" eaLnBrk="0" hangingPunct="0">
              <a:spcBef>
                <a:spcPct val="50000"/>
              </a:spcBef>
            </a:pPr>
            <a:r>
              <a:rPr lang="ru-RU" dirty="0" smtClean="0">
                <a:ea typeface="Tahoma" pitchFamily="34" charset="0"/>
                <a:cs typeface="Tahoma" pitchFamily="34" charset="0"/>
              </a:rPr>
              <a:t>2. О практике назначения судами Российской Федерации уголовного наказания: постановление Пленума Верховного Суда РФ от 22 декабря 2015 г. № 58 // Российская газета. Федеральный выпуск № 6861 от 23 декабря 2015 г.</a:t>
            </a:r>
          </a:p>
          <a:p>
            <a:pPr algn="just" eaLnBrk="0" hangingPunct="0">
              <a:spcBef>
                <a:spcPct val="50000"/>
              </a:spcBef>
            </a:pPr>
            <a:r>
              <a:rPr lang="ru-RU" dirty="0" smtClean="0">
                <a:ea typeface="Tahoma" pitchFamily="34" charset="0"/>
                <a:cs typeface="Tahoma" pitchFamily="34" charset="0"/>
              </a:rPr>
              <a:t>3. О практике назначения и изменения судами видов исправительных учреждений: постановление № 9 Пленума Верховного Суда Российской Федерации от 29 мая 2014г. // Бюллетень ВС РФ. – 2014. – № 7. – С.17–23; Сайт Верховного Суда РФ. </a:t>
            </a:r>
            <a:endParaRPr lang="ru-RU" dirty="0">
              <a:ea typeface="Tahoma" pitchFamily="34" charset="0"/>
              <a:cs typeface="Tahoma" pitchFamily="34" charset="0"/>
            </a:endParaRPr>
          </a:p>
          <a:p>
            <a:pPr algn="just" eaLnBrk="0" hangingPunct="0">
              <a:spcBef>
                <a:spcPct val="50000"/>
              </a:spcBef>
            </a:pPr>
            <a:endParaRPr lang="ru-RU" dirty="0" smtClean="0">
              <a:ea typeface="Tahoma" pitchFamily="34" charset="0"/>
              <a:cs typeface="Tahoma" pitchFamily="34" charset="0"/>
            </a:endParaRPr>
          </a:p>
          <a:p>
            <a:pPr algn="just" eaLnBrk="0" hangingPunct="0">
              <a:spcBef>
                <a:spcPct val="50000"/>
              </a:spcBef>
            </a:pPr>
            <a:endParaRPr lang="ru-RU" dirty="0">
              <a:ea typeface="Tahoma" pitchFamily="34" charset="0"/>
              <a:cs typeface="Tahoma" pitchFamily="34" charset="0"/>
            </a:endParaRPr>
          </a:p>
        </p:txBody>
      </p:sp>
      <p:sp>
        <p:nvSpPr>
          <p:cNvPr id="138244" name="Rectangle 19"/>
          <p:cNvSpPr>
            <a:spLocks noChangeArrowheads="1"/>
          </p:cNvSpPr>
          <p:nvPr/>
        </p:nvSpPr>
        <p:spPr bwMode="auto">
          <a:xfrm>
            <a:off x="827584" y="548680"/>
            <a:ext cx="7200900" cy="50405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Постановления Верховного Суда РФ</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39267" name="Text Box 1032"/>
          <p:cNvSpPr txBox="1">
            <a:spLocks noChangeArrowheads="1"/>
          </p:cNvSpPr>
          <p:nvPr/>
        </p:nvSpPr>
        <p:spPr bwMode="auto">
          <a:xfrm>
            <a:off x="251521" y="1988840"/>
            <a:ext cx="8640960" cy="4608512"/>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Дементьев С.И. Уголовное наказание: содержание, виды, назначение и исполнение /С.И.Дементьев  – Краснодар, 2000.</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Зубкова В.И. Уголовное наказание и его социальная роль: теория и практика /В.И.Зубкова – М.: НОРМА, 2002.</a:t>
            </a:r>
          </a:p>
          <a:p>
            <a:endParaRPr lang="ru-RU" dirty="0" smtClean="0">
              <a:ea typeface="Tahoma" pitchFamily="34" charset="0"/>
              <a:cs typeface="Tahoma" pitchFamily="34" charset="0"/>
            </a:endParaRPr>
          </a:p>
          <a:p>
            <a:r>
              <a:rPr lang="ru-RU" dirty="0" smtClean="0">
                <a:ea typeface="Tahoma" pitchFamily="34" charset="0"/>
                <a:cs typeface="Tahoma" pitchFamily="34" charset="0"/>
              </a:rPr>
              <a:t>3. </a:t>
            </a:r>
            <a:r>
              <a:rPr lang="ru-RU" dirty="0" err="1" smtClean="0">
                <a:ea typeface="Tahoma" pitchFamily="34" charset="0"/>
                <a:cs typeface="Tahoma" pitchFamily="34" charset="0"/>
              </a:rPr>
              <a:t>Дуюнов</a:t>
            </a:r>
            <a:r>
              <a:rPr lang="ru-RU" dirty="0" smtClean="0">
                <a:ea typeface="Tahoma" pitchFamily="34" charset="0"/>
                <a:cs typeface="Tahoma" pitchFamily="34" charset="0"/>
              </a:rPr>
              <a:t> В.К. Наказание в уголовном праве России – принуждение или кара?  /</a:t>
            </a:r>
            <a:r>
              <a:rPr lang="ru-RU" dirty="0" err="1" smtClean="0">
                <a:ea typeface="Tahoma" pitchFamily="34" charset="0"/>
                <a:cs typeface="Tahoma" pitchFamily="34" charset="0"/>
              </a:rPr>
              <a:t>В.К.Дуюнов</a:t>
            </a:r>
            <a:r>
              <a:rPr lang="ru-RU" dirty="0" smtClean="0">
                <a:ea typeface="Tahoma" pitchFamily="34" charset="0"/>
                <a:cs typeface="Tahoma" pitchFamily="34" charset="0"/>
              </a:rPr>
              <a:t> // Государство и право. – 1997. – № 11.</a:t>
            </a:r>
          </a:p>
          <a:p>
            <a:pPr algn="just" eaLnBrk="0" hangingPunct="0">
              <a:spcBef>
                <a:spcPct val="50000"/>
              </a:spcBef>
            </a:pPr>
            <a:endParaRPr lang="ru-RU" dirty="0">
              <a:ea typeface="Tahoma" pitchFamily="34" charset="0"/>
              <a:cs typeface="Tahoma" pitchFamily="34" charset="0"/>
            </a:endParaRPr>
          </a:p>
        </p:txBody>
      </p:sp>
      <p:sp>
        <p:nvSpPr>
          <p:cNvPr id="139268" name="Rectangle 1043"/>
          <p:cNvSpPr>
            <a:spLocks noChangeArrowheads="1"/>
          </p:cNvSpPr>
          <p:nvPr/>
        </p:nvSpPr>
        <p:spPr bwMode="auto">
          <a:xfrm>
            <a:off x="971600" y="1052736"/>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smtClean="0">
                <a:solidFill>
                  <a:srgbClr val="000000"/>
                </a:solidFill>
              </a:rPr>
              <a:t>Список литературы</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0291" name="Text Box 8"/>
          <p:cNvSpPr txBox="1">
            <a:spLocks noChangeArrowheads="1"/>
          </p:cNvSpPr>
          <p:nvPr/>
        </p:nvSpPr>
        <p:spPr bwMode="auto">
          <a:xfrm>
            <a:off x="179512" y="1772816"/>
            <a:ext cx="8712967" cy="4752528"/>
          </a:xfrm>
          <a:prstGeom prst="rect">
            <a:avLst/>
          </a:prstGeom>
          <a:noFill/>
          <a:ln w="9525">
            <a:noFill/>
            <a:miter lim="800000"/>
            <a:headEnd/>
            <a:tailEnd/>
          </a:ln>
          <a:effectLst/>
        </p:spPr>
        <p:txBody>
          <a:bodyPr/>
          <a:lstStyle/>
          <a:p>
            <a:r>
              <a:rPr lang="ru-RU" dirty="0">
                <a:ea typeface="Tahoma" pitchFamily="34" charset="0"/>
                <a:cs typeface="Tahoma" pitchFamily="34" charset="0"/>
              </a:rPr>
              <a:t>4</a:t>
            </a:r>
            <a:r>
              <a:rPr lang="ru-RU" dirty="0" smtClean="0">
                <a:ea typeface="Tahoma" pitchFamily="34" charset="0"/>
                <a:cs typeface="Tahoma" pitchFamily="34" charset="0"/>
              </a:rPr>
              <a:t>. </a:t>
            </a:r>
            <a:r>
              <a:rPr lang="ru-RU" dirty="0" err="1" smtClean="0">
                <a:ea typeface="Tahoma" pitchFamily="34" charset="0"/>
                <a:cs typeface="Tahoma" pitchFamily="34" charset="0"/>
              </a:rPr>
              <a:t>Карамашев</a:t>
            </a:r>
            <a:r>
              <a:rPr lang="ru-RU" dirty="0" smtClean="0">
                <a:ea typeface="Tahoma" pitchFamily="34" charset="0"/>
                <a:cs typeface="Tahoma" pitchFamily="34" charset="0"/>
              </a:rPr>
              <a:t> С.Б. Восстановление справедливости как цель уголовного наказания: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 С.Б. </a:t>
            </a:r>
            <a:r>
              <a:rPr lang="ru-RU" dirty="0" err="1" smtClean="0">
                <a:ea typeface="Tahoma" pitchFamily="34" charset="0"/>
                <a:cs typeface="Tahoma" pitchFamily="34" charset="0"/>
              </a:rPr>
              <a:t>Карамышев</a:t>
            </a:r>
            <a:r>
              <a:rPr lang="ru-RU" dirty="0" smtClean="0">
                <a:ea typeface="Tahoma" pitchFamily="34" charset="0"/>
                <a:cs typeface="Tahoma" pitchFamily="34" charset="0"/>
              </a:rPr>
              <a:t> – Красноярск, 2004.</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Маликов Б. Наказание – основная форма реализации уголовной ответственности / Б. Маликов // Уголовное право. – 2003. – № 3. – С. 39–40.</a:t>
            </a:r>
          </a:p>
          <a:p>
            <a:endParaRPr lang="ru-RU" dirty="0" smtClean="0">
              <a:ea typeface="Tahoma" pitchFamily="34" charset="0"/>
              <a:cs typeface="Tahoma" pitchFamily="34" charset="0"/>
            </a:endParaRPr>
          </a:p>
          <a:p>
            <a:r>
              <a:rPr lang="ru-RU" dirty="0" smtClean="0">
                <a:ea typeface="Tahoma" pitchFamily="34" charset="0"/>
                <a:cs typeface="Tahoma" pitchFamily="34" charset="0"/>
              </a:rPr>
              <a:t>6. Мальцев В. Понятие наказания / В. Мальцев // Уголовное право. – 2006. – № 4. – С. 42–46.</a:t>
            </a:r>
          </a:p>
          <a:p>
            <a:endParaRPr lang="ru-RU" dirty="0" smtClean="0">
              <a:ea typeface="Tahoma" pitchFamily="34" charset="0"/>
              <a:cs typeface="Tahoma" pitchFamily="34" charset="0"/>
            </a:endParaRPr>
          </a:p>
          <a:p>
            <a:r>
              <a:rPr lang="ru-RU" dirty="0" smtClean="0">
                <a:ea typeface="Tahoma" pitchFamily="34" charset="0"/>
                <a:cs typeface="Tahoma" pitchFamily="34" charset="0"/>
              </a:rPr>
              <a:t>7. Мальцев В. Цели уголовного наказания / В. Мальцев // Уголовное право. – 2010. – № 6. – С. 35–40.</a:t>
            </a:r>
          </a:p>
          <a:p>
            <a:pPr algn="just" eaLnBrk="0" hangingPunct="0"/>
            <a:endParaRPr lang="ru-RU" dirty="0">
              <a:ea typeface="Tahoma" pitchFamily="34" charset="0"/>
              <a:cs typeface="Tahoma" pitchFamily="34" charset="0"/>
            </a:endParaRPr>
          </a:p>
        </p:txBody>
      </p:sp>
      <p:sp>
        <p:nvSpPr>
          <p:cNvPr id="140292" name="Rectangle 19"/>
          <p:cNvSpPr>
            <a:spLocks noChangeArrowheads="1"/>
          </p:cNvSpPr>
          <p:nvPr/>
        </p:nvSpPr>
        <p:spPr bwMode="auto">
          <a:xfrm>
            <a:off x="971600" y="908720"/>
            <a:ext cx="7200900" cy="5760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smtClean="0">
                <a:solidFill>
                  <a:srgbClr val="000000"/>
                </a:solidFill>
              </a:rPr>
              <a:t>Список литературы</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1315" name="Text Box 10"/>
          <p:cNvSpPr txBox="1">
            <a:spLocks noChangeArrowheads="1"/>
          </p:cNvSpPr>
          <p:nvPr/>
        </p:nvSpPr>
        <p:spPr bwMode="auto">
          <a:xfrm>
            <a:off x="179513" y="2060848"/>
            <a:ext cx="8418388" cy="4198665"/>
          </a:xfrm>
          <a:prstGeom prst="rect">
            <a:avLst/>
          </a:prstGeom>
          <a:noFill/>
          <a:ln w="9525">
            <a:noFill/>
            <a:miter lim="800000"/>
            <a:headEnd/>
            <a:tailEnd/>
          </a:ln>
          <a:effectLst/>
        </p:spPr>
        <p:txBody>
          <a:bodyPr/>
          <a:lstStyle/>
          <a:p>
            <a:pPr algn="just" eaLnBrk="0" hangingPunct="0">
              <a:spcBef>
                <a:spcPct val="50000"/>
              </a:spcBef>
            </a:pPr>
            <a:r>
              <a:rPr lang="ru-RU" dirty="0" smtClean="0">
                <a:ea typeface="Tahoma" pitchFamily="34" charset="0"/>
                <a:cs typeface="Tahoma" pitchFamily="34" charset="0"/>
              </a:rPr>
              <a:t>8. Мицкевич А.Ф. Уголовное наказание: понятие, цели и механизмы действия /А.Ф. Мицкевич – СПб., 2005.</a:t>
            </a:r>
          </a:p>
          <a:p>
            <a:endParaRPr lang="ru-RU" dirty="0" smtClean="0">
              <a:ea typeface="Tahoma" pitchFamily="34" charset="0"/>
              <a:cs typeface="Tahoma" pitchFamily="34" charset="0"/>
            </a:endParaRPr>
          </a:p>
          <a:p>
            <a:r>
              <a:rPr lang="ru-RU" dirty="0" smtClean="0">
                <a:ea typeface="Tahoma" pitchFamily="34" charset="0"/>
                <a:cs typeface="Tahoma" pitchFamily="34" charset="0"/>
              </a:rPr>
              <a:t>9. </a:t>
            </a:r>
            <a:r>
              <a:rPr lang="ru-RU" dirty="0" err="1" smtClean="0">
                <a:ea typeface="Tahoma" pitchFamily="34" charset="0"/>
                <a:cs typeface="Tahoma" pitchFamily="34" charset="0"/>
              </a:rPr>
              <a:t>Полубинская</a:t>
            </a:r>
            <a:r>
              <a:rPr lang="ru-RU" dirty="0" smtClean="0">
                <a:ea typeface="Tahoma" pitchFamily="34" charset="0"/>
                <a:cs typeface="Tahoma" pitchFamily="34" charset="0"/>
              </a:rPr>
              <a:t> С.В. Цели уголовного наказания /С.В. </a:t>
            </a:r>
            <a:r>
              <a:rPr lang="ru-RU" dirty="0" err="1" smtClean="0">
                <a:ea typeface="Tahoma" pitchFamily="34" charset="0"/>
                <a:cs typeface="Tahoma" pitchFamily="34" charset="0"/>
              </a:rPr>
              <a:t>Полубинская</a:t>
            </a:r>
            <a:r>
              <a:rPr lang="ru-RU" dirty="0" smtClean="0">
                <a:ea typeface="Tahoma" pitchFamily="34" charset="0"/>
                <a:cs typeface="Tahoma" pitchFamily="34" charset="0"/>
              </a:rPr>
              <a:t> – М.: Наука,1990.</a:t>
            </a:r>
          </a:p>
          <a:p>
            <a:endParaRPr lang="ru-RU" dirty="0" smtClean="0">
              <a:ea typeface="Tahoma" pitchFamily="34" charset="0"/>
              <a:cs typeface="Tahoma" pitchFamily="34" charset="0"/>
            </a:endParaRPr>
          </a:p>
          <a:p>
            <a:r>
              <a:rPr lang="ru-RU" dirty="0" smtClean="0">
                <a:ea typeface="Tahoma" pitchFamily="34" charset="0"/>
                <a:cs typeface="Tahoma" pitchFamily="34" charset="0"/>
              </a:rPr>
              <a:t>10. </a:t>
            </a:r>
            <a:r>
              <a:rPr lang="ru-RU" dirty="0" err="1" smtClean="0">
                <a:ea typeface="Tahoma" pitchFamily="34" charset="0"/>
                <a:cs typeface="Tahoma" pitchFamily="34" charset="0"/>
              </a:rPr>
              <a:t>Фойницкий</a:t>
            </a:r>
            <a:r>
              <a:rPr lang="ru-RU" dirty="0" smtClean="0">
                <a:ea typeface="Tahoma" pitchFamily="34" charset="0"/>
                <a:cs typeface="Tahoma" pitchFamily="34" charset="0"/>
              </a:rPr>
              <a:t> И.Я. Учение о наказании в связи с </a:t>
            </a:r>
            <a:r>
              <a:rPr lang="ru-RU" dirty="0" err="1" smtClean="0">
                <a:ea typeface="Tahoma" pitchFamily="34" charset="0"/>
                <a:cs typeface="Tahoma" pitchFamily="34" charset="0"/>
              </a:rPr>
              <a:t>тюрьмоведением</a:t>
            </a:r>
            <a:r>
              <a:rPr lang="ru-RU" dirty="0" smtClean="0">
                <a:ea typeface="Tahoma" pitchFamily="34" charset="0"/>
                <a:cs typeface="Tahoma" pitchFamily="34" charset="0"/>
              </a:rPr>
              <a:t> / </a:t>
            </a:r>
            <a:r>
              <a:rPr lang="ru-RU" dirty="0" err="1" smtClean="0">
                <a:ea typeface="Tahoma" pitchFamily="34" charset="0"/>
                <a:cs typeface="Tahoma" pitchFamily="34" charset="0"/>
              </a:rPr>
              <a:t>И.Я.Фойницкий</a:t>
            </a:r>
            <a:r>
              <a:rPr lang="ru-RU" dirty="0" smtClean="0">
                <a:ea typeface="Tahoma" pitchFamily="34" charset="0"/>
                <a:cs typeface="Tahoma" pitchFamily="34" charset="0"/>
              </a:rPr>
              <a:t>  – М., 2000. С. 55–70.</a:t>
            </a:r>
          </a:p>
          <a:p>
            <a:endParaRPr lang="ru-RU" dirty="0" smtClean="0">
              <a:ea typeface="Tahoma" pitchFamily="34" charset="0"/>
              <a:cs typeface="Tahoma" pitchFamily="34" charset="0"/>
            </a:endParaRPr>
          </a:p>
          <a:p>
            <a:r>
              <a:rPr lang="ru-RU" dirty="0" smtClean="0">
                <a:ea typeface="Tahoma" pitchFamily="34" charset="0"/>
                <a:cs typeface="Tahoma" pitchFamily="34" charset="0"/>
              </a:rPr>
              <a:t>11. Дементьев С.И. Уголовное наказание: содержание, виды, назначение и исполнение. /С.И. Дементьев – Краснодар, 2000.</a:t>
            </a:r>
          </a:p>
          <a:p>
            <a:pPr algn="just" eaLnBrk="0" hangingPunct="0">
              <a:spcBef>
                <a:spcPct val="50000"/>
              </a:spcBef>
            </a:pPr>
            <a:endParaRPr lang="ru-RU" dirty="0">
              <a:ea typeface="Tahoma" pitchFamily="34" charset="0"/>
              <a:cs typeface="Tahoma" pitchFamily="34" charset="0"/>
            </a:endParaRPr>
          </a:p>
        </p:txBody>
      </p:sp>
      <p:sp>
        <p:nvSpPr>
          <p:cNvPr id="141316" name="Rectangle 20"/>
          <p:cNvSpPr>
            <a:spLocks noChangeArrowheads="1"/>
          </p:cNvSpPr>
          <p:nvPr/>
        </p:nvSpPr>
        <p:spPr bwMode="auto">
          <a:xfrm>
            <a:off x="899592" y="1196752"/>
            <a:ext cx="7200900" cy="5760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2339" name="Text Box 8"/>
          <p:cNvSpPr txBox="1">
            <a:spLocks noChangeArrowheads="1"/>
          </p:cNvSpPr>
          <p:nvPr/>
        </p:nvSpPr>
        <p:spPr bwMode="auto">
          <a:xfrm>
            <a:off x="179512" y="1988840"/>
            <a:ext cx="8784975" cy="4536504"/>
          </a:xfrm>
          <a:prstGeom prst="rect">
            <a:avLst/>
          </a:prstGeom>
          <a:noFill/>
          <a:ln w="9525">
            <a:noFill/>
            <a:miter lim="800000"/>
            <a:headEnd/>
            <a:tailEnd/>
          </a:ln>
          <a:effectLst/>
        </p:spPr>
        <p:txBody>
          <a:bodyPr/>
          <a:lstStyle/>
          <a:p>
            <a:pPr algn="just" eaLnBrk="0" hangingPunct="0">
              <a:spcBef>
                <a:spcPct val="50000"/>
              </a:spcBef>
            </a:pPr>
            <a:r>
              <a:rPr lang="ru-RU" dirty="0" smtClean="0">
                <a:ea typeface="Tahoma" pitchFamily="34" charset="0"/>
                <a:cs typeface="Tahoma" pitchFamily="34" charset="0"/>
              </a:rPr>
              <a:t>12. Цепляева Г. О целях, функциях и системе наказания / Г. Цепляева // Уголовное право. –2007. – № 3. – С. 73–77.</a:t>
            </a:r>
          </a:p>
          <a:p>
            <a:endParaRPr lang="ru-RU" dirty="0" smtClean="0">
              <a:ea typeface="Tahoma" pitchFamily="34" charset="0"/>
              <a:cs typeface="Tahoma" pitchFamily="34" charset="0"/>
            </a:endParaRPr>
          </a:p>
          <a:p>
            <a:r>
              <a:rPr lang="ru-RU" dirty="0" smtClean="0">
                <a:ea typeface="Tahoma" pitchFamily="34" charset="0"/>
                <a:cs typeface="Tahoma" pitchFamily="34" charset="0"/>
              </a:rPr>
              <a:t>13. Шаргородский М.Д. Наказание, его цели и эффективность /М.Д.Шаргородский  – Л., 1973, или  – Избранные работы по уголовному праву. – СПб.: 2003.</a:t>
            </a:r>
          </a:p>
          <a:p>
            <a:endParaRPr lang="ru-RU" dirty="0" smtClean="0">
              <a:ea typeface="Tahoma" pitchFamily="34" charset="0"/>
              <a:cs typeface="Tahoma" pitchFamily="34" charset="0"/>
            </a:endParaRPr>
          </a:p>
          <a:p>
            <a:r>
              <a:rPr lang="ru-RU" dirty="0" smtClean="0">
                <a:ea typeface="Tahoma" pitchFamily="34" charset="0"/>
                <a:cs typeface="Tahoma" pitchFamily="34" charset="0"/>
              </a:rPr>
              <a:t>14. Юдин Е.В. Восстановление социальной справедливости: понятие, характеристика, критерии достижения: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/Е.В.Юдин – Иркутск, 2006.</a:t>
            </a:r>
          </a:p>
          <a:p>
            <a:pPr algn="just" eaLnBrk="0" hangingPunct="0">
              <a:spcBef>
                <a:spcPct val="50000"/>
              </a:spcBef>
            </a:pPr>
            <a:endParaRPr lang="ru-RU" dirty="0">
              <a:ea typeface="Tahoma" pitchFamily="34" charset="0"/>
              <a:cs typeface="Tahoma" pitchFamily="34" charset="0"/>
            </a:endParaRPr>
          </a:p>
        </p:txBody>
      </p:sp>
      <p:sp>
        <p:nvSpPr>
          <p:cNvPr id="142340" name="Rectangle 19"/>
          <p:cNvSpPr>
            <a:spLocks noChangeArrowheads="1"/>
          </p:cNvSpPr>
          <p:nvPr/>
        </p:nvSpPr>
        <p:spPr bwMode="auto">
          <a:xfrm>
            <a:off x="899592" y="980728"/>
            <a:ext cx="7200900" cy="5760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3363" name="Text Box 10"/>
          <p:cNvSpPr txBox="1">
            <a:spLocks noChangeArrowheads="1"/>
          </p:cNvSpPr>
          <p:nvPr/>
        </p:nvSpPr>
        <p:spPr bwMode="auto">
          <a:xfrm>
            <a:off x="900113" y="1844675"/>
            <a:ext cx="7697787" cy="3743325"/>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b="1">
                <a:latin typeface="Arial Narrow" pitchFamily="34" charset="0"/>
              </a:rPr>
              <a:t> </a:t>
            </a:r>
            <a:r>
              <a:rPr lang="ru-RU" sz="2400">
                <a:latin typeface="Arial Narrow" pitchFamily="34" charset="0"/>
              </a:rPr>
              <a:t>Понятие и признаки наказания.</a:t>
            </a:r>
          </a:p>
          <a:p>
            <a:pPr eaLnBrk="0" hangingPunct="0">
              <a:spcBef>
                <a:spcPct val="50000"/>
              </a:spcBef>
            </a:pPr>
            <a:r>
              <a:rPr lang="ru-RU" sz="2400">
                <a:latin typeface="Arial Narrow" pitchFamily="34" charset="0"/>
              </a:rPr>
              <a:t>2. Система наказания и ее значение в российском уголовном законодательстве.</a:t>
            </a:r>
          </a:p>
          <a:p>
            <a:pPr eaLnBrk="0" hangingPunct="0">
              <a:spcBef>
                <a:spcPct val="50000"/>
              </a:spcBef>
            </a:pPr>
            <a:r>
              <a:rPr lang="ru-RU" sz="2400">
                <a:latin typeface="Arial Narrow" pitchFamily="34" charset="0"/>
              </a:rPr>
              <a:t>3. Специфика наказаний, применяемых к несовершеннолетним.</a:t>
            </a:r>
          </a:p>
          <a:p>
            <a:pPr eaLnBrk="0" hangingPunct="0">
              <a:spcBef>
                <a:spcPct val="50000"/>
              </a:spcBef>
            </a:pPr>
            <a:r>
              <a:rPr lang="ru-RU" sz="2400">
                <a:latin typeface="Arial Narrow" pitchFamily="34" charset="0"/>
              </a:rPr>
              <a:t>4. История смертной казни в России.</a:t>
            </a:r>
          </a:p>
          <a:p>
            <a:pPr eaLnBrk="0" hangingPunct="0">
              <a:spcBef>
                <a:spcPct val="50000"/>
              </a:spcBef>
            </a:pPr>
            <a:r>
              <a:rPr lang="ru-RU" sz="2400">
                <a:latin typeface="Arial Narrow" pitchFamily="34" charset="0"/>
              </a:rPr>
              <a:t>5. Уголовно-правовые аспекты пожизненного лишения свободы.</a:t>
            </a:r>
            <a:endParaRPr lang="ru-RU" sz="2400">
              <a:latin typeface="Times New Roman" pitchFamily="18" charset="0"/>
            </a:endParaRPr>
          </a:p>
        </p:txBody>
      </p:sp>
      <p:sp>
        <p:nvSpPr>
          <p:cNvPr id="143364" name="Rectangle 2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462858" name="Text Box 10"/>
          <p:cNvSpPr txBox="1">
            <a:spLocks noChangeArrowheads="1"/>
          </p:cNvSpPr>
          <p:nvPr/>
        </p:nvSpPr>
        <p:spPr bwMode="auto">
          <a:xfrm>
            <a:off x="900113" y="4581525"/>
            <a:ext cx="7697787" cy="1552575"/>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r>
              <a:rPr lang="ru-RU" sz="2400" b="1" u="sng">
                <a:solidFill>
                  <a:srgbClr val="000000"/>
                </a:solidFill>
                <a:latin typeface="Arial Narrow" pitchFamily="34" charset="0"/>
              </a:rPr>
              <a:t>Цели наказания:</a:t>
            </a:r>
          </a:p>
          <a:p>
            <a:pPr lvl="2" eaLnBrk="0" hangingPunct="0">
              <a:buFontTx/>
              <a:buChar char="-"/>
            </a:pPr>
            <a:r>
              <a:rPr lang="ru-RU" sz="2400" b="1">
                <a:solidFill>
                  <a:srgbClr val="000000"/>
                </a:solidFill>
                <a:latin typeface="Arial Narrow" pitchFamily="34" charset="0"/>
              </a:rPr>
              <a:t>Восстановление социальной справедливости;</a:t>
            </a:r>
          </a:p>
          <a:p>
            <a:pPr lvl="2" eaLnBrk="0" hangingPunct="0">
              <a:buFontTx/>
              <a:buChar char="-"/>
            </a:pPr>
            <a:r>
              <a:rPr lang="ru-RU" sz="2400" b="1">
                <a:solidFill>
                  <a:srgbClr val="000000"/>
                </a:solidFill>
                <a:latin typeface="Arial Narrow" pitchFamily="34" charset="0"/>
              </a:rPr>
              <a:t>Исправление осужденного;</a:t>
            </a:r>
          </a:p>
          <a:p>
            <a:pPr lvl="2" eaLnBrk="0" hangingPunct="0">
              <a:buFontTx/>
              <a:buChar char="-"/>
            </a:pPr>
            <a:r>
              <a:rPr lang="ru-RU" sz="2400" b="1">
                <a:solidFill>
                  <a:srgbClr val="000000"/>
                </a:solidFill>
                <a:latin typeface="Arial Narrow" pitchFamily="34" charset="0"/>
              </a:rPr>
              <a:t>Предупреждение новых преступлений.</a:t>
            </a:r>
          </a:p>
        </p:txBody>
      </p:sp>
      <p:graphicFrame>
        <p:nvGraphicFramePr>
          <p:cNvPr id="462859" name="Object 11"/>
          <p:cNvGraphicFramePr>
            <a:graphicFrameLocks noChangeAspect="1"/>
          </p:cNvGraphicFramePr>
          <p:nvPr/>
        </p:nvGraphicFramePr>
        <p:xfrm>
          <a:off x="179388" y="1641475"/>
          <a:ext cx="446087" cy="838200"/>
        </p:xfrm>
        <a:graphic>
          <a:graphicData uri="http://schemas.openxmlformats.org/presentationml/2006/ole">
            <mc:AlternateContent xmlns:mc="http://schemas.openxmlformats.org/markup-compatibility/2006">
              <mc:Choice xmlns:v="urn:schemas-microsoft-com:vml" Requires="v">
                <p:oleObj spid="_x0000_s144425" name="Clip" r:id="rId4" imgW="1728788" imgH="3252788" progId="">
                  <p:embed/>
                </p:oleObj>
              </mc:Choice>
              <mc:Fallback>
                <p:oleObj name="Clip" r:id="rId4" imgW="1728788" imgH="3252788"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641475"/>
                        <a:ext cx="446087"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389" name="Rectangle 21"/>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Понятие и цели наказания</a:t>
            </a:r>
          </a:p>
        </p:txBody>
      </p:sp>
      <p:sp>
        <p:nvSpPr>
          <p:cNvPr id="2" name="Snip Diagonal Corner Rectangle 1"/>
          <p:cNvSpPr/>
          <p:nvPr/>
        </p:nvSpPr>
        <p:spPr>
          <a:xfrm>
            <a:off x="900113" y="2060575"/>
            <a:ext cx="7697787" cy="2089150"/>
          </a:xfrm>
          <a:prstGeom prst="snip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0000"/>
              </a:solidFill>
              <a:latin typeface="Arial Narrow" pitchFamily="34" charset="0"/>
            </a:endParaRPr>
          </a:p>
          <a:p>
            <a:pPr algn="ctr">
              <a:defRPr/>
            </a:pPr>
            <a:r>
              <a:rPr lang="ru-RU" dirty="0">
                <a:solidFill>
                  <a:srgbClr val="000000"/>
                </a:solidFill>
              </a:rPr>
              <a:t>Наказание есть мера  государственного принуждения, назначаемая по приговору суда. Наказание применяется к лицу признанному виновным в совершении преступления, и заключается в предусмотренных Уголовным кодексом лишении или ограничении прав и свобод этого лица.</a:t>
            </a:r>
            <a:r>
              <a:rPr lang="ru-RU" b="1" dirty="0">
                <a:solidFill>
                  <a:srgbClr val="000000"/>
                </a:solidFill>
              </a:rPr>
              <a:t> </a:t>
            </a:r>
            <a:r>
              <a:rPr lang="ru-RU" b="1" dirty="0" smtClean="0">
                <a:solidFill>
                  <a:srgbClr val="000000"/>
                </a:solidFill>
              </a:rPr>
              <a:t>( ч. 1 ст</a:t>
            </a:r>
            <a:r>
              <a:rPr lang="ru-RU" b="1" dirty="0">
                <a:solidFill>
                  <a:srgbClr val="000000"/>
                </a:solidFill>
              </a:rPr>
              <a:t>. 43 </a:t>
            </a:r>
            <a:r>
              <a:rPr lang="ru-RU" b="1" dirty="0" smtClean="0">
                <a:solidFill>
                  <a:srgbClr val="000000"/>
                </a:solidFill>
              </a:rPr>
              <a:t>УК РФ)</a:t>
            </a:r>
            <a:endParaRPr lang="ru-RU" b="1" dirty="0">
              <a:solidFill>
                <a:srgbClr val="000000"/>
              </a:solidFill>
            </a:endParaRPr>
          </a:p>
          <a:p>
            <a:pPr algn="ctr">
              <a:defRPr/>
            </a:pPr>
            <a:endParaRPr lang="ru-RU" dirty="0"/>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9000"/>
                                  </p:stCondLst>
                                  <p:childTnLst>
                                    <p:set>
                                      <p:cBhvr>
                                        <p:cTn id="6" dur="1" fill="hold">
                                          <p:stCondLst>
                                            <p:cond delay="0"/>
                                          </p:stCondLst>
                                        </p:cTn>
                                        <p:tgtEl>
                                          <p:spTgt spid="462859"/>
                                        </p:tgtEl>
                                        <p:attrNameLst>
                                          <p:attrName>style.visibility</p:attrName>
                                        </p:attrNameLst>
                                      </p:cBhvr>
                                      <p:to>
                                        <p:strVal val="visible"/>
                                      </p:to>
                                    </p:set>
                                    <p:anim calcmode="lin" valueType="num">
                                      <p:cBhvr>
                                        <p:cTn id="7" dur="1000" fill="hold"/>
                                        <p:tgtEl>
                                          <p:spTgt spid="462859"/>
                                        </p:tgtEl>
                                        <p:attrNameLst>
                                          <p:attrName>ppt_w</p:attrName>
                                        </p:attrNameLst>
                                      </p:cBhvr>
                                      <p:tavLst>
                                        <p:tav tm="0">
                                          <p:val>
                                            <p:fltVal val="0"/>
                                          </p:val>
                                        </p:tav>
                                        <p:tav tm="100000">
                                          <p:val>
                                            <p:strVal val="#ppt_w"/>
                                          </p:val>
                                        </p:tav>
                                      </p:tavLst>
                                    </p:anim>
                                    <p:anim calcmode="lin" valueType="num">
                                      <p:cBhvr>
                                        <p:cTn id="8" dur="1000" fill="hold"/>
                                        <p:tgtEl>
                                          <p:spTgt spid="462859"/>
                                        </p:tgtEl>
                                        <p:attrNameLst>
                                          <p:attrName>ppt_h</p:attrName>
                                        </p:attrNameLst>
                                      </p:cBhvr>
                                      <p:tavLst>
                                        <p:tav tm="0">
                                          <p:val>
                                            <p:fltVal val="0"/>
                                          </p:val>
                                        </p:tav>
                                        <p:tav tm="100000">
                                          <p:val>
                                            <p:strVal val="#ppt_h"/>
                                          </p:val>
                                        </p:tav>
                                      </p:tavLst>
                                    </p:anim>
                                    <p:anim calcmode="lin" valueType="num">
                                      <p:cBhvr>
                                        <p:cTn id="9" dur="1000" fill="hold"/>
                                        <p:tgtEl>
                                          <p:spTgt spid="4628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285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0"/>
                            </p:stCondLst>
                            <p:childTnLst>
                              <p:par>
                                <p:cTn id="12" presetID="2" presetClass="entr" presetSubtype="2" fill="hold" grpId="0" nodeType="afterEffect">
                                  <p:stCondLst>
                                    <p:cond delay="2500"/>
                                  </p:stCondLst>
                                  <p:childTnLst>
                                    <p:set>
                                      <p:cBhvr>
                                        <p:cTn id="13" dur="1" fill="hold">
                                          <p:stCondLst>
                                            <p:cond delay="0"/>
                                          </p:stCondLst>
                                        </p:cTn>
                                        <p:tgtEl>
                                          <p:spTgt spid="462858"/>
                                        </p:tgtEl>
                                        <p:attrNameLst>
                                          <p:attrName>style.visibility</p:attrName>
                                        </p:attrNameLst>
                                      </p:cBhvr>
                                      <p:to>
                                        <p:strVal val="visible"/>
                                      </p:to>
                                    </p:set>
                                    <p:anim calcmode="lin" valueType="num">
                                      <p:cBhvr additive="base">
                                        <p:cTn id="14" dur="500" fill="hold"/>
                                        <p:tgtEl>
                                          <p:spTgt spid="462858"/>
                                        </p:tgtEl>
                                        <p:attrNameLst>
                                          <p:attrName>ppt_x</p:attrName>
                                        </p:attrNameLst>
                                      </p:cBhvr>
                                      <p:tavLst>
                                        <p:tav tm="0">
                                          <p:val>
                                            <p:strVal val="1+#ppt_w/2"/>
                                          </p:val>
                                        </p:tav>
                                        <p:tav tm="100000">
                                          <p:val>
                                            <p:strVal val="#ppt_x"/>
                                          </p:val>
                                        </p:tav>
                                      </p:tavLst>
                                    </p:anim>
                                    <p:anim calcmode="lin" valueType="num">
                                      <p:cBhvr additive="base">
                                        <p:cTn id="15" dur="500" fill="hold"/>
                                        <p:tgtEl>
                                          <p:spTgt spid="4628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5411" name="Rectangle 18"/>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Основные виды наказаний (ст. 45 </a:t>
            </a:r>
            <a:r>
              <a:rPr lang="ru-RU" b="1" dirty="0" smtClean="0">
                <a:solidFill>
                  <a:srgbClr val="000000"/>
                </a:solidFill>
              </a:rPr>
              <a:t>УК РФ)</a:t>
            </a:r>
            <a:endParaRPr lang="ru-RU" b="1" dirty="0">
              <a:solidFill>
                <a:srgbClr val="000000"/>
              </a:solidFill>
            </a:endParaRPr>
          </a:p>
        </p:txBody>
      </p:sp>
      <p:sp>
        <p:nvSpPr>
          <p:cNvPr id="2" name="Rounded Rectangle 1"/>
          <p:cNvSpPr/>
          <p:nvPr/>
        </p:nvSpPr>
        <p:spPr>
          <a:xfrm>
            <a:off x="915988" y="2128838"/>
            <a:ext cx="7185025" cy="38925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nSpc>
                <a:spcPct val="120000"/>
              </a:lnSpc>
              <a:defRPr/>
            </a:pPr>
            <a:r>
              <a:rPr lang="ru-RU" b="1" dirty="0">
                <a:solidFill>
                  <a:schemeClr val="bg1"/>
                </a:solidFill>
              </a:rPr>
              <a:t>Обязательные работы (ст. 49 </a:t>
            </a:r>
            <a:r>
              <a:rPr lang="ru-RU" b="1" dirty="0" smtClean="0">
                <a:solidFill>
                  <a:schemeClr val="bg1"/>
                </a:solidFill>
              </a:rPr>
              <a:t>УК РФ)</a:t>
            </a:r>
            <a:endParaRPr lang="ru-RU" b="1" dirty="0">
              <a:solidFill>
                <a:schemeClr val="bg1"/>
              </a:solidFill>
            </a:endParaRPr>
          </a:p>
          <a:p>
            <a:pPr>
              <a:lnSpc>
                <a:spcPct val="120000"/>
              </a:lnSpc>
              <a:defRPr/>
            </a:pPr>
            <a:r>
              <a:rPr lang="ru-RU" b="1" dirty="0">
                <a:solidFill>
                  <a:schemeClr val="bg1"/>
                </a:solidFill>
              </a:rPr>
              <a:t>Исправительные работы (ст. 50 </a:t>
            </a:r>
            <a:r>
              <a:rPr lang="ru-RU" b="1" dirty="0" smtClean="0">
                <a:solidFill>
                  <a:schemeClr val="bg1"/>
                </a:solidFill>
              </a:rPr>
              <a:t>УК РФ)</a:t>
            </a:r>
            <a:endParaRPr lang="ru-RU" b="1" dirty="0">
              <a:solidFill>
                <a:schemeClr val="bg1"/>
              </a:solidFill>
            </a:endParaRPr>
          </a:p>
          <a:p>
            <a:pPr>
              <a:lnSpc>
                <a:spcPct val="120000"/>
              </a:lnSpc>
              <a:defRPr/>
            </a:pPr>
            <a:r>
              <a:rPr lang="ru-RU" b="1" dirty="0">
                <a:solidFill>
                  <a:schemeClr val="bg1"/>
                </a:solidFill>
              </a:rPr>
              <a:t>Ограничения по военной службе (ст. 51 </a:t>
            </a:r>
            <a:r>
              <a:rPr lang="ru-RU" b="1" dirty="0" smtClean="0">
                <a:solidFill>
                  <a:schemeClr val="bg1"/>
                </a:solidFill>
              </a:rPr>
              <a:t>УК РФ)</a:t>
            </a:r>
            <a:endParaRPr lang="ru-RU" b="1" dirty="0">
              <a:solidFill>
                <a:schemeClr val="bg1"/>
              </a:solidFill>
            </a:endParaRPr>
          </a:p>
          <a:p>
            <a:pPr>
              <a:lnSpc>
                <a:spcPct val="120000"/>
              </a:lnSpc>
              <a:defRPr/>
            </a:pPr>
            <a:r>
              <a:rPr lang="ru-RU" b="1" dirty="0" smtClean="0">
                <a:solidFill>
                  <a:schemeClr val="bg1"/>
                </a:solidFill>
              </a:rPr>
              <a:t>Принудительные работы(ст</a:t>
            </a:r>
            <a:r>
              <a:rPr lang="ru-RU" b="1" dirty="0">
                <a:solidFill>
                  <a:schemeClr val="bg1"/>
                </a:solidFill>
              </a:rPr>
              <a:t>. </a:t>
            </a:r>
            <a:r>
              <a:rPr lang="ru-RU" b="1" dirty="0" smtClean="0">
                <a:solidFill>
                  <a:schemeClr val="bg1"/>
                </a:solidFill>
              </a:rPr>
              <a:t>53.1 УК РФ)</a:t>
            </a:r>
            <a:endParaRPr lang="ru-RU" b="1" dirty="0">
              <a:solidFill>
                <a:schemeClr val="bg1"/>
              </a:solidFill>
            </a:endParaRPr>
          </a:p>
          <a:p>
            <a:pPr>
              <a:lnSpc>
                <a:spcPct val="120000"/>
              </a:lnSpc>
              <a:defRPr/>
            </a:pPr>
            <a:r>
              <a:rPr lang="ru-RU" b="1" dirty="0">
                <a:solidFill>
                  <a:schemeClr val="bg1"/>
                </a:solidFill>
              </a:rPr>
              <a:t>Арест (ст. 54 </a:t>
            </a:r>
            <a:r>
              <a:rPr lang="ru-RU" b="1" dirty="0" smtClean="0">
                <a:solidFill>
                  <a:schemeClr val="bg1"/>
                </a:solidFill>
              </a:rPr>
              <a:t>УК РФ)</a:t>
            </a:r>
            <a:endParaRPr lang="ru-RU" b="1" dirty="0">
              <a:solidFill>
                <a:schemeClr val="bg1"/>
              </a:solidFill>
            </a:endParaRPr>
          </a:p>
          <a:p>
            <a:pPr>
              <a:lnSpc>
                <a:spcPct val="120000"/>
              </a:lnSpc>
              <a:defRPr/>
            </a:pPr>
            <a:r>
              <a:rPr lang="ru-RU" b="1" dirty="0">
                <a:solidFill>
                  <a:schemeClr val="bg1"/>
                </a:solidFill>
              </a:rPr>
              <a:t>Содержание в дисциплинарной воинской части (ст. 55 </a:t>
            </a:r>
            <a:r>
              <a:rPr lang="ru-RU" b="1" dirty="0" smtClean="0">
                <a:solidFill>
                  <a:schemeClr val="bg1"/>
                </a:solidFill>
              </a:rPr>
              <a:t>УК РФ)</a:t>
            </a:r>
            <a:endParaRPr lang="ru-RU" b="1" dirty="0">
              <a:solidFill>
                <a:schemeClr val="bg1"/>
              </a:solidFill>
            </a:endParaRPr>
          </a:p>
          <a:p>
            <a:pPr>
              <a:lnSpc>
                <a:spcPct val="120000"/>
              </a:lnSpc>
              <a:defRPr/>
            </a:pPr>
            <a:r>
              <a:rPr lang="ru-RU" b="1" dirty="0">
                <a:solidFill>
                  <a:schemeClr val="bg1"/>
                </a:solidFill>
              </a:rPr>
              <a:t>Лишение свободы на определенный срок (ст. 56 </a:t>
            </a:r>
            <a:r>
              <a:rPr lang="ru-RU" b="1" dirty="0" smtClean="0">
                <a:solidFill>
                  <a:schemeClr val="bg1"/>
                </a:solidFill>
              </a:rPr>
              <a:t>УК РФ)</a:t>
            </a:r>
            <a:endParaRPr lang="ru-RU" b="1" dirty="0">
              <a:solidFill>
                <a:schemeClr val="bg1"/>
              </a:solidFill>
            </a:endParaRPr>
          </a:p>
          <a:p>
            <a:pPr>
              <a:lnSpc>
                <a:spcPct val="120000"/>
              </a:lnSpc>
              <a:defRPr/>
            </a:pPr>
            <a:r>
              <a:rPr lang="ru-RU" b="1" dirty="0">
                <a:solidFill>
                  <a:schemeClr val="bg1"/>
                </a:solidFill>
              </a:rPr>
              <a:t>Пожизненное лишение свободы (ст. 57 </a:t>
            </a:r>
            <a:r>
              <a:rPr lang="ru-RU" b="1" dirty="0" smtClean="0">
                <a:solidFill>
                  <a:schemeClr val="bg1"/>
                </a:solidFill>
              </a:rPr>
              <a:t>УК РФ)</a:t>
            </a:r>
            <a:endParaRPr lang="ru-RU" b="1" dirty="0">
              <a:solidFill>
                <a:schemeClr val="bg1"/>
              </a:solidFill>
            </a:endParaRPr>
          </a:p>
          <a:p>
            <a:pPr>
              <a:lnSpc>
                <a:spcPct val="120000"/>
              </a:lnSpc>
              <a:defRPr/>
            </a:pPr>
            <a:r>
              <a:rPr lang="ru-RU" b="1" dirty="0">
                <a:solidFill>
                  <a:schemeClr val="bg1"/>
                </a:solidFill>
              </a:rPr>
              <a:t>Смертная казнь (ст. 59 </a:t>
            </a:r>
            <a:r>
              <a:rPr lang="ru-RU" b="1" dirty="0" smtClean="0">
                <a:solidFill>
                  <a:schemeClr val="bg1"/>
                </a:solidFill>
              </a:rPr>
              <a:t>УК РФ)</a:t>
            </a:r>
            <a:endParaRPr lang="ru-RU" sz="1600" b="1" dirty="0">
              <a:solidFill>
                <a:schemeClr val="bg1"/>
              </a:solidFill>
            </a:endParaRPr>
          </a:p>
          <a:p>
            <a:pPr algn="ctr">
              <a:defRPr/>
            </a:pPr>
            <a:endParaRPr lang="ru-RU" dirty="0"/>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3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nodeType="afterGroup">
                            <p:stCondLst>
                              <p:cond delay="3500"/>
                            </p:stCondLst>
                            <p:childTnLst>
                              <p:par>
                                <p:cTn id="9" presetID="16" presetClass="entr" presetSubtype="21" fill="hold" nodeType="afterEffect">
                                  <p:stCondLst>
                                    <p:cond delay="3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par>
                          <p:cTn id="12" fill="hold" nodeType="afterGroup">
                            <p:stCondLst>
                              <p:cond delay="7000"/>
                            </p:stCondLst>
                            <p:childTnLst>
                              <p:par>
                                <p:cTn id="13" presetID="16" presetClass="entr" presetSubtype="21" fill="hold" nodeType="afterEffect">
                                  <p:stCondLst>
                                    <p:cond delay="3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par>
                          <p:cTn id="16" fill="hold" nodeType="afterGroup">
                            <p:stCondLst>
                              <p:cond delay="10500"/>
                            </p:stCondLst>
                            <p:childTnLst>
                              <p:par>
                                <p:cTn id="17" presetID="16" presetClass="entr" presetSubtype="21" fill="hold" nodeType="afterEffect">
                                  <p:stCondLst>
                                    <p:cond delay="2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par>
                          <p:cTn id="20" fill="hold" nodeType="afterGroup">
                            <p:stCondLst>
                              <p:cond delay="13000"/>
                            </p:stCondLst>
                            <p:childTnLst>
                              <p:par>
                                <p:cTn id="21" presetID="16" presetClass="entr" presetSubtype="21" fill="hold" nodeType="afterEffect">
                                  <p:stCondLst>
                                    <p:cond delay="45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par>
                          <p:cTn id="24" fill="hold" nodeType="afterGroup">
                            <p:stCondLst>
                              <p:cond delay="18000"/>
                            </p:stCondLst>
                            <p:childTnLst>
                              <p:par>
                                <p:cTn id="25" presetID="16" presetClass="entr" presetSubtype="21" fill="hold" nodeType="afterEffect">
                                  <p:stCondLst>
                                    <p:cond delay="30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par>
                          <p:cTn id="28" fill="hold" nodeType="afterGroup">
                            <p:stCondLst>
                              <p:cond delay="21500"/>
                            </p:stCondLst>
                            <p:childTnLst>
                              <p:par>
                                <p:cTn id="29" presetID="16" presetClass="entr" presetSubtype="21" fill="hold" nodeType="afterEffect">
                                  <p:stCondLst>
                                    <p:cond delay="37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childTnLst>
                          </p:cTn>
                        </p:par>
                        <p:par>
                          <p:cTn id="32" fill="hold" nodeType="afterGroup">
                            <p:stCondLst>
                              <p:cond delay="25700"/>
                            </p:stCondLst>
                            <p:childTnLst>
                              <p:par>
                                <p:cTn id="33" presetID="16" presetClass="entr" presetSubtype="21" fill="hold" nodeType="afterEffect">
                                  <p:stCondLst>
                                    <p:cond delay="320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500"/>
                                        <p:tgtEl>
                                          <p:spTgt spid="2">
                                            <p:txEl>
                                              <p:pRg st="7" end="7"/>
                                            </p:txEl>
                                          </p:spTgt>
                                        </p:tgtEl>
                                      </p:cBhvr>
                                    </p:animEffect>
                                  </p:childTnLst>
                                </p:cTn>
                              </p:par>
                            </p:childTnLst>
                          </p:cTn>
                        </p:par>
                        <p:par>
                          <p:cTn id="36" fill="hold" nodeType="afterGroup">
                            <p:stCondLst>
                              <p:cond delay="29400"/>
                            </p:stCondLst>
                            <p:childTnLst>
                              <p:par>
                                <p:cTn id="37" presetID="16" presetClass="entr" presetSubtype="21" fill="hold" nodeType="afterEffect">
                                  <p:stCondLst>
                                    <p:cond delay="370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6435" name="Rectangle 18"/>
          <p:cNvSpPr>
            <a:spLocks noChangeArrowheads="1"/>
          </p:cNvSpPr>
          <p:nvPr/>
        </p:nvSpPr>
        <p:spPr bwMode="auto">
          <a:xfrm>
            <a:off x="900113" y="765175"/>
            <a:ext cx="7127875" cy="1079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Дополнительные виды наказаний, </a:t>
            </a:r>
          </a:p>
          <a:p>
            <a:pPr algn="ctr" eaLnBrk="0" hangingPunct="0"/>
            <a:r>
              <a:rPr lang="ru-RU" b="1" dirty="0">
                <a:solidFill>
                  <a:srgbClr val="000000"/>
                </a:solidFill>
              </a:rPr>
              <a:t>назначаемые по приговору </a:t>
            </a:r>
          </a:p>
          <a:p>
            <a:pPr algn="ctr" eaLnBrk="0" hangingPunct="0"/>
            <a:r>
              <a:rPr lang="ru-RU" b="1" dirty="0">
                <a:solidFill>
                  <a:srgbClr val="000000"/>
                </a:solidFill>
              </a:rPr>
              <a:t>суда в соответствии с ч. 2 ст. 45 </a:t>
            </a:r>
            <a:r>
              <a:rPr lang="ru-RU" b="1" dirty="0" smtClean="0">
                <a:solidFill>
                  <a:srgbClr val="000000"/>
                </a:solidFill>
              </a:rPr>
              <a:t>УК РФ</a:t>
            </a:r>
            <a:endParaRPr lang="ru-RU" b="1" dirty="0">
              <a:solidFill>
                <a:srgbClr val="000000"/>
              </a:solidFill>
            </a:endParaRPr>
          </a:p>
        </p:txBody>
      </p:sp>
      <p:sp>
        <p:nvSpPr>
          <p:cNvPr id="2" name="Snip and Round Single Corner Rectangle 1"/>
          <p:cNvSpPr/>
          <p:nvPr/>
        </p:nvSpPr>
        <p:spPr>
          <a:xfrm>
            <a:off x="909638" y="2276475"/>
            <a:ext cx="7118350" cy="936625"/>
          </a:xfrm>
          <a:prstGeom prst="snip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rgbClr val="000000"/>
                </a:solidFill>
              </a:rPr>
              <a:t>- лишение специального, воинского или почетного звания, классного чина и государственных наград </a:t>
            </a:r>
            <a:r>
              <a:rPr lang="ru-RU" b="1" dirty="0">
                <a:solidFill>
                  <a:srgbClr val="000000"/>
                </a:solidFill>
              </a:rPr>
              <a:t>(ст. 48 </a:t>
            </a:r>
            <a:r>
              <a:rPr lang="ru-RU" b="1" dirty="0" smtClean="0">
                <a:solidFill>
                  <a:srgbClr val="000000"/>
                </a:solidFill>
              </a:rPr>
              <a:t>УК РФ);</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bwMode="auto">
          <a:xfrm>
            <a:off x="827584"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Система уголовного права</a:t>
            </a:r>
          </a:p>
        </p:txBody>
      </p:sp>
      <p:sp>
        <p:nvSpPr>
          <p:cNvPr id="2" name="Can 1"/>
          <p:cNvSpPr/>
          <p:nvPr/>
        </p:nvSpPr>
        <p:spPr>
          <a:xfrm>
            <a:off x="28575" y="1340768"/>
            <a:ext cx="2738438" cy="4104455"/>
          </a:xfrm>
          <a:prstGeom prst="can">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1600" b="1" dirty="0">
                <a:solidFill>
                  <a:schemeClr val="accent1">
                    <a:lumMod val="50000"/>
                  </a:schemeClr>
                </a:solidFill>
              </a:rPr>
              <a:t>Общая часть</a:t>
            </a:r>
          </a:p>
          <a:p>
            <a:pPr algn="ctr">
              <a:defRPr/>
            </a:pPr>
            <a:endParaRPr lang="ru-RU" sz="1100" b="1" dirty="0">
              <a:solidFill>
                <a:schemeClr val="hlink"/>
              </a:solidFill>
            </a:endParaRPr>
          </a:p>
          <a:p>
            <a:pPr algn="ctr">
              <a:defRPr/>
            </a:pPr>
            <a:r>
              <a:rPr lang="ru-RU" sz="1200" b="1" dirty="0">
                <a:solidFill>
                  <a:srgbClr val="000000"/>
                </a:solidFill>
              </a:rPr>
              <a:t>Уголовный закон</a:t>
            </a:r>
          </a:p>
          <a:p>
            <a:pPr algn="ctr">
              <a:defRPr/>
            </a:pPr>
            <a:endParaRPr lang="ru-RU" sz="1200" b="1" dirty="0">
              <a:solidFill>
                <a:srgbClr val="000000"/>
              </a:solidFill>
            </a:endParaRPr>
          </a:p>
          <a:p>
            <a:pPr algn="ctr">
              <a:defRPr/>
            </a:pPr>
            <a:r>
              <a:rPr lang="ru-RU" sz="1200" b="1" dirty="0">
                <a:solidFill>
                  <a:srgbClr val="000000"/>
                </a:solidFill>
              </a:rPr>
              <a:t>Преступление</a:t>
            </a:r>
          </a:p>
          <a:p>
            <a:pPr algn="ctr">
              <a:defRPr/>
            </a:pPr>
            <a:endParaRPr lang="ru-RU" sz="1200" b="1" dirty="0">
              <a:solidFill>
                <a:srgbClr val="000000"/>
              </a:solidFill>
            </a:endParaRPr>
          </a:p>
          <a:p>
            <a:pPr algn="ctr">
              <a:defRPr/>
            </a:pPr>
            <a:r>
              <a:rPr lang="ru-RU" sz="1200" b="1" dirty="0">
                <a:solidFill>
                  <a:srgbClr val="000000"/>
                </a:solidFill>
              </a:rPr>
              <a:t>Наказание</a:t>
            </a:r>
          </a:p>
          <a:p>
            <a:pPr algn="ctr">
              <a:defRPr/>
            </a:pPr>
            <a:endParaRPr lang="ru-RU" sz="1200" b="1" dirty="0">
              <a:solidFill>
                <a:srgbClr val="000000"/>
              </a:solidFill>
            </a:endParaRPr>
          </a:p>
          <a:p>
            <a:pPr algn="ctr">
              <a:defRPr/>
            </a:pPr>
            <a:r>
              <a:rPr lang="ru-RU" sz="1200" b="1" dirty="0">
                <a:solidFill>
                  <a:srgbClr val="000000"/>
                </a:solidFill>
              </a:rPr>
              <a:t>Освобождение от уголовной </a:t>
            </a:r>
          </a:p>
          <a:p>
            <a:pPr algn="ctr">
              <a:defRPr/>
            </a:pPr>
            <a:r>
              <a:rPr lang="ru-RU" sz="1200" b="1" dirty="0">
                <a:solidFill>
                  <a:srgbClr val="000000"/>
                </a:solidFill>
              </a:rPr>
              <a:t>ответственности и наказания</a:t>
            </a:r>
          </a:p>
          <a:p>
            <a:pPr algn="ctr">
              <a:defRPr/>
            </a:pPr>
            <a:endParaRPr lang="ru-RU" sz="1200" b="1" dirty="0">
              <a:solidFill>
                <a:srgbClr val="000000"/>
              </a:solidFill>
            </a:endParaRPr>
          </a:p>
          <a:p>
            <a:pPr algn="ctr">
              <a:defRPr/>
            </a:pPr>
            <a:r>
              <a:rPr lang="ru-RU" sz="1200" b="1" dirty="0">
                <a:solidFill>
                  <a:srgbClr val="000000"/>
                </a:solidFill>
              </a:rPr>
              <a:t>Уголовная ответственность</a:t>
            </a:r>
          </a:p>
          <a:p>
            <a:pPr algn="ctr">
              <a:defRPr/>
            </a:pPr>
            <a:r>
              <a:rPr lang="ru-RU" sz="1200" b="1" dirty="0">
                <a:solidFill>
                  <a:srgbClr val="000000"/>
                </a:solidFill>
              </a:rPr>
              <a:t> несовершеннолетних</a:t>
            </a:r>
          </a:p>
          <a:p>
            <a:pPr algn="ctr">
              <a:defRPr/>
            </a:pPr>
            <a:endParaRPr lang="ru-RU" sz="1200" b="1" dirty="0">
              <a:solidFill>
                <a:srgbClr val="000000"/>
              </a:solidFill>
            </a:endParaRPr>
          </a:p>
          <a:p>
            <a:pPr algn="ctr">
              <a:defRPr/>
            </a:pPr>
            <a:r>
              <a:rPr lang="ru-RU" sz="1200" b="1" dirty="0" smtClean="0">
                <a:solidFill>
                  <a:srgbClr val="000000"/>
                </a:solidFill>
              </a:rPr>
              <a:t>Иные меры уголовно-правового </a:t>
            </a:r>
            <a:r>
              <a:rPr lang="ru-RU" sz="1200" b="1" dirty="0">
                <a:solidFill>
                  <a:srgbClr val="000000"/>
                </a:solidFill>
              </a:rPr>
              <a:t>характера</a:t>
            </a:r>
          </a:p>
        </p:txBody>
      </p:sp>
      <p:sp>
        <p:nvSpPr>
          <p:cNvPr id="11" name="Can 10"/>
          <p:cNvSpPr/>
          <p:nvPr/>
        </p:nvSpPr>
        <p:spPr>
          <a:xfrm>
            <a:off x="6130925" y="1340768"/>
            <a:ext cx="2738438" cy="4176464"/>
          </a:xfrm>
          <a:prstGeom prst="can">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ru-RU" sz="1400" b="1" dirty="0">
              <a:solidFill>
                <a:schemeClr val="hlink"/>
              </a:solidFill>
            </a:endParaRPr>
          </a:p>
          <a:p>
            <a:pPr algn="ctr">
              <a:defRPr/>
            </a:pPr>
            <a:r>
              <a:rPr lang="ru-RU" sz="1200" b="1" dirty="0">
                <a:solidFill>
                  <a:schemeClr val="accent1">
                    <a:lumMod val="50000"/>
                  </a:schemeClr>
                </a:solidFill>
              </a:rPr>
              <a:t>Особенная часть</a:t>
            </a:r>
          </a:p>
          <a:p>
            <a:pPr algn="ctr">
              <a:defRPr/>
            </a:pPr>
            <a:r>
              <a:rPr lang="ru-RU" sz="1200" b="1" dirty="0">
                <a:solidFill>
                  <a:srgbClr val="000000"/>
                </a:solidFill>
              </a:rPr>
              <a:t>Преступления против личности</a:t>
            </a:r>
          </a:p>
          <a:p>
            <a:pPr algn="ctr">
              <a:defRPr/>
            </a:pPr>
            <a:endParaRPr lang="ru-RU" sz="1200" b="1" dirty="0">
              <a:solidFill>
                <a:srgbClr val="000000"/>
              </a:solidFill>
            </a:endParaRPr>
          </a:p>
          <a:p>
            <a:pPr algn="ctr">
              <a:defRPr/>
            </a:pPr>
            <a:r>
              <a:rPr lang="ru-RU" sz="1200" b="1" dirty="0">
                <a:solidFill>
                  <a:srgbClr val="000000"/>
                </a:solidFill>
              </a:rPr>
              <a:t>Преступления в сфере экономики</a:t>
            </a:r>
          </a:p>
          <a:p>
            <a:pPr algn="ctr">
              <a:defRPr/>
            </a:pPr>
            <a:endParaRPr lang="ru-RU" sz="1200" b="1" dirty="0">
              <a:solidFill>
                <a:srgbClr val="000000"/>
              </a:solidFill>
            </a:endParaRPr>
          </a:p>
          <a:p>
            <a:pPr algn="ctr">
              <a:defRPr/>
            </a:pPr>
            <a:r>
              <a:rPr lang="ru-RU" sz="1200" b="1" dirty="0">
                <a:solidFill>
                  <a:srgbClr val="000000"/>
                </a:solidFill>
              </a:rPr>
              <a:t>Преступления </a:t>
            </a:r>
          </a:p>
          <a:p>
            <a:pPr algn="ctr">
              <a:defRPr/>
            </a:pPr>
            <a:r>
              <a:rPr lang="ru-RU" sz="1200" b="1" dirty="0">
                <a:solidFill>
                  <a:srgbClr val="000000"/>
                </a:solidFill>
              </a:rPr>
              <a:t>против общественной безопасности</a:t>
            </a:r>
          </a:p>
          <a:p>
            <a:pPr algn="ctr">
              <a:defRPr/>
            </a:pPr>
            <a:r>
              <a:rPr lang="ru-RU" sz="1200" b="1" dirty="0">
                <a:solidFill>
                  <a:srgbClr val="000000"/>
                </a:solidFill>
              </a:rPr>
              <a:t> и общественного порядка</a:t>
            </a:r>
          </a:p>
          <a:p>
            <a:pPr algn="ctr">
              <a:defRPr/>
            </a:pPr>
            <a:endParaRPr lang="ru-RU" sz="1200" b="1" dirty="0">
              <a:solidFill>
                <a:srgbClr val="000000"/>
              </a:solidFill>
            </a:endParaRPr>
          </a:p>
          <a:p>
            <a:pPr algn="ctr">
              <a:defRPr/>
            </a:pPr>
            <a:r>
              <a:rPr lang="ru-RU" sz="1200" b="1" dirty="0">
                <a:solidFill>
                  <a:srgbClr val="000000"/>
                </a:solidFill>
              </a:rPr>
              <a:t>Преступления</a:t>
            </a:r>
          </a:p>
          <a:p>
            <a:pPr algn="ctr">
              <a:defRPr/>
            </a:pPr>
            <a:r>
              <a:rPr lang="ru-RU" sz="1200" b="1" dirty="0">
                <a:solidFill>
                  <a:srgbClr val="000000"/>
                </a:solidFill>
              </a:rPr>
              <a:t> против государственной власти</a:t>
            </a:r>
          </a:p>
          <a:p>
            <a:pPr algn="ctr">
              <a:defRPr/>
            </a:pPr>
            <a:endParaRPr lang="ru-RU" sz="1200" b="1" dirty="0">
              <a:solidFill>
                <a:srgbClr val="000000"/>
              </a:solidFill>
            </a:endParaRPr>
          </a:p>
          <a:p>
            <a:pPr algn="ctr">
              <a:defRPr/>
            </a:pPr>
            <a:r>
              <a:rPr lang="ru-RU" sz="1200" b="1" dirty="0">
                <a:solidFill>
                  <a:srgbClr val="000000"/>
                </a:solidFill>
              </a:rPr>
              <a:t>Преступления против военной службы</a:t>
            </a:r>
          </a:p>
          <a:p>
            <a:pPr algn="ctr">
              <a:defRPr/>
            </a:pPr>
            <a:endParaRPr lang="ru-RU" sz="1200" b="1" dirty="0">
              <a:solidFill>
                <a:srgbClr val="000000"/>
              </a:solidFill>
            </a:endParaRPr>
          </a:p>
          <a:p>
            <a:pPr algn="ctr">
              <a:defRPr/>
            </a:pPr>
            <a:r>
              <a:rPr lang="ru-RU" sz="1200" b="1" dirty="0">
                <a:solidFill>
                  <a:srgbClr val="000000"/>
                </a:solidFill>
              </a:rPr>
              <a:t>Преступления против </a:t>
            </a:r>
          </a:p>
          <a:p>
            <a:pPr algn="ctr">
              <a:defRPr/>
            </a:pPr>
            <a:r>
              <a:rPr lang="ru-RU" sz="1200" b="1" dirty="0">
                <a:solidFill>
                  <a:srgbClr val="000000"/>
                </a:solidFill>
              </a:rPr>
              <a:t>мира и безопасности человечества</a:t>
            </a:r>
          </a:p>
          <a:p>
            <a:pPr algn="ctr">
              <a:defRPr/>
            </a:pPr>
            <a:endParaRPr lang="ru-RU" sz="1100" b="1" dirty="0">
              <a:solidFill>
                <a:srgbClr val="000000"/>
              </a:solidFill>
            </a:endParaRPr>
          </a:p>
        </p:txBody>
      </p:sp>
      <p:sp>
        <p:nvSpPr>
          <p:cNvPr id="6" name="Left-Right Arrow 5"/>
          <p:cNvSpPr/>
          <p:nvPr/>
        </p:nvSpPr>
        <p:spPr>
          <a:xfrm>
            <a:off x="3059113" y="2924175"/>
            <a:ext cx="2881312" cy="6492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9" name="Управляющая кнопка: возврат 1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3" name="13.wav">
            <a:hlinkClick r:id="" action="ppaction://media"/>
          </p:cNvPr>
          <p:cNvPicPr>
            <a:picLocks noRot="1" noChangeAspect="1"/>
          </p:cNvPicPr>
          <p:nvPr>
            <a:audioFile r:link="rId1"/>
          </p:nvPr>
        </p:nvPicPr>
        <p:blipFill>
          <a:blip r:embed="rId5" cstate="print"/>
          <a:stretch>
            <a:fillRect/>
          </a:stretch>
        </p:blipFill>
        <p:spPr>
          <a:xfrm>
            <a:off x="0" y="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0078" fill="hold"/>
                                        <p:tgtEl>
                                          <p:spTgt spid="13"/>
                                        </p:tgtEl>
                                      </p:cBhvr>
                                    </p:cmd>
                                  </p:childTnLst>
                                </p:cTn>
                              </p:par>
                              <p:par>
                                <p:cTn id="7" presetID="45"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anim calcmode="lin" valueType="num">
                                      <p:cBhvr>
                                        <p:cTn id="10" dur="2000" fill="hold"/>
                                        <p:tgtEl>
                                          <p:spTgt spid="6"/>
                                        </p:tgtEl>
                                        <p:attrNameLst>
                                          <p:attrName>ppt_w</p:attrName>
                                        </p:attrNameLst>
                                      </p:cBhvr>
                                      <p:tavLst>
                                        <p:tav tm="0" fmla="#ppt_w*sin(2.5*pi*$)">
                                          <p:val>
                                            <p:fltVal val="0"/>
                                          </p:val>
                                        </p:tav>
                                        <p:tav tm="100000">
                                          <p:val>
                                            <p:fltVal val="1"/>
                                          </p:val>
                                        </p:tav>
                                      </p:tavLst>
                                    </p:anim>
                                    <p:anim calcmode="lin" valueType="num">
                                      <p:cBhvr>
                                        <p:cTn id="1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Понятие, виды и цели наказания</a:t>
            </a:r>
          </a:p>
        </p:txBody>
      </p:sp>
      <p:sp>
        <p:nvSpPr>
          <p:cNvPr id="147459" name="Rectangle 18"/>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Основные и дополнительные виды наказаний</a:t>
            </a:r>
          </a:p>
        </p:txBody>
      </p:sp>
      <p:sp>
        <p:nvSpPr>
          <p:cNvPr id="5" name="Document"/>
          <p:cNvSpPr>
            <a:spLocks noEditPoints="1" noChangeArrowheads="1"/>
          </p:cNvSpPr>
          <p:nvPr/>
        </p:nvSpPr>
        <p:spPr bwMode="auto">
          <a:xfrm>
            <a:off x="869950" y="2133600"/>
            <a:ext cx="7231063" cy="2374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ru-RU" b="1" u="sng" dirty="0">
                <a:solidFill>
                  <a:srgbClr val="000000"/>
                </a:solidFill>
                <a:latin typeface="+mn-lt"/>
              </a:rPr>
              <a:t>Наказания, применяемые в качестве основных и дополнительных (ч. 2 ст. 45 </a:t>
            </a:r>
            <a:r>
              <a:rPr lang="ru-RU" b="1" u="sng" dirty="0" smtClean="0">
                <a:solidFill>
                  <a:srgbClr val="000000"/>
                </a:solidFill>
                <a:latin typeface="+mn-lt"/>
              </a:rPr>
              <a:t>УК РФ):</a:t>
            </a:r>
            <a:endParaRPr lang="ru-RU" b="1" u="sng" dirty="0">
              <a:solidFill>
                <a:srgbClr val="000000"/>
              </a:solidFill>
              <a:latin typeface="+mn-lt"/>
            </a:endParaRPr>
          </a:p>
          <a:p>
            <a:pPr>
              <a:defRPr/>
            </a:pPr>
            <a:r>
              <a:rPr lang="ru-RU" b="1" dirty="0">
                <a:solidFill>
                  <a:srgbClr val="000000"/>
                </a:solidFill>
                <a:latin typeface="+mn-lt"/>
              </a:rPr>
              <a:t>- штраф (ст. 46 </a:t>
            </a:r>
            <a:r>
              <a:rPr lang="ru-RU" b="1" dirty="0" smtClean="0">
                <a:solidFill>
                  <a:srgbClr val="000000"/>
                </a:solidFill>
                <a:latin typeface="+mn-lt"/>
              </a:rPr>
              <a:t>УК РФ);</a:t>
            </a:r>
            <a:endParaRPr lang="ru-RU" b="1" dirty="0">
              <a:solidFill>
                <a:srgbClr val="000000"/>
              </a:solidFill>
              <a:latin typeface="+mn-lt"/>
            </a:endParaRPr>
          </a:p>
          <a:p>
            <a:pPr>
              <a:buFontTx/>
              <a:buChar char="-"/>
              <a:defRPr/>
            </a:pPr>
            <a:r>
              <a:rPr lang="ru-RU" b="1" dirty="0" smtClean="0">
                <a:solidFill>
                  <a:srgbClr val="000000"/>
                </a:solidFill>
                <a:latin typeface="+mn-lt"/>
              </a:rPr>
              <a:t>лишение </a:t>
            </a:r>
            <a:r>
              <a:rPr lang="ru-RU" b="1" dirty="0">
                <a:solidFill>
                  <a:srgbClr val="000000"/>
                </a:solidFill>
                <a:latin typeface="+mn-lt"/>
              </a:rPr>
              <a:t>права занимать определенные должности или заниматься определенной деятельностью (ст. 47 </a:t>
            </a:r>
            <a:r>
              <a:rPr lang="ru-RU" b="1" dirty="0" smtClean="0">
                <a:solidFill>
                  <a:srgbClr val="000000"/>
                </a:solidFill>
                <a:latin typeface="+mn-lt"/>
              </a:rPr>
              <a:t>УК РФ)</a:t>
            </a:r>
          </a:p>
          <a:p>
            <a:pPr>
              <a:buFontTx/>
              <a:buChar char="-"/>
              <a:defRPr/>
            </a:pPr>
            <a:r>
              <a:rPr lang="ru-RU" b="1" dirty="0" smtClean="0">
                <a:solidFill>
                  <a:srgbClr val="000000"/>
                </a:solidFill>
              </a:rPr>
              <a:t> ограничение свободы (ст. 53 УК РФ)</a:t>
            </a:r>
            <a:r>
              <a:rPr lang="ru-RU" b="1" dirty="0" smtClean="0">
                <a:solidFill>
                  <a:srgbClr val="000000"/>
                </a:solidFill>
                <a:latin typeface="+mn-lt"/>
              </a:rPr>
              <a:t>.</a:t>
            </a:r>
            <a:endParaRPr lang="ru-RU" b="1" dirty="0">
              <a:solidFill>
                <a:srgbClr val="000000"/>
              </a:solidFill>
              <a:latin typeface="+mn-lt"/>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90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48483" name="Text Box 3"/>
          <p:cNvSpPr txBox="1">
            <a:spLocks noChangeArrowheads="1"/>
          </p:cNvSpPr>
          <p:nvPr/>
        </p:nvSpPr>
        <p:spPr bwMode="auto">
          <a:xfrm>
            <a:off x="25400" y="1763713"/>
            <a:ext cx="8939213" cy="3249612"/>
          </a:xfrm>
          <a:prstGeom prst="rect">
            <a:avLst/>
          </a:prstGeom>
          <a:noFill/>
          <a:ln w="9525">
            <a:noFill/>
            <a:miter lim="800000"/>
            <a:headEnd/>
            <a:tailEnd/>
          </a:ln>
          <a:effectLst/>
        </p:spPr>
        <p:txBody>
          <a:bodyPr/>
          <a:lstStyle/>
          <a:p>
            <a:pPr eaLnBrk="0" hangingPunct="0">
              <a:spcBef>
                <a:spcPct val="50000"/>
              </a:spcBef>
              <a:buFontTx/>
              <a:buChar char="•"/>
            </a:pPr>
            <a:r>
              <a:rPr lang="ru-RU" sz="2400">
                <a:latin typeface="Segoe Print" pitchFamily="2" charset="0"/>
                <a:hlinkClick r:id="rId3" action="ppaction://hlinksldjump"/>
              </a:rPr>
              <a:t>Вопросы к теме</a:t>
            </a:r>
            <a:endParaRPr lang="ru-RU" sz="2400">
              <a:latin typeface="Segoe Print" pitchFamily="2" charset="0"/>
              <a:hlinkClick r:id="rId4" action="ppaction://hlinksldjump"/>
            </a:endParaRPr>
          </a:p>
          <a:p>
            <a:pPr eaLnBrk="0" hangingPunct="0">
              <a:spcBef>
                <a:spcPct val="50000"/>
              </a:spcBef>
              <a:buFontTx/>
              <a:buChar char="•"/>
            </a:pPr>
            <a:r>
              <a:rPr lang="ru-RU" sz="2400">
                <a:latin typeface="Segoe Print" pitchFamily="2" charset="0"/>
                <a:hlinkClick r:id="rId5" action="ppaction://hlinksldjump"/>
              </a:rPr>
              <a:t>Постановления Верховного Суда РФ</a:t>
            </a:r>
            <a:endParaRPr lang="ru-RU" sz="2400">
              <a:latin typeface="Segoe Print" pitchFamily="2" charset="0"/>
              <a:hlinkClick r:id="rId6" action="ppaction://hlinksldjump"/>
            </a:endParaRPr>
          </a:p>
          <a:p>
            <a:pPr eaLnBrk="0" hangingPunct="0">
              <a:spcBef>
                <a:spcPct val="50000"/>
              </a:spcBef>
              <a:buFontTx/>
              <a:buChar char="•"/>
            </a:pPr>
            <a:r>
              <a:rPr lang="ru-RU" sz="2400">
                <a:latin typeface="Segoe Print" pitchFamily="2" charset="0"/>
                <a:hlinkClick r:id="rId7" action="ppaction://hlinksldjump"/>
              </a:rPr>
              <a:t>Список литературы</a:t>
            </a:r>
            <a:endParaRPr lang="ru-RU" sz="2400">
              <a:latin typeface="Segoe Print" pitchFamily="2" charset="0"/>
              <a:hlinkClick r:id="rId8" action="ppaction://hlinksldjump"/>
            </a:endParaRPr>
          </a:p>
          <a:p>
            <a:pPr eaLnBrk="0" hangingPunct="0">
              <a:spcBef>
                <a:spcPct val="50000"/>
              </a:spcBef>
              <a:buFontTx/>
              <a:buChar char="•"/>
            </a:pPr>
            <a:r>
              <a:rPr lang="ru-RU" sz="2400">
                <a:latin typeface="Segoe Print" pitchFamily="2" charset="0"/>
                <a:hlinkClick r:id="rId9" action="ppaction://hlinksldjump"/>
              </a:rPr>
              <a:t>Тематика для написания контрольных и курсовых работ</a:t>
            </a:r>
            <a:endParaRPr lang="ru-RU" sz="2400">
              <a:latin typeface="Segoe Print" pitchFamily="2" charset="0"/>
            </a:endParaRPr>
          </a:p>
          <a:p>
            <a:pPr eaLnBrk="0" hangingPunct="0">
              <a:spcBef>
                <a:spcPct val="50000"/>
              </a:spcBef>
              <a:buFontTx/>
              <a:buChar char="•"/>
            </a:pPr>
            <a:r>
              <a:rPr lang="ru-RU" sz="2000" b="1">
                <a:solidFill>
                  <a:srgbClr val="FF3300"/>
                </a:solidFill>
                <a:latin typeface="Segoe Print" pitchFamily="2" charset="0"/>
              </a:rPr>
              <a:t>Лекция </a:t>
            </a:r>
          </a:p>
        </p:txBody>
      </p:sp>
      <p:sp>
        <p:nvSpPr>
          <p:cNvPr id="148484" name="Rectangle 19"/>
          <p:cNvSpPr>
            <a:spLocks noChangeArrowheads="1"/>
          </p:cNvSpPr>
          <p:nvPr/>
        </p:nvSpPr>
        <p:spPr bwMode="auto">
          <a:xfrm>
            <a:off x="0" y="182563"/>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Назначение наказания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31.wav">
            <a:hlinkClick r:id="" action="ppaction://media"/>
          </p:cNvPr>
          <p:cNvPicPr>
            <a:picLocks noRot="1" noChangeAspect="1"/>
          </p:cNvPicPr>
          <p:nvPr>
            <a:audioFile r:link="rId1"/>
          </p:nvPr>
        </p:nvPicPr>
        <p:blipFill>
          <a:blip r:embed="rId12" cstate="print"/>
          <a:stretch>
            <a:fillRect/>
          </a:stretch>
        </p:blipFill>
        <p:spPr>
          <a:xfrm>
            <a:off x="1187624" y="436510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361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49507" name="Text Box 5"/>
          <p:cNvSpPr txBox="1">
            <a:spLocks noChangeArrowheads="1"/>
          </p:cNvSpPr>
          <p:nvPr/>
        </p:nvSpPr>
        <p:spPr bwMode="auto">
          <a:xfrm>
            <a:off x="900113" y="1836738"/>
            <a:ext cx="7772400" cy="5021262"/>
          </a:xfrm>
          <a:prstGeom prst="rect">
            <a:avLst/>
          </a:prstGeom>
          <a:noFill/>
          <a:ln w="9525">
            <a:noFill/>
            <a:miter lim="800000"/>
            <a:headEnd/>
            <a:tailEnd/>
          </a:ln>
          <a:effectLst/>
        </p:spPr>
        <p:txBody>
          <a:bodyPr>
            <a:spAutoFit/>
          </a:bodyPr>
          <a:lstStyle/>
          <a:p>
            <a:pPr algn="just"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Общие начала назначения наказания.</a:t>
            </a:r>
            <a:endParaRPr lang="ru-RU" sz="2400">
              <a:latin typeface="Arial Narrow" pitchFamily="34" charset="0"/>
            </a:endParaRPr>
          </a:p>
          <a:p>
            <a:pPr algn="just" eaLnBrk="0" hangingPunct="0">
              <a:spcBef>
                <a:spcPct val="50000"/>
              </a:spcBef>
            </a:pPr>
            <a:r>
              <a:rPr lang="ru-RU" sz="2400">
                <a:latin typeface="Arial Narrow" pitchFamily="34" charset="0"/>
              </a:rPr>
              <a:t>2. </a:t>
            </a:r>
            <a:r>
              <a:rPr lang="ru-RU" sz="2400">
                <a:latin typeface="Arial Narrow" pitchFamily="34" charset="0"/>
                <a:hlinkClick r:id="rId3" action="ppaction://hlinksldjump"/>
              </a:rPr>
              <a:t>Общественная опасность преступления и личность виновного как общие начала назначения наказания.</a:t>
            </a:r>
            <a:endParaRPr lang="ru-RU" sz="2400">
              <a:latin typeface="Arial Narrow" pitchFamily="34" charset="0"/>
            </a:endParaRPr>
          </a:p>
          <a:p>
            <a:pPr algn="just" eaLnBrk="0" hangingPunct="0">
              <a:spcBef>
                <a:spcPct val="50000"/>
              </a:spcBef>
            </a:pPr>
            <a:r>
              <a:rPr lang="ru-RU" sz="2400">
                <a:latin typeface="Arial Narrow" pitchFamily="34" charset="0"/>
              </a:rPr>
              <a:t>3. </a:t>
            </a:r>
            <a:r>
              <a:rPr lang="ru-RU" sz="2400">
                <a:latin typeface="Arial Narrow" pitchFamily="34" charset="0"/>
                <a:hlinkClick r:id="rId4" action="ppaction://hlinksldjump"/>
              </a:rPr>
              <a:t>Обстоятельства смягчающие наказания.</a:t>
            </a:r>
            <a:endParaRPr lang="ru-RU" sz="2400">
              <a:latin typeface="Arial Narrow" pitchFamily="34" charset="0"/>
            </a:endParaRPr>
          </a:p>
          <a:p>
            <a:pPr algn="just" eaLnBrk="0" hangingPunct="0">
              <a:spcBef>
                <a:spcPct val="50000"/>
              </a:spcBef>
            </a:pPr>
            <a:r>
              <a:rPr lang="ru-RU" sz="2400">
                <a:latin typeface="Arial Narrow" pitchFamily="34" charset="0"/>
              </a:rPr>
              <a:t>4. </a:t>
            </a:r>
            <a:r>
              <a:rPr lang="ru-RU" sz="2400">
                <a:latin typeface="Arial Narrow" pitchFamily="34" charset="0"/>
                <a:hlinkClick r:id="rId5" action="ppaction://hlinksldjump"/>
              </a:rPr>
              <a:t>Обстоятельства отягчающие наказания.</a:t>
            </a:r>
            <a:endParaRPr lang="ru-RU" sz="2400">
              <a:latin typeface="Arial Narrow" pitchFamily="34" charset="0"/>
            </a:endParaRPr>
          </a:p>
          <a:p>
            <a:pPr algn="just" eaLnBrk="0" hangingPunct="0">
              <a:spcBef>
                <a:spcPct val="50000"/>
              </a:spcBef>
            </a:pPr>
            <a:r>
              <a:rPr lang="ru-RU" sz="2400">
                <a:latin typeface="Arial Narrow" pitchFamily="34" charset="0"/>
              </a:rPr>
              <a:t>5. </a:t>
            </a:r>
            <a:r>
              <a:rPr lang="ru-RU" sz="2400">
                <a:latin typeface="Arial Narrow" pitchFamily="34" charset="0"/>
                <a:hlinkClick r:id="rId6" action="ppaction://hlinksldjump"/>
              </a:rPr>
              <a:t>Назначение наказаний при совокупности преступлений.</a:t>
            </a:r>
            <a:endParaRPr lang="ru-RU" sz="2400">
              <a:latin typeface="Arial Narrow" pitchFamily="34" charset="0"/>
            </a:endParaRPr>
          </a:p>
          <a:p>
            <a:pPr algn="just" eaLnBrk="0" hangingPunct="0">
              <a:spcBef>
                <a:spcPct val="50000"/>
              </a:spcBef>
            </a:pPr>
            <a:r>
              <a:rPr lang="ru-RU" sz="2400">
                <a:latin typeface="Arial Narrow" pitchFamily="34" charset="0"/>
              </a:rPr>
              <a:t>6. </a:t>
            </a:r>
            <a:r>
              <a:rPr lang="ru-RU" sz="2400">
                <a:latin typeface="Arial Narrow" pitchFamily="34" charset="0"/>
                <a:hlinkClick r:id="rId7" action="ppaction://hlinksldjump"/>
              </a:rPr>
              <a:t>Назначение наказаний при совокупности приговоров.</a:t>
            </a:r>
            <a:endParaRPr lang="ru-RU" sz="2400">
              <a:latin typeface="Arial Narrow" pitchFamily="34" charset="0"/>
            </a:endParaRPr>
          </a:p>
          <a:p>
            <a:pPr algn="just" eaLnBrk="0" hangingPunct="0">
              <a:spcBef>
                <a:spcPct val="50000"/>
              </a:spcBef>
            </a:pPr>
            <a:r>
              <a:rPr lang="ru-RU" sz="2400">
                <a:latin typeface="Arial Narrow" pitchFamily="34" charset="0"/>
              </a:rPr>
              <a:t>7. Назначение наказаний при вердикте присяжных заседателей о снисхождении:</a:t>
            </a:r>
          </a:p>
          <a:p>
            <a:pPr algn="just" eaLnBrk="0" hangingPunct="0">
              <a:spcBef>
                <a:spcPct val="50000"/>
              </a:spcBef>
            </a:pPr>
            <a:endParaRPr lang="ru-RU" sz="2400">
              <a:latin typeface="Arial Narrow" pitchFamily="34" charset="0"/>
            </a:endParaRPr>
          </a:p>
        </p:txBody>
      </p:sp>
      <p:sp>
        <p:nvSpPr>
          <p:cNvPr id="149508" name="Rectangle 2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Вопросы к теме</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50531" name="Text Box 3"/>
          <p:cNvSpPr txBox="1">
            <a:spLocks noChangeArrowheads="1"/>
          </p:cNvSpPr>
          <p:nvPr/>
        </p:nvSpPr>
        <p:spPr bwMode="auto">
          <a:xfrm>
            <a:off x="900113" y="1844675"/>
            <a:ext cx="7772400" cy="1754326"/>
          </a:xfrm>
          <a:prstGeom prst="rect">
            <a:avLst/>
          </a:prstGeom>
          <a:noFill/>
          <a:ln w="9525">
            <a:noFill/>
            <a:miter lim="800000"/>
            <a:headEnd/>
            <a:tailEnd/>
          </a:ln>
          <a:effectLst/>
        </p:spPr>
        <p:txBody>
          <a:bodyPr>
            <a:spAutoFit/>
          </a:bodyPr>
          <a:lstStyle/>
          <a:p>
            <a:pPr algn="just" eaLnBrk="0" hangingPunct="0">
              <a:spcBef>
                <a:spcPct val="50000"/>
              </a:spcBef>
            </a:pPr>
            <a:r>
              <a:rPr lang="ru-RU" sz="2400" dirty="0">
                <a:latin typeface="Arial Narrow" pitchFamily="34" charset="0"/>
              </a:rPr>
              <a:t>– правила назначения наказания лицу, заслуживающему снисхождения;</a:t>
            </a:r>
          </a:p>
          <a:p>
            <a:pPr algn="just" eaLnBrk="0" hangingPunct="0">
              <a:spcBef>
                <a:spcPct val="50000"/>
              </a:spcBef>
            </a:pPr>
            <a:r>
              <a:rPr lang="ru-RU" sz="2400" dirty="0">
                <a:latin typeface="Arial Narrow" pitchFamily="34" charset="0"/>
              </a:rPr>
              <a:t>– правила назначения наказания лицу, заслуживающему особого снисхождения.</a:t>
            </a:r>
          </a:p>
        </p:txBody>
      </p:sp>
      <p:sp>
        <p:nvSpPr>
          <p:cNvPr id="150532" name="Rectangle 11"/>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Вопросы к теме</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51555" name="Text Box 9"/>
          <p:cNvSpPr txBox="1">
            <a:spLocks noChangeArrowheads="1"/>
          </p:cNvSpPr>
          <p:nvPr/>
        </p:nvSpPr>
        <p:spPr bwMode="auto">
          <a:xfrm>
            <a:off x="251520" y="764704"/>
            <a:ext cx="8640959" cy="5832647"/>
          </a:xfrm>
          <a:prstGeom prst="rect">
            <a:avLst/>
          </a:prstGeom>
          <a:noFill/>
          <a:ln w="9525">
            <a:noFill/>
            <a:miter lim="800000"/>
            <a:headEnd/>
            <a:tailEnd/>
          </a:ln>
          <a:effectLst/>
        </p:spPr>
        <p:txBody>
          <a:bodyPr/>
          <a:lstStyle/>
          <a:p>
            <a:pPr eaLnBrk="0" hangingPunct="0">
              <a:spcBef>
                <a:spcPct val="50000"/>
              </a:spcBef>
            </a:pPr>
            <a:r>
              <a:rPr lang="ru-RU" dirty="0" smtClean="0">
                <a:ea typeface="Tahoma" pitchFamily="34" charset="0"/>
                <a:cs typeface="Tahoma" pitchFamily="34" charset="0"/>
              </a:rPr>
              <a:t>1. О практике назначения судами Российской Федерации уголовного наказания: постановление № 58 Пленума ВС РФ от 22 декабря 2015г ( в ред. от 18.12.2018). // Сайт Верховного Суда РФ. </a:t>
            </a:r>
          </a:p>
          <a:p>
            <a:pPr eaLnBrk="0" hangingPunct="0">
              <a:spcBef>
                <a:spcPct val="50000"/>
              </a:spcBef>
            </a:pPr>
            <a:r>
              <a:rPr lang="ru-RU" dirty="0" smtClean="0">
                <a:ea typeface="Tahoma" pitchFamily="34" charset="0"/>
                <a:cs typeface="Tahoma" pitchFamily="34" charset="0"/>
              </a:rPr>
              <a:t>2. О судебной практике по делам о преступлениях против половой неприкосновенности и половой свободы личности: постановление Пленума ВС РФ № 16 от 4 декабря 2014г. п. 23.  Сайт Верховного Суда РФ. </a:t>
            </a:r>
          </a:p>
          <a:p>
            <a:pPr eaLnBrk="0" hangingPunct="0">
              <a:spcBef>
                <a:spcPct val="50000"/>
              </a:spcBef>
            </a:pPr>
            <a:r>
              <a:rPr lang="ru-RU" dirty="0" smtClean="0">
                <a:ea typeface="Tahoma" pitchFamily="34" charset="0"/>
                <a:cs typeface="Tahoma" pitchFamily="34" charset="0"/>
              </a:rPr>
              <a:t>3. О судебной практике по делам о преступлениях, связанных с наркотическими средствами, психотропными, сильнодействующими и ядовитыми веществами: постановление № 14 Пленума ВС РФ от 15 июня 2006 г. (ред. от 16.05.2017) п. 35 // Бюллетень ВС РФ. – 2006.  – № 8. – С. 10–11; Сайт Верховного Суда РФ. </a:t>
            </a:r>
          </a:p>
          <a:p>
            <a:pPr eaLnBrk="0" hangingPunct="0">
              <a:spcBef>
                <a:spcPct val="50000"/>
              </a:spcBef>
            </a:pPr>
            <a:r>
              <a:rPr lang="ru-RU" dirty="0" smtClean="0">
                <a:ea typeface="Tahoma" pitchFamily="34" charset="0"/>
                <a:cs typeface="Tahoma" pitchFamily="34" charset="0"/>
              </a:rPr>
              <a:t>4. О судебной практике по делам о преступлениях, связанных с нарушением правил дорожного движения и эксплуатации транспортных средств, а также с их неправомерным завладением без цели хищения: постановление № 25 Пленума ВС РФ от 09 декабря 2008 г. (ред.от 24.05.2016) п. 12 // Бюллетень ВС РФ. –  2009. – № 2. –С. 2–7; Сайт Верховного Суда РФ.</a:t>
            </a:r>
          </a:p>
          <a:p>
            <a:pPr eaLnBrk="0" hangingPunct="0">
              <a:spcBef>
                <a:spcPct val="50000"/>
              </a:spcBef>
            </a:pPr>
            <a:r>
              <a:rPr lang="ru-RU" dirty="0" smtClean="0">
                <a:ea typeface="Tahoma" pitchFamily="34" charset="0"/>
                <a:cs typeface="Tahoma" pitchFamily="34" charset="0"/>
              </a:rPr>
              <a:t>5. О судебной практике по делам о взяточничестве и об иных коррупционных преступлениях: постановление № 24 Пленума Верховного Суда РФ от 9 июля 2013 г.( в ред. от 24.12.2019)  п. 36. // Бюллетень Верховного Суда РФ. – 2013. – № 9. – С. 9; Сайт Верховного Суда РФ.</a:t>
            </a:r>
            <a:endParaRPr lang="ru-RU" dirty="0">
              <a:ea typeface="Tahoma" pitchFamily="34" charset="0"/>
              <a:cs typeface="Tahoma" pitchFamily="34" charset="0"/>
            </a:endParaRPr>
          </a:p>
        </p:txBody>
      </p:sp>
      <p:sp>
        <p:nvSpPr>
          <p:cNvPr id="151556" name="Rectangle 11"/>
          <p:cNvSpPr>
            <a:spLocks noChangeArrowheads="1"/>
          </p:cNvSpPr>
          <p:nvPr/>
        </p:nvSpPr>
        <p:spPr bwMode="auto">
          <a:xfrm>
            <a:off x="900113" y="332657"/>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Постановления Верховного Суда РФ</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Назначение наказания</a:t>
            </a:r>
          </a:p>
        </p:txBody>
      </p:sp>
      <p:sp>
        <p:nvSpPr>
          <p:cNvPr id="152579" name="Text Box 8"/>
          <p:cNvSpPr txBox="1">
            <a:spLocks noChangeArrowheads="1"/>
          </p:cNvSpPr>
          <p:nvPr/>
        </p:nvSpPr>
        <p:spPr bwMode="auto">
          <a:xfrm>
            <a:off x="179512" y="764704"/>
            <a:ext cx="8964488" cy="5616624"/>
          </a:xfrm>
          <a:prstGeom prst="rect">
            <a:avLst/>
          </a:prstGeom>
          <a:noFill/>
          <a:ln w="9525">
            <a:noFill/>
            <a:miter lim="800000"/>
            <a:headEnd/>
            <a:tailEnd/>
          </a:ln>
          <a:effectLst/>
        </p:spPr>
        <p:txBody>
          <a:bodyPr/>
          <a:lstStyle/>
          <a:p>
            <a:pPr eaLnBrk="0" hangingPunct="0"/>
            <a:r>
              <a:rPr lang="ru-RU" dirty="0" smtClean="0">
                <a:ea typeface="Tahoma" pitchFamily="34" charset="0"/>
                <a:cs typeface="Tahoma" pitchFamily="34" charset="0"/>
              </a:rPr>
              <a:t>1. Добровольное сообщение лица компетентным органам о совершенном им преступлении должно рассматриваться как явка с повинной // Бюллетень ВС РФ. – 2003. – № 4. – С. 9.</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При решении вопроса о переводе осужденного из тюрьмы в исправительную колонию для дальнейшего отбывания лишения свободы период, в течение которого осужденный содержался в следственном изоляторе, засчитывается в назначенный по приговору срок тюремного заключения // Бюллетень ВС РФ. –  2004. – № 5. – С. 20.</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Надзорная инстанция признала явкой с повинной добровольное сообщение лица правоохранительным органам о совершенном им преступлении: обзор судебной практики ВС РФ за </a:t>
            </a:r>
            <a:r>
              <a:rPr lang="en-US" dirty="0" smtClean="0">
                <a:ea typeface="Tahoma" pitchFamily="34" charset="0"/>
                <a:cs typeface="Tahoma" pitchFamily="34" charset="0"/>
              </a:rPr>
              <a:t>I</a:t>
            </a:r>
            <a:r>
              <a:rPr lang="ru-RU" dirty="0" smtClean="0">
                <a:ea typeface="Tahoma" pitchFamily="34" charset="0"/>
                <a:cs typeface="Tahoma" pitchFamily="34" charset="0"/>
              </a:rPr>
              <a:t> квартал 2006 г. п. 5 // Бюллетень ВС РФ. – 2006.–  № 9. – С. 8.</a:t>
            </a:r>
          </a:p>
          <a:p>
            <a:endParaRPr lang="ru-RU" dirty="0" smtClean="0">
              <a:ea typeface="Tahoma" pitchFamily="34" charset="0"/>
              <a:cs typeface="Tahoma" pitchFamily="34" charset="0"/>
            </a:endParaRPr>
          </a:p>
          <a:p>
            <a:r>
              <a:rPr lang="ru-RU" dirty="0" smtClean="0">
                <a:ea typeface="Tahoma" pitchFamily="34" charset="0"/>
                <a:cs typeface="Tahoma" pitchFamily="34" charset="0"/>
              </a:rPr>
              <a:t>4. Назначая осужденному наказание, суд не учел наличие смягчающих обстоятельств – активное способствование раскрытию преступления, изобличению других соучастников преступления и розыску имущества, добытого в результате преступления: обзор судебной практики ВС РФ за </a:t>
            </a:r>
            <a:r>
              <a:rPr lang="en-US" dirty="0" smtClean="0">
                <a:ea typeface="Tahoma" pitchFamily="34" charset="0"/>
                <a:cs typeface="Tahoma" pitchFamily="34" charset="0"/>
              </a:rPr>
              <a:t>IV</a:t>
            </a:r>
            <a:r>
              <a:rPr lang="ru-RU" dirty="0" smtClean="0">
                <a:ea typeface="Tahoma" pitchFamily="34" charset="0"/>
                <a:cs typeface="Tahoma" pitchFamily="34" charset="0"/>
              </a:rPr>
              <a:t> квартал 2005 г. п. 7 // Бюллетень ВС РФ. – 2006. – № 5. – С. 8.</a:t>
            </a:r>
          </a:p>
          <a:p>
            <a:pPr eaLnBrk="0" hangingPunct="0"/>
            <a:endParaRPr lang="ru-RU" dirty="0">
              <a:ea typeface="Tahoma" pitchFamily="34" charset="0"/>
              <a:cs typeface="Tahoma" pitchFamily="34" charset="0"/>
            </a:endParaRPr>
          </a:p>
        </p:txBody>
      </p:sp>
      <p:sp>
        <p:nvSpPr>
          <p:cNvPr id="152580" name="Rectangle 11"/>
          <p:cNvSpPr>
            <a:spLocks noChangeArrowheads="1"/>
          </p:cNvSpPr>
          <p:nvPr/>
        </p:nvSpPr>
        <p:spPr bwMode="auto">
          <a:xfrm>
            <a:off x="971600" y="332656"/>
            <a:ext cx="7200900" cy="3600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smtClean="0">
                <a:solidFill>
                  <a:srgbClr val="000000"/>
                </a:solidFill>
              </a:rPr>
              <a:t>Судебная практика</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53603" name="Text Box 10"/>
          <p:cNvSpPr txBox="1">
            <a:spLocks noChangeArrowheads="1"/>
          </p:cNvSpPr>
          <p:nvPr/>
        </p:nvSpPr>
        <p:spPr bwMode="auto">
          <a:xfrm>
            <a:off x="179512" y="764704"/>
            <a:ext cx="8784975" cy="5904655"/>
          </a:xfrm>
          <a:prstGeom prst="rect">
            <a:avLst/>
          </a:prstGeom>
          <a:noFill/>
          <a:ln w="9525">
            <a:noFill/>
            <a:miter lim="800000"/>
            <a:headEnd/>
            <a:tailEnd/>
          </a:ln>
          <a:effectLst/>
        </p:spPr>
        <p:txBody>
          <a:bodyPr/>
          <a:lstStyle/>
          <a:p>
            <a:pPr eaLnBrk="0" hangingPunct="0">
              <a:spcBef>
                <a:spcPct val="50000"/>
              </a:spcBef>
            </a:pPr>
            <a:r>
              <a:rPr lang="ru-RU" dirty="0" smtClean="0">
                <a:ea typeface="Tahoma" pitchFamily="34" charset="0"/>
                <a:cs typeface="Tahoma" pitchFamily="34" charset="0"/>
              </a:rPr>
              <a:t>1. Уголовно-исполнительное право : учебник для академического </a:t>
            </a:r>
            <a:r>
              <a:rPr lang="ru-RU" dirty="0" err="1" smtClean="0">
                <a:ea typeface="Tahoma" pitchFamily="34" charset="0"/>
                <a:cs typeface="Tahoma" pitchFamily="34" charset="0"/>
              </a:rPr>
              <a:t>бакалавриата</a:t>
            </a:r>
            <a:r>
              <a:rPr lang="ru-RU" dirty="0" smtClean="0">
                <a:ea typeface="Tahoma" pitchFamily="34" charset="0"/>
                <a:cs typeface="Tahoma" pitchFamily="34" charset="0"/>
              </a:rPr>
              <a:t> / под общ. ред. И. Я. </a:t>
            </a:r>
            <a:r>
              <a:rPr lang="ru-RU" dirty="0" err="1" smtClean="0">
                <a:ea typeface="Tahoma" pitchFamily="34" charset="0"/>
                <a:cs typeface="Tahoma" pitchFamily="34" charset="0"/>
              </a:rPr>
              <a:t>Козаченко</a:t>
            </a:r>
            <a:r>
              <a:rPr lang="ru-RU" dirty="0" smtClean="0">
                <a:ea typeface="Tahoma" pitchFamily="34" charset="0"/>
                <a:cs typeface="Tahoma" pitchFamily="34" charset="0"/>
              </a:rPr>
              <a:t>, А. П. Деткова — М. : Издательство </a:t>
            </a:r>
            <a:r>
              <a:rPr lang="ru-RU" dirty="0" err="1" smtClean="0">
                <a:ea typeface="Tahoma" pitchFamily="34" charset="0"/>
                <a:cs typeface="Tahoma" pitchFamily="34" charset="0"/>
              </a:rPr>
              <a:t>Юрайт</a:t>
            </a:r>
            <a:r>
              <a:rPr lang="ru-RU" dirty="0" smtClean="0">
                <a:ea typeface="Tahoma" pitchFamily="34" charset="0"/>
                <a:cs typeface="Tahoma" pitchFamily="34" charset="0"/>
              </a:rPr>
              <a:t>, 2016. — 408 с. — Серия : Бакалавр. Академический курс.</a:t>
            </a:r>
          </a:p>
          <a:p>
            <a:endParaRPr lang="ru-RU" dirty="0" smtClean="0">
              <a:ea typeface="Tahoma" pitchFamily="34" charset="0"/>
              <a:cs typeface="Tahoma" pitchFamily="34" charset="0"/>
            </a:endParaRPr>
          </a:p>
          <a:p>
            <a:r>
              <a:rPr lang="ru-RU" dirty="0" smtClean="0">
                <a:ea typeface="Tahoma" pitchFamily="34" charset="0"/>
                <a:cs typeface="Tahoma" pitchFamily="34" charset="0"/>
              </a:rPr>
              <a:t>2. </a:t>
            </a:r>
            <a:r>
              <a:rPr lang="ru-RU" dirty="0" err="1" smtClean="0">
                <a:ea typeface="Tahoma" pitchFamily="34" charset="0"/>
                <a:cs typeface="Tahoma" pitchFamily="34" charset="0"/>
              </a:rPr>
              <a:t>Благов</a:t>
            </a:r>
            <a:r>
              <a:rPr lang="ru-RU" dirty="0" smtClean="0">
                <a:ea typeface="Tahoma" pitchFamily="34" charset="0"/>
                <a:cs typeface="Tahoma" pitchFamily="34" charset="0"/>
              </a:rPr>
              <a:t> Е. Назначение наказания в случае заключения досудебного соглашения о сотрудничестве / </a:t>
            </a:r>
            <a:r>
              <a:rPr lang="ru-RU" dirty="0" err="1" smtClean="0">
                <a:ea typeface="Tahoma" pitchFamily="34" charset="0"/>
                <a:cs typeface="Tahoma" pitchFamily="34" charset="0"/>
              </a:rPr>
              <a:t>Е.Благов</a:t>
            </a:r>
            <a:r>
              <a:rPr lang="ru-RU" dirty="0" smtClean="0">
                <a:ea typeface="Tahoma" pitchFamily="34" charset="0"/>
                <a:cs typeface="Tahoma" pitchFamily="34" charset="0"/>
              </a:rPr>
              <a:t> // Уголовное право. – 2010. – № 3. – С. 21–26.</a:t>
            </a:r>
          </a:p>
          <a:p>
            <a:endParaRPr lang="ru-RU" dirty="0" smtClean="0">
              <a:ea typeface="Tahoma" pitchFamily="34" charset="0"/>
              <a:cs typeface="Tahoma" pitchFamily="34" charset="0"/>
            </a:endParaRPr>
          </a:p>
          <a:p>
            <a:r>
              <a:rPr lang="ru-RU" dirty="0" smtClean="0">
                <a:ea typeface="Tahoma" pitchFamily="34" charset="0"/>
                <a:cs typeface="Tahoma" pitchFamily="34" charset="0"/>
              </a:rPr>
              <a:t>3.Гарбатович Д. Понимание судами уголовно-правовых норм, закрепляющих правила назначения наказания / </a:t>
            </a:r>
            <a:r>
              <a:rPr lang="ru-RU" dirty="0" err="1" smtClean="0">
                <a:ea typeface="Tahoma" pitchFamily="34" charset="0"/>
                <a:cs typeface="Tahoma" pitchFamily="34" charset="0"/>
              </a:rPr>
              <a:t>Д.Гарбатович</a:t>
            </a:r>
            <a:r>
              <a:rPr lang="ru-RU" dirty="0" smtClean="0">
                <a:ea typeface="Tahoma" pitchFamily="34" charset="0"/>
                <a:cs typeface="Tahoma" pitchFamily="34" charset="0"/>
              </a:rPr>
              <a:t> // Уголовное право. –2013. – № 6. – С.18–23.</a:t>
            </a:r>
          </a:p>
          <a:p>
            <a:endParaRPr lang="ru-RU" dirty="0" smtClean="0">
              <a:ea typeface="Tahoma" pitchFamily="34" charset="0"/>
              <a:cs typeface="Tahoma" pitchFamily="34" charset="0"/>
            </a:endParaRPr>
          </a:p>
          <a:p>
            <a:r>
              <a:rPr lang="ru-RU" dirty="0" smtClean="0">
                <a:ea typeface="Tahoma" pitchFamily="34" charset="0"/>
                <a:cs typeface="Tahoma" pitchFamily="34" charset="0"/>
              </a:rPr>
              <a:t>4. </a:t>
            </a:r>
            <a:r>
              <a:rPr lang="ru-RU" dirty="0" err="1" smtClean="0">
                <a:ea typeface="Tahoma" pitchFamily="34" charset="0"/>
                <a:cs typeface="Tahoma" pitchFamily="34" charset="0"/>
              </a:rPr>
              <a:t>Друкаров</a:t>
            </a:r>
            <a:r>
              <a:rPr lang="ru-RU" dirty="0" smtClean="0">
                <a:ea typeface="Tahoma" pitchFamily="34" charset="0"/>
                <a:cs typeface="Tahoma" pitchFamily="34" charset="0"/>
              </a:rPr>
              <a:t> И.Л. Назначение наказания по Уголовному кодексу Российской Федерации: учебное пособие. / </a:t>
            </a:r>
            <a:r>
              <a:rPr lang="ru-RU" dirty="0" err="1" smtClean="0">
                <a:ea typeface="Tahoma" pitchFamily="34" charset="0"/>
                <a:cs typeface="Tahoma" pitchFamily="34" charset="0"/>
              </a:rPr>
              <a:t>И.Л.Друкаров</a:t>
            </a:r>
            <a:r>
              <a:rPr lang="ru-RU" dirty="0" smtClean="0">
                <a:ea typeface="Tahoma" pitchFamily="34" charset="0"/>
                <a:cs typeface="Tahoma" pitchFamily="34" charset="0"/>
              </a:rPr>
              <a:t>. –2-е изд., </a:t>
            </a:r>
            <a:r>
              <a:rPr lang="ru-RU" dirty="0" err="1" smtClean="0">
                <a:ea typeface="Tahoma" pitchFamily="34" charset="0"/>
                <a:cs typeface="Tahoma" pitchFamily="34" charset="0"/>
              </a:rPr>
              <a:t>испр</a:t>
            </a:r>
            <a:r>
              <a:rPr lang="ru-RU" dirty="0" smtClean="0">
                <a:ea typeface="Tahoma" pitchFamily="34" charset="0"/>
                <a:cs typeface="Tahoma" pitchFamily="34" charset="0"/>
              </a:rPr>
              <a:t>. и доп. –– Барнаул: Изд-во </a:t>
            </a:r>
            <a:r>
              <a:rPr lang="ru-RU" dirty="0" err="1" smtClean="0">
                <a:ea typeface="Tahoma" pitchFamily="34" charset="0"/>
                <a:cs typeface="Tahoma" pitchFamily="34" charset="0"/>
              </a:rPr>
              <a:t>Алт</a:t>
            </a:r>
            <a:r>
              <a:rPr lang="ru-RU" dirty="0" smtClean="0">
                <a:ea typeface="Tahoma" pitchFamily="34" charset="0"/>
                <a:cs typeface="Tahoma" pitchFamily="34" charset="0"/>
              </a:rPr>
              <a:t>. Ун-та, 20013. – 164 с.</a:t>
            </a:r>
          </a:p>
          <a:p>
            <a:endParaRPr lang="ru-RU" dirty="0" smtClean="0">
              <a:ea typeface="Tahoma" pitchFamily="34" charset="0"/>
              <a:cs typeface="Tahoma" pitchFamily="34" charset="0"/>
            </a:endParaRPr>
          </a:p>
          <a:p>
            <a:r>
              <a:rPr lang="ru-RU" dirty="0" smtClean="0">
                <a:ea typeface="Tahoma" pitchFamily="34" charset="0"/>
                <a:cs typeface="Tahoma" pitchFamily="34" charset="0"/>
              </a:rPr>
              <a:t>5. </a:t>
            </a:r>
            <a:r>
              <a:rPr lang="ru-RU" dirty="0" err="1" smtClean="0">
                <a:ea typeface="Tahoma" pitchFamily="34" charset="0"/>
                <a:cs typeface="Tahoma" pitchFamily="34" charset="0"/>
              </a:rPr>
              <a:t>Дядькин</a:t>
            </a:r>
            <a:r>
              <a:rPr lang="ru-RU" dirty="0" smtClean="0">
                <a:ea typeface="Tahoma" pitchFamily="34" charset="0"/>
                <a:cs typeface="Tahoma" pitchFamily="34" charset="0"/>
              </a:rPr>
              <a:t> Д. Правила назначения наказания при рецидиве преступлений /</a:t>
            </a:r>
            <a:r>
              <a:rPr lang="ru-RU" dirty="0" err="1" smtClean="0">
                <a:ea typeface="Tahoma" pitchFamily="34" charset="0"/>
                <a:cs typeface="Tahoma" pitchFamily="34" charset="0"/>
              </a:rPr>
              <a:t>Д.Дядькин</a:t>
            </a:r>
            <a:r>
              <a:rPr lang="ru-RU" dirty="0" smtClean="0">
                <a:ea typeface="Tahoma" pitchFamily="34" charset="0"/>
                <a:cs typeface="Tahoma" pitchFamily="34" charset="0"/>
              </a:rPr>
              <a:t> // Уголовное право. – 2008. – № 1. – С. 38–40.</a:t>
            </a:r>
          </a:p>
          <a:p>
            <a:endParaRPr lang="ru-RU" dirty="0" smtClean="0">
              <a:ea typeface="Tahoma" pitchFamily="34" charset="0"/>
              <a:cs typeface="Tahoma" pitchFamily="34" charset="0"/>
            </a:endParaRPr>
          </a:p>
          <a:p>
            <a:r>
              <a:rPr lang="ru-RU" dirty="0" smtClean="0">
                <a:ea typeface="Tahoma" pitchFamily="34" charset="0"/>
                <a:cs typeface="Tahoma" pitchFamily="34" charset="0"/>
              </a:rPr>
              <a:t>6.Звечаровский И. Институт назначения более мягкого наказания, чем предусмотрено за данное преступление /</a:t>
            </a:r>
            <a:r>
              <a:rPr lang="ru-RU" dirty="0" err="1" smtClean="0">
                <a:ea typeface="Tahoma" pitchFamily="34" charset="0"/>
                <a:cs typeface="Tahoma" pitchFamily="34" charset="0"/>
              </a:rPr>
              <a:t>И.Звечаровский</a:t>
            </a:r>
            <a:r>
              <a:rPr lang="ru-RU" dirty="0" smtClean="0">
                <a:ea typeface="Tahoma" pitchFamily="34" charset="0"/>
                <a:cs typeface="Tahoma" pitchFamily="34" charset="0"/>
              </a:rPr>
              <a:t> // Уголовное право. – 2012. – № 2. – С.35-44.</a:t>
            </a:r>
          </a:p>
          <a:p>
            <a:endParaRPr lang="ru-RU" dirty="0" smtClean="0">
              <a:ea typeface="Tahoma" pitchFamily="34" charset="0"/>
              <a:cs typeface="Tahoma" pitchFamily="34" charset="0"/>
            </a:endParaRPr>
          </a:p>
          <a:p>
            <a:pPr eaLnBrk="0" hangingPunct="0">
              <a:spcBef>
                <a:spcPct val="50000"/>
              </a:spcBef>
            </a:pPr>
            <a:endParaRPr lang="ru-RU" sz="2400" dirty="0">
              <a:ea typeface="Tahoma" pitchFamily="34" charset="0"/>
              <a:cs typeface="Tahoma" pitchFamily="34" charset="0"/>
            </a:endParaRPr>
          </a:p>
        </p:txBody>
      </p:sp>
      <p:sp>
        <p:nvSpPr>
          <p:cNvPr id="153604" name="Rectangle 12"/>
          <p:cNvSpPr>
            <a:spLocks noChangeArrowheads="1"/>
          </p:cNvSpPr>
          <p:nvPr/>
        </p:nvSpPr>
        <p:spPr bwMode="auto">
          <a:xfrm>
            <a:off x="971600" y="26064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54627" name="Text Box 10"/>
          <p:cNvSpPr txBox="1">
            <a:spLocks noChangeArrowheads="1"/>
          </p:cNvSpPr>
          <p:nvPr/>
        </p:nvSpPr>
        <p:spPr bwMode="auto">
          <a:xfrm>
            <a:off x="900113" y="1916113"/>
            <a:ext cx="7697787" cy="3743325"/>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Назначение наказания – один из важнейших институтов уголовного права.</a:t>
            </a:r>
          </a:p>
          <a:p>
            <a:pPr eaLnBrk="0" hangingPunct="0">
              <a:spcBef>
                <a:spcPct val="50000"/>
              </a:spcBef>
            </a:pPr>
            <a:r>
              <a:rPr lang="ru-RU" sz="2400">
                <a:latin typeface="Arial Narrow" pitchFamily="34" charset="0"/>
              </a:rPr>
              <a:t>2. Общие начала назначения наказания по российскому уголовному праву.</a:t>
            </a:r>
          </a:p>
          <a:p>
            <a:pPr eaLnBrk="0" hangingPunct="0">
              <a:spcBef>
                <a:spcPct val="50000"/>
              </a:spcBef>
            </a:pPr>
            <a:r>
              <a:rPr lang="ru-RU" sz="2400">
                <a:latin typeface="Arial Narrow" pitchFamily="34" charset="0"/>
              </a:rPr>
              <a:t>3. Обстоятельства, смягчающие и отягчающие наказания.</a:t>
            </a:r>
          </a:p>
          <a:p>
            <a:pPr eaLnBrk="0" hangingPunct="0">
              <a:spcBef>
                <a:spcPct val="50000"/>
              </a:spcBef>
            </a:pPr>
            <a:r>
              <a:rPr lang="ru-RU" sz="2400">
                <a:latin typeface="Arial Narrow" pitchFamily="34" charset="0"/>
              </a:rPr>
              <a:t>4. Особенности назначения наказания несовершеннолетним.</a:t>
            </a:r>
          </a:p>
          <a:p>
            <a:pPr eaLnBrk="0" hangingPunct="0">
              <a:spcBef>
                <a:spcPct val="50000"/>
              </a:spcBef>
            </a:pPr>
            <a:r>
              <a:rPr lang="ru-RU" sz="2400">
                <a:latin typeface="Arial Narrow" pitchFamily="34" charset="0"/>
              </a:rPr>
              <a:t>5. Назначение наказания при совершении нескольких преступлений и по нескольким приговорам.</a:t>
            </a:r>
            <a:endParaRPr lang="ru-RU" sz="2400">
              <a:latin typeface="Times New Roman" pitchFamily="18" charset="0"/>
            </a:endParaRPr>
          </a:p>
        </p:txBody>
      </p:sp>
      <p:sp>
        <p:nvSpPr>
          <p:cNvPr id="154628" name="Rectangle 1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55651" name="Rectangle 11"/>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Общие начала назначения наказания</a:t>
            </a:r>
          </a:p>
        </p:txBody>
      </p:sp>
      <p:sp>
        <p:nvSpPr>
          <p:cNvPr id="5" name="Rounded Rectangle 4"/>
          <p:cNvSpPr/>
          <p:nvPr/>
        </p:nvSpPr>
        <p:spPr>
          <a:xfrm>
            <a:off x="1168400" y="2492375"/>
            <a:ext cx="6932613" cy="23050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1600" b="1" dirty="0">
                <a:solidFill>
                  <a:srgbClr val="000000"/>
                </a:solidFill>
              </a:rPr>
              <a:t>Лицу, признанному в совершении преступления, назначается справедливое наказание в пределах, предусмотренных соответствующей статьей Особенной части уголовного кодекса, и с учетом положений Общей части. 		</a:t>
            </a:r>
          </a:p>
          <a:p>
            <a:pPr algn="just">
              <a:defRPr/>
            </a:pPr>
            <a:r>
              <a:rPr lang="ru-RU" sz="1600" b="1" dirty="0">
                <a:solidFill>
                  <a:srgbClr val="000000"/>
                </a:solidFill>
              </a:rPr>
              <a:t>Более строгий вид наказания из числа предусмотренных за совершение преступления, назначается только в случае, если менее строгий вид наказания не сможет обеспечить достижение целей наказания. (ч. 1 ст. 60 </a:t>
            </a:r>
            <a:r>
              <a:rPr lang="ru-RU" sz="1600" b="1" dirty="0" smtClean="0">
                <a:solidFill>
                  <a:srgbClr val="000000"/>
                </a:solidFill>
              </a:rPr>
              <a:t>УК РФ)</a:t>
            </a:r>
            <a:endParaRPr lang="ru-RU" sz="1600" b="1" dirty="0">
              <a:solidFill>
                <a:srgbClr val="000000"/>
              </a:solidFill>
            </a:endParaRPr>
          </a:p>
          <a:p>
            <a:pPr algn="ctr" eaLnBrk="0" hangingPunct="0">
              <a:defRPr/>
            </a:pPr>
            <a:endParaRPr lang="ru-RU" b="1" dirty="0">
              <a:solidFill>
                <a:srgbClr val="000000"/>
              </a:solidFill>
              <a:latin typeface="Arial"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453642" name="Text Box 10"/>
          <p:cNvSpPr txBox="1">
            <a:spLocks noChangeArrowheads="1"/>
          </p:cNvSpPr>
          <p:nvPr/>
        </p:nvSpPr>
        <p:spPr bwMode="auto">
          <a:xfrm>
            <a:off x="900113" y="2047875"/>
            <a:ext cx="3803650" cy="2903538"/>
          </a:xfrm>
          <a:prstGeom prst="rect">
            <a:avLst/>
          </a:prstGeom>
          <a:blipFill dpi="0" rotWithShape="0">
            <a:blip r:embed="rId2" cstate="print"/>
            <a:srcRect/>
            <a:tile tx="0" ty="0" sx="100000" sy="100000" flip="none" algn="tl"/>
          </a:blip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r>
              <a:rPr lang="ru-RU" sz="1600" b="1" u="sng" dirty="0" smtClean="0">
                <a:solidFill>
                  <a:srgbClr val="000000"/>
                </a:solidFill>
                <a:latin typeface="+mn-lt"/>
              </a:rPr>
              <a:t>Личность преступника:</a:t>
            </a:r>
          </a:p>
          <a:p>
            <a:pPr>
              <a:spcBef>
                <a:spcPct val="50000"/>
              </a:spcBef>
              <a:defRPr/>
            </a:pPr>
            <a:r>
              <a:rPr lang="ru-RU" sz="1600" b="1" dirty="0" smtClean="0">
                <a:solidFill>
                  <a:srgbClr val="000000"/>
                </a:solidFill>
                <a:latin typeface="+mn-lt"/>
              </a:rPr>
              <a:t>- Возраст и пол лица, совершившего преступление;</a:t>
            </a:r>
          </a:p>
          <a:p>
            <a:pPr>
              <a:spcBef>
                <a:spcPct val="50000"/>
              </a:spcBef>
              <a:defRPr/>
            </a:pPr>
            <a:r>
              <a:rPr lang="ru-RU" sz="1600" b="1" dirty="0" smtClean="0">
                <a:solidFill>
                  <a:srgbClr val="000000"/>
                </a:solidFill>
                <a:latin typeface="+mn-lt"/>
              </a:rPr>
              <a:t>- Прежние судимости;</a:t>
            </a:r>
          </a:p>
          <a:p>
            <a:pPr>
              <a:spcBef>
                <a:spcPct val="50000"/>
              </a:spcBef>
              <a:defRPr/>
            </a:pPr>
            <a:r>
              <a:rPr lang="ru-RU" sz="1600" b="1" dirty="0" smtClean="0">
                <a:solidFill>
                  <a:srgbClr val="000000"/>
                </a:solidFill>
                <a:latin typeface="+mn-lt"/>
              </a:rPr>
              <a:t>-  Роль лица при совершении преступления в соучастии;</a:t>
            </a:r>
          </a:p>
          <a:p>
            <a:pPr>
              <a:spcBef>
                <a:spcPct val="50000"/>
              </a:spcBef>
              <a:defRPr/>
            </a:pPr>
            <a:r>
              <a:rPr lang="ru-RU" sz="1600" b="1" dirty="0" smtClean="0">
                <a:solidFill>
                  <a:srgbClr val="000000"/>
                </a:solidFill>
                <a:latin typeface="+mn-lt"/>
              </a:rPr>
              <a:t>- Степень социальной защищенности;</a:t>
            </a:r>
          </a:p>
          <a:p>
            <a:pPr>
              <a:spcBef>
                <a:spcPct val="50000"/>
              </a:spcBef>
              <a:defRPr/>
            </a:pPr>
            <a:r>
              <a:rPr lang="ru-RU" sz="1600" b="1" dirty="0" smtClean="0">
                <a:solidFill>
                  <a:srgbClr val="000000"/>
                </a:solidFill>
                <a:latin typeface="+mn-lt"/>
              </a:rPr>
              <a:t>- Биологические и социальные особенности личности.</a:t>
            </a:r>
          </a:p>
        </p:txBody>
      </p:sp>
      <p:sp>
        <p:nvSpPr>
          <p:cNvPr id="453643" name="Text Box 11"/>
          <p:cNvSpPr txBox="1">
            <a:spLocks noChangeArrowheads="1"/>
          </p:cNvSpPr>
          <p:nvPr/>
        </p:nvSpPr>
        <p:spPr bwMode="auto">
          <a:xfrm>
            <a:off x="4932363" y="2060575"/>
            <a:ext cx="3168650" cy="3046413"/>
          </a:xfrm>
          <a:prstGeom prst="rect">
            <a:avLst/>
          </a:prstGeom>
          <a:blipFill dpi="0" rotWithShape="0">
            <a:blip r:embed="rId2" cstate="print"/>
            <a:srcRect/>
            <a:tile tx="0" ty="0" sx="100000" sy="100000" flip="none" algn="tl"/>
          </a:blip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defRPr/>
            </a:pPr>
            <a:r>
              <a:rPr lang="ru-RU" sz="1600" b="1" u="sng" dirty="0" smtClean="0">
                <a:solidFill>
                  <a:srgbClr val="000000"/>
                </a:solidFill>
                <a:latin typeface="+mn-lt"/>
              </a:rPr>
              <a:t>Характер общественной опасности преступления:</a:t>
            </a:r>
          </a:p>
          <a:p>
            <a:pPr>
              <a:spcBef>
                <a:spcPct val="50000"/>
              </a:spcBef>
              <a:defRPr/>
            </a:pPr>
            <a:r>
              <a:rPr lang="ru-RU" sz="1600" b="1" dirty="0" smtClean="0">
                <a:solidFill>
                  <a:srgbClr val="000000"/>
                </a:solidFill>
                <a:latin typeface="+mn-lt"/>
              </a:rPr>
              <a:t>- Объект преступного посягательства;</a:t>
            </a:r>
          </a:p>
          <a:p>
            <a:pPr>
              <a:spcBef>
                <a:spcPct val="50000"/>
              </a:spcBef>
              <a:defRPr/>
            </a:pPr>
            <a:r>
              <a:rPr lang="ru-RU" sz="1600" b="1" dirty="0" smtClean="0">
                <a:solidFill>
                  <a:srgbClr val="000000"/>
                </a:solidFill>
                <a:latin typeface="+mn-lt"/>
              </a:rPr>
              <a:t>-  Характер общественных отношений;</a:t>
            </a:r>
          </a:p>
          <a:p>
            <a:pPr>
              <a:spcBef>
                <a:spcPct val="50000"/>
              </a:spcBef>
              <a:defRPr/>
            </a:pPr>
            <a:r>
              <a:rPr lang="ru-RU" sz="1600" b="1" dirty="0" smtClean="0">
                <a:solidFill>
                  <a:srgbClr val="000000"/>
                </a:solidFill>
                <a:latin typeface="+mn-lt"/>
              </a:rPr>
              <a:t>- Способ и мотивы совершения преступления;</a:t>
            </a:r>
          </a:p>
          <a:p>
            <a:pPr>
              <a:spcBef>
                <a:spcPct val="50000"/>
              </a:spcBef>
              <a:defRPr/>
            </a:pPr>
            <a:r>
              <a:rPr lang="ru-RU" sz="1600" b="1" dirty="0" smtClean="0">
                <a:solidFill>
                  <a:srgbClr val="000000"/>
                </a:solidFill>
                <a:latin typeface="+mn-lt"/>
              </a:rPr>
              <a:t>- Стадии совершения преступления.</a:t>
            </a:r>
          </a:p>
        </p:txBody>
      </p:sp>
      <p:sp>
        <p:nvSpPr>
          <p:cNvPr id="156677" name="Rectangle 1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При назначении уголовного наказания суд учитывает</a:t>
            </a:r>
          </a:p>
        </p:txBody>
      </p:sp>
      <p:sp>
        <p:nvSpPr>
          <p:cNvPr id="2" name="Snip Diagonal Corner Rectangle 1"/>
          <p:cNvSpPr/>
          <p:nvPr/>
        </p:nvSpPr>
        <p:spPr>
          <a:xfrm>
            <a:off x="900113" y="5300663"/>
            <a:ext cx="7200900" cy="720725"/>
          </a:xfrm>
          <a:prstGeom prst="snip2Diag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ru-RU" b="1" u="sng" dirty="0" smtClean="0"/>
          </a:p>
          <a:p>
            <a:pPr algn="ctr">
              <a:defRPr/>
            </a:pPr>
            <a:r>
              <a:rPr lang="ru-RU" b="1" u="sng" dirty="0" smtClean="0">
                <a:solidFill>
                  <a:schemeClr val="bg1"/>
                </a:solidFill>
              </a:rPr>
              <a:t>Принципиальным </a:t>
            </a:r>
            <a:r>
              <a:rPr lang="ru-RU" b="1" u="sng" dirty="0">
                <a:solidFill>
                  <a:schemeClr val="bg1"/>
                </a:solidFill>
              </a:rPr>
              <a:t>моментом является установление всех обстоятельств, смягчающих и отягчающих наказание.</a:t>
            </a:r>
          </a:p>
          <a:p>
            <a:pPr algn="ctr">
              <a:defRPr/>
            </a:pPr>
            <a:endParaRPr lang="ru-RU" dirty="0"/>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0"/>
                                  </p:stCondLst>
                                  <p:childTnLst>
                                    <p:set>
                                      <p:cBhvr>
                                        <p:cTn id="6" dur="1" fill="hold">
                                          <p:stCondLst>
                                            <p:cond delay="0"/>
                                          </p:stCondLst>
                                        </p:cTn>
                                        <p:tgtEl>
                                          <p:spTgt spid="453642"/>
                                        </p:tgtEl>
                                        <p:attrNameLst>
                                          <p:attrName>style.visibility</p:attrName>
                                        </p:attrNameLst>
                                      </p:cBhvr>
                                      <p:to>
                                        <p:strVal val="visible"/>
                                      </p:to>
                                    </p:set>
                                    <p:animEffect transition="in" filter="checkerboard(down)">
                                      <p:cBhvr>
                                        <p:cTn id="7" dur="500"/>
                                        <p:tgtEl>
                                          <p:spTgt spid="453642"/>
                                        </p:tgtEl>
                                      </p:cBhvr>
                                    </p:animEffect>
                                  </p:childTnLst>
                                </p:cTn>
                              </p:par>
                            </p:childTnLst>
                          </p:cTn>
                        </p:par>
                        <p:par>
                          <p:cTn id="8" fill="hold" nodeType="afterGroup">
                            <p:stCondLst>
                              <p:cond delay="500"/>
                            </p:stCondLst>
                            <p:childTnLst>
                              <p:par>
                                <p:cTn id="9" presetID="5" presetClass="entr" presetSubtype="5" fill="hold" grpId="0" nodeType="afterEffect">
                                  <p:stCondLst>
                                    <p:cond delay="8000"/>
                                  </p:stCondLst>
                                  <p:childTnLst>
                                    <p:set>
                                      <p:cBhvr>
                                        <p:cTn id="10" dur="1" fill="hold">
                                          <p:stCondLst>
                                            <p:cond delay="0"/>
                                          </p:stCondLst>
                                        </p:cTn>
                                        <p:tgtEl>
                                          <p:spTgt spid="453643"/>
                                        </p:tgtEl>
                                        <p:attrNameLst>
                                          <p:attrName>style.visibility</p:attrName>
                                        </p:attrNameLst>
                                      </p:cBhvr>
                                      <p:to>
                                        <p:strVal val="visible"/>
                                      </p:to>
                                    </p:set>
                                    <p:animEffect transition="in" filter="checkerboard(down)">
                                      <p:cBhvr>
                                        <p:cTn id="11" dur="500"/>
                                        <p:tgtEl>
                                          <p:spTgt spid="453643"/>
                                        </p:tgtEl>
                                      </p:cBhvr>
                                    </p:animEffect>
                                  </p:childTnLst>
                                </p:cTn>
                              </p:par>
                            </p:childTnLst>
                          </p:cTn>
                        </p:par>
                        <p:par>
                          <p:cTn id="12" fill="hold" nodeType="afterGroup">
                            <p:stCondLst>
                              <p:cond delay="9000"/>
                            </p:stCondLst>
                            <p:childTnLst>
                              <p:par>
                                <p:cTn id="13" presetID="42" presetClass="entr" presetSubtype="0" fill="hold" grpId="0" nodeType="afterEffect">
                                  <p:stCondLst>
                                    <p:cond delay="7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42" grpId="0" animBg="1" autoUpdateAnimBg="0"/>
      <p:bldP spid="453643" grpId="0" animBg="1" autoUpdateAnimBg="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Принципы уголовного права</a:t>
            </a:r>
          </a:p>
        </p:txBody>
      </p:sp>
      <p:sp>
        <p:nvSpPr>
          <p:cNvPr id="243741" name="AutoShape 29"/>
          <p:cNvSpPr>
            <a:spLocks noChangeArrowheads="1"/>
          </p:cNvSpPr>
          <p:nvPr/>
        </p:nvSpPr>
        <p:spPr bwMode="auto">
          <a:xfrm>
            <a:off x="914400" y="2706539"/>
            <a:ext cx="3124200" cy="581025"/>
          </a:xfrm>
          <a:prstGeom prst="downArrowCallout">
            <a:avLst>
              <a:gd name="adj1" fmla="val 134426"/>
              <a:gd name="adj2" fmla="val 134426"/>
              <a:gd name="adj3" fmla="val 16667"/>
              <a:gd name="adj4" fmla="val 6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r>
              <a:rPr lang="ru-RU" sz="2000" b="1" dirty="0">
                <a:solidFill>
                  <a:schemeClr val="bg1"/>
                </a:solidFill>
                <a:latin typeface="Arial Narrow" pitchFamily="34" charset="0"/>
              </a:rPr>
              <a:t>Общие принципы</a:t>
            </a:r>
            <a:endParaRPr lang="ru-RU" sz="2400" dirty="0">
              <a:latin typeface="Times New Roman" pitchFamily="18" charset="0"/>
            </a:endParaRPr>
          </a:p>
        </p:txBody>
      </p:sp>
      <p:sp>
        <p:nvSpPr>
          <p:cNvPr id="243743" name="AutoShape 31"/>
          <p:cNvSpPr>
            <a:spLocks noChangeArrowheads="1"/>
          </p:cNvSpPr>
          <p:nvPr/>
        </p:nvSpPr>
        <p:spPr bwMode="auto">
          <a:xfrm>
            <a:off x="5029200" y="2743200"/>
            <a:ext cx="3429000" cy="554038"/>
          </a:xfrm>
          <a:prstGeom prst="downArrowCallout">
            <a:avLst>
              <a:gd name="adj1" fmla="val 154728"/>
              <a:gd name="adj2" fmla="val 154728"/>
              <a:gd name="adj3" fmla="val 16667"/>
              <a:gd name="adj4" fmla="val 6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r>
              <a:rPr lang="ru-RU" sz="2000" b="1" dirty="0">
                <a:solidFill>
                  <a:schemeClr val="bg1"/>
                </a:solidFill>
                <a:latin typeface="Arial Narrow" pitchFamily="34" charset="0"/>
              </a:rPr>
              <a:t>Специальные принципы</a:t>
            </a:r>
            <a:endParaRPr lang="ru-RU" sz="2400" dirty="0">
              <a:latin typeface="Times New Roman" pitchFamily="18" charset="0"/>
            </a:endParaRPr>
          </a:p>
        </p:txBody>
      </p:sp>
      <p:graphicFrame>
        <p:nvGraphicFramePr>
          <p:cNvPr id="243753" name="Object 41"/>
          <p:cNvGraphicFramePr>
            <a:graphicFrameLocks noChangeAspect="1"/>
          </p:cNvGraphicFramePr>
          <p:nvPr/>
        </p:nvGraphicFramePr>
        <p:xfrm>
          <a:off x="250825" y="2636838"/>
          <a:ext cx="446088" cy="838200"/>
        </p:xfrm>
        <a:graphic>
          <a:graphicData uri="http://schemas.openxmlformats.org/presentationml/2006/ole">
            <mc:AlternateContent xmlns:mc="http://schemas.openxmlformats.org/markup-compatibility/2006">
              <mc:Choice xmlns:v="urn:schemas-microsoft-com:vml" Requires="v">
                <p:oleObj spid="_x0000_s28713" name="Clip" r:id="rId4" imgW="1728788" imgH="3252788" progId="">
                  <p:embed/>
                </p:oleObj>
              </mc:Choice>
              <mc:Fallback>
                <p:oleObj name="Clip" r:id="rId4" imgW="1728788" imgH="3252788"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636838"/>
                        <a:ext cx="4460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3776" name="Rectangle 64"/>
          <p:cNvSpPr>
            <a:spLocks noChangeArrowheads="1"/>
          </p:cNvSpPr>
          <p:nvPr/>
        </p:nvSpPr>
        <p:spPr bwMode="auto">
          <a:xfrm>
            <a:off x="1258888" y="3573463"/>
            <a:ext cx="2232025" cy="28733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smtClean="0">
                <a:latin typeface="Arial" charset="0"/>
              </a:rPr>
              <a:t>Законность</a:t>
            </a:r>
            <a:endParaRPr lang="ru-RU" sz="1400" b="1" dirty="0">
              <a:latin typeface="Arial" charset="0"/>
            </a:endParaRPr>
          </a:p>
        </p:txBody>
      </p:sp>
      <p:sp>
        <p:nvSpPr>
          <p:cNvPr id="243778" name="Rectangle 66"/>
          <p:cNvSpPr>
            <a:spLocks noChangeArrowheads="1"/>
          </p:cNvSpPr>
          <p:nvPr/>
        </p:nvSpPr>
        <p:spPr bwMode="auto">
          <a:xfrm>
            <a:off x="1231900" y="4005263"/>
            <a:ext cx="2232025"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dirty="0" smtClean="0">
                <a:latin typeface="Arial" charset="0"/>
              </a:rPr>
              <a:t>Демократизм</a:t>
            </a:r>
            <a:endParaRPr lang="ru-RU" dirty="0">
              <a:latin typeface="Arial" charset="0"/>
            </a:endParaRPr>
          </a:p>
        </p:txBody>
      </p:sp>
      <p:sp>
        <p:nvSpPr>
          <p:cNvPr id="243779" name="Rectangle 67"/>
          <p:cNvSpPr>
            <a:spLocks noChangeArrowheads="1"/>
          </p:cNvSpPr>
          <p:nvPr/>
        </p:nvSpPr>
        <p:spPr bwMode="auto">
          <a:xfrm>
            <a:off x="1199504" y="5730702"/>
            <a:ext cx="2232025"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smtClean="0">
                <a:latin typeface="Arial" charset="0"/>
              </a:rPr>
              <a:t>Гуманизм</a:t>
            </a:r>
            <a:endParaRPr lang="ru-RU" sz="1400" b="1" dirty="0">
              <a:latin typeface="Arial" charset="0"/>
            </a:endParaRPr>
          </a:p>
        </p:txBody>
      </p:sp>
      <p:sp>
        <p:nvSpPr>
          <p:cNvPr id="243780" name="Rectangle 68"/>
          <p:cNvSpPr>
            <a:spLocks noChangeArrowheads="1"/>
          </p:cNvSpPr>
          <p:nvPr/>
        </p:nvSpPr>
        <p:spPr bwMode="auto">
          <a:xfrm>
            <a:off x="1230313" y="4579938"/>
            <a:ext cx="2233612" cy="5064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smtClean="0">
                <a:latin typeface="Arial" charset="0"/>
              </a:rPr>
              <a:t>Равенство </a:t>
            </a:r>
            <a:r>
              <a:rPr lang="ru-RU" dirty="0">
                <a:latin typeface="Arial" charset="0"/>
              </a:rPr>
              <a:t>граждан </a:t>
            </a:r>
          </a:p>
          <a:p>
            <a:pPr algn="ctr" eaLnBrk="0" hangingPunct="0"/>
            <a:r>
              <a:rPr lang="ru-RU" dirty="0">
                <a:latin typeface="Arial" charset="0"/>
              </a:rPr>
              <a:t>перед законом</a:t>
            </a:r>
            <a:endParaRPr lang="ru-RU" sz="1400" b="1" dirty="0">
              <a:latin typeface="Arial" charset="0"/>
            </a:endParaRPr>
          </a:p>
        </p:txBody>
      </p:sp>
      <p:sp>
        <p:nvSpPr>
          <p:cNvPr id="243782" name="Rectangle 70"/>
          <p:cNvSpPr>
            <a:spLocks noChangeArrowheads="1"/>
          </p:cNvSpPr>
          <p:nvPr/>
        </p:nvSpPr>
        <p:spPr bwMode="auto">
          <a:xfrm>
            <a:off x="5508625" y="3500438"/>
            <a:ext cx="2232025" cy="7921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dirty="0" smtClean="0">
                <a:latin typeface="Arial" charset="0"/>
              </a:rPr>
              <a:t>Неотвратимость</a:t>
            </a:r>
            <a:endParaRPr lang="ru-RU" dirty="0">
              <a:latin typeface="Arial" charset="0"/>
            </a:endParaRPr>
          </a:p>
          <a:p>
            <a:pPr algn="ctr"/>
            <a:r>
              <a:rPr lang="ru-RU" dirty="0">
                <a:latin typeface="Arial" charset="0"/>
              </a:rPr>
              <a:t>ответственности</a:t>
            </a:r>
          </a:p>
        </p:txBody>
      </p:sp>
      <p:sp>
        <p:nvSpPr>
          <p:cNvPr id="243783" name="Rectangle 71"/>
          <p:cNvSpPr>
            <a:spLocks noChangeArrowheads="1"/>
          </p:cNvSpPr>
          <p:nvPr/>
        </p:nvSpPr>
        <p:spPr bwMode="auto">
          <a:xfrm>
            <a:off x="1231900" y="5218113"/>
            <a:ext cx="2232025"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smtClean="0">
                <a:latin typeface="Arial" charset="0"/>
              </a:rPr>
              <a:t>Справедливость</a:t>
            </a:r>
            <a:endParaRPr lang="ru-RU" sz="1400" b="1" dirty="0">
              <a:latin typeface="Arial" charset="0"/>
            </a:endParaRPr>
          </a:p>
        </p:txBody>
      </p:sp>
      <p:sp>
        <p:nvSpPr>
          <p:cNvPr id="243784" name="Rectangle 72"/>
          <p:cNvSpPr>
            <a:spLocks noChangeArrowheads="1"/>
          </p:cNvSpPr>
          <p:nvPr/>
        </p:nvSpPr>
        <p:spPr bwMode="auto">
          <a:xfrm>
            <a:off x="5508625" y="4437063"/>
            <a:ext cx="2232025" cy="6492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dirty="0" smtClean="0">
                <a:latin typeface="Arial" charset="0"/>
              </a:rPr>
              <a:t>Личная </a:t>
            </a:r>
            <a:r>
              <a:rPr lang="ru-RU" dirty="0">
                <a:latin typeface="Arial" charset="0"/>
              </a:rPr>
              <a:t>и </a:t>
            </a:r>
            <a:r>
              <a:rPr lang="ru-RU" dirty="0" smtClean="0">
                <a:latin typeface="Arial" charset="0"/>
              </a:rPr>
              <a:t>виновная</a:t>
            </a:r>
            <a:endParaRPr lang="ru-RU" dirty="0">
              <a:latin typeface="Arial" charset="0"/>
            </a:endParaRPr>
          </a:p>
          <a:p>
            <a:pPr algn="ctr"/>
            <a:r>
              <a:rPr lang="ru-RU" dirty="0" smtClean="0">
                <a:latin typeface="Arial" charset="0"/>
              </a:rPr>
              <a:t>ответственность</a:t>
            </a:r>
            <a:endParaRPr lang="ru-RU" sz="1400" b="1" dirty="0">
              <a:latin typeface="Arial" charset="0"/>
            </a:endParaRPr>
          </a:p>
        </p:txBody>
      </p:sp>
      <p:sp>
        <p:nvSpPr>
          <p:cNvPr id="243785" name="Rectangle 73"/>
          <p:cNvSpPr>
            <a:spLocks noChangeArrowheads="1"/>
          </p:cNvSpPr>
          <p:nvPr/>
        </p:nvSpPr>
        <p:spPr bwMode="auto">
          <a:xfrm>
            <a:off x="5508625" y="5229225"/>
            <a:ext cx="2232025" cy="7207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dirty="0" smtClean="0">
                <a:latin typeface="Arial" charset="0"/>
              </a:rPr>
              <a:t>Индивидуализация</a:t>
            </a:r>
            <a:endParaRPr lang="ru-RU" dirty="0">
              <a:latin typeface="Arial" charset="0"/>
            </a:endParaRPr>
          </a:p>
          <a:p>
            <a:pPr algn="ctr"/>
            <a:r>
              <a:rPr lang="ru-RU" dirty="0">
                <a:latin typeface="Arial" charset="0"/>
              </a:rPr>
              <a:t>наказания</a:t>
            </a:r>
            <a:endParaRPr lang="ru-RU" sz="1400" b="1" dirty="0">
              <a:latin typeface="Arial" charset="0"/>
            </a:endParaRPr>
          </a:p>
        </p:txBody>
      </p:sp>
      <p:sp>
        <p:nvSpPr>
          <p:cNvPr id="243786" name="Rectangle 74"/>
          <p:cNvSpPr>
            <a:spLocks noChangeArrowheads="1"/>
          </p:cNvSpPr>
          <p:nvPr/>
        </p:nvSpPr>
        <p:spPr bwMode="auto">
          <a:xfrm>
            <a:off x="755576" y="476250"/>
            <a:ext cx="6840759" cy="151259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none" anchor="ctr">
            <a:flatTx/>
          </a:bodyPr>
          <a:lstStyle/>
          <a:p>
            <a:pPr algn="ctr">
              <a:defRPr/>
            </a:pPr>
            <a:r>
              <a:rPr lang="ru-RU" sz="1500" b="1" i="1" dirty="0">
                <a:latin typeface="Arial" charset="0"/>
                <a:cs typeface="+mn-cs"/>
              </a:rPr>
              <a:t>Принцип</a:t>
            </a:r>
            <a:r>
              <a:rPr lang="ru-RU" sz="1500" b="1" dirty="0">
                <a:solidFill>
                  <a:srgbClr val="000000"/>
                </a:solidFill>
                <a:latin typeface="Arial" charset="0"/>
                <a:cs typeface="+mn-cs"/>
              </a:rPr>
              <a:t> </a:t>
            </a:r>
            <a:r>
              <a:rPr lang="ru-RU" sz="1500" dirty="0">
                <a:latin typeface="Arial" charset="0"/>
                <a:cs typeface="+mn-cs"/>
              </a:rPr>
              <a:t>— это основополагающее положение,</a:t>
            </a:r>
          </a:p>
          <a:p>
            <a:pPr algn="ctr">
              <a:defRPr/>
            </a:pPr>
            <a:r>
              <a:rPr lang="ru-RU" sz="1500" dirty="0">
                <a:latin typeface="Arial" charset="0"/>
                <a:cs typeface="+mn-cs"/>
              </a:rPr>
              <a:t>от которого не должно быть отступлений</a:t>
            </a:r>
          </a:p>
          <a:p>
            <a:pPr algn="ctr">
              <a:defRPr/>
            </a:pPr>
            <a:r>
              <a:rPr lang="ru-RU" sz="1500" dirty="0">
                <a:latin typeface="Arial" charset="0"/>
                <a:cs typeface="+mn-cs"/>
              </a:rPr>
              <a:t>и которым необходимо руководствоваться в практической деятельности.</a:t>
            </a:r>
          </a:p>
          <a:p>
            <a:pPr algn="ctr">
              <a:defRPr/>
            </a:pPr>
            <a:r>
              <a:rPr lang="ru-RU" sz="1500" dirty="0">
                <a:latin typeface="Arial" charset="0"/>
                <a:cs typeface="+mn-cs"/>
              </a:rPr>
              <a:t>Принципы уголовного права служат основой как законодательной,</a:t>
            </a:r>
          </a:p>
          <a:p>
            <a:pPr algn="ctr">
              <a:defRPr/>
            </a:pPr>
            <a:r>
              <a:rPr lang="ru-RU" sz="1500" dirty="0">
                <a:latin typeface="Arial" charset="0"/>
                <a:cs typeface="+mn-cs"/>
              </a:rPr>
              <a:t>так и правоприменительной деятельности.</a:t>
            </a:r>
          </a:p>
        </p:txBody>
      </p:sp>
      <p:sp>
        <p:nvSpPr>
          <p:cNvPr id="2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6"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7" name="Управляющая кнопка: возврат 26">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21" name="14.wav">
            <a:hlinkClick r:id="" action="ppaction://media"/>
          </p:cNvPr>
          <p:cNvPicPr>
            <a:picLocks noRot="1" noChangeAspect="1"/>
          </p:cNvPicPr>
          <p:nvPr>
            <a:audioFile r:link="rId2"/>
          </p:nvPr>
        </p:nvPicPr>
        <p:blipFill>
          <a:blip r:embed="rId8" cstate="print"/>
          <a:stretch>
            <a:fillRect/>
          </a:stretch>
        </p:blipFill>
        <p:spPr>
          <a:xfrm>
            <a:off x="179512" y="90872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8894" fill="hold"/>
                                        <p:tgtEl>
                                          <p:spTgt spid="21"/>
                                        </p:tgtEl>
                                      </p:cBhvr>
                                    </p:cmd>
                                  </p:childTnLst>
                                </p:cTn>
                              </p:par>
                              <p:par>
                                <p:cTn id="7" presetID="20" presetClass="entr" presetSubtype="0" fill="hold" grpId="0" nodeType="withEffect">
                                  <p:stCondLst>
                                    <p:cond delay="0"/>
                                  </p:stCondLst>
                                  <p:childTnLst>
                                    <p:set>
                                      <p:cBhvr>
                                        <p:cTn id="8" dur="1" fill="hold">
                                          <p:stCondLst>
                                            <p:cond delay="0"/>
                                          </p:stCondLst>
                                        </p:cTn>
                                        <p:tgtEl>
                                          <p:spTgt spid="243786"/>
                                        </p:tgtEl>
                                        <p:attrNameLst>
                                          <p:attrName>style.visibility</p:attrName>
                                        </p:attrNameLst>
                                      </p:cBhvr>
                                      <p:to>
                                        <p:strVal val="visible"/>
                                      </p:to>
                                    </p:set>
                                    <p:animEffect transition="in" filter="wedge">
                                      <p:cBhvr>
                                        <p:cTn id="9" dur="500"/>
                                        <p:tgtEl>
                                          <p:spTgt spid="243786"/>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43741"/>
                                        </p:tgtEl>
                                        <p:attrNameLst>
                                          <p:attrName>style.visibility</p:attrName>
                                        </p:attrNameLst>
                                      </p:cBhvr>
                                      <p:to>
                                        <p:strVal val="visible"/>
                                      </p:to>
                                    </p:set>
                                    <p:anim calcmode="lin" valueType="num">
                                      <p:cBhvr additive="base">
                                        <p:cTn id="12" dur="500" fill="hold"/>
                                        <p:tgtEl>
                                          <p:spTgt spid="243741"/>
                                        </p:tgtEl>
                                        <p:attrNameLst>
                                          <p:attrName>ppt_x</p:attrName>
                                        </p:attrNameLst>
                                      </p:cBhvr>
                                      <p:tavLst>
                                        <p:tav tm="0">
                                          <p:val>
                                            <p:strVal val="#ppt_x"/>
                                          </p:val>
                                        </p:tav>
                                        <p:tav tm="100000">
                                          <p:val>
                                            <p:strVal val="#ppt_x"/>
                                          </p:val>
                                        </p:tav>
                                      </p:tavLst>
                                    </p:anim>
                                    <p:anim calcmode="lin" valueType="num">
                                      <p:cBhvr additive="base">
                                        <p:cTn id="13" dur="500" fill="hold"/>
                                        <p:tgtEl>
                                          <p:spTgt spid="243741"/>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243776"/>
                                        </p:tgtEl>
                                        <p:attrNameLst>
                                          <p:attrName>style.visibility</p:attrName>
                                        </p:attrNameLst>
                                      </p:cBhvr>
                                      <p:to>
                                        <p:strVal val="visible"/>
                                      </p:to>
                                    </p:set>
                                    <p:animEffect transition="in" filter="blinds(horizontal)">
                                      <p:cBhvr>
                                        <p:cTn id="16" dur="500"/>
                                        <p:tgtEl>
                                          <p:spTgt spid="24377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3778"/>
                                        </p:tgtEl>
                                        <p:attrNameLst>
                                          <p:attrName>style.visibility</p:attrName>
                                        </p:attrNameLst>
                                      </p:cBhvr>
                                      <p:to>
                                        <p:strVal val="visible"/>
                                      </p:to>
                                    </p:set>
                                    <p:animEffect transition="in" filter="blinds(horizontal)">
                                      <p:cBhvr>
                                        <p:cTn id="19" dur="500"/>
                                        <p:tgtEl>
                                          <p:spTgt spid="24377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3780"/>
                                        </p:tgtEl>
                                        <p:attrNameLst>
                                          <p:attrName>style.visibility</p:attrName>
                                        </p:attrNameLst>
                                      </p:cBhvr>
                                      <p:to>
                                        <p:strVal val="visible"/>
                                      </p:to>
                                    </p:set>
                                    <p:animEffect transition="in" filter="blinds(horizontal)">
                                      <p:cBhvr>
                                        <p:cTn id="22" dur="250"/>
                                        <p:tgtEl>
                                          <p:spTgt spid="24378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3783"/>
                                        </p:tgtEl>
                                        <p:attrNameLst>
                                          <p:attrName>style.visibility</p:attrName>
                                        </p:attrNameLst>
                                      </p:cBhvr>
                                      <p:to>
                                        <p:strVal val="visible"/>
                                      </p:to>
                                    </p:set>
                                    <p:animEffect transition="in" filter="blinds(horizontal)">
                                      <p:cBhvr>
                                        <p:cTn id="25" dur="250"/>
                                        <p:tgtEl>
                                          <p:spTgt spid="24378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3779"/>
                                        </p:tgtEl>
                                        <p:attrNameLst>
                                          <p:attrName>style.visibility</p:attrName>
                                        </p:attrNameLst>
                                      </p:cBhvr>
                                      <p:to>
                                        <p:strVal val="visible"/>
                                      </p:to>
                                    </p:set>
                                    <p:animEffect transition="in" filter="blinds(horizontal)">
                                      <p:cBhvr>
                                        <p:cTn id="28" dur="250"/>
                                        <p:tgtEl>
                                          <p:spTgt spid="243779"/>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243743"/>
                                        </p:tgtEl>
                                        <p:attrNameLst>
                                          <p:attrName>style.visibility</p:attrName>
                                        </p:attrNameLst>
                                      </p:cBhvr>
                                      <p:to>
                                        <p:strVal val="visible"/>
                                      </p:to>
                                    </p:set>
                                    <p:anim calcmode="lin" valueType="num">
                                      <p:cBhvr additive="base">
                                        <p:cTn id="31" dur="500" fill="hold"/>
                                        <p:tgtEl>
                                          <p:spTgt spid="243743"/>
                                        </p:tgtEl>
                                        <p:attrNameLst>
                                          <p:attrName>ppt_x</p:attrName>
                                        </p:attrNameLst>
                                      </p:cBhvr>
                                      <p:tavLst>
                                        <p:tav tm="0">
                                          <p:val>
                                            <p:strVal val="#ppt_x"/>
                                          </p:val>
                                        </p:tav>
                                        <p:tav tm="100000">
                                          <p:val>
                                            <p:strVal val="#ppt_x"/>
                                          </p:val>
                                        </p:tav>
                                      </p:tavLst>
                                    </p:anim>
                                    <p:anim calcmode="lin" valueType="num">
                                      <p:cBhvr additive="base">
                                        <p:cTn id="32" dur="500" fill="hold"/>
                                        <p:tgtEl>
                                          <p:spTgt spid="243743"/>
                                        </p:tgtEl>
                                        <p:attrNameLst>
                                          <p:attrName>ppt_y</p:attrName>
                                        </p:attrNameLst>
                                      </p:cBhvr>
                                      <p:tavLst>
                                        <p:tav tm="0">
                                          <p:val>
                                            <p:strVal val="1+#ppt_h/2"/>
                                          </p:val>
                                        </p:tav>
                                        <p:tav tm="100000">
                                          <p:val>
                                            <p:strVal val="#ppt_y"/>
                                          </p:val>
                                        </p:tav>
                                      </p:tavLst>
                                    </p:anim>
                                  </p:childTnLst>
                                </p:cTn>
                              </p:par>
                              <p:par>
                                <p:cTn id="33" presetID="3" presetClass="entr" presetSubtype="10" fill="hold" grpId="0" nodeType="withEffect">
                                  <p:stCondLst>
                                    <p:cond delay="0"/>
                                  </p:stCondLst>
                                  <p:childTnLst>
                                    <p:set>
                                      <p:cBhvr>
                                        <p:cTn id="34" dur="1" fill="hold">
                                          <p:stCondLst>
                                            <p:cond delay="0"/>
                                          </p:stCondLst>
                                        </p:cTn>
                                        <p:tgtEl>
                                          <p:spTgt spid="243782"/>
                                        </p:tgtEl>
                                        <p:attrNameLst>
                                          <p:attrName>style.visibility</p:attrName>
                                        </p:attrNameLst>
                                      </p:cBhvr>
                                      <p:to>
                                        <p:strVal val="visible"/>
                                      </p:to>
                                    </p:set>
                                    <p:animEffect transition="in" filter="blinds(horizontal)">
                                      <p:cBhvr>
                                        <p:cTn id="35" dur="250"/>
                                        <p:tgtEl>
                                          <p:spTgt spid="24378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43784"/>
                                        </p:tgtEl>
                                        <p:attrNameLst>
                                          <p:attrName>style.visibility</p:attrName>
                                        </p:attrNameLst>
                                      </p:cBhvr>
                                      <p:to>
                                        <p:strVal val="visible"/>
                                      </p:to>
                                    </p:set>
                                    <p:animEffect transition="in" filter="blinds(horizontal)">
                                      <p:cBhvr>
                                        <p:cTn id="38" dur="250"/>
                                        <p:tgtEl>
                                          <p:spTgt spid="24378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43785"/>
                                        </p:tgtEl>
                                        <p:attrNameLst>
                                          <p:attrName>style.visibility</p:attrName>
                                        </p:attrNameLst>
                                      </p:cBhvr>
                                      <p:to>
                                        <p:strVal val="visible"/>
                                      </p:to>
                                    </p:set>
                                    <p:animEffect transition="in" filter="blinds(horizontal)">
                                      <p:cBhvr>
                                        <p:cTn id="41" dur="250"/>
                                        <p:tgtEl>
                                          <p:spTgt spid="243785"/>
                                        </p:tgtEl>
                                      </p:cBhvr>
                                    </p:animEffect>
                                  </p:childTnLst>
                                </p:cTn>
                              </p:par>
                              <p:par>
                                <p:cTn id="42" presetID="53" presetClass="entr" presetSubtype="0" fill="hold" nodeType="withEffect">
                                  <p:stCondLst>
                                    <p:cond delay="51800"/>
                                  </p:stCondLst>
                                  <p:childTnLst>
                                    <p:set>
                                      <p:cBhvr>
                                        <p:cTn id="43" dur="1" fill="hold">
                                          <p:stCondLst>
                                            <p:cond delay="0"/>
                                          </p:stCondLst>
                                        </p:cTn>
                                        <p:tgtEl>
                                          <p:spTgt spid="243753"/>
                                        </p:tgtEl>
                                        <p:attrNameLst>
                                          <p:attrName>style.visibility</p:attrName>
                                        </p:attrNameLst>
                                      </p:cBhvr>
                                      <p:to>
                                        <p:strVal val="visible"/>
                                      </p:to>
                                    </p:set>
                                    <p:anim calcmode="lin" valueType="num">
                                      <p:cBhvr>
                                        <p:cTn id="44" dur="500" fill="hold"/>
                                        <p:tgtEl>
                                          <p:spTgt spid="243753"/>
                                        </p:tgtEl>
                                        <p:attrNameLst>
                                          <p:attrName>ppt_w</p:attrName>
                                        </p:attrNameLst>
                                      </p:cBhvr>
                                      <p:tavLst>
                                        <p:tav tm="0">
                                          <p:val>
                                            <p:fltVal val="0"/>
                                          </p:val>
                                        </p:tav>
                                        <p:tav tm="100000">
                                          <p:val>
                                            <p:strVal val="#ppt_w"/>
                                          </p:val>
                                        </p:tav>
                                      </p:tavLst>
                                    </p:anim>
                                    <p:anim calcmode="lin" valueType="num">
                                      <p:cBhvr>
                                        <p:cTn id="45" dur="500" fill="hold"/>
                                        <p:tgtEl>
                                          <p:spTgt spid="243753"/>
                                        </p:tgtEl>
                                        <p:attrNameLst>
                                          <p:attrName>ppt_h</p:attrName>
                                        </p:attrNameLst>
                                      </p:cBhvr>
                                      <p:tavLst>
                                        <p:tav tm="0">
                                          <p:val>
                                            <p:fltVal val="0"/>
                                          </p:val>
                                        </p:tav>
                                        <p:tav tm="100000">
                                          <p:val>
                                            <p:strVal val="#ppt_h"/>
                                          </p:val>
                                        </p:tav>
                                      </p:tavLst>
                                    </p:anim>
                                    <p:animEffect transition="in" filter="fade">
                                      <p:cBhvr>
                                        <p:cTn id="46" dur="500"/>
                                        <p:tgtEl>
                                          <p:spTgt spid="243753"/>
                                        </p:tgtEl>
                                      </p:cBhvr>
                                    </p:animEffect>
                                  </p:childTnLst>
                                </p:cTn>
                              </p:par>
                              <p:par>
                                <p:cTn id="47" presetID="10" presetClass="entr" presetSubtype="0" fill="hold" nodeType="withEffect">
                                  <p:stCondLst>
                                    <p:cond delay="0"/>
                                  </p:stCondLst>
                                  <p:childTnLst>
                                    <p:set>
                                      <p:cBhvr>
                                        <p:cTn id="48" dur="1" fill="hold">
                                          <p:stCondLst>
                                            <p:cond delay="0"/>
                                          </p:stCondLst>
                                        </p:cTn>
                                        <p:tgtEl>
                                          <p:spTgt spid="243786">
                                            <p:txEl>
                                              <p:pRg st="0" end="0"/>
                                            </p:txEl>
                                          </p:spTgt>
                                        </p:tgtEl>
                                        <p:attrNameLst>
                                          <p:attrName>style.visibility</p:attrName>
                                        </p:attrNameLst>
                                      </p:cBhvr>
                                      <p:to>
                                        <p:strVal val="visible"/>
                                      </p:to>
                                    </p:set>
                                    <p:animEffect transition="in" filter="fade">
                                      <p:cBhvr>
                                        <p:cTn id="49" dur="500"/>
                                        <p:tgtEl>
                                          <p:spTgt spid="243786">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43786">
                                            <p:txEl>
                                              <p:pRg st="1" end="1"/>
                                            </p:txEl>
                                          </p:spTgt>
                                        </p:tgtEl>
                                        <p:attrNameLst>
                                          <p:attrName>style.visibility</p:attrName>
                                        </p:attrNameLst>
                                      </p:cBhvr>
                                      <p:to>
                                        <p:strVal val="visible"/>
                                      </p:to>
                                    </p:set>
                                    <p:animEffect transition="in" filter="fade">
                                      <p:cBhvr>
                                        <p:cTn id="52" dur="500"/>
                                        <p:tgtEl>
                                          <p:spTgt spid="243786">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43786">
                                            <p:txEl>
                                              <p:pRg st="2" end="2"/>
                                            </p:txEl>
                                          </p:spTgt>
                                        </p:tgtEl>
                                        <p:attrNameLst>
                                          <p:attrName>style.visibility</p:attrName>
                                        </p:attrNameLst>
                                      </p:cBhvr>
                                      <p:to>
                                        <p:strVal val="visible"/>
                                      </p:to>
                                    </p:set>
                                    <p:animEffect transition="in" filter="fade">
                                      <p:cBhvr>
                                        <p:cTn id="55" dur="500"/>
                                        <p:tgtEl>
                                          <p:spTgt spid="243786">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243786">
                                            <p:txEl>
                                              <p:pRg st="3" end="3"/>
                                            </p:txEl>
                                          </p:spTgt>
                                        </p:tgtEl>
                                        <p:attrNameLst>
                                          <p:attrName>style.visibility</p:attrName>
                                        </p:attrNameLst>
                                      </p:cBhvr>
                                      <p:to>
                                        <p:strVal val="visible"/>
                                      </p:to>
                                    </p:set>
                                    <p:animEffect transition="in" filter="fade">
                                      <p:cBhvr>
                                        <p:cTn id="58" dur="500"/>
                                        <p:tgtEl>
                                          <p:spTgt spid="243786">
                                            <p:txEl>
                                              <p:pRg st="3" end="3"/>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43786">
                                            <p:txEl>
                                              <p:pRg st="4" end="4"/>
                                            </p:txEl>
                                          </p:spTgt>
                                        </p:tgtEl>
                                        <p:attrNameLst>
                                          <p:attrName>style.visibility</p:attrName>
                                        </p:attrNameLst>
                                      </p:cBhvr>
                                      <p:to>
                                        <p:strVal val="visible"/>
                                      </p:to>
                                    </p:set>
                                    <p:animEffect transition="in" filter="fade">
                                      <p:cBhvr>
                                        <p:cTn id="61" dur="500"/>
                                        <p:tgtEl>
                                          <p:spTgt spid="243786">
                                            <p:txEl>
                                              <p:pRg st="4" end="4"/>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243741">
                                            <p:txEl>
                                              <p:pRg st="0" end="0"/>
                                            </p:txEl>
                                          </p:spTgt>
                                        </p:tgtEl>
                                        <p:attrNameLst>
                                          <p:attrName>style.visibility</p:attrName>
                                        </p:attrNameLst>
                                      </p:cBhvr>
                                      <p:to>
                                        <p:strVal val="visible"/>
                                      </p:to>
                                    </p:set>
                                    <p:animEffect transition="in" filter="fade">
                                      <p:cBhvr>
                                        <p:cTn id="64" dur="500"/>
                                        <p:tgtEl>
                                          <p:spTgt spid="243741">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243778">
                                            <p:txEl>
                                              <p:pRg st="0" end="0"/>
                                            </p:txEl>
                                          </p:spTgt>
                                        </p:tgtEl>
                                        <p:attrNameLst>
                                          <p:attrName>style.visibility</p:attrName>
                                        </p:attrNameLst>
                                      </p:cBhvr>
                                      <p:to>
                                        <p:strVal val="visible"/>
                                      </p:to>
                                    </p:set>
                                    <p:animEffect transition="in" filter="fade">
                                      <p:cBhvr>
                                        <p:cTn id="67" dur="500"/>
                                        <p:tgtEl>
                                          <p:spTgt spid="243778">
                                            <p:txEl>
                                              <p:pRg st="0" end="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243780">
                                            <p:txEl>
                                              <p:pRg st="0" end="0"/>
                                            </p:txEl>
                                          </p:spTgt>
                                        </p:tgtEl>
                                        <p:attrNameLst>
                                          <p:attrName>style.visibility</p:attrName>
                                        </p:attrNameLst>
                                      </p:cBhvr>
                                      <p:to>
                                        <p:strVal val="visible"/>
                                      </p:to>
                                    </p:set>
                                    <p:animEffect transition="in" filter="fade">
                                      <p:cBhvr>
                                        <p:cTn id="70" dur="500"/>
                                        <p:tgtEl>
                                          <p:spTgt spid="243780">
                                            <p:txEl>
                                              <p:pRg st="0" end="0"/>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3780">
                                            <p:txEl>
                                              <p:pRg st="1" end="1"/>
                                            </p:txEl>
                                          </p:spTgt>
                                        </p:tgtEl>
                                        <p:attrNameLst>
                                          <p:attrName>style.visibility</p:attrName>
                                        </p:attrNameLst>
                                      </p:cBhvr>
                                      <p:to>
                                        <p:strVal val="visible"/>
                                      </p:to>
                                    </p:set>
                                    <p:animEffect transition="in" filter="fade">
                                      <p:cBhvr>
                                        <p:cTn id="73" dur="500"/>
                                        <p:tgtEl>
                                          <p:spTgt spid="243780">
                                            <p:txEl>
                                              <p:pRg st="1" end="1"/>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243783">
                                            <p:txEl>
                                              <p:pRg st="0" end="0"/>
                                            </p:txEl>
                                          </p:spTgt>
                                        </p:tgtEl>
                                        <p:attrNameLst>
                                          <p:attrName>style.visibility</p:attrName>
                                        </p:attrNameLst>
                                      </p:cBhvr>
                                      <p:to>
                                        <p:strVal val="visible"/>
                                      </p:to>
                                    </p:set>
                                    <p:animEffect transition="in" filter="fade">
                                      <p:cBhvr>
                                        <p:cTn id="76" dur="500"/>
                                        <p:tgtEl>
                                          <p:spTgt spid="243783">
                                            <p:txEl>
                                              <p:pRg st="0" end="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243779">
                                            <p:txEl>
                                              <p:pRg st="0" end="0"/>
                                            </p:txEl>
                                          </p:spTgt>
                                        </p:tgtEl>
                                        <p:attrNameLst>
                                          <p:attrName>style.visibility</p:attrName>
                                        </p:attrNameLst>
                                      </p:cBhvr>
                                      <p:to>
                                        <p:strVal val="visible"/>
                                      </p:to>
                                    </p:set>
                                    <p:animEffect transition="in" filter="fade">
                                      <p:cBhvr>
                                        <p:cTn id="79" dur="500"/>
                                        <p:tgtEl>
                                          <p:spTgt spid="243779">
                                            <p:txEl>
                                              <p:pRg st="0" end="0"/>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243743">
                                            <p:txEl>
                                              <p:pRg st="0" end="0"/>
                                            </p:txEl>
                                          </p:spTgt>
                                        </p:tgtEl>
                                        <p:attrNameLst>
                                          <p:attrName>style.visibility</p:attrName>
                                        </p:attrNameLst>
                                      </p:cBhvr>
                                      <p:to>
                                        <p:strVal val="visible"/>
                                      </p:to>
                                    </p:set>
                                    <p:animEffect transition="in" filter="fade">
                                      <p:cBhvr>
                                        <p:cTn id="82" dur="500"/>
                                        <p:tgtEl>
                                          <p:spTgt spid="243743">
                                            <p:txEl>
                                              <p:pRg st="0" end="0"/>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243782">
                                            <p:txEl>
                                              <p:pRg st="0" end="0"/>
                                            </p:txEl>
                                          </p:spTgt>
                                        </p:tgtEl>
                                        <p:attrNameLst>
                                          <p:attrName>style.visibility</p:attrName>
                                        </p:attrNameLst>
                                      </p:cBhvr>
                                      <p:to>
                                        <p:strVal val="visible"/>
                                      </p:to>
                                    </p:set>
                                    <p:animEffect transition="in" filter="fade">
                                      <p:cBhvr>
                                        <p:cTn id="85" dur="500"/>
                                        <p:tgtEl>
                                          <p:spTgt spid="243782">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243782">
                                            <p:txEl>
                                              <p:pRg st="1" end="1"/>
                                            </p:txEl>
                                          </p:spTgt>
                                        </p:tgtEl>
                                        <p:attrNameLst>
                                          <p:attrName>style.visibility</p:attrName>
                                        </p:attrNameLst>
                                      </p:cBhvr>
                                      <p:to>
                                        <p:strVal val="visible"/>
                                      </p:to>
                                    </p:set>
                                    <p:animEffect transition="in" filter="fade">
                                      <p:cBhvr>
                                        <p:cTn id="88" dur="500"/>
                                        <p:tgtEl>
                                          <p:spTgt spid="243782">
                                            <p:txEl>
                                              <p:pRg st="1" end="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243784">
                                            <p:txEl>
                                              <p:pRg st="0" end="0"/>
                                            </p:txEl>
                                          </p:spTgt>
                                        </p:tgtEl>
                                        <p:attrNameLst>
                                          <p:attrName>style.visibility</p:attrName>
                                        </p:attrNameLst>
                                      </p:cBhvr>
                                      <p:to>
                                        <p:strVal val="visible"/>
                                      </p:to>
                                    </p:set>
                                    <p:animEffect transition="in" filter="fade">
                                      <p:cBhvr>
                                        <p:cTn id="91" dur="500"/>
                                        <p:tgtEl>
                                          <p:spTgt spid="243784">
                                            <p:txEl>
                                              <p:pRg st="0" end="0"/>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243784">
                                            <p:txEl>
                                              <p:pRg st="1" end="1"/>
                                            </p:txEl>
                                          </p:spTgt>
                                        </p:tgtEl>
                                        <p:attrNameLst>
                                          <p:attrName>style.visibility</p:attrName>
                                        </p:attrNameLst>
                                      </p:cBhvr>
                                      <p:to>
                                        <p:strVal val="visible"/>
                                      </p:to>
                                    </p:set>
                                    <p:animEffect transition="in" filter="fade">
                                      <p:cBhvr>
                                        <p:cTn id="94" dur="500"/>
                                        <p:tgtEl>
                                          <p:spTgt spid="243784">
                                            <p:txEl>
                                              <p:pRg st="1" end="1"/>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243785">
                                            <p:txEl>
                                              <p:pRg st="0" end="0"/>
                                            </p:txEl>
                                          </p:spTgt>
                                        </p:tgtEl>
                                        <p:attrNameLst>
                                          <p:attrName>style.visibility</p:attrName>
                                        </p:attrNameLst>
                                      </p:cBhvr>
                                      <p:to>
                                        <p:strVal val="visible"/>
                                      </p:to>
                                    </p:set>
                                    <p:animEffect transition="in" filter="fade">
                                      <p:cBhvr>
                                        <p:cTn id="97" dur="500"/>
                                        <p:tgtEl>
                                          <p:spTgt spid="243785">
                                            <p:txEl>
                                              <p:pRg st="0" end="0"/>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243785">
                                            <p:txEl>
                                              <p:pRg st="1" end="1"/>
                                            </p:txEl>
                                          </p:spTgt>
                                        </p:tgtEl>
                                        <p:attrNameLst>
                                          <p:attrName>style.visibility</p:attrName>
                                        </p:attrNameLst>
                                      </p:cBhvr>
                                      <p:to>
                                        <p:strVal val="visible"/>
                                      </p:to>
                                    </p:set>
                                    <p:animEffect transition="in" filter="fade">
                                      <p:cBhvr>
                                        <p:cTn id="100" dur="500"/>
                                        <p:tgtEl>
                                          <p:spTgt spid="2437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43741" grpId="0" animBg="1"/>
      <p:bldP spid="243743" grpId="0" animBg="1"/>
      <p:bldP spid="243776" grpId="0" animBg="1"/>
      <p:bldP spid="243778" grpId="0" animBg="1"/>
      <p:bldP spid="243779" grpId="0" animBg="1"/>
      <p:bldP spid="243780" grpId="0" animBg="1"/>
      <p:bldP spid="243782" grpId="0" animBg="1"/>
      <p:bldP spid="243783" grpId="0" animBg="1"/>
      <p:bldP spid="243784" grpId="0" animBg="1"/>
      <p:bldP spid="243785" grpId="0" animBg="1"/>
      <p:bldP spid="24378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398345" name="Text Box 9"/>
          <p:cNvSpPr txBox="1">
            <a:spLocks noChangeArrowheads="1"/>
          </p:cNvSpPr>
          <p:nvPr/>
        </p:nvSpPr>
        <p:spPr bwMode="auto">
          <a:xfrm>
            <a:off x="651669" y="5229200"/>
            <a:ext cx="7697787" cy="750887"/>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r>
              <a:rPr lang="ru-RU" b="1" dirty="0">
                <a:solidFill>
                  <a:srgbClr val="000000"/>
                </a:solidFill>
                <a:latin typeface="Arial Narrow" pitchFamily="34" charset="0"/>
              </a:rPr>
              <a:t>Согласно ст. </a:t>
            </a:r>
            <a:r>
              <a:rPr lang="ru-RU" b="1">
                <a:solidFill>
                  <a:srgbClr val="000000"/>
                </a:solidFill>
                <a:latin typeface="Arial Narrow" pitchFamily="34" charset="0"/>
              </a:rPr>
              <a:t>69 </a:t>
            </a:r>
            <a:r>
              <a:rPr lang="ru-RU" b="1" smtClean="0">
                <a:solidFill>
                  <a:srgbClr val="000000"/>
                </a:solidFill>
                <a:latin typeface="Arial Narrow" pitchFamily="34" charset="0"/>
              </a:rPr>
              <a:t>УКРФ </a:t>
            </a:r>
            <a:r>
              <a:rPr lang="ru-RU" b="1" dirty="0">
                <a:solidFill>
                  <a:srgbClr val="000000"/>
                </a:solidFill>
                <a:latin typeface="Arial Narrow" pitchFamily="34" charset="0"/>
              </a:rPr>
              <a:t>при совокупности преступлений наказание назначается отдельно за каждое совершенное </a:t>
            </a:r>
            <a:r>
              <a:rPr lang="ru-RU" b="1" dirty="0" smtClean="0">
                <a:solidFill>
                  <a:srgbClr val="000000"/>
                </a:solidFill>
                <a:latin typeface="Arial Narrow" pitchFamily="34" charset="0"/>
              </a:rPr>
              <a:t>преступление.</a:t>
            </a:r>
            <a:endParaRPr lang="ru-RU" b="1" dirty="0">
              <a:solidFill>
                <a:srgbClr val="000000"/>
              </a:solidFill>
              <a:latin typeface="Times New Roman" pitchFamily="18" charset="0"/>
            </a:endParaRPr>
          </a:p>
        </p:txBody>
      </p:sp>
      <p:sp>
        <p:nvSpPr>
          <p:cNvPr id="157700" name="Rectangle 12"/>
          <p:cNvSpPr>
            <a:spLocks noChangeArrowheads="1"/>
          </p:cNvSpPr>
          <p:nvPr/>
        </p:nvSpPr>
        <p:spPr bwMode="auto">
          <a:xfrm>
            <a:off x="900113" y="188640"/>
            <a:ext cx="7200900" cy="5032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Назначение наказания по совокупности преступлений</a:t>
            </a:r>
          </a:p>
        </p:txBody>
      </p:sp>
      <p:graphicFrame>
        <p:nvGraphicFramePr>
          <p:cNvPr id="2" name="Diagram 1"/>
          <p:cNvGraphicFramePr/>
          <p:nvPr/>
        </p:nvGraphicFramePr>
        <p:xfrm>
          <a:off x="1452563" y="70802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2" fill="hold" grpId="0" nodeType="afterEffect">
                                  <p:stCondLst>
                                    <p:cond delay="17000"/>
                                  </p:stCondLst>
                                  <p:childTnLst>
                                    <p:set>
                                      <p:cBhvr>
                                        <p:cTn id="23" dur="1" fill="hold">
                                          <p:stCondLst>
                                            <p:cond delay="0"/>
                                          </p:stCondLst>
                                        </p:cTn>
                                        <p:tgtEl>
                                          <p:spTgt spid="398345"/>
                                        </p:tgtEl>
                                        <p:attrNameLst>
                                          <p:attrName>style.visibility</p:attrName>
                                        </p:attrNameLst>
                                      </p:cBhvr>
                                      <p:to>
                                        <p:strVal val="visible"/>
                                      </p:to>
                                    </p:set>
                                    <p:anim calcmode="lin" valueType="num">
                                      <p:cBhvr additive="base">
                                        <p:cTn id="24" dur="500" fill="hold"/>
                                        <p:tgtEl>
                                          <p:spTgt spid="398345"/>
                                        </p:tgtEl>
                                        <p:attrNameLst>
                                          <p:attrName>ppt_x</p:attrName>
                                        </p:attrNameLst>
                                      </p:cBhvr>
                                      <p:tavLst>
                                        <p:tav tm="0">
                                          <p:val>
                                            <p:strVal val="1+#ppt_w/2"/>
                                          </p:val>
                                        </p:tav>
                                        <p:tav tm="100000">
                                          <p:val>
                                            <p:strVal val="#ppt_x"/>
                                          </p:val>
                                        </p:tav>
                                      </p:tavLst>
                                    </p:anim>
                                    <p:anim calcmode="lin" valueType="num">
                                      <p:cBhvr additive="base">
                                        <p:cTn id="25" dur="500" fill="hold"/>
                                        <p:tgtEl>
                                          <p:spTgt spid="398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5" grpId="0" animBg="1" autoUpdateAnimBg="0"/>
      <p:bldGraphic spid="2" grpId="0">
        <p:bldAsOne/>
      </p:bldGraphic>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158723" name="Text Box 9"/>
          <p:cNvSpPr txBox="1">
            <a:spLocks noChangeArrowheads="1"/>
          </p:cNvSpPr>
          <p:nvPr/>
        </p:nvSpPr>
        <p:spPr bwMode="auto">
          <a:xfrm>
            <a:off x="900112" y="1989138"/>
            <a:ext cx="7920359" cy="1311275"/>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wrap="square">
            <a:spAutoFit/>
          </a:bodyPr>
          <a:lstStyle/>
          <a:p>
            <a:pPr eaLnBrk="0" hangingPunct="0"/>
            <a:r>
              <a:rPr lang="ru-RU" sz="2000" b="1" dirty="0">
                <a:solidFill>
                  <a:srgbClr val="000000"/>
                </a:solidFill>
                <a:latin typeface="Arial Narrow" pitchFamily="34" charset="0"/>
              </a:rPr>
              <a:t>При назначении наказания по совокупности приговоров к наказанию, назначенному по последнему приговору суда, частично или косвенно присоединяется не отбытая часть наказания по предыдущему приговору суда. (ч. 1 ст. 70 </a:t>
            </a:r>
            <a:r>
              <a:rPr lang="ru-RU" sz="2000" b="1" dirty="0" smtClean="0">
                <a:solidFill>
                  <a:srgbClr val="000000"/>
                </a:solidFill>
                <a:latin typeface="Arial Narrow" pitchFamily="34" charset="0"/>
              </a:rPr>
              <a:t>УК РФ)</a:t>
            </a:r>
            <a:endParaRPr lang="ru-RU" sz="2000" b="1" dirty="0">
              <a:solidFill>
                <a:srgbClr val="000000"/>
              </a:solidFill>
              <a:latin typeface="Arial Narrow" pitchFamily="34" charset="0"/>
            </a:endParaRPr>
          </a:p>
        </p:txBody>
      </p:sp>
      <p:sp>
        <p:nvSpPr>
          <p:cNvPr id="158724" name="Text Box 10"/>
          <p:cNvSpPr txBox="1">
            <a:spLocks noChangeArrowheads="1"/>
          </p:cNvSpPr>
          <p:nvPr/>
        </p:nvSpPr>
        <p:spPr bwMode="auto">
          <a:xfrm>
            <a:off x="900113" y="3357563"/>
            <a:ext cx="7543800" cy="822325"/>
          </a:xfrm>
          <a:prstGeom prst="rect">
            <a:avLst/>
          </a:prstGeom>
          <a:noFill/>
          <a:ln w="9525">
            <a:noFill/>
            <a:miter lim="800000"/>
            <a:headEnd/>
            <a:tailEnd/>
          </a:ln>
          <a:effectLst/>
        </p:spPr>
        <p:txBody>
          <a:bodyPr>
            <a:spAutoFit/>
          </a:bodyPr>
          <a:lstStyle/>
          <a:p>
            <a:pPr eaLnBrk="0" hangingPunct="0"/>
            <a:r>
              <a:rPr lang="ru-RU" sz="2400" b="1" u="sng">
                <a:latin typeface="Arial Narrow" pitchFamily="34" charset="0"/>
              </a:rPr>
              <a:t>Обязательные условия при назначении наказания при совокупности приговоров:</a:t>
            </a:r>
            <a:endParaRPr lang="ru-RU" sz="2400" b="1" u="sng">
              <a:latin typeface="Times New Roman" pitchFamily="18" charset="0"/>
            </a:endParaRPr>
          </a:p>
        </p:txBody>
      </p:sp>
      <p:sp>
        <p:nvSpPr>
          <p:cNvPr id="158725" name="Text Box 11"/>
          <p:cNvSpPr txBox="1">
            <a:spLocks noChangeArrowheads="1"/>
          </p:cNvSpPr>
          <p:nvPr/>
        </p:nvSpPr>
        <p:spPr bwMode="auto">
          <a:xfrm>
            <a:off x="900113" y="4292600"/>
            <a:ext cx="7992367" cy="1657350"/>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r>
              <a:rPr lang="ru-RU" b="1" dirty="0">
                <a:solidFill>
                  <a:srgbClr val="000000"/>
                </a:solidFill>
                <a:latin typeface="Arial Narrow" pitchFamily="34" charset="0"/>
              </a:rPr>
              <a:t>- Окончательное наказание не может превышать </a:t>
            </a:r>
            <a:r>
              <a:rPr lang="ru-RU" b="1" dirty="0" smtClean="0">
                <a:solidFill>
                  <a:srgbClr val="000000"/>
                </a:solidFill>
                <a:latin typeface="Arial Narrow" pitchFamily="34" charset="0"/>
              </a:rPr>
              <a:t>максимального </a:t>
            </a:r>
            <a:r>
              <a:rPr lang="ru-RU" b="1" dirty="0">
                <a:solidFill>
                  <a:srgbClr val="000000"/>
                </a:solidFill>
                <a:latin typeface="Arial Narrow" pitchFamily="34" charset="0"/>
              </a:rPr>
              <a:t>срока или размера, предусмотренного 	вида наказания Общей частью Уголовного кодекса;</a:t>
            </a:r>
          </a:p>
          <a:p>
            <a:pPr eaLnBrk="0" hangingPunct="0"/>
            <a:r>
              <a:rPr lang="ru-RU" b="1" dirty="0">
                <a:solidFill>
                  <a:srgbClr val="000000"/>
                </a:solidFill>
                <a:latin typeface="Arial Narrow" pitchFamily="34" charset="0"/>
              </a:rPr>
              <a:t>- Наказание в виде лишения свободы не может превышать тридцати </a:t>
            </a:r>
            <a:r>
              <a:rPr lang="ru-RU" b="1" dirty="0" smtClean="0">
                <a:solidFill>
                  <a:srgbClr val="000000"/>
                </a:solidFill>
                <a:latin typeface="Arial Narrow" pitchFamily="34" charset="0"/>
              </a:rPr>
              <a:t>лет, </a:t>
            </a:r>
            <a:r>
              <a:rPr lang="ru-RU" b="1" dirty="0" smtClean="0">
                <a:solidFill>
                  <a:schemeClr val="bg1"/>
                </a:solidFill>
                <a:latin typeface="Arial Narrow" pitchFamily="34" charset="0"/>
              </a:rPr>
              <a:t>за исключением случаев, предусмотренных частью пятой статьи 56 настоящего Кодекса.</a:t>
            </a:r>
            <a:endParaRPr lang="ru-RU" b="1" dirty="0">
              <a:solidFill>
                <a:schemeClr val="bg1"/>
              </a:solidFill>
              <a:latin typeface="Arial Narrow" pitchFamily="34" charset="0"/>
            </a:endParaRPr>
          </a:p>
        </p:txBody>
      </p:sp>
      <p:sp>
        <p:nvSpPr>
          <p:cNvPr id="158726" name="Rectangle 13"/>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Назначение наказания по совокупности приговоров</a:t>
            </a: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4"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5"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400393" name="Text Box 9"/>
          <p:cNvSpPr txBox="1">
            <a:spLocks noChangeArrowheads="1"/>
          </p:cNvSpPr>
          <p:nvPr/>
        </p:nvSpPr>
        <p:spPr bwMode="auto">
          <a:xfrm>
            <a:off x="900113" y="2133600"/>
            <a:ext cx="7697787" cy="3776663"/>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r>
              <a:rPr lang="ru-RU" sz="2000" b="1" dirty="0">
                <a:solidFill>
                  <a:srgbClr val="000000"/>
                </a:solidFill>
                <a:latin typeface="Arial Narrow" pitchFamily="34" charset="0"/>
              </a:rPr>
              <a:t>В соответствии со ст. 61 </a:t>
            </a:r>
            <a:r>
              <a:rPr lang="ru-RU" sz="2000" b="1" dirty="0" smtClean="0">
                <a:solidFill>
                  <a:srgbClr val="000000"/>
                </a:solidFill>
                <a:latin typeface="Arial Narrow" pitchFamily="34" charset="0"/>
              </a:rPr>
              <a:t>УК РФ </a:t>
            </a:r>
            <a:r>
              <a:rPr lang="ru-RU" sz="2000" b="1" dirty="0">
                <a:solidFill>
                  <a:srgbClr val="000000"/>
                </a:solidFill>
                <a:latin typeface="Arial Narrow" pitchFamily="34" charset="0"/>
              </a:rPr>
              <a:t>смягчающими обстоятельствами признаются:</a:t>
            </a:r>
          </a:p>
          <a:p>
            <a:pPr eaLnBrk="0" hangingPunct="0"/>
            <a:r>
              <a:rPr lang="ru-RU" sz="2000" b="1" dirty="0">
                <a:solidFill>
                  <a:srgbClr val="000000"/>
                </a:solidFill>
                <a:latin typeface="Arial Narrow" pitchFamily="34" charset="0"/>
              </a:rPr>
              <a:t>а) совершение преступления впервые небольшой тяжести вследствие случайного стечения обстоятельств;</a:t>
            </a:r>
          </a:p>
          <a:p>
            <a:pPr eaLnBrk="0" hangingPunct="0"/>
            <a:r>
              <a:rPr lang="ru-RU" sz="2000" b="1" dirty="0">
                <a:solidFill>
                  <a:srgbClr val="000000"/>
                </a:solidFill>
                <a:latin typeface="Arial Narrow" pitchFamily="34" charset="0"/>
              </a:rPr>
              <a:t>б) несовершеннолетие виновного;</a:t>
            </a:r>
          </a:p>
          <a:p>
            <a:pPr eaLnBrk="0" hangingPunct="0"/>
            <a:r>
              <a:rPr lang="ru-RU" sz="2000" b="1" dirty="0">
                <a:solidFill>
                  <a:srgbClr val="000000"/>
                </a:solidFill>
                <a:latin typeface="Arial Narrow" pitchFamily="34" charset="0"/>
              </a:rPr>
              <a:t>в) беременность;</a:t>
            </a:r>
          </a:p>
          <a:p>
            <a:pPr eaLnBrk="0" hangingPunct="0"/>
            <a:r>
              <a:rPr lang="ru-RU" sz="2000" b="1" dirty="0">
                <a:solidFill>
                  <a:srgbClr val="000000"/>
                </a:solidFill>
                <a:latin typeface="Arial Narrow" pitchFamily="34" charset="0"/>
              </a:rPr>
              <a:t>г) наличие малолетних детей у виновного;</a:t>
            </a:r>
          </a:p>
          <a:p>
            <a:pPr eaLnBrk="0" hangingPunct="0"/>
            <a:r>
              <a:rPr lang="ru-RU" sz="2000" b="1" dirty="0">
                <a:solidFill>
                  <a:srgbClr val="000000"/>
                </a:solidFill>
                <a:latin typeface="Arial Narrow" pitchFamily="34" charset="0"/>
              </a:rPr>
              <a:t>д) совершение преступления в силу стечения тяжелых жизненных обстоятельств либо по мотиву сострадания;</a:t>
            </a:r>
          </a:p>
          <a:p>
            <a:pPr eaLnBrk="0" hangingPunct="0"/>
            <a:r>
              <a:rPr lang="ru-RU" sz="2000" b="1" dirty="0">
                <a:solidFill>
                  <a:srgbClr val="000000"/>
                </a:solidFill>
                <a:latin typeface="Arial Narrow" pitchFamily="34" charset="0"/>
              </a:rPr>
              <a:t>е) совершение преступления в результате физического или психического принуждения;</a:t>
            </a:r>
          </a:p>
          <a:p>
            <a:pPr eaLnBrk="0" hangingPunct="0"/>
            <a:r>
              <a:rPr lang="ru-RU" sz="2000" b="1" dirty="0">
                <a:solidFill>
                  <a:srgbClr val="000000"/>
                </a:solidFill>
                <a:latin typeface="Arial Narrow" pitchFamily="34" charset="0"/>
              </a:rPr>
              <a:t>ж) совершение преступления при нарушении условий</a:t>
            </a:r>
          </a:p>
        </p:txBody>
      </p:sp>
      <p:sp>
        <p:nvSpPr>
          <p:cNvPr id="159748" name="Rectangle 1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При назначении уголовного наказания суд учитывает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0"/>
                                  </p:stCondLst>
                                  <p:childTnLst>
                                    <p:set>
                                      <p:cBhvr>
                                        <p:cTn id="6" dur="1" fill="hold">
                                          <p:stCondLst>
                                            <p:cond delay="0"/>
                                          </p:stCondLst>
                                        </p:cTn>
                                        <p:tgtEl>
                                          <p:spTgt spid="400393">
                                            <p:txEl>
                                              <p:pRg st="0" end="0"/>
                                            </p:txEl>
                                          </p:spTgt>
                                        </p:tgtEl>
                                        <p:attrNameLst>
                                          <p:attrName>style.visibility</p:attrName>
                                        </p:attrNameLst>
                                      </p:cBhvr>
                                      <p:to>
                                        <p:strVal val="visible"/>
                                      </p:to>
                                    </p:set>
                                    <p:anim calcmode="lin" valueType="num">
                                      <p:cBhvr additive="base">
                                        <p:cTn id="7" dur="500" fill="hold"/>
                                        <p:tgtEl>
                                          <p:spTgt spid="4003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039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2" presetClass="entr" presetSubtype="2" fill="hold" grpId="0" nodeType="afterEffect">
                                  <p:stCondLst>
                                    <p:cond delay="5000"/>
                                  </p:stCondLst>
                                  <p:childTnLst>
                                    <p:set>
                                      <p:cBhvr>
                                        <p:cTn id="11" dur="1" fill="hold">
                                          <p:stCondLst>
                                            <p:cond delay="0"/>
                                          </p:stCondLst>
                                        </p:cTn>
                                        <p:tgtEl>
                                          <p:spTgt spid="400393">
                                            <p:txEl>
                                              <p:pRg st="1" end="1"/>
                                            </p:txEl>
                                          </p:spTgt>
                                        </p:tgtEl>
                                        <p:attrNameLst>
                                          <p:attrName>style.visibility</p:attrName>
                                        </p:attrNameLst>
                                      </p:cBhvr>
                                      <p:to>
                                        <p:strVal val="visible"/>
                                      </p:to>
                                    </p:set>
                                    <p:anim calcmode="lin" valueType="num">
                                      <p:cBhvr additive="base">
                                        <p:cTn id="12" dur="500" fill="hold"/>
                                        <p:tgtEl>
                                          <p:spTgt spid="40039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0039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0"/>
                            </p:stCondLst>
                            <p:childTnLst>
                              <p:par>
                                <p:cTn id="15" presetID="2" presetClass="entr" presetSubtype="2" fill="hold" grpId="0" nodeType="afterEffect">
                                  <p:stCondLst>
                                    <p:cond delay="5000"/>
                                  </p:stCondLst>
                                  <p:childTnLst>
                                    <p:set>
                                      <p:cBhvr>
                                        <p:cTn id="16" dur="1" fill="hold">
                                          <p:stCondLst>
                                            <p:cond delay="0"/>
                                          </p:stCondLst>
                                        </p:cTn>
                                        <p:tgtEl>
                                          <p:spTgt spid="400393">
                                            <p:txEl>
                                              <p:pRg st="2" end="2"/>
                                            </p:txEl>
                                          </p:spTgt>
                                        </p:tgtEl>
                                        <p:attrNameLst>
                                          <p:attrName>style.visibility</p:attrName>
                                        </p:attrNameLst>
                                      </p:cBhvr>
                                      <p:to>
                                        <p:strVal val="visible"/>
                                      </p:to>
                                    </p:set>
                                    <p:anim calcmode="lin" valueType="num">
                                      <p:cBhvr additive="base">
                                        <p:cTn id="17" dur="500" fill="hold"/>
                                        <p:tgtEl>
                                          <p:spTgt spid="40039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0039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6500"/>
                            </p:stCondLst>
                            <p:childTnLst>
                              <p:par>
                                <p:cTn id="20" presetID="2" presetClass="entr" presetSubtype="2" fill="hold" grpId="0" nodeType="afterEffect">
                                  <p:stCondLst>
                                    <p:cond delay="5000"/>
                                  </p:stCondLst>
                                  <p:childTnLst>
                                    <p:set>
                                      <p:cBhvr>
                                        <p:cTn id="21" dur="1" fill="hold">
                                          <p:stCondLst>
                                            <p:cond delay="0"/>
                                          </p:stCondLst>
                                        </p:cTn>
                                        <p:tgtEl>
                                          <p:spTgt spid="400393">
                                            <p:txEl>
                                              <p:pRg st="3" end="3"/>
                                            </p:txEl>
                                          </p:spTgt>
                                        </p:tgtEl>
                                        <p:attrNameLst>
                                          <p:attrName>style.visibility</p:attrName>
                                        </p:attrNameLst>
                                      </p:cBhvr>
                                      <p:to>
                                        <p:strVal val="visible"/>
                                      </p:to>
                                    </p:set>
                                    <p:anim calcmode="lin" valueType="num">
                                      <p:cBhvr additive="base">
                                        <p:cTn id="22" dur="500" fill="hold"/>
                                        <p:tgtEl>
                                          <p:spTgt spid="40039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00393">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2000"/>
                            </p:stCondLst>
                            <p:childTnLst>
                              <p:par>
                                <p:cTn id="25" presetID="2" presetClass="entr" presetSubtype="2" fill="hold" grpId="0" nodeType="afterEffect">
                                  <p:stCondLst>
                                    <p:cond delay="5000"/>
                                  </p:stCondLst>
                                  <p:childTnLst>
                                    <p:set>
                                      <p:cBhvr>
                                        <p:cTn id="26" dur="1" fill="hold">
                                          <p:stCondLst>
                                            <p:cond delay="0"/>
                                          </p:stCondLst>
                                        </p:cTn>
                                        <p:tgtEl>
                                          <p:spTgt spid="400393">
                                            <p:txEl>
                                              <p:pRg st="4" end="4"/>
                                            </p:txEl>
                                          </p:spTgt>
                                        </p:tgtEl>
                                        <p:attrNameLst>
                                          <p:attrName>style.visibility</p:attrName>
                                        </p:attrNameLst>
                                      </p:cBhvr>
                                      <p:to>
                                        <p:strVal val="visible"/>
                                      </p:to>
                                    </p:set>
                                    <p:anim calcmode="lin" valueType="num">
                                      <p:cBhvr additive="base">
                                        <p:cTn id="27" dur="500" fill="hold"/>
                                        <p:tgtEl>
                                          <p:spTgt spid="40039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00393">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7500"/>
                            </p:stCondLst>
                            <p:childTnLst>
                              <p:par>
                                <p:cTn id="30" presetID="2" presetClass="entr" presetSubtype="2" fill="hold" grpId="0" nodeType="afterEffect">
                                  <p:stCondLst>
                                    <p:cond delay="5000"/>
                                  </p:stCondLst>
                                  <p:childTnLst>
                                    <p:set>
                                      <p:cBhvr>
                                        <p:cTn id="31" dur="1" fill="hold">
                                          <p:stCondLst>
                                            <p:cond delay="0"/>
                                          </p:stCondLst>
                                        </p:cTn>
                                        <p:tgtEl>
                                          <p:spTgt spid="400393">
                                            <p:txEl>
                                              <p:pRg st="5" end="5"/>
                                            </p:txEl>
                                          </p:spTgt>
                                        </p:tgtEl>
                                        <p:attrNameLst>
                                          <p:attrName>style.visibility</p:attrName>
                                        </p:attrNameLst>
                                      </p:cBhvr>
                                      <p:to>
                                        <p:strVal val="visible"/>
                                      </p:to>
                                    </p:set>
                                    <p:anim calcmode="lin" valueType="num">
                                      <p:cBhvr additive="base">
                                        <p:cTn id="32" dur="500" fill="hold"/>
                                        <p:tgtEl>
                                          <p:spTgt spid="40039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00393">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3000"/>
                            </p:stCondLst>
                            <p:childTnLst>
                              <p:par>
                                <p:cTn id="35" presetID="2" presetClass="entr" presetSubtype="2" fill="hold" grpId="0" nodeType="afterEffect">
                                  <p:stCondLst>
                                    <p:cond delay="5000"/>
                                  </p:stCondLst>
                                  <p:childTnLst>
                                    <p:set>
                                      <p:cBhvr>
                                        <p:cTn id="36" dur="1" fill="hold">
                                          <p:stCondLst>
                                            <p:cond delay="0"/>
                                          </p:stCondLst>
                                        </p:cTn>
                                        <p:tgtEl>
                                          <p:spTgt spid="400393">
                                            <p:txEl>
                                              <p:pRg st="6" end="6"/>
                                            </p:txEl>
                                          </p:spTgt>
                                        </p:tgtEl>
                                        <p:attrNameLst>
                                          <p:attrName>style.visibility</p:attrName>
                                        </p:attrNameLst>
                                      </p:cBhvr>
                                      <p:to>
                                        <p:strVal val="visible"/>
                                      </p:to>
                                    </p:set>
                                    <p:anim calcmode="lin" valueType="num">
                                      <p:cBhvr additive="base">
                                        <p:cTn id="37" dur="500" fill="hold"/>
                                        <p:tgtEl>
                                          <p:spTgt spid="40039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00393">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8500"/>
                            </p:stCondLst>
                            <p:childTnLst>
                              <p:par>
                                <p:cTn id="40" presetID="2" presetClass="entr" presetSubtype="2" fill="hold" grpId="0" nodeType="afterEffect">
                                  <p:stCondLst>
                                    <p:cond delay="5000"/>
                                  </p:stCondLst>
                                  <p:childTnLst>
                                    <p:set>
                                      <p:cBhvr>
                                        <p:cTn id="41" dur="1" fill="hold">
                                          <p:stCondLst>
                                            <p:cond delay="0"/>
                                          </p:stCondLst>
                                        </p:cTn>
                                        <p:tgtEl>
                                          <p:spTgt spid="400393">
                                            <p:txEl>
                                              <p:pRg st="7" end="7"/>
                                            </p:txEl>
                                          </p:spTgt>
                                        </p:tgtEl>
                                        <p:attrNameLst>
                                          <p:attrName>style.visibility</p:attrName>
                                        </p:attrNameLst>
                                      </p:cBhvr>
                                      <p:to>
                                        <p:strVal val="visible"/>
                                      </p:to>
                                    </p:set>
                                    <p:anim calcmode="lin" valueType="num">
                                      <p:cBhvr additive="base">
                                        <p:cTn id="42" dur="500" fill="hold"/>
                                        <p:tgtEl>
                                          <p:spTgt spid="400393">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0039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build="p" autoUpdateAnimBg="0" advAuto="5000"/>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449545" name="Text Box 9"/>
          <p:cNvSpPr txBox="1">
            <a:spLocks noChangeArrowheads="1"/>
          </p:cNvSpPr>
          <p:nvPr/>
        </p:nvSpPr>
        <p:spPr bwMode="auto">
          <a:xfrm>
            <a:off x="900113" y="2133600"/>
            <a:ext cx="7697787" cy="3786188"/>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r>
              <a:rPr lang="ru-RU" sz="2000" b="1">
                <a:solidFill>
                  <a:srgbClr val="000000"/>
                </a:solidFill>
                <a:latin typeface="Arial Narrow" pitchFamily="34" charset="0"/>
              </a:rPr>
              <a:t>правомерности необходимой обороны, задержания лица, совершившего преступление, крайней необходимости, обоснованного риска, исполнение приказа или распоряжения;</a:t>
            </a:r>
          </a:p>
          <a:p>
            <a:pPr eaLnBrk="0" hangingPunct="0"/>
            <a:r>
              <a:rPr lang="ru-RU" sz="2000" b="1">
                <a:solidFill>
                  <a:srgbClr val="000000"/>
                </a:solidFill>
                <a:latin typeface="Arial Narrow" pitchFamily="34" charset="0"/>
              </a:rPr>
              <a:t>з) противоправность или аморальность поведения потерпевшего, явившегося поводом для преступления;</a:t>
            </a:r>
          </a:p>
          <a:p>
            <a:pPr eaLnBrk="0" hangingPunct="0"/>
            <a:r>
              <a:rPr lang="ru-RU" sz="2000" b="1">
                <a:solidFill>
                  <a:srgbClr val="000000"/>
                </a:solidFill>
                <a:latin typeface="Arial Narrow" pitchFamily="34" charset="0"/>
              </a:rPr>
              <a:t>и) явка с повинной, активное способствование раскрытию преступления, изобличение других соучастников преступления;</a:t>
            </a:r>
          </a:p>
          <a:p>
            <a:pPr eaLnBrk="0" hangingPunct="0"/>
            <a:r>
              <a:rPr lang="ru-RU" sz="2000" b="1">
                <a:solidFill>
                  <a:srgbClr val="000000"/>
                </a:solidFill>
                <a:latin typeface="Arial Narrow" pitchFamily="34" charset="0"/>
              </a:rPr>
              <a:t>к) оказание медицинской и иной помощи потерпевшему непосредственно после совершения преступления, добровольное возмещение имущественного ущерба и морального вреда, причиненных в результате преступления, иные действия направленные на заглаживание вреда, причиненного потерпевшему.</a:t>
            </a:r>
            <a:endParaRPr lang="ru-RU" sz="2000" b="1">
              <a:solidFill>
                <a:srgbClr val="000000"/>
              </a:solidFill>
              <a:latin typeface="Times New Roman" pitchFamily="18" charset="0"/>
            </a:endParaRPr>
          </a:p>
        </p:txBody>
      </p:sp>
      <p:sp>
        <p:nvSpPr>
          <p:cNvPr id="160772" name="Rectangle 11"/>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При назначении уголовного наказания суд учитывает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0"/>
                                  </p:stCondLst>
                                  <p:childTnLst>
                                    <p:set>
                                      <p:cBhvr>
                                        <p:cTn id="6" dur="1" fill="hold">
                                          <p:stCondLst>
                                            <p:cond delay="0"/>
                                          </p:stCondLst>
                                        </p:cTn>
                                        <p:tgtEl>
                                          <p:spTgt spid="449545">
                                            <p:txEl>
                                              <p:pRg st="0" end="0"/>
                                            </p:txEl>
                                          </p:spTgt>
                                        </p:tgtEl>
                                        <p:attrNameLst>
                                          <p:attrName>style.visibility</p:attrName>
                                        </p:attrNameLst>
                                      </p:cBhvr>
                                      <p:to>
                                        <p:strVal val="visible"/>
                                      </p:to>
                                    </p:set>
                                    <p:anim calcmode="lin" valueType="num">
                                      <p:cBhvr additive="base">
                                        <p:cTn id="7" dur="500" fill="hold"/>
                                        <p:tgtEl>
                                          <p:spTgt spid="44954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4954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2" presetClass="entr" presetSubtype="2" fill="hold" grpId="0" nodeType="afterEffect">
                                  <p:stCondLst>
                                    <p:cond delay="5000"/>
                                  </p:stCondLst>
                                  <p:childTnLst>
                                    <p:set>
                                      <p:cBhvr>
                                        <p:cTn id="11" dur="1" fill="hold">
                                          <p:stCondLst>
                                            <p:cond delay="0"/>
                                          </p:stCondLst>
                                        </p:cTn>
                                        <p:tgtEl>
                                          <p:spTgt spid="449545">
                                            <p:txEl>
                                              <p:pRg st="1" end="1"/>
                                            </p:txEl>
                                          </p:spTgt>
                                        </p:tgtEl>
                                        <p:attrNameLst>
                                          <p:attrName>style.visibility</p:attrName>
                                        </p:attrNameLst>
                                      </p:cBhvr>
                                      <p:to>
                                        <p:strVal val="visible"/>
                                      </p:to>
                                    </p:set>
                                    <p:anim calcmode="lin" valueType="num">
                                      <p:cBhvr additive="base">
                                        <p:cTn id="12" dur="500" fill="hold"/>
                                        <p:tgtEl>
                                          <p:spTgt spid="44954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4954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0"/>
                            </p:stCondLst>
                            <p:childTnLst>
                              <p:par>
                                <p:cTn id="15" presetID="2" presetClass="entr" presetSubtype="2" fill="hold" grpId="0" nodeType="afterEffect">
                                  <p:stCondLst>
                                    <p:cond delay="5000"/>
                                  </p:stCondLst>
                                  <p:childTnLst>
                                    <p:set>
                                      <p:cBhvr>
                                        <p:cTn id="16" dur="1" fill="hold">
                                          <p:stCondLst>
                                            <p:cond delay="0"/>
                                          </p:stCondLst>
                                        </p:cTn>
                                        <p:tgtEl>
                                          <p:spTgt spid="449545">
                                            <p:txEl>
                                              <p:pRg st="2" end="2"/>
                                            </p:txEl>
                                          </p:spTgt>
                                        </p:tgtEl>
                                        <p:attrNameLst>
                                          <p:attrName>style.visibility</p:attrName>
                                        </p:attrNameLst>
                                      </p:cBhvr>
                                      <p:to>
                                        <p:strVal val="visible"/>
                                      </p:to>
                                    </p:set>
                                    <p:anim calcmode="lin" valueType="num">
                                      <p:cBhvr additive="base">
                                        <p:cTn id="17" dur="500" fill="hold"/>
                                        <p:tgtEl>
                                          <p:spTgt spid="44954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4954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6500"/>
                            </p:stCondLst>
                            <p:childTnLst>
                              <p:par>
                                <p:cTn id="20" presetID="2" presetClass="entr" presetSubtype="2" fill="hold" grpId="0" nodeType="afterEffect">
                                  <p:stCondLst>
                                    <p:cond delay="5000"/>
                                  </p:stCondLst>
                                  <p:childTnLst>
                                    <p:set>
                                      <p:cBhvr>
                                        <p:cTn id="21" dur="1" fill="hold">
                                          <p:stCondLst>
                                            <p:cond delay="0"/>
                                          </p:stCondLst>
                                        </p:cTn>
                                        <p:tgtEl>
                                          <p:spTgt spid="449545">
                                            <p:txEl>
                                              <p:pRg st="3" end="3"/>
                                            </p:txEl>
                                          </p:spTgt>
                                        </p:tgtEl>
                                        <p:attrNameLst>
                                          <p:attrName>style.visibility</p:attrName>
                                        </p:attrNameLst>
                                      </p:cBhvr>
                                      <p:to>
                                        <p:strVal val="visible"/>
                                      </p:to>
                                    </p:set>
                                    <p:anim calcmode="lin" valueType="num">
                                      <p:cBhvr additive="base">
                                        <p:cTn id="22" dur="500" fill="hold"/>
                                        <p:tgtEl>
                                          <p:spTgt spid="44954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4954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5" grpId="0" build="p" autoUpdateAnimBg="0" advAuto="5000"/>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399369" name="Text Box 1033"/>
          <p:cNvSpPr txBox="1">
            <a:spLocks noChangeArrowheads="1"/>
          </p:cNvSpPr>
          <p:nvPr/>
        </p:nvSpPr>
        <p:spPr bwMode="auto">
          <a:xfrm>
            <a:off x="900113" y="2060575"/>
            <a:ext cx="7696200" cy="4054475"/>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r>
              <a:rPr lang="ru-RU" sz="2000" b="1" dirty="0">
                <a:solidFill>
                  <a:srgbClr val="000000"/>
                </a:solidFill>
                <a:latin typeface="Arial Narrow" pitchFamily="34" charset="0"/>
              </a:rPr>
              <a:t>Согласно ст. 63 </a:t>
            </a:r>
            <a:r>
              <a:rPr lang="ru-RU" sz="2000" b="1" dirty="0" smtClean="0">
                <a:solidFill>
                  <a:srgbClr val="000000"/>
                </a:solidFill>
                <a:latin typeface="Arial Narrow" pitchFamily="34" charset="0"/>
              </a:rPr>
              <a:t>УК РФ </a:t>
            </a:r>
            <a:r>
              <a:rPr lang="ru-RU" sz="2000" b="1" dirty="0">
                <a:solidFill>
                  <a:srgbClr val="000000"/>
                </a:solidFill>
                <a:latin typeface="Arial Narrow" pitchFamily="34" charset="0"/>
              </a:rPr>
              <a:t>обстоятельствами отягчающими наказание признаются:</a:t>
            </a:r>
          </a:p>
          <a:p>
            <a:pPr eaLnBrk="0" hangingPunct="0"/>
            <a:r>
              <a:rPr lang="ru-RU" sz="2000" b="1" dirty="0">
                <a:solidFill>
                  <a:srgbClr val="000000"/>
                </a:solidFill>
                <a:latin typeface="Arial Narrow" pitchFamily="34" charset="0"/>
              </a:rPr>
              <a:t>а) </a:t>
            </a:r>
            <a:r>
              <a:rPr lang="ru-RU" sz="2000" b="1" dirty="0" smtClean="0">
                <a:solidFill>
                  <a:srgbClr val="000000"/>
                </a:solidFill>
                <a:latin typeface="Arial Narrow" pitchFamily="34" charset="0"/>
              </a:rPr>
              <a:t>рецидив </a:t>
            </a:r>
            <a:r>
              <a:rPr lang="ru-RU" sz="2000" b="1" dirty="0">
                <a:solidFill>
                  <a:srgbClr val="000000"/>
                </a:solidFill>
                <a:latin typeface="Arial Narrow" pitchFamily="34" charset="0"/>
              </a:rPr>
              <a:t>преступлений;</a:t>
            </a:r>
          </a:p>
          <a:p>
            <a:pPr eaLnBrk="0" hangingPunct="0"/>
            <a:r>
              <a:rPr lang="ru-RU" sz="2000" b="1" dirty="0">
                <a:solidFill>
                  <a:srgbClr val="000000"/>
                </a:solidFill>
                <a:latin typeface="Arial Narrow" pitchFamily="34" charset="0"/>
              </a:rPr>
              <a:t>б) наступление тяжких последствий в результате совершения преступления;</a:t>
            </a:r>
          </a:p>
          <a:p>
            <a:pPr eaLnBrk="0" hangingPunct="0"/>
            <a:r>
              <a:rPr lang="ru-RU" sz="2000" b="1" dirty="0">
                <a:solidFill>
                  <a:srgbClr val="000000"/>
                </a:solidFill>
                <a:latin typeface="Arial Narrow" pitchFamily="34" charset="0"/>
              </a:rPr>
              <a:t>в) совершение преступления в составе группы лиц, группы лиц по предварительному сговору, организованной группой или преступным сообществом (преступным сообществом);</a:t>
            </a:r>
          </a:p>
          <a:p>
            <a:pPr eaLnBrk="0" hangingPunct="0"/>
            <a:r>
              <a:rPr lang="ru-RU" sz="2000" b="1" dirty="0">
                <a:solidFill>
                  <a:srgbClr val="000000"/>
                </a:solidFill>
                <a:latin typeface="Arial Narrow" pitchFamily="34" charset="0"/>
              </a:rPr>
              <a:t>г) особо активная роль в совершении преступления;</a:t>
            </a:r>
          </a:p>
          <a:p>
            <a:pPr eaLnBrk="0" hangingPunct="0"/>
            <a:r>
              <a:rPr lang="ru-RU" sz="2000" b="1" dirty="0">
                <a:solidFill>
                  <a:srgbClr val="000000"/>
                </a:solidFill>
                <a:latin typeface="Arial Narrow" pitchFamily="34" charset="0"/>
              </a:rPr>
              <a:t>д) привлечение к совершению преступления лиц, которые страдают тяжелыми психическими расстройствами, либо находятся в состоянии опьянения, а также лиц, не достигших возраста, с которого наступает уголовная ответственность;</a:t>
            </a:r>
          </a:p>
        </p:txBody>
      </p:sp>
      <p:sp>
        <p:nvSpPr>
          <p:cNvPr id="161796" name="Rectangle 1034"/>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При назначении уголовного наказания суд учитывает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0"/>
                                  </p:stCondLst>
                                  <p:childTnLst>
                                    <p:set>
                                      <p:cBhvr>
                                        <p:cTn id="6" dur="1" fill="hold">
                                          <p:stCondLst>
                                            <p:cond delay="0"/>
                                          </p:stCondLst>
                                        </p:cTn>
                                        <p:tgtEl>
                                          <p:spTgt spid="399369">
                                            <p:txEl>
                                              <p:pRg st="0" end="0"/>
                                            </p:txEl>
                                          </p:spTgt>
                                        </p:tgtEl>
                                        <p:attrNameLst>
                                          <p:attrName>style.visibility</p:attrName>
                                        </p:attrNameLst>
                                      </p:cBhvr>
                                      <p:to>
                                        <p:strVal val="visible"/>
                                      </p:to>
                                    </p:set>
                                    <p:anim calcmode="lin" valueType="num">
                                      <p:cBhvr additive="base">
                                        <p:cTn id="7" dur="500" fill="hold"/>
                                        <p:tgtEl>
                                          <p:spTgt spid="39936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6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2" presetClass="entr" presetSubtype="2" fill="hold" grpId="0" nodeType="afterEffect">
                                  <p:stCondLst>
                                    <p:cond delay="5000"/>
                                  </p:stCondLst>
                                  <p:childTnLst>
                                    <p:set>
                                      <p:cBhvr>
                                        <p:cTn id="11" dur="1" fill="hold">
                                          <p:stCondLst>
                                            <p:cond delay="0"/>
                                          </p:stCondLst>
                                        </p:cTn>
                                        <p:tgtEl>
                                          <p:spTgt spid="399369">
                                            <p:txEl>
                                              <p:pRg st="1" end="1"/>
                                            </p:txEl>
                                          </p:spTgt>
                                        </p:tgtEl>
                                        <p:attrNameLst>
                                          <p:attrName>style.visibility</p:attrName>
                                        </p:attrNameLst>
                                      </p:cBhvr>
                                      <p:to>
                                        <p:strVal val="visible"/>
                                      </p:to>
                                    </p:set>
                                    <p:anim calcmode="lin" valueType="num">
                                      <p:cBhvr additive="base">
                                        <p:cTn id="12" dur="500" fill="hold"/>
                                        <p:tgtEl>
                                          <p:spTgt spid="39936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9936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0"/>
                            </p:stCondLst>
                            <p:childTnLst>
                              <p:par>
                                <p:cTn id="15" presetID="2" presetClass="entr" presetSubtype="2" fill="hold" grpId="0" nodeType="afterEffect">
                                  <p:stCondLst>
                                    <p:cond delay="5000"/>
                                  </p:stCondLst>
                                  <p:childTnLst>
                                    <p:set>
                                      <p:cBhvr>
                                        <p:cTn id="16" dur="1" fill="hold">
                                          <p:stCondLst>
                                            <p:cond delay="0"/>
                                          </p:stCondLst>
                                        </p:cTn>
                                        <p:tgtEl>
                                          <p:spTgt spid="399369">
                                            <p:txEl>
                                              <p:pRg st="2" end="2"/>
                                            </p:txEl>
                                          </p:spTgt>
                                        </p:tgtEl>
                                        <p:attrNameLst>
                                          <p:attrName>style.visibility</p:attrName>
                                        </p:attrNameLst>
                                      </p:cBhvr>
                                      <p:to>
                                        <p:strVal val="visible"/>
                                      </p:to>
                                    </p:set>
                                    <p:anim calcmode="lin" valueType="num">
                                      <p:cBhvr additive="base">
                                        <p:cTn id="17" dur="500" fill="hold"/>
                                        <p:tgtEl>
                                          <p:spTgt spid="39936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9936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6500"/>
                            </p:stCondLst>
                            <p:childTnLst>
                              <p:par>
                                <p:cTn id="20" presetID="2" presetClass="entr" presetSubtype="2" fill="hold" grpId="0" nodeType="afterEffect">
                                  <p:stCondLst>
                                    <p:cond delay="5000"/>
                                  </p:stCondLst>
                                  <p:childTnLst>
                                    <p:set>
                                      <p:cBhvr>
                                        <p:cTn id="21" dur="1" fill="hold">
                                          <p:stCondLst>
                                            <p:cond delay="0"/>
                                          </p:stCondLst>
                                        </p:cTn>
                                        <p:tgtEl>
                                          <p:spTgt spid="399369">
                                            <p:txEl>
                                              <p:pRg st="3" end="3"/>
                                            </p:txEl>
                                          </p:spTgt>
                                        </p:tgtEl>
                                        <p:attrNameLst>
                                          <p:attrName>style.visibility</p:attrName>
                                        </p:attrNameLst>
                                      </p:cBhvr>
                                      <p:to>
                                        <p:strVal val="visible"/>
                                      </p:to>
                                    </p:set>
                                    <p:anim calcmode="lin" valueType="num">
                                      <p:cBhvr additive="base">
                                        <p:cTn id="22" dur="500" fill="hold"/>
                                        <p:tgtEl>
                                          <p:spTgt spid="39936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9936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2000"/>
                            </p:stCondLst>
                            <p:childTnLst>
                              <p:par>
                                <p:cTn id="25" presetID="2" presetClass="entr" presetSubtype="2" fill="hold" grpId="0" nodeType="afterEffect">
                                  <p:stCondLst>
                                    <p:cond delay="5000"/>
                                  </p:stCondLst>
                                  <p:childTnLst>
                                    <p:set>
                                      <p:cBhvr>
                                        <p:cTn id="26" dur="1" fill="hold">
                                          <p:stCondLst>
                                            <p:cond delay="0"/>
                                          </p:stCondLst>
                                        </p:cTn>
                                        <p:tgtEl>
                                          <p:spTgt spid="399369">
                                            <p:txEl>
                                              <p:pRg st="4" end="4"/>
                                            </p:txEl>
                                          </p:spTgt>
                                        </p:tgtEl>
                                        <p:attrNameLst>
                                          <p:attrName>style.visibility</p:attrName>
                                        </p:attrNameLst>
                                      </p:cBhvr>
                                      <p:to>
                                        <p:strVal val="visible"/>
                                      </p:to>
                                    </p:set>
                                    <p:anim calcmode="lin" valueType="num">
                                      <p:cBhvr additive="base">
                                        <p:cTn id="27" dur="500" fill="hold"/>
                                        <p:tgtEl>
                                          <p:spTgt spid="39936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99369">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7500"/>
                            </p:stCondLst>
                            <p:childTnLst>
                              <p:par>
                                <p:cTn id="30" presetID="2" presetClass="entr" presetSubtype="2" fill="hold" grpId="0" nodeType="afterEffect">
                                  <p:stCondLst>
                                    <p:cond delay="5000"/>
                                  </p:stCondLst>
                                  <p:childTnLst>
                                    <p:set>
                                      <p:cBhvr>
                                        <p:cTn id="31" dur="1" fill="hold">
                                          <p:stCondLst>
                                            <p:cond delay="0"/>
                                          </p:stCondLst>
                                        </p:cTn>
                                        <p:tgtEl>
                                          <p:spTgt spid="399369">
                                            <p:txEl>
                                              <p:pRg st="5" end="5"/>
                                            </p:txEl>
                                          </p:spTgt>
                                        </p:tgtEl>
                                        <p:attrNameLst>
                                          <p:attrName>style.visibility</p:attrName>
                                        </p:attrNameLst>
                                      </p:cBhvr>
                                      <p:to>
                                        <p:strVal val="visible"/>
                                      </p:to>
                                    </p:set>
                                    <p:anim calcmode="lin" valueType="num">
                                      <p:cBhvr additive="base">
                                        <p:cTn id="32" dur="500" fill="hold"/>
                                        <p:tgtEl>
                                          <p:spTgt spid="399369">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9936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9" grpId="0" build="p" autoUpdateAnimBg="0" advAuto="500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450569" name="Text Box 9"/>
          <p:cNvSpPr txBox="1">
            <a:spLocks noChangeArrowheads="1"/>
          </p:cNvSpPr>
          <p:nvPr/>
        </p:nvSpPr>
        <p:spPr bwMode="auto">
          <a:xfrm>
            <a:off x="900113" y="2133600"/>
            <a:ext cx="7696200" cy="3444875"/>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r>
              <a:rPr lang="ru-RU" sz="2000" b="1">
                <a:solidFill>
                  <a:srgbClr val="000000"/>
                </a:solidFill>
                <a:latin typeface="Arial Narrow" pitchFamily="34" charset="0"/>
              </a:rPr>
              <a:t>е) совершение преступления по мотиву национальной, расовой, религиозной ненависти или вражды, из мести за правомерные действия других лиц, а также с целью скрыть другое преступление или облегчить его совершение;</a:t>
            </a:r>
          </a:p>
          <a:p>
            <a:pPr eaLnBrk="0" hangingPunct="0"/>
            <a:r>
              <a:rPr lang="ru-RU" sz="2000" b="1">
                <a:solidFill>
                  <a:srgbClr val="000000"/>
                </a:solidFill>
                <a:latin typeface="Arial Narrow" pitchFamily="34" charset="0"/>
              </a:rPr>
              <a:t>ж) совершение преступления в отношении лица или его близких в связи с осуществлением данным лицом служебной деятельности или выполнением общественного долга</a:t>
            </a:r>
          </a:p>
          <a:p>
            <a:pPr eaLnBrk="0" hangingPunct="0"/>
            <a:r>
              <a:rPr lang="ru-RU" sz="2000" b="1">
                <a:solidFill>
                  <a:srgbClr val="000000"/>
                </a:solidFill>
                <a:latin typeface="Arial Narrow" pitchFamily="34" charset="0"/>
              </a:rPr>
              <a:t>з) совершение преступления в отношении женщины, заведомо для виновного находящейся в состоянии беременности, а также в отношении малолетнего, другого беззащитного или беспомощного лица, либо лица, находящегося в зависимости от виновного;</a:t>
            </a:r>
          </a:p>
        </p:txBody>
      </p:sp>
      <p:sp>
        <p:nvSpPr>
          <p:cNvPr id="162820" name="Rectangle 1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При назначении уголовного наказания суд учитывает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0"/>
                                  </p:stCondLst>
                                  <p:childTnLst>
                                    <p:set>
                                      <p:cBhvr>
                                        <p:cTn id="6" dur="1" fill="hold">
                                          <p:stCondLst>
                                            <p:cond delay="0"/>
                                          </p:stCondLst>
                                        </p:cTn>
                                        <p:tgtEl>
                                          <p:spTgt spid="450569">
                                            <p:txEl>
                                              <p:pRg st="0" end="0"/>
                                            </p:txEl>
                                          </p:spTgt>
                                        </p:tgtEl>
                                        <p:attrNameLst>
                                          <p:attrName>style.visibility</p:attrName>
                                        </p:attrNameLst>
                                      </p:cBhvr>
                                      <p:to>
                                        <p:strVal val="visible"/>
                                      </p:to>
                                    </p:set>
                                    <p:anim calcmode="lin" valueType="num">
                                      <p:cBhvr additive="base">
                                        <p:cTn id="7" dur="500" fill="hold"/>
                                        <p:tgtEl>
                                          <p:spTgt spid="45056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56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2" presetClass="entr" presetSubtype="2" fill="hold" grpId="0" nodeType="afterEffect">
                                  <p:stCondLst>
                                    <p:cond delay="5000"/>
                                  </p:stCondLst>
                                  <p:childTnLst>
                                    <p:set>
                                      <p:cBhvr>
                                        <p:cTn id="11" dur="1" fill="hold">
                                          <p:stCondLst>
                                            <p:cond delay="0"/>
                                          </p:stCondLst>
                                        </p:cTn>
                                        <p:tgtEl>
                                          <p:spTgt spid="450569">
                                            <p:txEl>
                                              <p:pRg st="1" end="1"/>
                                            </p:txEl>
                                          </p:spTgt>
                                        </p:tgtEl>
                                        <p:attrNameLst>
                                          <p:attrName>style.visibility</p:attrName>
                                        </p:attrNameLst>
                                      </p:cBhvr>
                                      <p:to>
                                        <p:strVal val="visible"/>
                                      </p:to>
                                    </p:set>
                                    <p:anim calcmode="lin" valueType="num">
                                      <p:cBhvr additive="base">
                                        <p:cTn id="12" dur="500" fill="hold"/>
                                        <p:tgtEl>
                                          <p:spTgt spid="45056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5056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0"/>
                            </p:stCondLst>
                            <p:childTnLst>
                              <p:par>
                                <p:cTn id="15" presetID="2" presetClass="entr" presetSubtype="2" fill="hold" grpId="0" nodeType="afterEffect">
                                  <p:stCondLst>
                                    <p:cond delay="5000"/>
                                  </p:stCondLst>
                                  <p:childTnLst>
                                    <p:set>
                                      <p:cBhvr>
                                        <p:cTn id="16" dur="1" fill="hold">
                                          <p:stCondLst>
                                            <p:cond delay="0"/>
                                          </p:stCondLst>
                                        </p:cTn>
                                        <p:tgtEl>
                                          <p:spTgt spid="450569">
                                            <p:txEl>
                                              <p:pRg st="2" end="2"/>
                                            </p:txEl>
                                          </p:spTgt>
                                        </p:tgtEl>
                                        <p:attrNameLst>
                                          <p:attrName>style.visibility</p:attrName>
                                        </p:attrNameLst>
                                      </p:cBhvr>
                                      <p:to>
                                        <p:strVal val="visible"/>
                                      </p:to>
                                    </p:set>
                                    <p:anim calcmode="lin" valueType="num">
                                      <p:cBhvr additive="base">
                                        <p:cTn id="17" dur="500" fill="hold"/>
                                        <p:tgtEl>
                                          <p:spTgt spid="45056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5056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9" grpId="0" build="p" autoUpdateAnimBg="0" advAuto="5000"/>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451593" name="Text Box 9"/>
          <p:cNvSpPr txBox="1">
            <a:spLocks noChangeArrowheads="1"/>
          </p:cNvSpPr>
          <p:nvPr/>
        </p:nvSpPr>
        <p:spPr bwMode="auto">
          <a:xfrm>
            <a:off x="900113" y="2205038"/>
            <a:ext cx="7696200" cy="3444875"/>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r>
              <a:rPr lang="ru-RU" sz="2000" b="1">
                <a:solidFill>
                  <a:srgbClr val="000000"/>
                </a:solidFill>
                <a:latin typeface="Arial Narrow" pitchFamily="34" charset="0"/>
              </a:rPr>
              <a:t>и) совершение преступления с особой жестокостью, садизмом, издевательством, а также мучениями для потерпевшего;</a:t>
            </a:r>
          </a:p>
          <a:p>
            <a:pPr eaLnBrk="0" hangingPunct="0"/>
            <a:r>
              <a:rPr lang="ru-RU" sz="2000" b="1">
                <a:solidFill>
                  <a:srgbClr val="000000"/>
                </a:solidFill>
                <a:latin typeface="Arial Narrow" pitchFamily="34" charset="0"/>
              </a:rPr>
              <a:t>к) совершение преступления с использованием оружия, боеприпасов, взрывчатых веществ, взрывных или имитирующих их устройств, специально изготовленных технических средств, ядовитых и радиоактивных веществ, лекарственных и иных химико-фармакологических препаратов, а также с применением физического или психического принуждения;</a:t>
            </a:r>
          </a:p>
          <a:p>
            <a:pPr eaLnBrk="0" hangingPunct="0"/>
            <a:r>
              <a:rPr lang="ru-RU" sz="2000" b="1">
                <a:solidFill>
                  <a:srgbClr val="000000"/>
                </a:solidFill>
                <a:latin typeface="Arial Narrow" pitchFamily="34" charset="0"/>
              </a:rPr>
              <a:t>л) совершение преступления в условиях чрезвычайного положения, стихийного или иного общественного бедствия, а также при массовых беспорядках;</a:t>
            </a:r>
          </a:p>
        </p:txBody>
      </p:sp>
      <p:sp>
        <p:nvSpPr>
          <p:cNvPr id="163844" name="Rectangle 1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При назначении уголовного наказания суд учитывает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0"/>
                                  </p:stCondLst>
                                  <p:childTnLst>
                                    <p:set>
                                      <p:cBhvr>
                                        <p:cTn id="6" dur="1" fill="hold">
                                          <p:stCondLst>
                                            <p:cond delay="0"/>
                                          </p:stCondLst>
                                        </p:cTn>
                                        <p:tgtEl>
                                          <p:spTgt spid="451593">
                                            <p:txEl>
                                              <p:pRg st="0" end="0"/>
                                            </p:txEl>
                                          </p:spTgt>
                                        </p:tgtEl>
                                        <p:attrNameLst>
                                          <p:attrName>style.visibility</p:attrName>
                                        </p:attrNameLst>
                                      </p:cBhvr>
                                      <p:to>
                                        <p:strVal val="visible"/>
                                      </p:to>
                                    </p:set>
                                    <p:anim calcmode="lin" valueType="num">
                                      <p:cBhvr additive="base">
                                        <p:cTn id="7" dur="500" fill="hold"/>
                                        <p:tgtEl>
                                          <p:spTgt spid="45159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159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2" presetClass="entr" presetSubtype="2" fill="hold" grpId="0" nodeType="afterEffect">
                                  <p:stCondLst>
                                    <p:cond delay="5000"/>
                                  </p:stCondLst>
                                  <p:childTnLst>
                                    <p:set>
                                      <p:cBhvr>
                                        <p:cTn id="11" dur="1" fill="hold">
                                          <p:stCondLst>
                                            <p:cond delay="0"/>
                                          </p:stCondLst>
                                        </p:cTn>
                                        <p:tgtEl>
                                          <p:spTgt spid="451593">
                                            <p:txEl>
                                              <p:pRg st="1" end="1"/>
                                            </p:txEl>
                                          </p:spTgt>
                                        </p:tgtEl>
                                        <p:attrNameLst>
                                          <p:attrName>style.visibility</p:attrName>
                                        </p:attrNameLst>
                                      </p:cBhvr>
                                      <p:to>
                                        <p:strVal val="visible"/>
                                      </p:to>
                                    </p:set>
                                    <p:anim calcmode="lin" valueType="num">
                                      <p:cBhvr additive="base">
                                        <p:cTn id="12" dur="500" fill="hold"/>
                                        <p:tgtEl>
                                          <p:spTgt spid="45159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5159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0"/>
                            </p:stCondLst>
                            <p:childTnLst>
                              <p:par>
                                <p:cTn id="15" presetID="2" presetClass="entr" presetSubtype="2" fill="hold" grpId="0" nodeType="afterEffect">
                                  <p:stCondLst>
                                    <p:cond delay="5000"/>
                                  </p:stCondLst>
                                  <p:childTnLst>
                                    <p:set>
                                      <p:cBhvr>
                                        <p:cTn id="16" dur="1" fill="hold">
                                          <p:stCondLst>
                                            <p:cond delay="0"/>
                                          </p:stCondLst>
                                        </p:cTn>
                                        <p:tgtEl>
                                          <p:spTgt spid="451593">
                                            <p:txEl>
                                              <p:pRg st="2" end="2"/>
                                            </p:txEl>
                                          </p:spTgt>
                                        </p:tgtEl>
                                        <p:attrNameLst>
                                          <p:attrName>style.visibility</p:attrName>
                                        </p:attrNameLst>
                                      </p:cBhvr>
                                      <p:to>
                                        <p:strVal val="visible"/>
                                      </p:to>
                                    </p:set>
                                    <p:anim calcmode="lin" valueType="num">
                                      <p:cBhvr additive="base">
                                        <p:cTn id="17" dur="500" fill="hold"/>
                                        <p:tgtEl>
                                          <p:spTgt spid="45159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5159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3" grpId="0" build="p" autoUpdateAnimBg="0" advAuto="500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Назначение наказания</a:t>
            </a:r>
          </a:p>
        </p:txBody>
      </p:sp>
      <p:sp>
        <p:nvSpPr>
          <p:cNvPr id="452617" name="Text Box 9"/>
          <p:cNvSpPr txBox="1">
            <a:spLocks noChangeArrowheads="1"/>
          </p:cNvSpPr>
          <p:nvPr/>
        </p:nvSpPr>
        <p:spPr bwMode="auto">
          <a:xfrm>
            <a:off x="900113" y="2276475"/>
            <a:ext cx="7696200" cy="1311275"/>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r>
              <a:rPr lang="ru-RU" sz="2000" b="1">
                <a:solidFill>
                  <a:srgbClr val="000000"/>
                </a:solidFill>
                <a:latin typeface="Arial Narrow" pitchFamily="34" charset="0"/>
              </a:rPr>
              <a:t>м) совершение преступления с использованием доверия, оказанного виновному, в силу его служебного положения или договора;</a:t>
            </a:r>
          </a:p>
          <a:p>
            <a:pPr eaLnBrk="0" hangingPunct="0"/>
            <a:r>
              <a:rPr lang="ru-RU" sz="2000" b="1">
                <a:solidFill>
                  <a:srgbClr val="000000"/>
                </a:solidFill>
                <a:latin typeface="Arial Narrow" pitchFamily="34" charset="0"/>
              </a:rPr>
              <a:t>н) совершение преступления с использованием форменной одежды или документов представителя власти.</a:t>
            </a:r>
          </a:p>
        </p:txBody>
      </p:sp>
      <p:sp>
        <p:nvSpPr>
          <p:cNvPr id="164868" name="Rectangle 1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При назначении уголовного наказания суд учитывает</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5000"/>
                                  </p:stCondLst>
                                  <p:childTnLst>
                                    <p:set>
                                      <p:cBhvr>
                                        <p:cTn id="6" dur="1" fill="hold">
                                          <p:stCondLst>
                                            <p:cond delay="0"/>
                                          </p:stCondLst>
                                        </p:cTn>
                                        <p:tgtEl>
                                          <p:spTgt spid="452617">
                                            <p:txEl>
                                              <p:pRg st="0" end="0"/>
                                            </p:txEl>
                                          </p:spTgt>
                                        </p:tgtEl>
                                        <p:attrNameLst>
                                          <p:attrName>style.visibility</p:attrName>
                                        </p:attrNameLst>
                                      </p:cBhvr>
                                      <p:to>
                                        <p:strVal val="visible"/>
                                      </p:to>
                                    </p:set>
                                    <p:anim calcmode="lin" valueType="num">
                                      <p:cBhvr additive="base">
                                        <p:cTn id="7" dur="500" fill="hold"/>
                                        <p:tgtEl>
                                          <p:spTgt spid="4526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261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500"/>
                            </p:stCondLst>
                            <p:childTnLst>
                              <p:par>
                                <p:cTn id="10" presetID="2" presetClass="entr" presetSubtype="2" fill="hold" grpId="0" nodeType="afterEffect">
                                  <p:stCondLst>
                                    <p:cond delay="5000"/>
                                  </p:stCondLst>
                                  <p:childTnLst>
                                    <p:set>
                                      <p:cBhvr>
                                        <p:cTn id="11" dur="1" fill="hold">
                                          <p:stCondLst>
                                            <p:cond delay="0"/>
                                          </p:stCondLst>
                                        </p:cTn>
                                        <p:tgtEl>
                                          <p:spTgt spid="452617">
                                            <p:txEl>
                                              <p:pRg st="1" end="1"/>
                                            </p:txEl>
                                          </p:spTgt>
                                        </p:tgtEl>
                                        <p:attrNameLst>
                                          <p:attrName>style.visibility</p:attrName>
                                        </p:attrNameLst>
                                      </p:cBhvr>
                                      <p:to>
                                        <p:strVal val="visible"/>
                                      </p:to>
                                    </p:set>
                                    <p:anim calcmode="lin" valueType="num">
                                      <p:cBhvr additive="base">
                                        <p:cTn id="12" dur="500" fill="hold"/>
                                        <p:tgtEl>
                                          <p:spTgt spid="45261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526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7" grpId="0" build="p" autoUpdateAnimBg="0" advAuto="5000"/>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65891" name="Text Box 3"/>
          <p:cNvSpPr txBox="1">
            <a:spLocks noChangeArrowheads="1"/>
          </p:cNvSpPr>
          <p:nvPr/>
        </p:nvSpPr>
        <p:spPr bwMode="auto">
          <a:xfrm>
            <a:off x="0" y="1844675"/>
            <a:ext cx="9144000" cy="2465388"/>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endParaRPr lang="ru-RU" sz="2400" dirty="0">
              <a:latin typeface="Segoe Print" pitchFamily="2" charset="0"/>
              <a:hlinkClick r:id="rId8" action="ppaction://hlinksldjump"/>
            </a:endParaRPr>
          </a:p>
          <a:p>
            <a:pPr eaLnBrk="0" hangingPunct="0">
              <a:spcBef>
                <a:spcPct val="50000"/>
              </a:spcBef>
              <a:buFontTx/>
              <a:buChar char="•"/>
            </a:pPr>
            <a:r>
              <a:rPr lang="ru-RU" sz="2400" dirty="0">
                <a:latin typeface="Segoe Print" pitchFamily="2" charset="0"/>
                <a:hlinkClick r:id="rId9"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165892" name="Rectangle 11"/>
          <p:cNvSpPr>
            <a:spLocks noChangeArrowheads="1"/>
          </p:cNvSpPr>
          <p:nvPr/>
        </p:nvSpPr>
        <p:spPr bwMode="auto">
          <a:xfrm>
            <a:off x="0" y="188640"/>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Освобождение от уголовной ответственности</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48.wav">
            <a:hlinkClick r:id="" action="ppaction://media"/>
          </p:cNvPr>
          <p:cNvPicPr>
            <a:picLocks noRot="1" noChangeAspect="1"/>
          </p:cNvPicPr>
          <p:nvPr>
            <a:audioFile r:link="rId1"/>
          </p:nvPr>
        </p:nvPicPr>
        <p:blipFill>
          <a:blip r:embed="rId12" cstate="print"/>
          <a:stretch>
            <a:fillRect/>
          </a:stretch>
        </p:blipFill>
        <p:spPr>
          <a:xfrm>
            <a:off x="1115616" y="4437112"/>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87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уголовной ответственности</a:t>
            </a:r>
          </a:p>
        </p:txBody>
      </p:sp>
      <p:sp>
        <p:nvSpPr>
          <p:cNvPr id="166915" name="Text Box 10"/>
          <p:cNvSpPr txBox="1">
            <a:spLocks noChangeArrowheads="1"/>
          </p:cNvSpPr>
          <p:nvPr/>
        </p:nvSpPr>
        <p:spPr bwMode="auto">
          <a:xfrm>
            <a:off x="900113" y="1844675"/>
            <a:ext cx="7697787" cy="4291013"/>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Понятие освобождения от уголовной ответственности.</a:t>
            </a:r>
          </a:p>
          <a:p>
            <a:pPr eaLnBrk="0" hangingPunct="0">
              <a:spcBef>
                <a:spcPct val="50000"/>
              </a:spcBef>
            </a:pPr>
            <a:r>
              <a:rPr lang="ru-RU" sz="2400">
                <a:latin typeface="Arial Narrow" pitchFamily="34" charset="0"/>
              </a:rPr>
              <a:t>2. </a:t>
            </a:r>
            <a:r>
              <a:rPr lang="ru-RU" sz="2400">
                <a:latin typeface="Arial Narrow" pitchFamily="34" charset="0"/>
                <a:hlinkClick r:id="rId2" action="ppaction://hlinksldjump"/>
              </a:rPr>
              <a:t>Виды освобождения от уголовной ответственности.</a:t>
            </a:r>
            <a:endParaRPr lang="ru-RU" sz="2400">
              <a:latin typeface="Arial Narrow" pitchFamily="34" charset="0"/>
            </a:endParaRPr>
          </a:p>
          <a:p>
            <a:pPr eaLnBrk="0" hangingPunct="0">
              <a:spcBef>
                <a:spcPct val="50000"/>
              </a:spcBef>
            </a:pPr>
            <a:r>
              <a:rPr lang="ru-RU" sz="2400">
                <a:latin typeface="Arial Narrow" pitchFamily="34" charset="0"/>
              </a:rPr>
              <a:t>3. Освобождение в связи с деятельным раскаянием.</a:t>
            </a:r>
          </a:p>
          <a:p>
            <a:pPr eaLnBrk="0" hangingPunct="0">
              <a:spcBef>
                <a:spcPct val="50000"/>
              </a:spcBef>
            </a:pPr>
            <a:r>
              <a:rPr lang="ru-RU" sz="2400">
                <a:latin typeface="Arial Narrow" pitchFamily="34" charset="0"/>
              </a:rPr>
              <a:t>4. Освобождение от уголовной ответственности в связи с примирением с потерпевшим.</a:t>
            </a:r>
          </a:p>
          <a:p>
            <a:pPr eaLnBrk="0" hangingPunct="0">
              <a:spcBef>
                <a:spcPct val="50000"/>
              </a:spcBef>
            </a:pPr>
            <a:r>
              <a:rPr lang="ru-RU" sz="2400">
                <a:latin typeface="Arial Narrow" pitchFamily="34" charset="0"/>
              </a:rPr>
              <a:t>5. Освобождение от уголовной ответственности в связи с изменением обстановки.</a:t>
            </a:r>
          </a:p>
          <a:p>
            <a:pPr eaLnBrk="0" hangingPunct="0">
              <a:spcBef>
                <a:spcPct val="50000"/>
              </a:spcBef>
            </a:pPr>
            <a:r>
              <a:rPr lang="ru-RU" sz="2400">
                <a:latin typeface="Arial Narrow" pitchFamily="34" charset="0"/>
              </a:rPr>
              <a:t>6. Освобождение от уголовной ответственности вследствие истечения сроков давности.</a:t>
            </a:r>
          </a:p>
        </p:txBody>
      </p:sp>
      <p:sp>
        <p:nvSpPr>
          <p:cNvPr id="166916" name="Rectangle 13"/>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Вопросы к теме</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bwMode="auto">
          <a:xfrm>
            <a:off x="61156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Соотношение уголовного права и других отраслей права</a:t>
            </a:r>
          </a:p>
        </p:txBody>
      </p:sp>
      <p:sp>
        <p:nvSpPr>
          <p:cNvPr id="377859" name="Rectangle 2051"/>
          <p:cNvSpPr>
            <a:spLocks noChangeArrowheads="1"/>
          </p:cNvSpPr>
          <p:nvPr/>
        </p:nvSpPr>
        <p:spPr bwMode="auto">
          <a:xfrm>
            <a:off x="3063875" y="3581400"/>
            <a:ext cx="2346325" cy="1066800"/>
          </a:xfrm>
          <a:prstGeom prst="rect">
            <a:avLst/>
          </a:pr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ru-RU" sz="2000" b="1" i="1" dirty="0">
                <a:latin typeface="Arial Narrow" pitchFamily="34" charset="0"/>
              </a:rPr>
              <a:t>Уголовно-процессуальное право</a:t>
            </a:r>
            <a:endParaRPr lang="ru-RU" sz="1200" b="1" i="1" dirty="0">
              <a:latin typeface="Times New Roman" pitchFamily="18" charset="0"/>
            </a:endParaRPr>
          </a:p>
        </p:txBody>
      </p:sp>
      <p:sp>
        <p:nvSpPr>
          <p:cNvPr id="377860" name="Rectangle 2052"/>
          <p:cNvSpPr>
            <a:spLocks noChangeArrowheads="1"/>
          </p:cNvSpPr>
          <p:nvPr/>
        </p:nvSpPr>
        <p:spPr bwMode="auto">
          <a:xfrm>
            <a:off x="3048000" y="5029200"/>
            <a:ext cx="2346325" cy="1004888"/>
          </a:xfrm>
          <a:prstGeom prst="rect">
            <a:avLst/>
          </a:prstGeom>
          <a:solidFill>
            <a:schemeClr val="accent2">
              <a:lumMod val="60000"/>
              <a:lumOff val="40000"/>
            </a:schemeClr>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ru-RU" sz="2000" b="1" i="1" dirty="0" smtClean="0">
                <a:latin typeface="Arial Narrow" pitchFamily="34" charset="0"/>
              </a:rPr>
              <a:t>Уголовно-исполнительное право</a:t>
            </a:r>
            <a:endParaRPr lang="ru-RU" sz="2000" b="1" i="1" dirty="0">
              <a:latin typeface="Arial Narrow" pitchFamily="34" charset="0"/>
            </a:endParaRPr>
          </a:p>
        </p:txBody>
      </p:sp>
      <p:sp>
        <p:nvSpPr>
          <p:cNvPr id="377861" name="Line 2053"/>
          <p:cNvSpPr>
            <a:spLocks noChangeShapeType="1"/>
          </p:cNvSpPr>
          <p:nvPr/>
        </p:nvSpPr>
        <p:spPr bwMode="auto">
          <a:xfrm>
            <a:off x="4191000" y="2971800"/>
            <a:ext cx="0" cy="609600"/>
          </a:xfrm>
          <a:prstGeom prst="line">
            <a:avLst/>
          </a:prstGeom>
          <a:noFill/>
          <a:ln w="9525">
            <a:solidFill>
              <a:schemeClr val="tx1"/>
            </a:solidFill>
            <a:round/>
            <a:headEnd/>
            <a:tailEnd/>
          </a:ln>
          <a:effectLst/>
        </p:spPr>
        <p:txBody>
          <a:bodyPr wrap="none" anchor="ctr"/>
          <a:lstStyle/>
          <a:p>
            <a:endParaRPr lang="ru-RU"/>
          </a:p>
        </p:txBody>
      </p:sp>
      <p:sp>
        <p:nvSpPr>
          <p:cNvPr id="377862" name="Line 2054"/>
          <p:cNvSpPr>
            <a:spLocks noChangeShapeType="1"/>
          </p:cNvSpPr>
          <p:nvPr/>
        </p:nvSpPr>
        <p:spPr bwMode="auto">
          <a:xfrm>
            <a:off x="4191000" y="4648200"/>
            <a:ext cx="0" cy="381000"/>
          </a:xfrm>
          <a:prstGeom prst="line">
            <a:avLst/>
          </a:prstGeom>
          <a:noFill/>
          <a:ln w="9525">
            <a:solidFill>
              <a:schemeClr val="tx1"/>
            </a:solidFill>
            <a:round/>
            <a:headEnd/>
            <a:tailEnd/>
          </a:ln>
          <a:effectLst/>
        </p:spPr>
        <p:txBody>
          <a:bodyPr wrap="none" anchor="ctr"/>
          <a:lstStyle/>
          <a:p>
            <a:endParaRPr lang="ru-RU"/>
          </a:p>
        </p:txBody>
      </p:sp>
      <p:sp>
        <p:nvSpPr>
          <p:cNvPr id="377863" name="AutoShape 2055"/>
          <p:cNvSpPr>
            <a:spLocks/>
          </p:cNvSpPr>
          <p:nvPr/>
        </p:nvSpPr>
        <p:spPr bwMode="auto">
          <a:xfrm>
            <a:off x="5943600" y="5078413"/>
            <a:ext cx="2262188" cy="406400"/>
          </a:xfrm>
          <a:prstGeom prst="borderCallout1">
            <a:avLst>
              <a:gd name="adj1" fmla="val 28125"/>
              <a:gd name="adj2" fmla="val -3370"/>
              <a:gd name="adj3" fmla="val -623046"/>
              <a:gd name="adj4" fmla="val -23509"/>
            </a:avLst>
          </a:prstGeom>
          <a:solidFill>
            <a:schemeClr val="accent3">
              <a:lumMod val="75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i="1" dirty="0">
                <a:latin typeface="Arial Narrow" pitchFamily="34" charset="0"/>
              </a:rPr>
              <a:t>К</a:t>
            </a:r>
            <a:r>
              <a:rPr lang="ru-RU" sz="2000" b="1" i="1" dirty="0">
                <a:latin typeface="Arial Narrow" pitchFamily="34" charset="0"/>
              </a:rPr>
              <a:t>риминология</a:t>
            </a:r>
            <a:endParaRPr lang="ru-RU" sz="2400" b="1" dirty="0">
              <a:latin typeface="Arial Narrow" pitchFamily="34" charset="0"/>
            </a:endParaRPr>
          </a:p>
        </p:txBody>
      </p:sp>
      <p:sp>
        <p:nvSpPr>
          <p:cNvPr id="377864" name="AutoShape 2056"/>
          <p:cNvSpPr>
            <a:spLocks/>
          </p:cNvSpPr>
          <p:nvPr/>
        </p:nvSpPr>
        <p:spPr bwMode="auto">
          <a:xfrm>
            <a:off x="6019800" y="4038600"/>
            <a:ext cx="2470150" cy="406400"/>
          </a:xfrm>
          <a:prstGeom prst="borderCallout1">
            <a:avLst>
              <a:gd name="adj1" fmla="val 28125"/>
              <a:gd name="adj2" fmla="val -3083"/>
              <a:gd name="adj3" fmla="val -367190"/>
              <a:gd name="adj4" fmla="val -24806"/>
            </a:avLst>
          </a:prstGeom>
          <a:solidFill>
            <a:schemeClr val="accent2">
              <a:lumMod val="60000"/>
              <a:lumOff val="40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Экологическое право</a:t>
            </a:r>
          </a:p>
        </p:txBody>
      </p:sp>
      <p:sp>
        <p:nvSpPr>
          <p:cNvPr id="377865" name="AutoShape 2057"/>
          <p:cNvSpPr>
            <a:spLocks/>
          </p:cNvSpPr>
          <p:nvPr/>
        </p:nvSpPr>
        <p:spPr bwMode="auto">
          <a:xfrm>
            <a:off x="6324600" y="2438400"/>
            <a:ext cx="2076450" cy="1016000"/>
          </a:xfrm>
          <a:prstGeom prst="borderCallout1">
            <a:avLst>
              <a:gd name="adj1" fmla="val 11250"/>
              <a:gd name="adj2" fmla="val -3671"/>
              <a:gd name="adj3" fmla="val 11250"/>
              <a:gd name="adj4" fmla="val -44648"/>
            </a:avLst>
          </a:prstGeom>
          <a:solidFill>
            <a:schemeClr val="accent3">
              <a:lumMod val="75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Гражданско-процессуальное</a:t>
            </a:r>
          </a:p>
          <a:p>
            <a:pPr algn="ctr" eaLnBrk="0" hangingPunct="0"/>
            <a:r>
              <a:rPr lang="ru-RU" sz="2000" b="1" i="1" dirty="0">
                <a:latin typeface="Arial Narrow" pitchFamily="34" charset="0"/>
              </a:rPr>
              <a:t>право</a:t>
            </a:r>
          </a:p>
        </p:txBody>
      </p:sp>
      <p:sp>
        <p:nvSpPr>
          <p:cNvPr id="377866" name="AutoShape 2058"/>
          <p:cNvSpPr>
            <a:spLocks/>
          </p:cNvSpPr>
          <p:nvPr/>
        </p:nvSpPr>
        <p:spPr bwMode="auto">
          <a:xfrm>
            <a:off x="4481513" y="660400"/>
            <a:ext cx="2895600" cy="406400"/>
          </a:xfrm>
          <a:prstGeom prst="borderCallout1">
            <a:avLst>
              <a:gd name="adj1" fmla="val 28125"/>
              <a:gd name="adj2" fmla="val -2630"/>
              <a:gd name="adj3" fmla="val 380861"/>
              <a:gd name="adj4" fmla="val -12556"/>
            </a:avLst>
          </a:prstGeom>
          <a:solidFill>
            <a:schemeClr val="accent3">
              <a:lumMod val="75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Конституционное право</a:t>
            </a:r>
          </a:p>
        </p:txBody>
      </p:sp>
      <p:sp>
        <p:nvSpPr>
          <p:cNvPr id="377867" name="AutoShape 2059"/>
          <p:cNvSpPr>
            <a:spLocks/>
          </p:cNvSpPr>
          <p:nvPr/>
        </p:nvSpPr>
        <p:spPr bwMode="auto">
          <a:xfrm>
            <a:off x="762000" y="781050"/>
            <a:ext cx="2263775" cy="711200"/>
          </a:xfrm>
          <a:prstGeom prst="borderCallout1">
            <a:avLst>
              <a:gd name="adj1" fmla="val 16069"/>
              <a:gd name="adj2" fmla="val 103366"/>
              <a:gd name="adj3" fmla="val 199329"/>
              <a:gd name="adj4" fmla="val 148037"/>
            </a:avLst>
          </a:prstGeom>
          <a:solidFill>
            <a:schemeClr val="accent2">
              <a:lumMod val="60000"/>
              <a:lumOff val="40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Международное право</a:t>
            </a:r>
            <a:endParaRPr lang="ru-RU" sz="2400" b="1" i="1" dirty="0">
              <a:latin typeface="Arial Narrow" pitchFamily="34" charset="0"/>
            </a:endParaRPr>
          </a:p>
        </p:txBody>
      </p:sp>
      <p:sp>
        <p:nvSpPr>
          <p:cNvPr id="377868" name="AutoShape 2060"/>
          <p:cNvSpPr>
            <a:spLocks/>
          </p:cNvSpPr>
          <p:nvPr/>
        </p:nvSpPr>
        <p:spPr bwMode="auto">
          <a:xfrm>
            <a:off x="5638800" y="1296988"/>
            <a:ext cx="3124200" cy="707886"/>
          </a:xfrm>
          <a:prstGeom prst="borderCallout1">
            <a:avLst>
              <a:gd name="adj1" fmla="val 28125"/>
              <a:gd name="adj2" fmla="val -2440"/>
              <a:gd name="adj3" fmla="val 222657"/>
              <a:gd name="adj4" fmla="val -48273"/>
            </a:avLst>
          </a:prstGeom>
          <a:solidFill>
            <a:schemeClr val="accent2">
              <a:lumMod val="60000"/>
              <a:lumOff val="40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Теория Государства и </a:t>
            </a:r>
            <a:r>
              <a:rPr lang="ru-RU" sz="2000" b="1" i="1" dirty="0" smtClean="0">
                <a:latin typeface="Arial Narrow" pitchFamily="34" charset="0"/>
              </a:rPr>
              <a:t>права</a:t>
            </a:r>
            <a:endParaRPr lang="ru-RU" sz="2000" b="1" i="1" dirty="0">
              <a:latin typeface="Arial Narrow" pitchFamily="34" charset="0"/>
            </a:endParaRPr>
          </a:p>
        </p:txBody>
      </p:sp>
      <p:sp>
        <p:nvSpPr>
          <p:cNvPr id="377869" name="AutoShape 2061"/>
          <p:cNvSpPr>
            <a:spLocks/>
          </p:cNvSpPr>
          <p:nvPr/>
        </p:nvSpPr>
        <p:spPr bwMode="auto">
          <a:xfrm>
            <a:off x="304800" y="1905000"/>
            <a:ext cx="2133600" cy="707886"/>
          </a:xfrm>
          <a:prstGeom prst="borderCallout1">
            <a:avLst>
              <a:gd name="adj1" fmla="val 28125"/>
              <a:gd name="adj2" fmla="val 103569"/>
              <a:gd name="adj3" fmla="val 157815"/>
              <a:gd name="adj4" fmla="val 120981"/>
            </a:avLst>
          </a:prstGeom>
          <a:solidFill>
            <a:schemeClr val="accent3">
              <a:lumMod val="75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Гражданское право</a:t>
            </a:r>
          </a:p>
        </p:txBody>
      </p:sp>
      <p:sp>
        <p:nvSpPr>
          <p:cNvPr id="377870" name="AutoShape 2062"/>
          <p:cNvSpPr>
            <a:spLocks/>
          </p:cNvSpPr>
          <p:nvPr/>
        </p:nvSpPr>
        <p:spPr bwMode="auto">
          <a:xfrm>
            <a:off x="152400" y="3048000"/>
            <a:ext cx="2501900" cy="711200"/>
          </a:xfrm>
          <a:prstGeom prst="borderCallout1">
            <a:avLst>
              <a:gd name="adj1" fmla="val 16069"/>
              <a:gd name="adj2" fmla="val 103046"/>
              <a:gd name="adj3" fmla="val -64287"/>
              <a:gd name="adj4" fmla="val 110153"/>
            </a:avLst>
          </a:prstGeom>
          <a:solidFill>
            <a:schemeClr val="accent2">
              <a:lumMod val="60000"/>
              <a:lumOff val="40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Административное право</a:t>
            </a:r>
            <a:endParaRPr lang="ru-RU" sz="2400" b="1" i="1" dirty="0">
              <a:latin typeface="Arial Narrow" pitchFamily="34" charset="0"/>
            </a:endParaRPr>
          </a:p>
        </p:txBody>
      </p:sp>
      <p:sp>
        <p:nvSpPr>
          <p:cNvPr id="377871" name="AutoShape 2063"/>
          <p:cNvSpPr>
            <a:spLocks/>
          </p:cNvSpPr>
          <p:nvPr/>
        </p:nvSpPr>
        <p:spPr bwMode="auto">
          <a:xfrm>
            <a:off x="304800" y="4724400"/>
            <a:ext cx="2209800" cy="406400"/>
          </a:xfrm>
          <a:prstGeom prst="borderCallout1">
            <a:avLst>
              <a:gd name="adj1" fmla="val 28125"/>
              <a:gd name="adj2" fmla="val 103449"/>
              <a:gd name="adj3" fmla="val -518750"/>
              <a:gd name="adj4" fmla="val 117241"/>
            </a:avLst>
          </a:prstGeom>
          <a:solidFill>
            <a:schemeClr val="accent3">
              <a:lumMod val="75000"/>
            </a:schemeClr>
          </a:solidFill>
          <a:ln w="9525">
            <a:solidFill>
              <a:schemeClr val="tx1"/>
            </a:solidFill>
            <a:miter lim="800000"/>
            <a:headEnd/>
            <a:tailEnd/>
          </a:ln>
          <a:effectLst>
            <a:outerShdw dist="107763" dir="2700000" algn="ctr" rotWithShape="0">
              <a:schemeClr val="bg2"/>
            </a:outerShdw>
          </a:effectLst>
        </p:spPr>
        <p:txBody>
          <a:bodyPr>
            <a:spAutoFit/>
          </a:bodyPr>
          <a:lstStyle/>
          <a:p>
            <a:pPr algn="ctr" eaLnBrk="0" hangingPunct="0"/>
            <a:r>
              <a:rPr lang="ru-RU" sz="2000" b="1" i="1" dirty="0">
                <a:latin typeface="Arial Narrow" pitchFamily="34" charset="0"/>
              </a:rPr>
              <a:t>Трудовое право</a:t>
            </a:r>
          </a:p>
        </p:txBody>
      </p:sp>
      <p:sp>
        <p:nvSpPr>
          <p:cNvPr id="2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4" name="Управляющая кнопка: возврат 2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25" name="Куб 24"/>
          <p:cNvSpPr/>
          <p:nvPr/>
        </p:nvSpPr>
        <p:spPr>
          <a:xfrm>
            <a:off x="2915816" y="1844824"/>
            <a:ext cx="2592288" cy="1152128"/>
          </a:xfrm>
          <a:prstGeom prst="cube">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400" b="1" dirty="0" smtClean="0"/>
              <a:t>Уголовное право</a:t>
            </a:r>
            <a:endParaRPr lang="ru-RU"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7786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3000"/>
                                  </p:stCondLst>
                                  <p:childTnLst>
                                    <p:set>
                                      <p:cBhvr>
                                        <p:cTn id="9" dur="1" fill="hold">
                                          <p:stCondLst>
                                            <p:cond delay="499"/>
                                          </p:stCondLst>
                                        </p:cTn>
                                        <p:tgtEl>
                                          <p:spTgt spid="377868"/>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grpId="0" nodeType="afterEffect">
                                  <p:stCondLst>
                                    <p:cond delay="3000"/>
                                  </p:stCondLst>
                                  <p:childTnLst>
                                    <p:set>
                                      <p:cBhvr>
                                        <p:cTn id="12" dur="1" fill="hold">
                                          <p:stCondLst>
                                            <p:cond delay="499"/>
                                          </p:stCondLst>
                                        </p:cTn>
                                        <p:tgtEl>
                                          <p:spTgt spid="377865"/>
                                        </p:tgtEl>
                                        <p:attrNameLst>
                                          <p:attrName>style.visibility</p:attrName>
                                        </p:attrNameLst>
                                      </p:cBhvr>
                                      <p:to>
                                        <p:strVal val="visible"/>
                                      </p:to>
                                    </p:set>
                                  </p:childTnLst>
                                </p:cTn>
                              </p:par>
                            </p:childTnLst>
                          </p:cTn>
                        </p:par>
                        <p:par>
                          <p:cTn id="13" fill="hold" nodeType="afterGroup">
                            <p:stCondLst>
                              <p:cond delay="7500"/>
                            </p:stCondLst>
                            <p:childTnLst>
                              <p:par>
                                <p:cTn id="14" presetID="1" presetClass="entr" presetSubtype="0" fill="hold" grpId="0" nodeType="afterEffect">
                                  <p:stCondLst>
                                    <p:cond delay="3000"/>
                                  </p:stCondLst>
                                  <p:childTnLst>
                                    <p:set>
                                      <p:cBhvr>
                                        <p:cTn id="15" dur="1" fill="hold">
                                          <p:stCondLst>
                                            <p:cond delay="499"/>
                                          </p:stCondLst>
                                        </p:cTn>
                                        <p:tgtEl>
                                          <p:spTgt spid="377864"/>
                                        </p:tgtEl>
                                        <p:attrNameLst>
                                          <p:attrName>style.visibility</p:attrName>
                                        </p:attrNameLst>
                                      </p:cBhvr>
                                      <p:to>
                                        <p:strVal val="visible"/>
                                      </p:to>
                                    </p:set>
                                  </p:childTnLst>
                                </p:cTn>
                              </p:par>
                            </p:childTnLst>
                          </p:cTn>
                        </p:par>
                        <p:par>
                          <p:cTn id="16" fill="hold" nodeType="afterGroup">
                            <p:stCondLst>
                              <p:cond delay="11000"/>
                            </p:stCondLst>
                            <p:childTnLst>
                              <p:par>
                                <p:cTn id="17" presetID="1" presetClass="entr" presetSubtype="0" fill="hold" grpId="0" nodeType="afterEffect">
                                  <p:stCondLst>
                                    <p:cond delay="3000"/>
                                  </p:stCondLst>
                                  <p:childTnLst>
                                    <p:set>
                                      <p:cBhvr>
                                        <p:cTn id="18" dur="1" fill="hold">
                                          <p:stCondLst>
                                            <p:cond delay="499"/>
                                          </p:stCondLst>
                                        </p:cTn>
                                        <p:tgtEl>
                                          <p:spTgt spid="377863"/>
                                        </p:tgtEl>
                                        <p:attrNameLst>
                                          <p:attrName>style.visibility</p:attrName>
                                        </p:attrNameLst>
                                      </p:cBhvr>
                                      <p:to>
                                        <p:strVal val="visible"/>
                                      </p:to>
                                    </p:set>
                                  </p:childTnLst>
                                </p:cTn>
                              </p:par>
                            </p:childTnLst>
                          </p:cTn>
                        </p:par>
                        <p:par>
                          <p:cTn id="19" fill="hold" nodeType="afterGroup">
                            <p:stCondLst>
                              <p:cond delay="14500"/>
                            </p:stCondLst>
                            <p:childTnLst>
                              <p:par>
                                <p:cTn id="20" presetID="1" presetClass="entr" presetSubtype="0" fill="hold" grpId="0" nodeType="afterEffect">
                                  <p:stCondLst>
                                    <p:cond delay="0"/>
                                  </p:stCondLst>
                                  <p:childTnLst>
                                    <p:set>
                                      <p:cBhvr>
                                        <p:cTn id="21" dur="1" fill="hold">
                                          <p:stCondLst>
                                            <p:cond delay="499"/>
                                          </p:stCondLst>
                                        </p:cTn>
                                        <p:tgtEl>
                                          <p:spTgt spid="377861"/>
                                        </p:tgtEl>
                                        <p:attrNameLst>
                                          <p:attrName>style.visibility</p:attrName>
                                        </p:attrNameLst>
                                      </p:cBhvr>
                                      <p:to>
                                        <p:strVal val="visible"/>
                                      </p:to>
                                    </p:set>
                                  </p:childTnLst>
                                </p:cTn>
                              </p:par>
                            </p:childTnLst>
                          </p:cTn>
                        </p:par>
                        <p:par>
                          <p:cTn id="22" fill="hold" nodeType="afterGroup">
                            <p:stCondLst>
                              <p:cond delay="15000"/>
                            </p:stCondLst>
                            <p:childTnLst>
                              <p:par>
                                <p:cTn id="23" presetID="1" presetClass="entr" presetSubtype="0" fill="hold" grpId="0" nodeType="afterEffect">
                                  <p:stCondLst>
                                    <p:cond delay="3000"/>
                                  </p:stCondLst>
                                  <p:childTnLst>
                                    <p:set>
                                      <p:cBhvr>
                                        <p:cTn id="24" dur="1" fill="hold">
                                          <p:stCondLst>
                                            <p:cond delay="499"/>
                                          </p:stCondLst>
                                        </p:cTn>
                                        <p:tgtEl>
                                          <p:spTgt spid="377859"/>
                                        </p:tgtEl>
                                        <p:attrNameLst>
                                          <p:attrName>style.visibility</p:attrName>
                                        </p:attrNameLst>
                                      </p:cBhvr>
                                      <p:to>
                                        <p:strVal val="visible"/>
                                      </p:to>
                                    </p:set>
                                  </p:childTnLst>
                                </p:cTn>
                              </p:par>
                            </p:childTnLst>
                          </p:cTn>
                        </p:par>
                        <p:par>
                          <p:cTn id="25" fill="hold" nodeType="afterGroup">
                            <p:stCondLst>
                              <p:cond delay="18500"/>
                            </p:stCondLst>
                            <p:childTnLst>
                              <p:par>
                                <p:cTn id="26" presetID="1" presetClass="entr" presetSubtype="0" fill="hold" grpId="0" nodeType="afterEffect">
                                  <p:stCondLst>
                                    <p:cond delay="0"/>
                                  </p:stCondLst>
                                  <p:childTnLst>
                                    <p:set>
                                      <p:cBhvr>
                                        <p:cTn id="27" dur="1" fill="hold">
                                          <p:stCondLst>
                                            <p:cond delay="499"/>
                                          </p:stCondLst>
                                        </p:cTn>
                                        <p:tgtEl>
                                          <p:spTgt spid="377862"/>
                                        </p:tgtEl>
                                        <p:attrNameLst>
                                          <p:attrName>style.visibility</p:attrName>
                                        </p:attrNameLst>
                                      </p:cBhvr>
                                      <p:to>
                                        <p:strVal val="visible"/>
                                      </p:to>
                                    </p:set>
                                  </p:childTnLst>
                                </p:cTn>
                              </p:par>
                            </p:childTnLst>
                          </p:cTn>
                        </p:par>
                        <p:par>
                          <p:cTn id="28" fill="hold" nodeType="afterGroup">
                            <p:stCondLst>
                              <p:cond delay="19000"/>
                            </p:stCondLst>
                            <p:childTnLst>
                              <p:par>
                                <p:cTn id="29" presetID="1" presetClass="entr" presetSubtype="0" fill="hold" grpId="0" nodeType="afterEffect">
                                  <p:stCondLst>
                                    <p:cond delay="3000"/>
                                  </p:stCondLst>
                                  <p:childTnLst>
                                    <p:set>
                                      <p:cBhvr>
                                        <p:cTn id="30" dur="1" fill="hold">
                                          <p:stCondLst>
                                            <p:cond delay="499"/>
                                          </p:stCondLst>
                                        </p:cTn>
                                        <p:tgtEl>
                                          <p:spTgt spid="377860"/>
                                        </p:tgtEl>
                                        <p:attrNameLst>
                                          <p:attrName>style.visibility</p:attrName>
                                        </p:attrNameLst>
                                      </p:cBhvr>
                                      <p:to>
                                        <p:strVal val="visible"/>
                                      </p:to>
                                    </p:set>
                                  </p:childTnLst>
                                </p:cTn>
                              </p:par>
                            </p:childTnLst>
                          </p:cTn>
                        </p:par>
                        <p:par>
                          <p:cTn id="31" fill="hold" nodeType="afterGroup">
                            <p:stCondLst>
                              <p:cond delay="22500"/>
                            </p:stCondLst>
                            <p:childTnLst>
                              <p:par>
                                <p:cTn id="32" presetID="1" presetClass="entr" presetSubtype="0" fill="hold" grpId="0" nodeType="afterEffect">
                                  <p:stCondLst>
                                    <p:cond delay="3000"/>
                                  </p:stCondLst>
                                  <p:childTnLst>
                                    <p:set>
                                      <p:cBhvr>
                                        <p:cTn id="33" dur="1" fill="hold">
                                          <p:stCondLst>
                                            <p:cond delay="499"/>
                                          </p:stCondLst>
                                        </p:cTn>
                                        <p:tgtEl>
                                          <p:spTgt spid="377871"/>
                                        </p:tgtEl>
                                        <p:attrNameLst>
                                          <p:attrName>style.visibility</p:attrName>
                                        </p:attrNameLst>
                                      </p:cBhvr>
                                      <p:to>
                                        <p:strVal val="visible"/>
                                      </p:to>
                                    </p:set>
                                  </p:childTnLst>
                                </p:cTn>
                              </p:par>
                            </p:childTnLst>
                          </p:cTn>
                        </p:par>
                        <p:par>
                          <p:cTn id="34" fill="hold" nodeType="afterGroup">
                            <p:stCondLst>
                              <p:cond delay="26000"/>
                            </p:stCondLst>
                            <p:childTnLst>
                              <p:par>
                                <p:cTn id="35" presetID="1" presetClass="entr" presetSubtype="0" fill="hold" grpId="0" nodeType="afterEffect">
                                  <p:stCondLst>
                                    <p:cond delay="3000"/>
                                  </p:stCondLst>
                                  <p:childTnLst>
                                    <p:set>
                                      <p:cBhvr>
                                        <p:cTn id="36" dur="1" fill="hold">
                                          <p:stCondLst>
                                            <p:cond delay="499"/>
                                          </p:stCondLst>
                                        </p:cTn>
                                        <p:tgtEl>
                                          <p:spTgt spid="377870"/>
                                        </p:tgtEl>
                                        <p:attrNameLst>
                                          <p:attrName>style.visibility</p:attrName>
                                        </p:attrNameLst>
                                      </p:cBhvr>
                                      <p:to>
                                        <p:strVal val="visible"/>
                                      </p:to>
                                    </p:set>
                                  </p:childTnLst>
                                </p:cTn>
                              </p:par>
                            </p:childTnLst>
                          </p:cTn>
                        </p:par>
                        <p:par>
                          <p:cTn id="37" fill="hold" nodeType="afterGroup">
                            <p:stCondLst>
                              <p:cond delay="29500"/>
                            </p:stCondLst>
                            <p:childTnLst>
                              <p:par>
                                <p:cTn id="38" presetID="1" presetClass="entr" presetSubtype="0" fill="hold" grpId="0" nodeType="afterEffect">
                                  <p:stCondLst>
                                    <p:cond delay="3000"/>
                                  </p:stCondLst>
                                  <p:childTnLst>
                                    <p:set>
                                      <p:cBhvr>
                                        <p:cTn id="39" dur="1" fill="hold">
                                          <p:stCondLst>
                                            <p:cond delay="499"/>
                                          </p:stCondLst>
                                        </p:cTn>
                                        <p:tgtEl>
                                          <p:spTgt spid="377869"/>
                                        </p:tgtEl>
                                        <p:attrNameLst>
                                          <p:attrName>style.visibility</p:attrName>
                                        </p:attrNameLst>
                                      </p:cBhvr>
                                      <p:to>
                                        <p:strVal val="visible"/>
                                      </p:to>
                                    </p:set>
                                  </p:childTnLst>
                                </p:cTn>
                              </p:par>
                            </p:childTnLst>
                          </p:cTn>
                        </p:par>
                        <p:par>
                          <p:cTn id="40" fill="hold" nodeType="afterGroup">
                            <p:stCondLst>
                              <p:cond delay="33000"/>
                            </p:stCondLst>
                            <p:childTnLst>
                              <p:par>
                                <p:cTn id="41" presetID="1" presetClass="entr" presetSubtype="0" fill="hold" grpId="0" nodeType="afterEffect">
                                  <p:stCondLst>
                                    <p:cond delay="3000"/>
                                  </p:stCondLst>
                                  <p:childTnLst>
                                    <p:set>
                                      <p:cBhvr>
                                        <p:cTn id="42" dur="1" fill="hold">
                                          <p:stCondLst>
                                            <p:cond delay="499"/>
                                          </p:stCondLst>
                                        </p:cTn>
                                        <p:tgtEl>
                                          <p:spTgt spid="377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animBg="1" autoUpdateAnimBg="0"/>
      <p:bldP spid="377860" grpId="0" animBg="1" autoUpdateAnimBg="0"/>
      <p:bldP spid="377861" grpId="0" animBg="1"/>
      <p:bldP spid="377862" grpId="0" animBg="1"/>
      <p:bldP spid="377863" grpId="0" animBg="1" autoUpdateAnimBg="0"/>
      <p:bldP spid="377864" grpId="0" animBg="1" autoUpdateAnimBg="0"/>
      <p:bldP spid="377865" grpId="0" animBg="1" autoUpdateAnimBg="0"/>
      <p:bldP spid="377866" grpId="0" animBg="1" autoUpdateAnimBg="0"/>
      <p:bldP spid="377867" grpId="0" animBg="1" autoUpdateAnimBg="0"/>
      <p:bldP spid="377868" grpId="0" animBg="1" autoUpdateAnimBg="0"/>
      <p:bldP spid="377869" grpId="0" animBg="1" autoUpdateAnimBg="0"/>
      <p:bldP spid="377870" grpId="0" animBg="1" autoUpdateAnimBg="0"/>
      <p:bldP spid="377871" grpId="0" animBg="1"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уголовной ответственности</a:t>
            </a:r>
          </a:p>
        </p:txBody>
      </p:sp>
      <p:sp>
        <p:nvSpPr>
          <p:cNvPr id="167939" name="Text Box 9"/>
          <p:cNvSpPr txBox="1">
            <a:spLocks noChangeArrowheads="1"/>
          </p:cNvSpPr>
          <p:nvPr/>
        </p:nvSpPr>
        <p:spPr bwMode="auto">
          <a:xfrm>
            <a:off x="179511" y="836712"/>
            <a:ext cx="8784977" cy="5760640"/>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О применении судами законодательства, регламентирующего основания и порядок освобождения от уголовной ответственности: постановление № 19 Пленума ВС РФ от 27 июня 2013г ( в ред. от 29.11.2016 г). //Бюллетень ВС РФ. –2013. – № 8 –С.5–8;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2. О судебной практике по делам о преступлениях, связанных с наркотическими средствами, психотропными, сильнодействующими и ядовитыми веществами: постановление № 14 Пленума ВС РФ от 15 июня 2006 г. (в ред. от 16.05.2017) п. 19 // Бюллетень ВС РФ. – 2006. – № 8. – С.7;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3. О судебной практике по делам о преступлениях, связанных с нарушением правил дорожного движения и эксплуатации транспортных средств, а также с их неправомерным завладением без цели хищения: постановление № 25 Пленума ВС РФ от 09 декабря 2008 г. (в ред. от 24.05.2016) п. 16 // Бюллетень ВС РФ. –  2009. – № 2. С. 2–7;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4.О судебной практике по делам о взяточничестве и об иных коррупционных преступлениях: постановление № 24 Пленума Верховного Суда РФ от 9 июля 2013 г. (в ред. ОТ 24.12.2019) п. 29 – 30. // Бюллетень Верховного Суда РФ. – 2013. – № 9. – С. 8; Сайт Верховного Суда РФ. </a:t>
            </a:r>
          </a:p>
          <a:p>
            <a:pPr eaLnBrk="0" hangingPunct="0">
              <a:spcBef>
                <a:spcPct val="50000"/>
              </a:spcBef>
            </a:pPr>
            <a:endParaRPr lang="ru-RU" sz="2400" dirty="0">
              <a:ea typeface="Tahoma" pitchFamily="34" charset="0"/>
              <a:cs typeface="Tahoma" pitchFamily="34" charset="0"/>
            </a:endParaRPr>
          </a:p>
        </p:txBody>
      </p:sp>
      <p:sp>
        <p:nvSpPr>
          <p:cNvPr id="167940" name="Rectangle 11"/>
          <p:cNvSpPr>
            <a:spLocks noChangeArrowheads="1"/>
          </p:cNvSpPr>
          <p:nvPr/>
        </p:nvSpPr>
        <p:spPr bwMode="auto">
          <a:xfrm>
            <a:off x="899592" y="332656"/>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Постановления Верховного Суда РФ</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уголовной ответственности</a:t>
            </a:r>
          </a:p>
        </p:txBody>
      </p:sp>
      <p:sp>
        <p:nvSpPr>
          <p:cNvPr id="168963" name="Text Box 10"/>
          <p:cNvSpPr txBox="1">
            <a:spLocks noChangeArrowheads="1"/>
          </p:cNvSpPr>
          <p:nvPr/>
        </p:nvSpPr>
        <p:spPr bwMode="auto">
          <a:xfrm>
            <a:off x="179512" y="764704"/>
            <a:ext cx="8784977" cy="5904656"/>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a:t>
            </a:r>
            <a:r>
              <a:rPr lang="ru-RU" dirty="0" err="1" smtClean="0">
                <a:ea typeface="Tahoma" pitchFamily="34" charset="0"/>
                <a:cs typeface="Tahoma" pitchFamily="34" charset="0"/>
              </a:rPr>
              <a:t>Аликперов</a:t>
            </a:r>
            <a:r>
              <a:rPr lang="ru-RU" dirty="0" smtClean="0">
                <a:ea typeface="Tahoma" pitchFamily="34" charset="0"/>
                <a:cs typeface="Tahoma" pitchFamily="34" charset="0"/>
              </a:rPr>
              <a:t> Х.Д. Освобождение от уголовной ответственности: учебно-методическое пособие / </a:t>
            </a:r>
            <a:r>
              <a:rPr lang="ru-RU" dirty="0" err="1" smtClean="0">
                <a:ea typeface="Tahoma" pitchFamily="34" charset="0"/>
                <a:cs typeface="Tahoma" pitchFamily="34" charset="0"/>
              </a:rPr>
              <a:t>Х.Д.Аликперов</a:t>
            </a:r>
            <a:r>
              <a:rPr lang="ru-RU" dirty="0" smtClean="0">
                <a:ea typeface="Tahoma" pitchFamily="34" charset="0"/>
                <a:cs typeface="Tahoma" pitchFamily="34" charset="0"/>
              </a:rPr>
              <a:t>  – Воронеж, 2001.</a:t>
            </a:r>
          </a:p>
          <a:p>
            <a:endParaRPr lang="ru-RU" dirty="0" smtClean="0">
              <a:ea typeface="Tahoma" pitchFamily="34" charset="0"/>
              <a:cs typeface="Tahoma" pitchFamily="34" charset="0"/>
            </a:endParaRPr>
          </a:p>
          <a:p>
            <a:r>
              <a:rPr lang="ru-RU" dirty="0" smtClean="0">
                <a:ea typeface="Tahoma" pitchFamily="34" charset="0"/>
                <a:cs typeface="Tahoma" pitchFamily="34" charset="0"/>
              </a:rPr>
              <a:t>2. </a:t>
            </a:r>
            <a:r>
              <a:rPr lang="ru-RU" dirty="0" err="1" smtClean="0">
                <a:ea typeface="Tahoma" pitchFamily="34" charset="0"/>
                <a:cs typeface="Tahoma" pitchFamily="34" charset="0"/>
              </a:rPr>
              <a:t>Балафендиев</a:t>
            </a:r>
            <a:r>
              <a:rPr lang="ru-RU" dirty="0" smtClean="0">
                <a:ea typeface="Tahoma" pitchFamily="34" charset="0"/>
                <a:cs typeface="Tahoma" pitchFamily="34" charset="0"/>
              </a:rPr>
              <a:t> А. Освобождение от уголовной ответственности в связи с истечением сроков давности по УК РФ / </a:t>
            </a:r>
            <a:r>
              <a:rPr lang="ru-RU" dirty="0" err="1" smtClean="0">
                <a:ea typeface="Tahoma" pitchFamily="34" charset="0"/>
                <a:cs typeface="Tahoma" pitchFamily="34" charset="0"/>
              </a:rPr>
              <a:t>А.Балафендиев</a:t>
            </a:r>
            <a:r>
              <a:rPr lang="ru-RU" dirty="0" smtClean="0">
                <a:ea typeface="Tahoma" pitchFamily="34" charset="0"/>
                <a:cs typeface="Tahoma" pitchFamily="34" charset="0"/>
              </a:rPr>
              <a:t> // Уголовное право. – 2011. – № 1. – С. 4–8.</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Бриллиантов А.В. Освобождение от уголовной ответственности (с учетом обобщения судебной практики): научно-практическое пособие /А.В.Бриллиантов – М., 2010.</a:t>
            </a:r>
          </a:p>
          <a:p>
            <a:endParaRPr lang="ru-RU" dirty="0" smtClean="0">
              <a:ea typeface="Tahoma" pitchFamily="34" charset="0"/>
              <a:cs typeface="Tahoma" pitchFamily="34" charset="0"/>
            </a:endParaRPr>
          </a:p>
          <a:p>
            <a:r>
              <a:rPr lang="ru-RU" dirty="0" smtClean="0">
                <a:ea typeface="Tahoma" pitchFamily="34" charset="0"/>
                <a:cs typeface="Tahoma" pitchFamily="34" charset="0"/>
              </a:rPr>
              <a:t>4. </a:t>
            </a:r>
            <a:r>
              <a:rPr lang="ru-RU" dirty="0" err="1" smtClean="0">
                <a:ea typeface="Tahoma" pitchFamily="34" charset="0"/>
                <a:cs typeface="Tahoma" pitchFamily="34" charset="0"/>
              </a:rPr>
              <a:t>Гарбатович</a:t>
            </a:r>
            <a:r>
              <a:rPr lang="ru-RU" dirty="0" smtClean="0">
                <a:ea typeface="Tahoma" pitchFamily="34" charset="0"/>
                <a:cs typeface="Tahoma" pitchFamily="34" charset="0"/>
              </a:rPr>
              <a:t> Д. Освобождение лица от уголовной ответственности в связи с примирением с потерпевшим / Д. </a:t>
            </a:r>
            <a:r>
              <a:rPr lang="ru-RU" dirty="0" err="1" smtClean="0">
                <a:ea typeface="Tahoma" pitchFamily="34" charset="0"/>
                <a:cs typeface="Tahoma" pitchFamily="34" charset="0"/>
              </a:rPr>
              <a:t>Гарбатович</a:t>
            </a:r>
            <a:r>
              <a:rPr lang="ru-RU" dirty="0" smtClean="0">
                <a:ea typeface="Tahoma" pitchFamily="34" charset="0"/>
                <a:cs typeface="Tahoma" pitchFamily="34" charset="0"/>
              </a:rPr>
              <a:t> // Уголовное право. – 2014. – № 2. – С. 31–36.</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Коробов П. О первоначальной индивидуализации уголовной ответственности /П.Коробов // Уголовное право. – 2011. – № 2. – С. 35–41.</a:t>
            </a:r>
          </a:p>
          <a:p>
            <a:endParaRPr lang="ru-RU" dirty="0" smtClean="0">
              <a:ea typeface="Tahoma" pitchFamily="34" charset="0"/>
              <a:cs typeface="Tahoma" pitchFamily="34" charset="0"/>
            </a:endParaRPr>
          </a:p>
          <a:p>
            <a:r>
              <a:rPr lang="ru-RU" dirty="0" smtClean="0">
                <a:ea typeface="Tahoma" pitchFamily="34" charset="0"/>
                <a:cs typeface="Tahoma" pitchFamily="34" charset="0"/>
              </a:rPr>
              <a:t>6. Хамаганова О.Х. Деятельное раскаяние: теория и практика освобождения от уголовной ответственности: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a:t>
            </a:r>
            <a:r>
              <a:rPr lang="ru-RU" dirty="0" smtClean="0">
                <a:ea typeface="Tahoma" pitchFamily="34" charset="0"/>
                <a:cs typeface="Tahoma" pitchFamily="34" charset="0"/>
              </a:rPr>
              <a:t>. наук /О.Х.Хамаганова – М., 2007.</a:t>
            </a:r>
          </a:p>
          <a:p>
            <a:pPr eaLnBrk="0" hangingPunct="0">
              <a:spcBef>
                <a:spcPct val="50000"/>
              </a:spcBef>
            </a:pPr>
            <a:endParaRPr lang="ru-RU" sz="2400" dirty="0">
              <a:ea typeface="Tahoma" pitchFamily="34" charset="0"/>
              <a:cs typeface="Tahoma" pitchFamily="34" charset="0"/>
            </a:endParaRPr>
          </a:p>
        </p:txBody>
      </p:sp>
      <p:sp>
        <p:nvSpPr>
          <p:cNvPr id="168964" name="Rectangle 12"/>
          <p:cNvSpPr>
            <a:spLocks noChangeArrowheads="1"/>
          </p:cNvSpPr>
          <p:nvPr/>
        </p:nvSpPr>
        <p:spPr bwMode="auto">
          <a:xfrm>
            <a:off x="899592" y="26064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уголовной ответственности</a:t>
            </a:r>
          </a:p>
        </p:txBody>
      </p:sp>
      <p:sp>
        <p:nvSpPr>
          <p:cNvPr id="169987" name="Text Box 10"/>
          <p:cNvSpPr txBox="1">
            <a:spLocks noChangeArrowheads="1"/>
          </p:cNvSpPr>
          <p:nvPr/>
        </p:nvSpPr>
        <p:spPr bwMode="auto">
          <a:xfrm>
            <a:off x="827088" y="1844675"/>
            <a:ext cx="7697787" cy="3560763"/>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Понятие и юридическая природа освобождения от уголовной ответственности.</a:t>
            </a:r>
          </a:p>
          <a:p>
            <a:pPr eaLnBrk="0" hangingPunct="0">
              <a:spcBef>
                <a:spcPct val="50000"/>
              </a:spcBef>
            </a:pPr>
            <a:r>
              <a:rPr lang="ru-RU" sz="2400">
                <a:latin typeface="Arial Narrow" pitchFamily="34" charset="0"/>
              </a:rPr>
              <a:t>2. Основания и условия освобождения от уголовной ответственности.</a:t>
            </a:r>
          </a:p>
          <a:p>
            <a:pPr eaLnBrk="0" hangingPunct="0">
              <a:spcBef>
                <a:spcPct val="50000"/>
              </a:spcBef>
            </a:pPr>
            <a:r>
              <a:rPr lang="ru-RU" sz="2400">
                <a:latin typeface="Arial Narrow" pitchFamily="34" charset="0"/>
              </a:rPr>
              <a:t>3. Освобождение от уголовной ответственности в связи с изменением обстановки.</a:t>
            </a:r>
          </a:p>
          <a:p>
            <a:pPr eaLnBrk="0" hangingPunct="0">
              <a:spcBef>
                <a:spcPct val="50000"/>
              </a:spcBef>
            </a:pPr>
            <a:r>
              <a:rPr lang="ru-RU" sz="2400">
                <a:latin typeface="Arial Narrow" pitchFamily="34" charset="0"/>
              </a:rPr>
              <a:t>4. Освобождение от уголовной ответственности в связи с раскаянием – по российскому уголовному праву.</a:t>
            </a:r>
            <a:endParaRPr lang="ru-RU" sz="2400">
              <a:latin typeface="Times New Roman" pitchFamily="18" charset="0"/>
            </a:endParaRPr>
          </a:p>
        </p:txBody>
      </p:sp>
      <p:sp>
        <p:nvSpPr>
          <p:cNvPr id="169988" name="Rectangle 13"/>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Тематика для написания курсовых и дипломных работ</a:t>
            </a:r>
            <a:endParaRPr lang="ru-RU"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уголовной ответственности</a:t>
            </a:r>
          </a:p>
        </p:txBody>
      </p:sp>
      <p:sp>
        <p:nvSpPr>
          <p:cNvPr id="171011" name="Text Box 9"/>
          <p:cNvSpPr txBox="1">
            <a:spLocks noChangeArrowheads="1"/>
          </p:cNvSpPr>
          <p:nvPr/>
        </p:nvSpPr>
        <p:spPr bwMode="auto">
          <a:xfrm>
            <a:off x="900113" y="1916113"/>
            <a:ext cx="7696200" cy="701675"/>
          </a:xfrm>
          <a:prstGeom prst="rect">
            <a:avLst/>
          </a:prstGeom>
          <a:noFill/>
          <a:ln w="9525">
            <a:noFill/>
            <a:miter lim="800000"/>
            <a:headEnd/>
            <a:tailEnd/>
          </a:ln>
          <a:effectLst/>
        </p:spPr>
        <p:txBody>
          <a:bodyPr>
            <a:spAutoFit/>
          </a:bodyPr>
          <a:lstStyle/>
          <a:p>
            <a:pPr eaLnBrk="0" hangingPunct="0"/>
            <a:r>
              <a:rPr lang="ru-RU" sz="2000" b="1" u="sng" dirty="0">
                <a:latin typeface="Arial Narrow" pitchFamily="34" charset="0"/>
              </a:rPr>
              <a:t>Действующий Уголовный кодекс предусматривает следующие виды освобождения от уголовной ответственности:</a:t>
            </a:r>
            <a:endParaRPr lang="ru-RU" sz="2000" b="1" u="sng" dirty="0">
              <a:latin typeface="Times New Roman" pitchFamily="18" charset="0"/>
            </a:endParaRPr>
          </a:p>
        </p:txBody>
      </p:sp>
      <p:sp>
        <p:nvSpPr>
          <p:cNvPr id="171012" name="Text Box 10"/>
          <p:cNvSpPr txBox="1">
            <a:spLocks noChangeArrowheads="1"/>
          </p:cNvSpPr>
          <p:nvPr/>
        </p:nvSpPr>
        <p:spPr bwMode="auto">
          <a:xfrm>
            <a:off x="912813" y="2708275"/>
            <a:ext cx="7691437" cy="2578113"/>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lvl="2" eaLnBrk="0" hangingPunct="0">
              <a:buFontTx/>
              <a:buChar char="•"/>
            </a:pPr>
            <a:r>
              <a:rPr lang="ru-RU" b="1" dirty="0">
                <a:solidFill>
                  <a:srgbClr val="000000"/>
                </a:solidFill>
                <a:latin typeface="Arial Narrow" pitchFamily="34" charset="0"/>
              </a:rPr>
              <a:t>в связи с деятельным раскаянием (ст. 75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a:p>
            <a:pPr lvl="2" eaLnBrk="0" hangingPunct="0">
              <a:lnSpc>
                <a:spcPct val="120000"/>
              </a:lnSpc>
              <a:buFontTx/>
              <a:buChar char="•"/>
            </a:pPr>
            <a:r>
              <a:rPr lang="ru-RU" b="1" dirty="0">
                <a:solidFill>
                  <a:srgbClr val="000000"/>
                </a:solidFill>
                <a:latin typeface="Arial Narrow" pitchFamily="34" charset="0"/>
              </a:rPr>
              <a:t>в связи с примирением с потерпевшим (ст. 76 </a:t>
            </a:r>
            <a:r>
              <a:rPr lang="ru-RU" b="1" dirty="0" smtClean="0">
                <a:solidFill>
                  <a:srgbClr val="000000"/>
                </a:solidFill>
                <a:latin typeface="Arial Narrow" pitchFamily="34" charset="0"/>
              </a:rPr>
              <a:t>УК РФ)</a:t>
            </a:r>
          </a:p>
          <a:p>
            <a:pPr lvl="2" eaLnBrk="0" hangingPunct="0">
              <a:lnSpc>
                <a:spcPct val="120000"/>
              </a:lnSpc>
              <a:buFontTx/>
              <a:buChar char="•"/>
            </a:pPr>
            <a:r>
              <a:rPr lang="ru-RU" b="1" dirty="0" smtClean="0">
                <a:solidFill>
                  <a:srgbClr val="000000"/>
                </a:solidFill>
                <a:latin typeface="Arial Narrow" pitchFamily="34" charset="0"/>
              </a:rPr>
              <a:t> в связи с возмещением ущерба (ст. 76.1.УК РФ)</a:t>
            </a:r>
          </a:p>
          <a:p>
            <a:pPr lvl="2" eaLnBrk="0" hangingPunct="0">
              <a:lnSpc>
                <a:spcPct val="120000"/>
              </a:lnSpc>
              <a:buFontTx/>
              <a:buChar char="•"/>
            </a:pPr>
            <a:r>
              <a:rPr lang="ru-RU" b="1" dirty="0" smtClean="0">
                <a:solidFill>
                  <a:srgbClr val="000000"/>
                </a:solidFill>
                <a:latin typeface="Arial Narrow" pitchFamily="34" charset="0"/>
              </a:rPr>
              <a:t> с назначением судебного штрафа (ст. 76.2. УК РФ)</a:t>
            </a:r>
            <a:endParaRPr lang="ru-RU" b="1" dirty="0">
              <a:solidFill>
                <a:srgbClr val="000000"/>
              </a:solidFill>
              <a:latin typeface="Arial Narrow" pitchFamily="34" charset="0"/>
            </a:endParaRPr>
          </a:p>
          <a:p>
            <a:pPr lvl="2" eaLnBrk="0" hangingPunct="0">
              <a:lnSpc>
                <a:spcPct val="120000"/>
              </a:lnSpc>
              <a:buFontTx/>
              <a:buChar char="•"/>
            </a:pPr>
            <a:r>
              <a:rPr lang="ru-RU" b="1" dirty="0">
                <a:solidFill>
                  <a:srgbClr val="000000"/>
                </a:solidFill>
                <a:latin typeface="Arial Narrow" pitchFamily="34" charset="0"/>
              </a:rPr>
              <a:t>в связи с истечением сроков давности (ст. 78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a:p>
            <a:pPr lvl="2" eaLnBrk="0" hangingPunct="0">
              <a:lnSpc>
                <a:spcPct val="120000"/>
              </a:lnSpc>
              <a:buFontTx/>
              <a:buChar char="•"/>
            </a:pPr>
            <a:r>
              <a:rPr lang="ru-RU" b="1" dirty="0">
                <a:solidFill>
                  <a:srgbClr val="000000"/>
                </a:solidFill>
                <a:latin typeface="Arial Narrow" pitchFamily="34" charset="0"/>
              </a:rPr>
              <a:t>по амнистии (ст. 84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a:p>
            <a:pPr lvl="2" eaLnBrk="0" hangingPunct="0">
              <a:lnSpc>
                <a:spcPct val="120000"/>
              </a:lnSpc>
              <a:buFontTx/>
              <a:buChar char="•"/>
            </a:pPr>
            <a:r>
              <a:rPr lang="ru-RU" b="1" dirty="0">
                <a:solidFill>
                  <a:srgbClr val="000000"/>
                </a:solidFill>
                <a:latin typeface="Arial Narrow" pitchFamily="34" charset="0"/>
              </a:rPr>
              <a:t>с применением к несовершеннолетнему принудительных мер воспитательного воздействия (ст. 90 </a:t>
            </a:r>
            <a:r>
              <a:rPr lang="ru-RU" b="1" dirty="0" smtClean="0">
                <a:solidFill>
                  <a:srgbClr val="000000"/>
                </a:solidFill>
                <a:latin typeface="Arial Narrow" pitchFamily="34" charset="0"/>
              </a:rPr>
              <a:t>УК РФ)</a:t>
            </a:r>
            <a:endParaRPr lang="ru-RU" b="1" dirty="0">
              <a:solidFill>
                <a:srgbClr val="000000"/>
              </a:solidFill>
              <a:latin typeface="Arial Narrow" pitchFamily="34" charset="0"/>
            </a:endParaRPr>
          </a:p>
        </p:txBody>
      </p:sp>
      <p:sp>
        <p:nvSpPr>
          <p:cNvPr id="171013" name="Text Box 11"/>
          <p:cNvSpPr txBox="1">
            <a:spLocks noChangeArrowheads="1"/>
          </p:cNvSpPr>
          <p:nvPr/>
        </p:nvSpPr>
        <p:spPr bwMode="auto">
          <a:xfrm>
            <a:off x="1000100" y="5357826"/>
            <a:ext cx="7632700" cy="1006475"/>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spcBef>
                <a:spcPct val="50000"/>
              </a:spcBef>
              <a:buFontTx/>
              <a:buChar char="•"/>
            </a:pPr>
            <a:r>
              <a:rPr lang="ru-RU" b="1" dirty="0">
                <a:solidFill>
                  <a:srgbClr val="000000"/>
                </a:solidFill>
                <a:latin typeface="Arial Narrow" pitchFamily="34" charset="0"/>
              </a:rPr>
              <a:t> специальные виды освобождения от уголовной ответственности, предусмотренные нормами Особенной части </a:t>
            </a:r>
            <a:r>
              <a:rPr lang="ru-RU" b="1" dirty="0" smtClean="0">
                <a:solidFill>
                  <a:srgbClr val="000000"/>
                </a:solidFill>
                <a:latin typeface="Arial Narrow" pitchFamily="34" charset="0"/>
              </a:rPr>
              <a:t>УК РФ </a:t>
            </a:r>
            <a:r>
              <a:rPr lang="ru-RU" b="1" dirty="0">
                <a:solidFill>
                  <a:srgbClr val="000000"/>
                </a:solidFill>
                <a:latin typeface="Arial Narrow" pitchFamily="34" charset="0"/>
              </a:rPr>
              <a:t>(см. примечание к ст. 126, 204-206, 208, 222, 223, 228, 275, 291, </a:t>
            </a:r>
            <a:r>
              <a:rPr lang="ru-RU" b="1" dirty="0" smtClean="0">
                <a:solidFill>
                  <a:srgbClr val="000000"/>
                </a:solidFill>
                <a:latin typeface="Arial Narrow" pitchFamily="34" charset="0"/>
              </a:rPr>
              <a:t>307 и др. УК РФ).</a:t>
            </a:r>
            <a:endParaRPr lang="ru-RU" b="1" dirty="0">
              <a:solidFill>
                <a:srgbClr val="000000"/>
              </a:solidFill>
              <a:latin typeface="Arial Narrow" pitchFamily="34" charset="0"/>
            </a:endParaRPr>
          </a:p>
        </p:txBody>
      </p:sp>
      <p:sp>
        <p:nvSpPr>
          <p:cNvPr id="171014" name="Rectangle 7"/>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Виды освобождения от уголовной ответственности</a:t>
            </a:r>
            <a:endParaRPr lang="ru-RU" dirty="0">
              <a:solidFill>
                <a:srgbClr val="000000"/>
              </a:solidFill>
            </a:endParaRP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72035" name="Text Box 3"/>
          <p:cNvSpPr txBox="1">
            <a:spLocks noChangeArrowheads="1"/>
          </p:cNvSpPr>
          <p:nvPr/>
        </p:nvSpPr>
        <p:spPr bwMode="auto">
          <a:xfrm>
            <a:off x="0" y="1916832"/>
            <a:ext cx="9144000" cy="2465387"/>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endParaRPr lang="ru-RU" sz="2400" dirty="0">
              <a:latin typeface="Segoe Print" pitchFamily="2" charset="0"/>
              <a:hlinkClick r:id="rId8" action="ppaction://hlinksldjump"/>
            </a:endParaRPr>
          </a:p>
          <a:p>
            <a:pPr eaLnBrk="0" hangingPunct="0">
              <a:spcBef>
                <a:spcPct val="50000"/>
              </a:spcBef>
              <a:buFontTx/>
              <a:buChar char="•"/>
            </a:pPr>
            <a:r>
              <a:rPr lang="ru-RU" sz="2400" dirty="0">
                <a:latin typeface="Segoe Print" pitchFamily="2" charset="0"/>
                <a:hlinkClick r:id="rId9"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172036" name="Rectangle 2"/>
          <p:cNvSpPr>
            <a:spLocks noChangeArrowheads="1"/>
          </p:cNvSpPr>
          <p:nvPr/>
        </p:nvSpPr>
        <p:spPr bwMode="auto">
          <a:xfrm>
            <a:off x="0" y="188640"/>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Освобождение от уголовного наказания</a:t>
            </a:r>
            <a:endParaRPr lang="ru-RU">
              <a:solidFill>
                <a:srgbClr val="000000"/>
              </a:solidFill>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0" name="154.wav">
            <a:hlinkClick r:id="" action="ppaction://media"/>
          </p:cNvPr>
          <p:cNvPicPr>
            <a:picLocks noRot="1" noChangeAspect="1"/>
          </p:cNvPicPr>
          <p:nvPr>
            <a:audioFile r:link="rId1"/>
          </p:nvPr>
        </p:nvPicPr>
        <p:blipFill>
          <a:blip r:embed="rId12" cstate="print"/>
          <a:stretch>
            <a:fillRect/>
          </a:stretch>
        </p:blipFill>
        <p:spPr>
          <a:xfrm>
            <a:off x="1115616" y="450912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649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3059" name="Text Box 10"/>
          <p:cNvSpPr txBox="1">
            <a:spLocks noChangeArrowheads="1"/>
          </p:cNvSpPr>
          <p:nvPr/>
        </p:nvSpPr>
        <p:spPr bwMode="auto">
          <a:xfrm>
            <a:off x="900113" y="1844675"/>
            <a:ext cx="7697787" cy="2647950"/>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и значение освобождения от уголовного наказания.</a:t>
            </a:r>
            <a:endParaRPr lang="ru-RU" sz="2400">
              <a:latin typeface="Arial Narrow" pitchFamily="34" charset="0"/>
            </a:endParaRPr>
          </a:p>
          <a:p>
            <a:pPr eaLnBrk="0" hangingPunct="0">
              <a:spcBef>
                <a:spcPct val="50000"/>
              </a:spcBef>
            </a:pPr>
            <a:r>
              <a:rPr lang="ru-RU" sz="2400">
                <a:latin typeface="Arial Narrow" pitchFamily="34" charset="0"/>
              </a:rPr>
              <a:t>2. </a:t>
            </a:r>
            <a:r>
              <a:rPr lang="ru-RU" sz="2400">
                <a:latin typeface="Arial Narrow" pitchFamily="34" charset="0"/>
                <a:hlinkClick r:id="rId3" action="ppaction://hlinksldjump"/>
              </a:rPr>
              <a:t>Виды освобождения от уголовного наказания.</a:t>
            </a:r>
            <a:endParaRPr lang="ru-RU" sz="2400">
              <a:latin typeface="Arial Narrow" pitchFamily="34" charset="0"/>
            </a:endParaRPr>
          </a:p>
          <a:p>
            <a:pPr eaLnBrk="0" hangingPunct="0">
              <a:spcBef>
                <a:spcPct val="50000"/>
              </a:spcBef>
            </a:pPr>
            <a:r>
              <a:rPr lang="ru-RU" sz="2400">
                <a:latin typeface="Arial Narrow" pitchFamily="34" charset="0"/>
              </a:rPr>
              <a:t>3. Безусловные виды освобождения от уголовного наказания.</a:t>
            </a:r>
          </a:p>
          <a:p>
            <a:pPr eaLnBrk="0" hangingPunct="0">
              <a:spcBef>
                <a:spcPct val="50000"/>
              </a:spcBef>
            </a:pPr>
            <a:r>
              <a:rPr lang="ru-RU" sz="2400">
                <a:latin typeface="Arial Narrow" pitchFamily="34" charset="0"/>
              </a:rPr>
              <a:t>4. Амнистия.</a:t>
            </a:r>
          </a:p>
          <a:p>
            <a:pPr eaLnBrk="0" hangingPunct="0">
              <a:spcBef>
                <a:spcPct val="50000"/>
              </a:spcBef>
            </a:pPr>
            <a:r>
              <a:rPr lang="ru-RU" sz="2400">
                <a:latin typeface="Arial Narrow" pitchFamily="34" charset="0"/>
              </a:rPr>
              <a:t>5. Помилование.</a:t>
            </a:r>
            <a:endParaRPr lang="ru-RU" sz="2400">
              <a:latin typeface="Times New Roman" pitchFamily="18" charset="0"/>
            </a:endParaRPr>
          </a:p>
        </p:txBody>
      </p:sp>
      <p:sp>
        <p:nvSpPr>
          <p:cNvPr id="173060" name="Rectangle 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a:solidFill>
                  <a:srgbClr val="000000"/>
                </a:solidFill>
              </a:rPr>
              <a:t>Вопросы к теме</a:t>
            </a:r>
            <a:endParaRPr lang="ru-RU"/>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4"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5"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4083" name="Text Box 9"/>
          <p:cNvSpPr txBox="1">
            <a:spLocks noChangeArrowheads="1"/>
          </p:cNvSpPr>
          <p:nvPr/>
        </p:nvSpPr>
        <p:spPr bwMode="auto">
          <a:xfrm>
            <a:off x="251521" y="1412776"/>
            <a:ext cx="8568952" cy="5256583"/>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О судебной практике условно-досрочного освобождения от отбывания наказания, замены </a:t>
            </a:r>
            <a:r>
              <a:rPr lang="ru-RU" dirty="0" err="1" smtClean="0">
                <a:ea typeface="Tahoma" pitchFamily="34" charset="0"/>
                <a:cs typeface="Tahoma" pitchFamily="34" charset="0"/>
              </a:rPr>
              <a:t>неотбытой</a:t>
            </a:r>
            <a:r>
              <a:rPr lang="ru-RU" dirty="0" smtClean="0">
                <a:ea typeface="Tahoma" pitchFamily="34" charset="0"/>
                <a:cs typeface="Tahoma" pitchFamily="34" charset="0"/>
              </a:rPr>
              <a:t> части наказания более мягким видом наказания: постановление № 8 Пленума ВС РФ от 21 апреля 2009 г. (в ред. от 17.11.2015 г) // Бюллетень ВС РФ. –2009. – № 7. – С. 2–6;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2. Об изменении и дополнении некоторых постановлений Пленума ВС РФ по уголовным делам: постановление № 31 Пленума ВС РФ от 23 декабря 2010 г. п. 11 (в ред. от 22.12.2015 г) // Бюллетень ВС РФ. – 2011. – № 2. – С. 6–12;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3.О практике применения судами законодательства об исполнении приговора: постановление № 21 Пленума ВС РФ от 20 декабря 2011г. (ред. от 18.12.2018) пп.5-8, 15. //Бюллетень ВС РФ. – 2012. – № 2. – С.–7; Сайт Верховного Суда РФ. </a:t>
            </a:r>
          </a:p>
          <a:p>
            <a:pPr eaLnBrk="0" hangingPunct="0">
              <a:spcBef>
                <a:spcPct val="50000"/>
              </a:spcBef>
            </a:pPr>
            <a:endParaRPr lang="ru-RU" dirty="0">
              <a:ea typeface="Tahoma" pitchFamily="34" charset="0"/>
              <a:cs typeface="Tahoma" pitchFamily="34" charset="0"/>
            </a:endParaRPr>
          </a:p>
        </p:txBody>
      </p:sp>
      <p:sp>
        <p:nvSpPr>
          <p:cNvPr id="174084" name="Rectangle 11"/>
          <p:cNvSpPr>
            <a:spLocks noChangeArrowheads="1"/>
          </p:cNvSpPr>
          <p:nvPr/>
        </p:nvSpPr>
        <p:spPr bwMode="auto">
          <a:xfrm>
            <a:off x="899592" y="692696"/>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dirty="0">
                <a:solidFill>
                  <a:srgbClr val="000000"/>
                </a:solidFill>
              </a:rPr>
              <a:t>Постановления Верховного Суда РФ</a:t>
            </a:r>
            <a:endParaRPr lang="ru-RU" dirty="0"/>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5107" name="Text Box 10"/>
          <p:cNvSpPr txBox="1">
            <a:spLocks noChangeArrowheads="1"/>
          </p:cNvSpPr>
          <p:nvPr/>
        </p:nvSpPr>
        <p:spPr bwMode="auto">
          <a:xfrm>
            <a:off x="251520" y="836712"/>
            <a:ext cx="8712968" cy="5760639"/>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a:t>
            </a:r>
            <a:r>
              <a:rPr lang="ru-RU" dirty="0" err="1" smtClean="0">
                <a:ea typeface="Tahoma" pitchFamily="34" charset="0"/>
                <a:cs typeface="Tahoma" pitchFamily="34" charset="0"/>
              </a:rPr>
              <a:t>Иногамова-Хегай</a:t>
            </a:r>
            <a:r>
              <a:rPr lang="ru-RU" dirty="0" smtClean="0">
                <a:ea typeface="Tahoma" pitchFamily="34" charset="0"/>
                <a:cs typeface="Tahoma" pitchFamily="34" charset="0"/>
              </a:rPr>
              <a:t> Л.В. Конкуренция норм об освобождении от наказания /Л.В. </a:t>
            </a:r>
            <a:r>
              <a:rPr lang="ru-RU" dirty="0" err="1" smtClean="0">
                <a:ea typeface="Tahoma" pitchFamily="34" charset="0"/>
                <a:cs typeface="Tahoma" pitchFamily="34" charset="0"/>
              </a:rPr>
              <a:t>Иногамова</a:t>
            </a:r>
            <a:r>
              <a:rPr lang="ru-RU" dirty="0" smtClean="0">
                <a:ea typeface="Tahoma" pitchFamily="34" charset="0"/>
                <a:cs typeface="Tahoma" pitchFamily="34" charset="0"/>
              </a:rPr>
              <a:t>–</a:t>
            </a:r>
            <a:r>
              <a:rPr lang="ru-RU" dirty="0" err="1" smtClean="0">
                <a:ea typeface="Tahoma" pitchFamily="34" charset="0"/>
                <a:cs typeface="Tahoma" pitchFamily="34" charset="0"/>
              </a:rPr>
              <a:t>Хегай</a:t>
            </a:r>
            <a:r>
              <a:rPr lang="ru-RU" dirty="0" smtClean="0">
                <a:ea typeface="Tahoma" pitchFamily="34" charset="0"/>
                <a:cs typeface="Tahoma" pitchFamily="34" charset="0"/>
              </a:rPr>
              <a:t>  // Государство и право. – 2000. – № 2.</a:t>
            </a:r>
          </a:p>
          <a:p>
            <a:endParaRPr lang="ru-RU" dirty="0" smtClean="0">
              <a:ea typeface="Tahoma" pitchFamily="34" charset="0"/>
              <a:cs typeface="Tahoma" pitchFamily="34" charset="0"/>
            </a:endParaRPr>
          </a:p>
          <a:p>
            <a:r>
              <a:rPr lang="ru-RU" dirty="0" smtClean="0">
                <a:ea typeface="Tahoma" pitchFamily="34" charset="0"/>
                <a:cs typeface="Tahoma" pitchFamily="34" charset="0"/>
              </a:rPr>
              <a:t>2. </a:t>
            </a:r>
            <a:r>
              <a:rPr lang="ru-RU" dirty="0" err="1" smtClean="0">
                <a:ea typeface="Tahoma" pitchFamily="34" charset="0"/>
                <a:cs typeface="Tahoma" pitchFamily="34" charset="0"/>
              </a:rPr>
              <a:t>Иногамова-Хегай</a:t>
            </a:r>
            <a:r>
              <a:rPr lang="ru-RU" dirty="0" smtClean="0">
                <a:ea typeface="Tahoma" pitchFamily="34" charset="0"/>
                <a:cs typeface="Tahoma" pitchFamily="34" charset="0"/>
              </a:rPr>
              <a:t> Л., </a:t>
            </a:r>
            <a:r>
              <a:rPr lang="ru-RU" dirty="0" err="1" smtClean="0">
                <a:ea typeface="Tahoma" pitchFamily="34" charset="0"/>
                <a:cs typeface="Tahoma" pitchFamily="34" charset="0"/>
              </a:rPr>
              <a:t>Казарян</a:t>
            </a:r>
            <a:r>
              <a:rPr lang="ru-RU" dirty="0" smtClean="0">
                <a:ea typeface="Tahoma" pitchFamily="34" charset="0"/>
                <a:cs typeface="Tahoma" pitchFamily="34" charset="0"/>
              </a:rPr>
              <a:t> Э. Основания и предпосылки применения условно-досрочного освобождения / </a:t>
            </a:r>
            <a:r>
              <a:rPr lang="ru-RU" dirty="0" err="1" smtClean="0">
                <a:ea typeface="Tahoma" pitchFamily="34" charset="0"/>
                <a:cs typeface="Tahoma" pitchFamily="34" charset="0"/>
              </a:rPr>
              <a:t>Л.Иногамова</a:t>
            </a:r>
            <a:r>
              <a:rPr lang="ru-RU" dirty="0" smtClean="0">
                <a:ea typeface="Tahoma" pitchFamily="34" charset="0"/>
                <a:cs typeface="Tahoma" pitchFamily="34" charset="0"/>
              </a:rPr>
              <a:t>–</a:t>
            </a:r>
            <a:r>
              <a:rPr lang="ru-RU" dirty="0" err="1" smtClean="0">
                <a:ea typeface="Tahoma" pitchFamily="34" charset="0"/>
                <a:cs typeface="Tahoma" pitchFamily="34" charset="0"/>
              </a:rPr>
              <a:t>Хегай</a:t>
            </a:r>
            <a:r>
              <a:rPr lang="ru-RU" dirty="0" smtClean="0">
                <a:ea typeface="Tahoma" pitchFamily="34" charset="0"/>
                <a:cs typeface="Tahoma" pitchFamily="34" charset="0"/>
              </a:rPr>
              <a:t>, </a:t>
            </a:r>
            <a:r>
              <a:rPr lang="ru-RU" dirty="0" err="1" smtClean="0">
                <a:ea typeface="Tahoma" pitchFamily="34" charset="0"/>
                <a:cs typeface="Tahoma" pitchFamily="34" charset="0"/>
              </a:rPr>
              <a:t>Э.Казарян</a:t>
            </a:r>
            <a:r>
              <a:rPr lang="ru-RU" dirty="0" smtClean="0">
                <a:ea typeface="Tahoma" pitchFamily="34" charset="0"/>
                <a:cs typeface="Tahoma" pitchFamily="34" charset="0"/>
              </a:rPr>
              <a:t>  // Уголовное право. – 2003. – № 4. – С. 28–29.</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Коробов П. Освобождение от наказания: теория и практика / П.Коробов // Уголовное право. – 2007. – № 1. – С. 30–34.</a:t>
            </a:r>
          </a:p>
          <a:p>
            <a:endParaRPr lang="ru-RU" dirty="0" smtClean="0">
              <a:ea typeface="Tahoma" pitchFamily="34" charset="0"/>
              <a:cs typeface="Tahoma" pitchFamily="34" charset="0"/>
            </a:endParaRPr>
          </a:p>
          <a:p>
            <a:r>
              <a:rPr lang="ru-RU" dirty="0" smtClean="0">
                <a:ea typeface="Tahoma" pitchFamily="34" charset="0"/>
                <a:cs typeface="Tahoma" pitchFamily="34" charset="0"/>
              </a:rPr>
              <a:t>4. Мальцев В. Освобождение от наказания в связи с изменением обстановки   /В.Мальцев  // Уголовное право. – 2008. – № 6. – С. 23–26.</a:t>
            </a:r>
          </a:p>
          <a:p>
            <a:endParaRPr lang="ru-RU" dirty="0" smtClean="0">
              <a:ea typeface="Tahoma" pitchFamily="34" charset="0"/>
              <a:cs typeface="Tahoma" pitchFamily="34" charset="0"/>
            </a:endParaRPr>
          </a:p>
          <a:p>
            <a:r>
              <a:rPr lang="ru-RU" dirty="0" smtClean="0">
                <a:ea typeface="Tahoma" pitchFamily="34" charset="0"/>
                <a:cs typeface="Tahoma" pitchFamily="34" charset="0"/>
              </a:rPr>
              <a:t>5. </a:t>
            </a:r>
            <a:r>
              <a:rPr lang="ru-RU" dirty="0" err="1" smtClean="0">
                <a:ea typeface="Tahoma" pitchFamily="34" charset="0"/>
                <a:cs typeface="Tahoma" pitchFamily="34" charset="0"/>
              </a:rPr>
              <a:t>Сабитов</a:t>
            </a:r>
            <a:r>
              <a:rPr lang="ru-RU" dirty="0" smtClean="0">
                <a:ea typeface="Tahoma" pitchFamily="34" charset="0"/>
                <a:cs typeface="Tahoma" pitchFamily="34" charset="0"/>
              </a:rPr>
              <a:t> Т. Принципы поощрения в уголовном праве / Т. </a:t>
            </a:r>
            <a:r>
              <a:rPr lang="ru-RU" dirty="0" err="1" smtClean="0">
                <a:ea typeface="Tahoma" pitchFamily="34" charset="0"/>
                <a:cs typeface="Tahoma" pitchFamily="34" charset="0"/>
              </a:rPr>
              <a:t>Сабитов</a:t>
            </a:r>
            <a:r>
              <a:rPr lang="ru-RU" dirty="0" smtClean="0">
                <a:ea typeface="Tahoma" pitchFamily="34" charset="0"/>
                <a:cs typeface="Tahoma" pitchFamily="34" charset="0"/>
              </a:rPr>
              <a:t>  // Уголовное право. – 2006. – № 1. – С. 54–57.</a:t>
            </a:r>
          </a:p>
          <a:p>
            <a:endParaRPr lang="ru-RU" dirty="0" smtClean="0">
              <a:ea typeface="Tahoma" pitchFamily="34" charset="0"/>
              <a:cs typeface="Tahoma" pitchFamily="34" charset="0"/>
            </a:endParaRPr>
          </a:p>
          <a:p>
            <a:r>
              <a:rPr lang="ru-RU" dirty="0" smtClean="0">
                <a:ea typeface="Tahoma" pitchFamily="34" charset="0"/>
                <a:cs typeface="Tahoma" pitchFamily="34" charset="0"/>
              </a:rPr>
              <a:t>6.Скобелин С. Применение отсрочки отбывания наказания /С. </a:t>
            </a:r>
            <a:r>
              <a:rPr lang="ru-RU" dirty="0" err="1" smtClean="0">
                <a:ea typeface="Tahoma" pitchFamily="34" charset="0"/>
                <a:cs typeface="Tahoma" pitchFamily="34" charset="0"/>
              </a:rPr>
              <a:t>Скобелин</a:t>
            </a:r>
            <a:r>
              <a:rPr lang="ru-RU" dirty="0" smtClean="0">
                <a:ea typeface="Tahoma" pitchFamily="34" charset="0"/>
                <a:cs typeface="Tahoma" pitchFamily="34" charset="0"/>
              </a:rPr>
              <a:t>  // Уголовное право. – 2011. – № 4. – С.57-60.</a:t>
            </a:r>
          </a:p>
          <a:p>
            <a:endParaRPr lang="ru-RU" dirty="0" smtClean="0">
              <a:ea typeface="Tahoma" pitchFamily="34" charset="0"/>
              <a:cs typeface="Tahoma" pitchFamily="34" charset="0"/>
            </a:endParaRPr>
          </a:p>
          <a:p>
            <a:r>
              <a:rPr lang="ru-RU" dirty="0" smtClean="0">
                <a:ea typeface="Tahoma" pitchFamily="34" charset="0"/>
                <a:cs typeface="Tahoma" pitchFamily="34" charset="0"/>
              </a:rPr>
              <a:t>7. Сверчков В. Пределы условно-досрочного освобождения от отбывания наказания / В. Сверчков // Российская юстиция. – 2002. – № 10. – С. 49–51.</a:t>
            </a:r>
          </a:p>
          <a:p>
            <a:endParaRPr lang="ru-RU" dirty="0" smtClean="0">
              <a:ea typeface="Tahoma" pitchFamily="34" charset="0"/>
              <a:cs typeface="Tahoma" pitchFamily="34" charset="0"/>
            </a:endParaRPr>
          </a:p>
          <a:p>
            <a:pPr eaLnBrk="0" hangingPunct="0">
              <a:spcBef>
                <a:spcPct val="50000"/>
              </a:spcBef>
            </a:pPr>
            <a:endParaRPr lang="ru-RU" sz="2400" dirty="0">
              <a:ea typeface="Tahoma" pitchFamily="34" charset="0"/>
              <a:cs typeface="Tahoma" pitchFamily="34" charset="0"/>
            </a:endParaRPr>
          </a:p>
        </p:txBody>
      </p:sp>
      <p:sp>
        <p:nvSpPr>
          <p:cNvPr id="175108" name="Rectangle 2"/>
          <p:cNvSpPr>
            <a:spLocks noChangeArrowheads="1"/>
          </p:cNvSpPr>
          <p:nvPr/>
        </p:nvSpPr>
        <p:spPr bwMode="auto">
          <a:xfrm>
            <a:off x="899592" y="332656"/>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Список литературы</a:t>
            </a:r>
            <a:endParaRPr lang="ru-RU">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6131" name="Text Box 10"/>
          <p:cNvSpPr txBox="1">
            <a:spLocks noChangeArrowheads="1"/>
          </p:cNvSpPr>
          <p:nvPr/>
        </p:nvSpPr>
        <p:spPr bwMode="auto">
          <a:xfrm>
            <a:off x="900113" y="1844675"/>
            <a:ext cx="7697787" cy="3195638"/>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Виды освобождения от уголовного наказания по российскому уголовному праву.</a:t>
            </a:r>
          </a:p>
          <a:p>
            <a:pPr eaLnBrk="0" hangingPunct="0">
              <a:spcBef>
                <a:spcPct val="50000"/>
              </a:spcBef>
            </a:pPr>
            <a:r>
              <a:rPr lang="ru-RU" sz="2400">
                <a:latin typeface="Arial Narrow" pitchFamily="34" charset="0"/>
              </a:rPr>
              <a:t>2. Критерии исправления при условно-досрочном освобождении от наказания.</a:t>
            </a:r>
          </a:p>
          <a:p>
            <a:pPr eaLnBrk="0" hangingPunct="0">
              <a:spcBef>
                <a:spcPct val="50000"/>
              </a:spcBef>
            </a:pPr>
            <a:r>
              <a:rPr lang="ru-RU" sz="2400">
                <a:latin typeface="Arial Narrow" pitchFamily="34" charset="0"/>
              </a:rPr>
              <a:t>3. Социальная адаптация лиц, освобожденных от уголовного наказания.</a:t>
            </a:r>
          </a:p>
          <a:p>
            <a:pPr eaLnBrk="0" hangingPunct="0">
              <a:spcBef>
                <a:spcPct val="50000"/>
              </a:spcBef>
            </a:pPr>
            <a:r>
              <a:rPr lang="ru-RU" sz="2400">
                <a:latin typeface="Arial Narrow" pitchFamily="34" charset="0"/>
              </a:rPr>
              <a:t>4. Амнистия: понятие и юридическая природа.</a:t>
            </a:r>
            <a:endParaRPr lang="ru-RU" sz="2400">
              <a:latin typeface="Times New Roman" pitchFamily="18" charset="0"/>
            </a:endParaRPr>
          </a:p>
        </p:txBody>
      </p:sp>
      <p:sp>
        <p:nvSpPr>
          <p:cNvPr id="176132" name="Rectangle 1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a:solidFill>
                  <a:srgbClr val="000000"/>
                </a:solidFill>
              </a:rPr>
              <a:t>Тематика для написания курсовых и дипломных работ</a:t>
            </a:r>
            <a:endParaRPr lang="ru-RU"/>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7155" name="Text Box 8"/>
          <p:cNvSpPr txBox="1">
            <a:spLocks noChangeArrowheads="1"/>
          </p:cNvSpPr>
          <p:nvPr/>
        </p:nvSpPr>
        <p:spPr bwMode="auto">
          <a:xfrm>
            <a:off x="900113" y="1916113"/>
            <a:ext cx="7697787" cy="4648200"/>
          </a:xfrm>
          <a:prstGeom prst="rect">
            <a:avLst/>
          </a:prstGeom>
          <a:noFill/>
          <a:ln w="9525">
            <a:noFill/>
            <a:miter lim="800000"/>
            <a:headEnd/>
            <a:tailEnd/>
          </a:ln>
          <a:effectLst/>
        </p:spPr>
        <p:txBody>
          <a:bodyPr/>
          <a:lstStyle/>
          <a:p>
            <a:pPr algn="just" eaLnBrk="0" hangingPunct="0"/>
            <a:r>
              <a:rPr lang="ru-RU" sz="2400" dirty="0">
                <a:latin typeface="Arial Narrow" pitchFamily="34" charset="0"/>
              </a:rPr>
              <a:t>	</a:t>
            </a:r>
            <a:r>
              <a:rPr lang="ru-RU" sz="2000" dirty="0">
                <a:latin typeface="Arial Narrow" pitchFamily="34" charset="0"/>
              </a:rPr>
              <a:t>Сущность института освобождения от наказания заключается в том, что на основании предусмотренным уголовным законом лицо, совершившее преступление может быть освобождено судом:</a:t>
            </a:r>
          </a:p>
          <a:p>
            <a:pPr algn="just" eaLnBrk="0" hangingPunct="0"/>
            <a:r>
              <a:rPr lang="ru-RU" sz="2000" dirty="0">
                <a:latin typeface="Arial Narrow" pitchFamily="34" charset="0"/>
              </a:rPr>
              <a:t>а) от реального отбытия уголовного наказания назначенного судом;</a:t>
            </a:r>
          </a:p>
          <a:p>
            <a:pPr algn="just" eaLnBrk="0" hangingPunct="0"/>
            <a:r>
              <a:rPr lang="ru-RU" sz="2000" dirty="0">
                <a:latin typeface="Arial Narrow" pitchFamily="34" charset="0"/>
              </a:rPr>
              <a:t>б) условно-досрочно от дальнейшего отбывания частично отбытого осужденным к тому времени уголовного наказания;</a:t>
            </a:r>
          </a:p>
          <a:p>
            <a:pPr algn="just" eaLnBrk="0" hangingPunct="0"/>
            <a:r>
              <a:rPr lang="ru-RU" sz="2000" dirty="0">
                <a:latin typeface="Arial Narrow" pitchFamily="34" charset="0"/>
              </a:rPr>
              <a:t>в) освобождение от наказания в силу акта помилования или амнистии;</a:t>
            </a:r>
          </a:p>
          <a:p>
            <a:pPr algn="just" eaLnBrk="0" hangingPunct="0"/>
            <a:r>
              <a:rPr lang="ru-RU" sz="2000" dirty="0">
                <a:latin typeface="Arial Narrow" pitchFamily="34" charset="0"/>
              </a:rPr>
              <a:t>г) освобождение от наказания в силу изменения уголовного закона.</a:t>
            </a:r>
            <a:endParaRPr lang="ru-RU" sz="2000" dirty="0">
              <a:latin typeface="Times New Roman" pitchFamily="18" charset="0"/>
            </a:endParaRPr>
          </a:p>
        </p:txBody>
      </p:sp>
      <p:sp>
        <p:nvSpPr>
          <p:cNvPr id="177156" name="Rectangle 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Освобождение от наказания</a:t>
            </a:r>
            <a:endParaRPr lang="ru-RU">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bwMode="auto">
          <a:xfrm>
            <a:off x="683568"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Уголовное право: понятие, предмет и система</a:t>
            </a:r>
          </a:p>
        </p:txBody>
      </p:sp>
      <p:sp>
        <p:nvSpPr>
          <p:cNvPr id="30723" name="Text Box 6"/>
          <p:cNvSpPr txBox="1">
            <a:spLocks noChangeArrowheads="1"/>
          </p:cNvSpPr>
          <p:nvPr/>
        </p:nvSpPr>
        <p:spPr bwMode="auto">
          <a:xfrm>
            <a:off x="395536" y="1844675"/>
            <a:ext cx="8064896" cy="5632311"/>
          </a:xfrm>
          <a:prstGeom prst="rect">
            <a:avLst/>
          </a:prstGeom>
          <a:noFill/>
          <a:ln w="9525">
            <a:noFill/>
            <a:miter lim="800000"/>
            <a:headEnd/>
            <a:tailEnd/>
          </a:ln>
          <a:effectLst/>
        </p:spPr>
        <p:txBody>
          <a:bodyPr wrap="square">
            <a:spAutoFit/>
          </a:bodyPr>
          <a:lstStyle/>
          <a:p>
            <a:pPr eaLnBrk="0" hangingPunct="0">
              <a:spcBef>
                <a:spcPct val="50000"/>
              </a:spcBef>
            </a:pPr>
            <a:r>
              <a:rPr lang="ru-RU" dirty="0">
                <a:latin typeface="Verdana" pitchFamily="34" charset="0"/>
              </a:rPr>
              <a:t>1. </a:t>
            </a:r>
            <a:r>
              <a:rPr lang="ru-RU" dirty="0" smtClean="0"/>
              <a:t>Комментарий к Уголовному кодексу Российской Федерации (постатейный) /отв.ред. В.М.Лебедев. –13-е изд., </a:t>
            </a:r>
            <a:r>
              <a:rPr lang="ru-RU" dirty="0" err="1" smtClean="0"/>
              <a:t>перераб</a:t>
            </a:r>
            <a:r>
              <a:rPr lang="ru-RU" dirty="0" smtClean="0"/>
              <a:t>. и доп. – М.: </a:t>
            </a:r>
            <a:r>
              <a:rPr lang="ru-RU" dirty="0" err="1" smtClean="0"/>
              <a:t>Юрайт</a:t>
            </a:r>
            <a:r>
              <a:rPr lang="ru-RU" dirty="0" smtClean="0"/>
              <a:t>, 2013. – 919с. Доступ из справ. -правовой системы «</a:t>
            </a:r>
            <a:r>
              <a:rPr lang="ru-RU" dirty="0" err="1" smtClean="0"/>
              <a:t>КонсультантПлюс</a:t>
            </a:r>
            <a:r>
              <a:rPr lang="ru-RU" dirty="0" smtClean="0"/>
              <a:t>: постатейные комментарии и книги».</a:t>
            </a:r>
            <a:endParaRPr lang="ru-RU" dirty="0">
              <a:latin typeface="Verdana" pitchFamily="34" charset="0"/>
            </a:endParaRPr>
          </a:p>
          <a:p>
            <a:pPr algn="just" eaLnBrk="0" hangingPunct="0">
              <a:spcBef>
                <a:spcPct val="50000"/>
              </a:spcBef>
            </a:pPr>
            <a:r>
              <a:rPr lang="ru-RU" dirty="0">
                <a:latin typeface="Verdana" pitchFamily="34" charset="0"/>
              </a:rPr>
              <a:t>2. </a:t>
            </a:r>
            <a:r>
              <a:rPr lang="ru-RU" dirty="0" smtClean="0"/>
              <a:t>Уголовное право. Общая часть: учеб. для бакалавров / И.Я. </a:t>
            </a:r>
            <a:r>
              <a:rPr lang="ru-RU" dirty="0" err="1" smtClean="0"/>
              <a:t>Козаченко</a:t>
            </a:r>
            <a:r>
              <a:rPr lang="ru-RU" dirty="0" smtClean="0"/>
              <a:t>, Г.П. Новоселов. – </a:t>
            </a:r>
            <a:r>
              <a:rPr lang="ru-RU" dirty="0" err="1" smtClean="0"/>
              <a:t>М.:Издательство</a:t>
            </a:r>
            <a:r>
              <a:rPr lang="ru-RU" dirty="0" smtClean="0"/>
              <a:t> </a:t>
            </a:r>
            <a:r>
              <a:rPr lang="ru-RU" dirty="0" err="1" smtClean="0"/>
              <a:t>Юрайт</a:t>
            </a:r>
            <a:r>
              <a:rPr lang="ru-RU" dirty="0" smtClean="0"/>
              <a:t>, 2015. – 497 с. </a:t>
            </a:r>
            <a:endParaRPr lang="ru-RU" dirty="0">
              <a:latin typeface="Verdana" pitchFamily="34" charset="0"/>
            </a:endParaRPr>
          </a:p>
          <a:p>
            <a:pPr algn="just" eaLnBrk="0" hangingPunct="0">
              <a:spcBef>
                <a:spcPct val="50000"/>
              </a:spcBef>
            </a:pPr>
            <a:r>
              <a:rPr lang="ru-RU" dirty="0">
                <a:latin typeface="Verdana" pitchFamily="34" charset="0"/>
              </a:rPr>
              <a:t>3. </a:t>
            </a:r>
            <a:r>
              <a:rPr lang="ru-RU" dirty="0" smtClean="0"/>
              <a:t>Уголовное </a:t>
            </a:r>
            <a:r>
              <a:rPr lang="ru-RU" dirty="0" err="1" smtClean="0"/>
              <a:t>право.Учебник</a:t>
            </a:r>
            <a:r>
              <a:rPr lang="ru-RU" dirty="0" smtClean="0"/>
              <a:t>. Том 1. Общая часть/Под </a:t>
            </a:r>
            <a:r>
              <a:rPr lang="ru-RU" dirty="0" err="1" smtClean="0"/>
              <a:t>общ.ред.Э.Жалинского</a:t>
            </a:r>
            <a:r>
              <a:rPr lang="ru-RU" dirty="0" smtClean="0"/>
              <a:t>. –</a:t>
            </a:r>
            <a:r>
              <a:rPr lang="ru-RU" dirty="0" err="1" smtClean="0"/>
              <a:t>М.:Издательский</a:t>
            </a:r>
            <a:r>
              <a:rPr lang="ru-RU" dirty="0" smtClean="0"/>
              <a:t> дом «Городец», 2011. – 864с.</a:t>
            </a:r>
          </a:p>
          <a:p>
            <a:endParaRPr lang="ru-RU" dirty="0" smtClean="0"/>
          </a:p>
          <a:p>
            <a:r>
              <a:rPr lang="ru-RU" dirty="0" smtClean="0"/>
              <a:t>Судебная практика:</a:t>
            </a:r>
            <a:endParaRPr lang="ru-RU" u="sng" dirty="0" smtClean="0"/>
          </a:p>
          <a:p>
            <a:r>
              <a:rPr lang="ru-RU" dirty="0" smtClean="0"/>
              <a:t>1. Никто не может нести уголовную ответственность дважды за одно и то же преступление (ч. 2 ст. 6 УК РФ). Постановление Президиума ВС РФ от 3 октября 2007 г. № 241-П07 // Бюллетень ВС РФ.  – 2008. – № 3. – С. 20–21.</a:t>
            </a:r>
            <a:endParaRPr lang="ru-RU" u="sng" dirty="0" smtClean="0"/>
          </a:p>
          <a:p>
            <a:pPr algn="just" eaLnBrk="0" hangingPunct="0">
              <a:spcBef>
                <a:spcPct val="50000"/>
              </a:spcBef>
            </a:pPr>
            <a:endParaRPr lang="ru-RU" sz="2000" dirty="0" smtClean="0"/>
          </a:p>
          <a:p>
            <a:pPr algn="just" eaLnBrk="0" hangingPunct="0">
              <a:spcBef>
                <a:spcPct val="50000"/>
              </a:spcBef>
            </a:pPr>
            <a:endParaRPr lang="ru-RU" sz="2000" dirty="0" smtClean="0"/>
          </a:p>
          <a:p>
            <a:pPr algn="just" eaLnBrk="0" hangingPunct="0">
              <a:spcBef>
                <a:spcPct val="50000"/>
              </a:spcBef>
            </a:pPr>
            <a:endParaRPr lang="ru-RU" sz="2000" dirty="0">
              <a:latin typeface="Verdana" pitchFamily="34" charset="0"/>
            </a:endParaRPr>
          </a:p>
        </p:txBody>
      </p:sp>
      <p:sp>
        <p:nvSpPr>
          <p:cNvPr id="30724" name="Rectangle 24"/>
          <p:cNvSpPr>
            <a:spLocks noChangeArrowheads="1"/>
          </p:cNvSpPr>
          <p:nvPr/>
        </p:nvSpPr>
        <p:spPr bwMode="auto">
          <a:xfrm>
            <a:off x="900113" y="1196752"/>
            <a:ext cx="7200900" cy="64807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endParaRPr lang="ru-RU" sz="2400" b="1" dirty="0" smtClean="0">
              <a:solidFill>
                <a:srgbClr val="000000"/>
              </a:solidFill>
            </a:endParaRPr>
          </a:p>
          <a:p>
            <a:pPr algn="ctr" eaLnBrk="0" hangingPunct="0">
              <a:spcBef>
                <a:spcPct val="50000"/>
              </a:spcBef>
            </a:pPr>
            <a:r>
              <a:rPr lang="ru-RU" sz="2400" b="1" dirty="0" smtClean="0">
                <a:solidFill>
                  <a:srgbClr val="000000"/>
                </a:solidFill>
              </a:rPr>
              <a:t>Список </a:t>
            </a:r>
            <a:r>
              <a:rPr lang="ru-RU" sz="2400" b="1" dirty="0">
                <a:solidFill>
                  <a:srgbClr val="000000"/>
                </a:solidFill>
              </a:rPr>
              <a:t>литературы</a:t>
            </a:r>
          </a:p>
          <a:p>
            <a:pPr algn="ctr"/>
            <a:endParaRPr lang="ru-RU" b="1" dirty="0">
              <a:solidFill>
                <a:srgbClr val="000000"/>
              </a:solidFill>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15">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8179" name="Text Box 10"/>
          <p:cNvSpPr txBox="1">
            <a:spLocks noChangeArrowheads="1"/>
          </p:cNvSpPr>
          <p:nvPr/>
        </p:nvSpPr>
        <p:spPr bwMode="auto">
          <a:xfrm>
            <a:off x="900113" y="1916113"/>
            <a:ext cx="7696200" cy="3231654"/>
          </a:xfrm>
          <a:prstGeom prst="rect">
            <a:avLst/>
          </a:prstGeom>
          <a:noFill/>
          <a:ln w="9525">
            <a:noFill/>
            <a:miter lim="800000"/>
            <a:headEnd/>
            <a:tailEnd/>
          </a:ln>
          <a:effectLst/>
        </p:spPr>
        <p:txBody>
          <a:bodyPr>
            <a:spAutoFit/>
          </a:bodyPr>
          <a:lstStyle/>
          <a:p>
            <a:pPr algn="just" eaLnBrk="0" hangingPunct="0">
              <a:spcBef>
                <a:spcPct val="50000"/>
              </a:spcBef>
            </a:pPr>
            <a:r>
              <a:rPr lang="ru-RU" sz="2400" dirty="0">
                <a:latin typeface="Arial Narrow" pitchFamily="34" charset="0"/>
              </a:rPr>
              <a:t>	</a:t>
            </a:r>
            <a:r>
              <a:rPr lang="ru-RU" sz="2000" dirty="0">
                <a:latin typeface="Arial Narrow" pitchFamily="34" charset="0"/>
              </a:rPr>
              <a:t>В действующем уголовном законодательстве России предусмотрены следующие виды освобождения от уголовного наказания:</a:t>
            </a:r>
          </a:p>
          <a:p>
            <a:pPr algn="just" eaLnBrk="0" hangingPunct="0">
              <a:spcBef>
                <a:spcPct val="50000"/>
              </a:spcBef>
            </a:pPr>
            <a:r>
              <a:rPr lang="ru-RU" sz="2000" dirty="0">
                <a:latin typeface="Arial Narrow" pitchFamily="34" charset="0"/>
              </a:rPr>
              <a:t>- условно-досрочное освобождение от отбывания наказания (ст. 79 </a:t>
            </a:r>
            <a:r>
              <a:rPr lang="ru-RU" sz="2000" dirty="0" smtClean="0">
                <a:latin typeface="Arial Narrow" pitchFamily="34" charset="0"/>
              </a:rPr>
              <a:t>УК РФ);</a:t>
            </a:r>
            <a:endParaRPr lang="ru-RU" sz="2000" dirty="0">
              <a:latin typeface="Arial Narrow" pitchFamily="34" charset="0"/>
            </a:endParaRPr>
          </a:p>
          <a:p>
            <a:pPr algn="just" eaLnBrk="0" hangingPunct="0">
              <a:spcBef>
                <a:spcPct val="50000"/>
              </a:spcBef>
            </a:pPr>
            <a:r>
              <a:rPr lang="ru-RU" sz="2000" dirty="0">
                <a:latin typeface="Arial Narrow" pitchFamily="34" charset="0"/>
              </a:rPr>
              <a:t>- замена </a:t>
            </a:r>
            <a:r>
              <a:rPr lang="ru-RU" sz="2000" dirty="0" err="1">
                <a:latin typeface="Arial Narrow" pitchFamily="34" charset="0"/>
              </a:rPr>
              <a:t>неотбытой</a:t>
            </a:r>
            <a:r>
              <a:rPr lang="ru-RU" sz="2000" dirty="0">
                <a:latin typeface="Arial Narrow" pitchFamily="34" charset="0"/>
              </a:rPr>
              <a:t> части наказания более мягким видом наказания (ст. 80 </a:t>
            </a:r>
            <a:r>
              <a:rPr lang="ru-RU" sz="2000" dirty="0" smtClean="0">
                <a:latin typeface="Arial Narrow" pitchFamily="34" charset="0"/>
              </a:rPr>
              <a:t>УК РФ);</a:t>
            </a:r>
            <a:endParaRPr lang="ru-RU" sz="2000" dirty="0">
              <a:latin typeface="Arial Narrow" pitchFamily="34" charset="0"/>
            </a:endParaRPr>
          </a:p>
          <a:p>
            <a:pPr algn="just" eaLnBrk="0" hangingPunct="0">
              <a:spcBef>
                <a:spcPct val="50000"/>
              </a:spcBef>
            </a:pPr>
            <a:r>
              <a:rPr lang="ru-RU" sz="2000" dirty="0">
                <a:latin typeface="Arial Narrow" pitchFamily="34" charset="0"/>
              </a:rPr>
              <a:t>- освобождение от наказания в связи с болезнью (ст. 81 </a:t>
            </a:r>
            <a:r>
              <a:rPr lang="ru-RU" sz="2000" dirty="0" smtClean="0">
                <a:latin typeface="Arial Narrow" pitchFamily="34" charset="0"/>
              </a:rPr>
              <a:t>УК РФ);</a:t>
            </a:r>
            <a:endParaRPr lang="ru-RU" sz="2000" dirty="0">
              <a:latin typeface="Arial Narrow" pitchFamily="34" charset="0"/>
            </a:endParaRPr>
          </a:p>
          <a:p>
            <a:pPr algn="just" eaLnBrk="0" hangingPunct="0">
              <a:spcBef>
                <a:spcPct val="50000"/>
              </a:spcBef>
            </a:pPr>
            <a:r>
              <a:rPr lang="ru-RU" sz="2000" dirty="0">
                <a:latin typeface="Arial Narrow" pitchFamily="34" charset="0"/>
              </a:rPr>
              <a:t>- отсрочка отбывания наказания беременным женщинам и женщинам, имеющим малолетних детей (ст. 81 </a:t>
            </a:r>
            <a:r>
              <a:rPr lang="ru-RU" sz="2000" dirty="0" smtClean="0">
                <a:latin typeface="Arial Narrow" pitchFamily="34" charset="0"/>
              </a:rPr>
              <a:t>УК РФ);</a:t>
            </a:r>
            <a:endParaRPr lang="ru-RU" sz="2000" dirty="0">
              <a:latin typeface="Arial Narrow" pitchFamily="34" charset="0"/>
            </a:endParaRPr>
          </a:p>
        </p:txBody>
      </p:sp>
      <p:sp>
        <p:nvSpPr>
          <p:cNvPr id="178180" name="Rectangle 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Виды освобождения от уголовного наказания</a:t>
            </a:r>
            <a:endParaRPr lang="ru-RU">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Освобождение от уголовного наказания</a:t>
            </a:r>
          </a:p>
        </p:txBody>
      </p:sp>
      <p:sp>
        <p:nvSpPr>
          <p:cNvPr id="179203" name="Text Box 9"/>
          <p:cNvSpPr txBox="1">
            <a:spLocks noChangeArrowheads="1"/>
          </p:cNvSpPr>
          <p:nvPr/>
        </p:nvSpPr>
        <p:spPr bwMode="auto">
          <a:xfrm>
            <a:off x="900113" y="1844675"/>
            <a:ext cx="7696200" cy="4524315"/>
          </a:xfrm>
          <a:prstGeom prst="rect">
            <a:avLst/>
          </a:prstGeom>
          <a:noFill/>
          <a:ln w="9525">
            <a:noFill/>
            <a:miter lim="800000"/>
            <a:headEnd/>
            <a:tailEnd/>
          </a:ln>
          <a:effectLst/>
        </p:spPr>
        <p:txBody>
          <a:bodyPr>
            <a:spAutoFit/>
          </a:bodyPr>
          <a:lstStyle/>
          <a:p>
            <a:pPr eaLnBrk="0" hangingPunct="0"/>
            <a:r>
              <a:rPr lang="ru-RU" sz="2400" dirty="0">
                <a:latin typeface="Arial Narrow" pitchFamily="34" charset="0"/>
              </a:rPr>
              <a:t>- освобождение от наказания в связи с истечением сроков давности обвинительного приговора суда (ст. 83 </a:t>
            </a:r>
            <a:r>
              <a:rPr lang="ru-RU" sz="2400" dirty="0" smtClean="0">
                <a:latin typeface="Arial Narrow" pitchFamily="34" charset="0"/>
              </a:rPr>
              <a:t>УК РФ);</a:t>
            </a:r>
            <a:endParaRPr lang="ru-RU" sz="2400" dirty="0">
              <a:latin typeface="Arial Narrow" pitchFamily="34" charset="0"/>
            </a:endParaRPr>
          </a:p>
          <a:p>
            <a:pPr eaLnBrk="0" hangingPunct="0"/>
            <a:r>
              <a:rPr lang="ru-RU" sz="2400" dirty="0">
                <a:latin typeface="Arial Narrow" pitchFamily="34" charset="0"/>
              </a:rPr>
              <a:t>- освобождение от наказания на основании актов амнистии или помилования (ст. 84, 85 </a:t>
            </a:r>
            <a:r>
              <a:rPr lang="ru-RU" sz="2400" dirty="0" smtClean="0">
                <a:latin typeface="Arial Narrow" pitchFamily="34" charset="0"/>
              </a:rPr>
              <a:t>УК РФ);</a:t>
            </a:r>
            <a:endParaRPr lang="ru-RU" sz="2400" dirty="0">
              <a:latin typeface="Arial Narrow" pitchFamily="34" charset="0"/>
            </a:endParaRPr>
          </a:p>
          <a:p>
            <a:pPr eaLnBrk="0" hangingPunct="0"/>
            <a:r>
              <a:rPr lang="ru-RU" sz="2400" dirty="0">
                <a:latin typeface="Arial Narrow" pitchFamily="34" charset="0"/>
              </a:rPr>
              <a:t>- освобождение от наказания в силу изменения уголовного закона (ст. 10 </a:t>
            </a:r>
            <a:r>
              <a:rPr lang="ru-RU" sz="2400" dirty="0" smtClean="0">
                <a:latin typeface="Arial Narrow" pitchFamily="34" charset="0"/>
              </a:rPr>
              <a:t>УК РФ);</a:t>
            </a:r>
            <a:endParaRPr lang="ru-RU" sz="2400" dirty="0">
              <a:latin typeface="Arial Narrow" pitchFamily="34" charset="0"/>
            </a:endParaRPr>
          </a:p>
          <a:p>
            <a:pPr eaLnBrk="0" hangingPunct="0"/>
            <a:r>
              <a:rPr lang="ru-RU" sz="2400" dirty="0">
                <a:latin typeface="Arial Narrow" pitchFamily="34" charset="0"/>
              </a:rPr>
              <a:t>- освобождение несовершеннолетних от наказания с применением принудительных мер воспитательного воздействия либо помещение в специальное воспитательное или лечебно-воспитательное учреждение для несовершеннолетних (ст. 92 </a:t>
            </a:r>
            <a:r>
              <a:rPr lang="ru-RU" sz="2400" dirty="0" smtClean="0">
                <a:latin typeface="Arial Narrow" pitchFamily="34" charset="0"/>
              </a:rPr>
              <a:t>УК РФ).</a:t>
            </a:r>
            <a:endParaRPr lang="ru-RU" sz="2400" dirty="0">
              <a:latin typeface="Arial Narrow" pitchFamily="34" charset="0"/>
            </a:endParaRPr>
          </a:p>
          <a:p>
            <a:pPr eaLnBrk="0" hangingPunct="0"/>
            <a:endParaRPr lang="ru-RU" sz="2400" dirty="0">
              <a:latin typeface="Arial Narrow" pitchFamily="34" charset="0"/>
            </a:endParaRPr>
          </a:p>
        </p:txBody>
      </p:sp>
      <p:sp>
        <p:nvSpPr>
          <p:cNvPr id="179204" name="Rectangle 11"/>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Виды освобождения от уголовного наказания</a:t>
            </a:r>
            <a:endParaRPr lang="ru-RU">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80227" name="Text Box 3"/>
          <p:cNvSpPr txBox="1">
            <a:spLocks noChangeArrowheads="1"/>
          </p:cNvSpPr>
          <p:nvPr/>
        </p:nvSpPr>
        <p:spPr bwMode="auto">
          <a:xfrm>
            <a:off x="0" y="1844824"/>
            <a:ext cx="9144000" cy="2465387"/>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endParaRPr lang="ru-RU" sz="2400" dirty="0">
              <a:latin typeface="Segoe Print" pitchFamily="2" charset="0"/>
              <a:hlinkClick r:id="rId8" action="ppaction://hlinksldjump"/>
            </a:endParaRPr>
          </a:p>
          <a:p>
            <a:pPr eaLnBrk="0" hangingPunct="0">
              <a:spcBef>
                <a:spcPct val="50000"/>
              </a:spcBef>
              <a:buFontTx/>
              <a:buChar char="•"/>
            </a:pPr>
            <a:r>
              <a:rPr lang="ru-RU" sz="2400" dirty="0">
                <a:latin typeface="Segoe Print" pitchFamily="2" charset="0"/>
                <a:hlinkClick r:id="rId9"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180228" name="Rectangle 11"/>
          <p:cNvSpPr>
            <a:spLocks noChangeArrowheads="1"/>
          </p:cNvSpPr>
          <p:nvPr/>
        </p:nvSpPr>
        <p:spPr bwMode="auto">
          <a:xfrm>
            <a:off x="0" y="188640"/>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Принудительные меры медицинского характера</a:t>
            </a:r>
            <a:endParaRPr lang="ru-RU">
              <a:solidFill>
                <a:srgbClr val="000000"/>
              </a:solidFill>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62.wav">
            <a:hlinkClick r:id="" action="ppaction://media"/>
          </p:cNvPr>
          <p:cNvPicPr>
            <a:picLocks noRot="1" noChangeAspect="1"/>
          </p:cNvPicPr>
          <p:nvPr>
            <a:audioFile r:link="rId1"/>
          </p:nvPr>
        </p:nvPicPr>
        <p:blipFill>
          <a:blip r:embed="rId12" cstate="print"/>
          <a:stretch>
            <a:fillRect/>
          </a:stretch>
        </p:blipFill>
        <p:spPr>
          <a:xfrm>
            <a:off x="1115616" y="4437112"/>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79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1251" name="Text Box 10"/>
          <p:cNvSpPr txBox="1">
            <a:spLocks noChangeArrowheads="1"/>
          </p:cNvSpPr>
          <p:nvPr/>
        </p:nvSpPr>
        <p:spPr bwMode="auto">
          <a:xfrm>
            <a:off x="900113" y="1844675"/>
            <a:ext cx="7697787" cy="3195638"/>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Общая характеристика и понятие принудительных мер медицинского характера.</a:t>
            </a:r>
          </a:p>
          <a:p>
            <a:pPr eaLnBrk="0" hangingPunct="0">
              <a:spcBef>
                <a:spcPct val="50000"/>
              </a:spcBef>
            </a:pPr>
            <a:r>
              <a:rPr lang="ru-RU" sz="2400">
                <a:latin typeface="Arial Narrow" pitchFamily="34" charset="0"/>
              </a:rPr>
              <a:t>2. Основания и порядок принятия мер медицинского характера.</a:t>
            </a:r>
          </a:p>
          <a:p>
            <a:pPr eaLnBrk="0" hangingPunct="0">
              <a:spcBef>
                <a:spcPct val="50000"/>
              </a:spcBef>
            </a:pPr>
            <a:r>
              <a:rPr lang="ru-RU" sz="2400">
                <a:latin typeface="Arial Narrow" pitchFamily="34" charset="0"/>
              </a:rPr>
              <a:t>3. </a:t>
            </a:r>
            <a:r>
              <a:rPr lang="ru-RU" sz="2400">
                <a:latin typeface="Arial Narrow" pitchFamily="34" charset="0"/>
                <a:hlinkClick r:id="rId2" action="ppaction://hlinksldjump"/>
              </a:rPr>
              <a:t>Виды принудительных мер.</a:t>
            </a:r>
            <a:endParaRPr lang="ru-RU" sz="2400">
              <a:latin typeface="Arial Narrow" pitchFamily="34" charset="0"/>
            </a:endParaRPr>
          </a:p>
          <a:p>
            <a:pPr eaLnBrk="0" hangingPunct="0">
              <a:spcBef>
                <a:spcPct val="50000"/>
              </a:spcBef>
            </a:pPr>
            <a:r>
              <a:rPr lang="ru-RU" sz="2400">
                <a:latin typeface="Arial Narrow" pitchFamily="34" charset="0"/>
              </a:rPr>
              <a:t>4. Продление, изменение и прекращение мер медицинского характера.</a:t>
            </a:r>
          </a:p>
        </p:txBody>
      </p:sp>
      <p:sp>
        <p:nvSpPr>
          <p:cNvPr id="181252" name="Rectangle 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a:solidFill>
                  <a:srgbClr val="000000"/>
                </a:solidFill>
              </a:rPr>
              <a:t>Вопросы к теме</a:t>
            </a:r>
            <a:endParaRPr lang="ru-RU"/>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2275" name="Text Box 9"/>
          <p:cNvSpPr txBox="1">
            <a:spLocks noChangeArrowheads="1"/>
          </p:cNvSpPr>
          <p:nvPr/>
        </p:nvSpPr>
        <p:spPr bwMode="auto">
          <a:xfrm>
            <a:off x="395536" y="2204864"/>
            <a:ext cx="8496943" cy="3200574"/>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О практике применения судами принудительных мер медицинского характера: постановление № 6 Пленума ВС РФ от 07 апреля 2011 г. (в ред. от 03.03.2015 г) // Бюллетень Верховного Суда РФ. –2011. – №7. – С.4-10; сайт Верховного Суда РФ. </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О судебной практике по делам о преступлениях против половой неприкосновенности и половой свободы личности: постановление Пленума ВС РФ № 16 от 4 декабря 2014г. п. 23.  Сайт Верховного Суда РФ. </a:t>
            </a:r>
          </a:p>
          <a:p>
            <a:pPr algn="just" eaLnBrk="0" hangingPunct="0">
              <a:spcBef>
                <a:spcPct val="50000"/>
              </a:spcBef>
            </a:pPr>
            <a:endParaRPr lang="ru-RU" dirty="0">
              <a:ea typeface="Tahoma" pitchFamily="34" charset="0"/>
              <a:cs typeface="Tahoma" pitchFamily="34" charset="0"/>
            </a:endParaRPr>
          </a:p>
        </p:txBody>
      </p:sp>
      <p:sp>
        <p:nvSpPr>
          <p:cNvPr id="182276" name="Rectangle 11"/>
          <p:cNvSpPr>
            <a:spLocks noChangeArrowheads="1"/>
          </p:cNvSpPr>
          <p:nvPr/>
        </p:nvSpPr>
        <p:spPr bwMode="auto">
          <a:xfrm>
            <a:off x="899592" y="1196752"/>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a:solidFill>
                  <a:srgbClr val="000000"/>
                </a:solidFill>
              </a:rPr>
              <a:t>Постановления Верховного Суда РФ</a:t>
            </a:r>
            <a:endParaRPr lang="ru-RU"/>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3299" name="Text Box 10"/>
          <p:cNvSpPr txBox="1">
            <a:spLocks noChangeArrowheads="1"/>
          </p:cNvSpPr>
          <p:nvPr/>
        </p:nvSpPr>
        <p:spPr bwMode="auto">
          <a:xfrm>
            <a:off x="179512" y="764704"/>
            <a:ext cx="8784975" cy="5832647"/>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Достовалов С. Цели применения принудительных мер медицинского характера / С. Достовалов  // Законность. –  2000. –  № 1. – С. 49–50.</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Зайцева О. Порядок лечения ограниченно вменяемых осужденных требует дополнительной регламентации / О. Зайцева // Российская юстиция. – 2003. – № 5. – С. 54–55.</a:t>
            </a:r>
          </a:p>
          <a:p>
            <a:endParaRPr lang="ru-RU" dirty="0" smtClean="0">
              <a:ea typeface="Tahoma" pitchFamily="34" charset="0"/>
              <a:cs typeface="Tahoma" pitchFamily="34" charset="0"/>
            </a:endParaRPr>
          </a:p>
          <a:p>
            <a:r>
              <a:rPr lang="ru-RU" dirty="0" smtClean="0">
                <a:ea typeface="Tahoma" pitchFamily="34" charset="0"/>
                <a:cs typeface="Tahoma" pitchFamily="34" charset="0"/>
              </a:rPr>
              <a:t>3. </a:t>
            </a:r>
            <a:r>
              <a:rPr lang="ru-RU" dirty="0" err="1" smtClean="0">
                <a:ea typeface="Tahoma" pitchFamily="34" charset="0"/>
                <a:cs typeface="Tahoma" pitchFamily="34" charset="0"/>
              </a:rPr>
              <a:t>Звечаровский</a:t>
            </a:r>
            <a:r>
              <a:rPr lang="ru-RU" dirty="0" smtClean="0">
                <a:ea typeface="Tahoma" pitchFamily="34" charset="0"/>
                <a:cs typeface="Tahoma" pitchFamily="34" charset="0"/>
              </a:rPr>
              <a:t> И. Понятие мер уголовно-правового характера /И. </a:t>
            </a:r>
            <a:r>
              <a:rPr lang="ru-RU" dirty="0" err="1" smtClean="0">
                <a:ea typeface="Tahoma" pitchFamily="34" charset="0"/>
                <a:cs typeface="Tahoma" pitchFamily="34" charset="0"/>
              </a:rPr>
              <a:t>Звечаровский</a:t>
            </a:r>
            <a:r>
              <a:rPr lang="ru-RU" dirty="0" smtClean="0">
                <a:ea typeface="Tahoma" pitchFamily="34" charset="0"/>
                <a:cs typeface="Tahoma" pitchFamily="34" charset="0"/>
              </a:rPr>
              <a:t> // Законность. –  2007. – № 1. –  С. 19–21.</a:t>
            </a:r>
          </a:p>
          <a:p>
            <a:endParaRPr lang="ru-RU" dirty="0" smtClean="0">
              <a:ea typeface="Tahoma" pitchFamily="34" charset="0"/>
              <a:cs typeface="Tahoma" pitchFamily="34" charset="0"/>
            </a:endParaRPr>
          </a:p>
          <a:p>
            <a:r>
              <a:rPr lang="ru-RU" dirty="0" smtClean="0">
                <a:ea typeface="Tahoma" pitchFamily="34" charset="0"/>
                <a:cs typeface="Tahoma" pitchFamily="34" charset="0"/>
              </a:rPr>
              <a:t>4. </a:t>
            </a:r>
            <a:r>
              <a:rPr lang="ru-RU" dirty="0" err="1" smtClean="0">
                <a:ea typeface="Tahoma" pitchFamily="34" charset="0"/>
                <a:cs typeface="Tahoma" pitchFamily="34" charset="0"/>
              </a:rPr>
              <a:t>Келина</a:t>
            </a:r>
            <a:r>
              <a:rPr lang="ru-RU" dirty="0" smtClean="0">
                <a:ea typeface="Tahoma" pitchFamily="34" charset="0"/>
                <a:cs typeface="Tahoma" pitchFamily="34" charset="0"/>
              </a:rPr>
              <a:t> С.Г. Наказание и иные меры уголовно-правового характера /</a:t>
            </a:r>
            <a:r>
              <a:rPr lang="ru-RU" dirty="0" err="1" smtClean="0">
                <a:ea typeface="Tahoma" pitchFamily="34" charset="0"/>
                <a:cs typeface="Tahoma" pitchFamily="34" charset="0"/>
              </a:rPr>
              <a:t>С.Г.Келина</a:t>
            </a:r>
            <a:r>
              <a:rPr lang="ru-RU" dirty="0" smtClean="0">
                <a:ea typeface="Tahoma" pitchFamily="34" charset="0"/>
                <a:cs typeface="Tahoma" pitchFamily="34" charset="0"/>
              </a:rPr>
              <a:t> // Государство и право. – 2007. – № 6. – С. 51–58.</a:t>
            </a:r>
          </a:p>
          <a:p>
            <a:endParaRPr lang="ru-RU" dirty="0" smtClean="0">
              <a:ea typeface="Tahoma" pitchFamily="34" charset="0"/>
              <a:cs typeface="Tahoma" pitchFamily="34" charset="0"/>
            </a:endParaRPr>
          </a:p>
          <a:p>
            <a:r>
              <a:rPr lang="ru-RU" dirty="0" smtClean="0">
                <a:ea typeface="Tahoma" pitchFamily="34" charset="0"/>
                <a:cs typeface="Tahoma" pitchFamily="34" charset="0"/>
              </a:rPr>
              <a:t>5. </a:t>
            </a:r>
            <a:r>
              <a:rPr lang="ru-RU" dirty="0" err="1" smtClean="0">
                <a:ea typeface="Tahoma" pitchFamily="34" charset="0"/>
                <a:cs typeface="Tahoma" pitchFamily="34" charset="0"/>
              </a:rPr>
              <a:t>Колмаков</a:t>
            </a:r>
            <a:r>
              <a:rPr lang="ru-RU" dirty="0" smtClean="0">
                <a:ea typeface="Tahoma" pitchFamily="34" charset="0"/>
                <a:cs typeface="Tahoma" pitchFamily="34" charset="0"/>
              </a:rPr>
              <a:t> П. Понятие и сущность принудительных мер медицинского характера / П. </a:t>
            </a:r>
            <a:r>
              <a:rPr lang="ru-RU" dirty="0" err="1" smtClean="0">
                <a:ea typeface="Tahoma" pitchFamily="34" charset="0"/>
                <a:cs typeface="Tahoma" pitchFamily="34" charset="0"/>
              </a:rPr>
              <a:t>Колмаков</a:t>
            </a:r>
            <a:r>
              <a:rPr lang="ru-RU" dirty="0" smtClean="0">
                <a:ea typeface="Tahoma" pitchFamily="34" charset="0"/>
                <a:cs typeface="Tahoma" pitchFamily="34" charset="0"/>
              </a:rPr>
              <a:t> // Уголовное право. – 2003. – № 3. – С. 27–29.</a:t>
            </a:r>
          </a:p>
          <a:p>
            <a:endParaRPr lang="ru-RU" dirty="0" smtClean="0">
              <a:ea typeface="Tahoma" pitchFamily="34" charset="0"/>
              <a:cs typeface="Tahoma" pitchFamily="34" charset="0"/>
            </a:endParaRPr>
          </a:p>
          <a:p>
            <a:r>
              <a:rPr lang="ru-RU" dirty="0" smtClean="0">
                <a:ea typeface="Tahoma" pitchFamily="34" charset="0"/>
                <a:cs typeface="Tahoma" pitchFamily="34" charset="0"/>
              </a:rPr>
              <a:t>6. Курганов С. Меры уголовно-правового характера / С. Курганов // Уголовное право. – 2007. –  № 2. – С. 59–63.</a:t>
            </a:r>
          </a:p>
          <a:p>
            <a:endParaRPr lang="ru-RU" dirty="0" smtClean="0">
              <a:ea typeface="Tahoma" pitchFamily="34" charset="0"/>
              <a:cs typeface="Tahoma" pitchFamily="34" charset="0"/>
            </a:endParaRPr>
          </a:p>
          <a:p>
            <a:r>
              <a:rPr lang="ru-RU" dirty="0" smtClean="0">
                <a:ea typeface="Tahoma" pitchFamily="34" charset="0"/>
                <a:cs typeface="Tahoma" pitchFamily="34" charset="0"/>
              </a:rPr>
              <a:t>7. Максимов С.В. Цели принудительных мер медицинского характера  /С.В.Максимов // Российская юстиция.  – 2002. –  № 12. – С. 32–34.</a:t>
            </a:r>
          </a:p>
          <a:p>
            <a:r>
              <a:rPr lang="ru-RU" dirty="0" smtClean="0">
                <a:ea typeface="Tahoma" pitchFamily="34" charset="0"/>
                <a:cs typeface="Tahoma" pitchFamily="34" charset="0"/>
              </a:rPr>
              <a:t> </a:t>
            </a:r>
            <a:endParaRPr lang="ru-RU" dirty="0">
              <a:ea typeface="Tahoma" pitchFamily="34" charset="0"/>
              <a:cs typeface="Tahoma" pitchFamily="34" charset="0"/>
            </a:endParaRPr>
          </a:p>
        </p:txBody>
      </p:sp>
      <p:sp>
        <p:nvSpPr>
          <p:cNvPr id="183300" name="Rectangle 2"/>
          <p:cNvSpPr>
            <a:spLocks noChangeArrowheads="1"/>
          </p:cNvSpPr>
          <p:nvPr/>
        </p:nvSpPr>
        <p:spPr bwMode="auto">
          <a:xfrm>
            <a:off x="1115616" y="26064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dirty="0">
                <a:solidFill>
                  <a:srgbClr val="000000"/>
                </a:solidFill>
              </a:rPr>
              <a:t>Список литературы</a:t>
            </a:r>
            <a:endParaRPr lang="ru-RU" dirty="0"/>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4323" name="Text Box 10"/>
          <p:cNvSpPr txBox="1">
            <a:spLocks noChangeArrowheads="1"/>
          </p:cNvSpPr>
          <p:nvPr/>
        </p:nvSpPr>
        <p:spPr bwMode="auto">
          <a:xfrm>
            <a:off x="900113" y="1844675"/>
            <a:ext cx="7697787" cy="2647950"/>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Общая характеристика и понятие принудительных мер медицинского характера.</a:t>
            </a:r>
          </a:p>
          <a:p>
            <a:pPr eaLnBrk="0" hangingPunct="0">
              <a:spcBef>
                <a:spcPct val="50000"/>
              </a:spcBef>
            </a:pPr>
            <a:r>
              <a:rPr lang="ru-RU" sz="2400">
                <a:latin typeface="Arial Narrow" pitchFamily="34" charset="0"/>
              </a:rPr>
              <a:t>2. Порядок и основания назначения принудительных мер медицинского характера. Уголовно-правовой аспект.</a:t>
            </a:r>
          </a:p>
          <a:p>
            <a:pPr eaLnBrk="0" hangingPunct="0">
              <a:spcBef>
                <a:spcPct val="50000"/>
              </a:spcBef>
            </a:pPr>
            <a:r>
              <a:rPr lang="ru-RU" sz="2400">
                <a:latin typeface="Arial Narrow" pitchFamily="34" charset="0"/>
              </a:rPr>
              <a:t>3. Об эффективности принудительных мер медицинского характера, применяемых к наркоманам.</a:t>
            </a:r>
          </a:p>
        </p:txBody>
      </p:sp>
      <p:sp>
        <p:nvSpPr>
          <p:cNvPr id="184324" name="Rectangle 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dirty="0">
                <a:solidFill>
                  <a:srgbClr val="000000"/>
                </a:solidFill>
              </a:rPr>
              <a:t>Тематика для написания курсовых и дипломных работ</a:t>
            </a:r>
            <a:endParaRPr lang="ru-RU" dirty="0"/>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5347" name="Text Box 9"/>
          <p:cNvSpPr txBox="1">
            <a:spLocks noChangeArrowheads="1"/>
          </p:cNvSpPr>
          <p:nvPr/>
        </p:nvSpPr>
        <p:spPr bwMode="auto">
          <a:xfrm>
            <a:off x="900113" y="1989138"/>
            <a:ext cx="7697787" cy="822325"/>
          </a:xfrm>
          <a:prstGeom prst="rect">
            <a:avLst/>
          </a:prstGeom>
          <a:noFill/>
          <a:ln w="9525">
            <a:noFill/>
            <a:miter lim="800000"/>
            <a:headEnd/>
            <a:tailEnd/>
          </a:ln>
          <a:effectLst/>
        </p:spPr>
        <p:txBody>
          <a:bodyPr/>
          <a:lstStyle/>
          <a:p>
            <a:pPr eaLnBrk="0" hangingPunct="0"/>
            <a:r>
              <a:rPr lang="ru-RU" sz="2000" u="sng" dirty="0">
                <a:latin typeface="Arial Narrow" pitchFamily="34" charset="0"/>
              </a:rPr>
              <a:t>Согласно ч.1 ст. 99 </a:t>
            </a:r>
            <a:r>
              <a:rPr lang="ru-RU" sz="2000" u="sng" dirty="0" smtClean="0">
                <a:latin typeface="Arial Narrow" pitchFamily="34" charset="0"/>
              </a:rPr>
              <a:t>УК РФ </a:t>
            </a:r>
            <a:r>
              <a:rPr lang="ru-RU" sz="2000" u="sng" dirty="0">
                <a:latin typeface="Arial Narrow" pitchFamily="34" charset="0"/>
              </a:rPr>
              <a:t>суд может назначить следующие виды принудительных мер медицинского характера:</a:t>
            </a:r>
            <a:endParaRPr lang="ru-RU" sz="2000" u="sng" dirty="0">
              <a:latin typeface="Times New Roman" pitchFamily="18" charset="0"/>
            </a:endParaRPr>
          </a:p>
        </p:txBody>
      </p:sp>
      <p:sp>
        <p:nvSpPr>
          <p:cNvPr id="185348" name="Text Box 10"/>
          <p:cNvSpPr txBox="1">
            <a:spLocks noChangeArrowheads="1"/>
          </p:cNvSpPr>
          <p:nvPr/>
        </p:nvSpPr>
        <p:spPr bwMode="auto">
          <a:xfrm>
            <a:off x="900113" y="2924175"/>
            <a:ext cx="7697787" cy="2376488"/>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lstStyle/>
          <a:p>
            <a:pPr eaLnBrk="0" hangingPunct="0"/>
            <a:r>
              <a:rPr lang="ru-RU" sz="2000" b="1">
                <a:solidFill>
                  <a:srgbClr val="000000"/>
                </a:solidFill>
                <a:latin typeface="Arial Narrow" pitchFamily="34" charset="0"/>
              </a:rPr>
              <a:t>а) амбулаторное принудительное наблюдение и лечение у психиатра</a:t>
            </a:r>
          </a:p>
          <a:p>
            <a:pPr eaLnBrk="0" hangingPunct="0"/>
            <a:r>
              <a:rPr lang="ru-RU" sz="2000" b="1">
                <a:solidFill>
                  <a:srgbClr val="000000"/>
                </a:solidFill>
                <a:latin typeface="Arial Narrow" pitchFamily="34" charset="0"/>
              </a:rPr>
              <a:t>б) принудительное лечение в психиатрическом стационаре общего типа</a:t>
            </a:r>
          </a:p>
          <a:p>
            <a:pPr eaLnBrk="0" hangingPunct="0"/>
            <a:r>
              <a:rPr lang="ru-RU" sz="2000" b="1">
                <a:solidFill>
                  <a:srgbClr val="000000"/>
                </a:solidFill>
                <a:latin typeface="Arial Narrow" pitchFamily="34" charset="0"/>
              </a:rPr>
              <a:t>в) принудительное лечение в психиатрическом стационаре специализированного типа</a:t>
            </a:r>
          </a:p>
          <a:p>
            <a:pPr eaLnBrk="0" hangingPunct="0"/>
            <a:r>
              <a:rPr lang="ru-RU" sz="2000" b="1">
                <a:solidFill>
                  <a:srgbClr val="000000"/>
                </a:solidFill>
                <a:latin typeface="Arial Narrow" pitchFamily="34" charset="0"/>
              </a:rPr>
              <a:t>г) принудительное лечение в психиатрическом стационаре специализированного типа с интенсивным наблюдением.</a:t>
            </a:r>
          </a:p>
        </p:txBody>
      </p:sp>
      <p:sp>
        <p:nvSpPr>
          <p:cNvPr id="185349" name="Rectangle 2"/>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Виды принудительных мер медицинского характера</a:t>
            </a:r>
            <a:endParaRPr lang="ru-RU">
              <a:solidFill>
                <a:srgbClr val="000000"/>
              </a:solidFill>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86371" name="Text Box 3"/>
          <p:cNvSpPr txBox="1">
            <a:spLocks noChangeArrowheads="1"/>
          </p:cNvSpPr>
          <p:nvPr/>
        </p:nvSpPr>
        <p:spPr bwMode="auto">
          <a:xfrm>
            <a:off x="0" y="1700808"/>
            <a:ext cx="9144000" cy="2465388"/>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a:t>
            </a:r>
            <a:r>
              <a:rPr lang="en-US" sz="2400" dirty="0">
                <a:latin typeface="Segoe Print" pitchFamily="2" charset="0"/>
                <a:hlinkClick r:id="rId3" action="ppaction://hlinksldjump"/>
              </a:rPr>
              <a:t> </a:t>
            </a:r>
            <a:r>
              <a:rPr lang="ru-RU" sz="2400" dirty="0">
                <a:latin typeface="Segoe Print" pitchFamily="2" charset="0"/>
                <a:hlinkClick r:id="rId3" action="ppaction://hlinksldjump"/>
              </a:rPr>
              <a:t>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186372" name="Rectangle 6"/>
          <p:cNvSpPr>
            <a:spLocks noChangeArrowheads="1"/>
          </p:cNvSpPr>
          <p:nvPr/>
        </p:nvSpPr>
        <p:spPr bwMode="auto">
          <a:xfrm>
            <a:off x="0" y="188640"/>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Уголовная ответственность несовершеннолетних</a:t>
            </a:r>
            <a:endParaRPr lang="ru-RU">
              <a:solidFill>
                <a:srgbClr val="000000"/>
              </a:solidFill>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68.wav">
            <a:hlinkClick r:id="" action="ppaction://media"/>
          </p:cNvPr>
          <p:cNvPicPr>
            <a:picLocks noRot="1" noChangeAspect="1"/>
          </p:cNvPicPr>
          <p:nvPr>
            <a:audioFile r:link="rId1"/>
          </p:nvPr>
        </p:nvPicPr>
        <p:blipFill>
          <a:blip r:embed="rId8" cstate="print"/>
          <a:stretch>
            <a:fillRect/>
          </a:stretch>
        </p:blipFill>
        <p:spPr>
          <a:xfrm>
            <a:off x="1187624" y="321297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9795"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7395" name="Text Box 3"/>
          <p:cNvSpPr txBox="1">
            <a:spLocks noChangeArrowheads="1"/>
          </p:cNvSpPr>
          <p:nvPr/>
        </p:nvSpPr>
        <p:spPr bwMode="auto">
          <a:xfrm>
            <a:off x="900113" y="1844675"/>
            <a:ext cx="7697787" cy="3195638"/>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уголовной ответственности несовершеннолетних</a:t>
            </a:r>
            <a:r>
              <a:rPr lang="en-US" sz="2400">
                <a:latin typeface="Arial Narrow" pitchFamily="34" charset="0"/>
              </a:rPr>
              <a:t>.</a:t>
            </a:r>
            <a:endParaRPr lang="ru-RU" sz="2400">
              <a:latin typeface="Arial Narrow" pitchFamily="34" charset="0"/>
            </a:endParaRPr>
          </a:p>
          <a:p>
            <a:pPr eaLnBrk="0" hangingPunct="0">
              <a:spcBef>
                <a:spcPct val="50000"/>
              </a:spcBef>
            </a:pPr>
            <a:r>
              <a:rPr lang="ru-RU" sz="2400">
                <a:latin typeface="Arial Narrow" pitchFamily="34" charset="0"/>
              </a:rPr>
              <a:t>2.</a:t>
            </a:r>
            <a:r>
              <a:rPr lang="en-US" sz="2400">
                <a:latin typeface="Arial Narrow" pitchFamily="34" charset="0"/>
              </a:rPr>
              <a:t> </a:t>
            </a:r>
            <a:r>
              <a:rPr lang="ru-RU" sz="2400">
                <a:latin typeface="Arial Narrow" pitchFamily="34" charset="0"/>
                <a:hlinkClick r:id="rId3" action="ppaction://hlinksldjump"/>
              </a:rPr>
              <a:t>Виды наказаний</a:t>
            </a:r>
            <a:r>
              <a:rPr lang="en-US" sz="2400">
                <a:latin typeface="Arial Narrow" pitchFamily="34" charset="0"/>
                <a:hlinkClick r:id="rId3" action="ppaction://hlinksldjump"/>
              </a:rPr>
              <a:t> , </a:t>
            </a:r>
            <a:r>
              <a:rPr lang="ru-RU" sz="2400">
                <a:latin typeface="Arial Narrow" pitchFamily="34" charset="0"/>
                <a:hlinkClick r:id="rId3" action="ppaction://hlinksldjump"/>
              </a:rPr>
              <a:t>назначаемые несовершеннолетним</a:t>
            </a:r>
            <a:r>
              <a:rPr lang="en-US" sz="2400">
                <a:latin typeface="Arial Narrow" pitchFamily="34" charset="0"/>
                <a:hlinkClick r:id="rId3" action="ppaction://hlinksldjump"/>
              </a:rPr>
              <a:t>.</a:t>
            </a:r>
            <a:endParaRPr lang="ru-RU" sz="2400">
              <a:latin typeface="Arial Narrow" pitchFamily="34" charset="0"/>
            </a:endParaRPr>
          </a:p>
          <a:p>
            <a:pPr eaLnBrk="0" hangingPunct="0">
              <a:spcBef>
                <a:spcPct val="50000"/>
              </a:spcBef>
            </a:pPr>
            <a:r>
              <a:rPr lang="ru-RU" sz="2400">
                <a:latin typeface="Arial Narrow" pitchFamily="34" charset="0"/>
              </a:rPr>
              <a:t>3.</a:t>
            </a:r>
            <a:r>
              <a:rPr lang="en-US" sz="2400">
                <a:latin typeface="Arial Narrow" pitchFamily="34" charset="0"/>
              </a:rPr>
              <a:t> </a:t>
            </a:r>
            <a:r>
              <a:rPr lang="ru-RU" sz="2400">
                <a:latin typeface="Arial Narrow" pitchFamily="34" charset="0"/>
                <a:hlinkClick r:id="rId4" action="ppaction://hlinksldjump"/>
              </a:rPr>
              <a:t>Применение принудительных мер воспитательного воздействия</a:t>
            </a:r>
            <a:r>
              <a:rPr lang="en-US" sz="2400">
                <a:latin typeface="Arial Narrow" pitchFamily="34" charset="0"/>
                <a:hlinkClick r:id="rId4" action="ppaction://hlinksldjump"/>
              </a:rPr>
              <a:t>.</a:t>
            </a:r>
            <a:endParaRPr lang="ru-RU" sz="2400">
              <a:latin typeface="Arial Narrow" pitchFamily="34" charset="0"/>
            </a:endParaRPr>
          </a:p>
          <a:p>
            <a:pPr eaLnBrk="0" hangingPunct="0">
              <a:spcBef>
                <a:spcPct val="50000"/>
              </a:spcBef>
            </a:pPr>
            <a:r>
              <a:rPr lang="ru-RU" sz="2400">
                <a:latin typeface="Arial Narrow" pitchFamily="34" charset="0"/>
              </a:rPr>
              <a:t>4. Освобождения от наказания несовершеннолетних</a:t>
            </a:r>
            <a:r>
              <a:rPr lang="en-US" sz="2400">
                <a:latin typeface="Arial Narrow" pitchFamily="34" charset="0"/>
              </a:rPr>
              <a:t>.</a:t>
            </a:r>
            <a:endParaRPr lang="ru-RU" sz="2400">
              <a:latin typeface="Arial Narrow" pitchFamily="34" charset="0"/>
            </a:endParaRPr>
          </a:p>
        </p:txBody>
      </p:sp>
      <p:sp>
        <p:nvSpPr>
          <p:cNvPr id="187396" name="Rectangle 4"/>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a:solidFill>
                  <a:srgbClr val="000000"/>
                </a:solidFill>
              </a:rPr>
              <a:t>Вопросы к теме</a:t>
            </a:r>
            <a:endParaRPr lang="ru-RU"/>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31747" name="Text Box 3"/>
          <p:cNvSpPr txBox="1">
            <a:spLocks noChangeArrowheads="1"/>
          </p:cNvSpPr>
          <p:nvPr/>
        </p:nvSpPr>
        <p:spPr bwMode="auto">
          <a:xfrm>
            <a:off x="0" y="1844675"/>
            <a:ext cx="9144000" cy="2354263"/>
          </a:xfrm>
          <a:prstGeom prst="rect">
            <a:avLst/>
          </a:prstGeom>
          <a:noFill/>
          <a:ln w="9525">
            <a:noFill/>
            <a:miter lim="800000"/>
            <a:headEnd/>
            <a:tailEnd/>
          </a:ln>
          <a:effectLst/>
        </p:spPr>
        <p:txBody>
          <a:bodyPr>
            <a:spAutoFit/>
          </a:bodyPr>
          <a:lstStyle/>
          <a:p>
            <a:pPr eaLnBrk="0" hangingPunct="0">
              <a:spcBef>
                <a:spcPct val="50000"/>
              </a:spcBef>
              <a:buFontTx/>
              <a:buChar char="•"/>
            </a:pPr>
            <a:r>
              <a:rPr lang="ru-RU" sz="2400">
                <a:latin typeface="Segoe Print" pitchFamily="2" charset="0"/>
                <a:hlinkClick r:id="rId3" action="ppaction://hlinksldjump"/>
              </a:rPr>
              <a:t>Вопросы к теме</a:t>
            </a:r>
            <a:endParaRPr lang="ru-RU" sz="2400">
              <a:latin typeface="Segoe Print" pitchFamily="2" charset="0"/>
              <a:hlinkClick r:id="rId4" action="ppaction://hlinksldjump"/>
            </a:endParaRPr>
          </a:p>
          <a:p>
            <a:pPr eaLnBrk="0" hangingPunct="0">
              <a:spcBef>
                <a:spcPct val="50000"/>
              </a:spcBef>
              <a:buFontTx/>
              <a:buChar char="•"/>
            </a:pPr>
            <a:r>
              <a:rPr lang="ru-RU" sz="2400">
                <a:latin typeface="Segoe Print" pitchFamily="2" charset="0"/>
                <a:hlinkClick r:id="rId5" action="ppaction://hlinksldjump"/>
              </a:rPr>
              <a:t>Список литературы</a:t>
            </a:r>
          </a:p>
          <a:p>
            <a:pPr eaLnBrk="0" hangingPunct="0">
              <a:spcBef>
                <a:spcPct val="50000"/>
              </a:spcBef>
              <a:buFontTx/>
              <a:buChar char="•"/>
            </a:pPr>
            <a:r>
              <a:rPr lang="ru-RU" sz="2400">
                <a:latin typeface="Segoe Print" pitchFamily="2" charset="0"/>
                <a:hlinkClick r:id="rId6" action="ppaction://hlinksldjump"/>
              </a:rPr>
              <a:t>Тематика для написания контрольных и курсовых работ</a:t>
            </a:r>
            <a:endParaRPr lang="ru-RU" sz="2400">
              <a:latin typeface="Segoe Print" pitchFamily="2" charset="0"/>
            </a:endParaRPr>
          </a:p>
          <a:p>
            <a:pPr eaLnBrk="0" hangingPunct="0">
              <a:spcBef>
                <a:spcPct val="50000"/>
              </a:spcBef>
              <a:buFontTx/>
              <a:buChar char="•"/>
            </a:pPr>
            <a:r>
              <a:rPr lang="ru-RU" b="1">
                <a:solidFill>
                  <a:srgbClr val="FF3300"/>
                </a:solidFill>
                <a:latin typeface="Segoe Print" pitchFamily="2" charset="0"/>
              </a:rPr>
              <a:t>Лекция</a:t>
            </a:r>
          </a:p>
        </p:txBody>
      </p:sp>
      <p:sp>
        <p:nvSpPr>
          <p:cNvPr id="31748" name="Rectangle 22"/>
          <p:cNvSpPr>
            <a:spLocks noChangeArrowheads="1"/>
          </p:cNvSpPr>
          <p:nvPr/>
        </p:nvSpPr>
        <p:spPr bwMode="auto">
          <a:xfrm>
            <a:off x="-1588" y="215900"/>
            <a:ext cx="7200901" cy="54880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endParaRPr lang="ru-RU" b="1" dirty="0" smtClean="0">
              <a:solidFill>
                <a:srgbClr val="000000"/>
              </a:solidFill>
            </a:endParaRPr>
          </a:p>
          <a:p>
            <a:pPr algn="ctr" eaLnBrk="0" hangingPunct="0">
              <a:spcBef>
                <a:spcPct val="50000"/>
              </a:spcBef>
            </a:pPr>
            <a:r>
              <a:rPr lang="ru-RU" sz="2400" b="1" dirty="0" smtClean="0">
                <a:solidFill>
                  <a:srgbClr val="000000"/>
                </a:solidFill>
              </a:rPr>
              <a:t>Уголовный </a:t>
            </a:r>
            <a:r>
              <a:rPr lang="ru-RU" sz="2400" b="1" dirty="0">
                <a:solidFill>
                  <a:srgbClr val="000000"/>
                </a:solidFill>
              </a:rPr>
              <a:t>закон</a:t>
            </a:r>
          </a:p>
          <a:p>
            <a:pPr algn="ctr"/>
            <a:endParaRPr lang="ru-RU" sz="1400" b="1" dirty="0">
              <a:latin typeface="Arial"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8">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17.wav">
            <a:hlinkClick r:id="" action="ppaction://media"/>
          </p:cNvPr>
          <p:cNvPicPr>
            <a:picLocks noRot="1" noChangeAspect="1"/>
          </p:cNvPicPr>
          <p:nvPr>
            <a:audioFile r:link="rId1"/>
          </p:nvPr>
        </p:nvPicPr>
        <p:blipFill>
          <a:blip r:embed="rId9" cstate="print"/>
          <a:stretch>
            <a:fillRect/>
          </a:stretch>
        </p:blipFill>
        <p:spPr>
          <a:xfrm>
            <a:off x="1115616" y="386104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57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8419" name="Text Box 3"/>
          <p:cNvSpPr txBox="1">
            <a:spLocks noChangeArrowheads="1"/>
          </p:cNvSpPr>
          <p:nvPr/>
        </p:nvSpPr>
        <p:spPr bwMode="auto">
          <a:xfrm>
            <a:off x="827088" y="1341438"/>
            <a:ext cx="7697787" cy="3195637"/>
          </a:xfrm>
          <a:prstGeom prst="rect">
            <a:avLst/>
          </a:prstGeom>
          <a:noFill/>
          <a:ln w="9525">
            <a:noFill/>
            <a:miter lim="800000"/>
            <a:headEnd/>
            <a:tailEnd/>
          </a:ln>
          <a:effectLst/>
        </p:spPr>
        <p:txBody>
          <a:bodyPr/>
          <a:lstStyle/>
          <a:p>
            <a:pPr eaLnBrk="0" hangingPunct="0">
              <a:spcBef>
                <a:spcPct val="50000"/>
              </a:spcBef>
            </a:pPr>
            <a:endParaRPr lang="ru-RU" sz="2400">
              <a:latin typeface="Arial Narrow" pitchFamily="34" charset="0"/>
            </a:endParaRPr>
          </a:p>
        </p:txBody>
      </p:sp>
      <p:sp>
        <p:nvSpPr>
          <p:cNvPr id="546822" name="AutoShape 6"/>
          <p:cNvSpPr>
            <a:spLocks noChangeArrowheads="1"/>
          </p:cNvSpPr>
          <p:nvPr/>
        </p:nvSpPr>
        <p:spPr bwMode="auto">
          <a:xfrm>
            <a:off x="4716463" y="3068638"/>
            <a:ext cx="433387" cy="576262"/>
          </a:xfrm>
          <a:prstGeom prst="downArrow">
            <a:avLst>
              <a:gd name="adj1" fmla="val 50000"/>
              <a:gd name="adj2" fmla="val 33242"/>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spAutoFit/>
          </a:bodyPr>
          <a:lstStyle/>
          <a:p>
            <a:endParaRPr lang="ru-RU"/>
          </a:p>
        </p:txBody>
      </p:sp>
      <p:sp>
        <p:nvSpPr>
          <p:cNvPr id="546824" name="Rectangle 8"/>
          <p:cNvSpPr>
            <a:spLocks noChangeArrowheads="1"/>
          </p:cNvSpPr>
          <p:nvPr/>
        </p:nvSpPr>
        <p:spPr bwMode="auto">
          <a:xfrm>
            <a:off x="1258888" y="22050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chemeClr val="bg1"/>
                </a:solidFill>
              </a:rPr>
              <a:t>Несовершеннолетними признаются </a:t>
            </a:r>
            <a:r>
              <a:rPr lang="ru-RU" b="1" dirty="0" smtClean="0">
                <a:solidFill>
                  <a:schemeClr val="bg1"/>
                </a:solidFill>
              </a:rPr>
              <a:t>лица</a:t>
            </a:r>
            <a:r>
              <a:rPr lang="ru-RU" b="1" dirty="0">
                <a:solidFill>
                  <a:schemeClr val="bg1"/>
                </a:solidFill>
              </a:rPr>
              <a:t>,</a:t>
            </a:r>
          </a:p>
        </p:txBody>
      </p:sp>
      <p:sp>
        <p:nvSpPr>
          <p:cNvPr id="546825" name="Rectangle 9"/>
          <p:cNvSpPr>
            <a:spLocks noChangeArrowheads="1"/>
          </p:cNvSpPr>
          <p:nvPr/>
        </p:nvSpPr>
        <p:spPr bwMode="auto">
          <a:xfrm>
            <a:off x="1258888" y="4005263"/>
            <a:ext cx="7199312" cy="9350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chemeClr val="bg1"/>
                </a:solidFill>
              </a:rPr>
              <a:t>к</a:t>
            </a:r>
            <a:r>
              <a:rPr lang="ru-RU" b="1" dirty="0" smtClean="0">
                <a:solidFill>
                  <a:schemeClr val="bg1"/>
                </a:solidFill>
              </a:rPr>
              <a:t>оторым </a:t>
            </a:r>
            <a:r>
              <a:rPr lang="ru-RU" b="1" dirty="0">
                <a:solidFill>
                  <a:schemeClr val="bg1"/>
                </a:solidFill>
              </a:rPr>
              <a:t>ко времени совершения преступления</a:t>
            </a:r>
          </a:p>
          <a:p>
            <a:pPr algn="ctr" eaLnBrk="0" hangingPunct="0"/>
            <a:r>
              <a:rPr lang="ru-RU" b="1" dirty="0">
                <a:solidFill>
                  <a:schemeClr val="bg1"/>
                </a:solidFill>
              </a:rPr>
              <a:t>     исполнилось 14 лет</a:t>
            </a:r>
            <a:r>
              <a:rPr lang="en-US" b="1" dirty="0">
                <a:solidFill>
                  <a:schemeClr val="bg1"/>
                </a:solidFill>
              </a:rPr>
              <a:t>, </a:t>
            </a:r>
            <a:r>
              <a:rPr lang="ru-RU" b="1" dirty="0">
                <a:solidFill>
                  <a:schemeClr val="bg1"/>
                </a:solidFill>
              </a:rPr>
              <a:t>но не исполнилось 18 лет</a:t>
            </a:r>
            <a:r>
              <a:rPr lang="en-US" b="1" dirty="0">
                <a:solidFill>
                  <a:schemeClr val="bg1"/>
                </a:solidFill>
              </a:rPr>
              <a:t>.</a:t>
            </a:r>
            <a:endParaRPr lang="ru-RU" b="1" dirty="0">
              <a:solidFill>
                <a:schemeClr val="bg1"/>
              </a:solidFill>
            </a:endParaRPr>
          </a:p>
        </p:txBody>
      </p:sp>
      <p:sp>
        <p:nvSpPr>
          <p:cNvPr id="188423" name="Rectangle 10"/>
          <p:cNvSpPr>
            <a:spLocks noChangeArrowheads="1"/>
          </p:cNvSpPr>
          <p:nvPr/>
        </p:nvSpPr>
        <p:spPr bwMode="auto">
          <a:xfrm>
            <a:off x="900113" y="1341438"/>
            <a:ext cx="7343775"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Понятие уголовной ответственности несовершеннолетних</a:t>
            </a:r>
          </a:p>
        </p:txBody>
      </p:sp>
      <p:sp>
        <p:nvSpPr>
          <p:cNvPr id="8"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1"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46824"/>
                                        </p:tgtEl>
                                        <p:attrNameLst>
                                          <p:attrName>style.visibility</p:attrName>
                                        </p:attrNameLst>
                                      </p:cBhvr>
                                      <p:to>
                                        <p:strVal val="visible"/>
                                      </p:to>
                                    </p:set>
                                    <p:anim calcmode="discrete" valueType="clr">
                                      <p:cBhvr override="childStyle">
                                        <p:cTn id="7" dur="80"/>
                                        <p:tgtEl>
                                          <p:spTgt spid="5468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6824"/>
                                        </p:tgtEl>
                                        <p:attrNameLst>
                                          <p:attrName>fillcolor</p:attrName>
                                        </p:attrNameLst>
                                      </p:cBhvr>
                                      <p:tavLst>
                                        <p:tav tm="0">
                                          <p:val>
                                            <p:clrVal>
                                              <a:schemeClr val="accent2"/>
                                            </p:clrVal>
                                          </p:val>
                                        </p:tav>
                                        <p:tav tm="50000">
                                          <p:val>
                                            <p:clrVal>
                                              <a:schemeClr val="hlink"/>
                                            </p:clrVal>
                                          </p:val>
                                        </p:tav>
                                      </p:tavLst>
                                    </p:anim>
                                    <p:set>
                                      <p:cBhvr>
                                        <p:cTn id="9" dur="80"/>
                                        <p:tgtEl>
                                          <p:spTgt spid="546824"/>
                                        </p:tgtEl>
                                        <p:attrNameLst>
                                          <p:attrName>fill.type</p:attrName>
                                        </p:attrNameLst>
                                      </p:cBhvr>
                                      <p:to>
                                        <p:strVal val="solid"/>
                                      </p:to>
                                    </p:set>
                                  </p:childTnLst>
                                </p:cTn>
                              </p:par>
                            </p:childTnLst>
                          </p:cTn>
                        </p:par>
                        <p:par>
                          <p:cTn id="10" fill="hold" nodeType="afterGroup">
                            <p:stCondLst>
                              <p:cond delay="1400"/>
                            </p:stCondLst>
                            <p:childTnLst>
                              <p:par>
                                <p:cTn id="11" presetID="21" presetClass="entr" presetSubtype="4" fill="hold" grpId="0" nodeType="afterEffect">
                                  <p:stCondLst>
                                    <p:cond delay="0"/>
                                  </p:stCondLst>
                                  <p:childTnLst>
                                    <p:set>
                                      <p:cBhvr>
                                        <p:cTn id="12" dur="1" fill="hold">
                                          <p:stCondLst>
                                            <p:cond delay="0"/>
                                          </p:stCondLst>
                                        </p:cTn>
                                        <p:tgtEl>
                                          <p:spTgt spid="546822"/>
                                        </p:tgtEl>
                                        <p:attrNameLst>
                                          <p:attrName>style.visibility</p:attrName>
                                        </p:attrNameLst>
                                      </p:cBhvr>
                                      <p:to>
                                        <p:strVal val="visible"/>
                                      </p:to>
                                    </p:set>
                                    <p:animEffect transition="in" filter="wheel(4)">
                                      <p:cBhvr>
                                        <p:cTn id="13" dur="2000"/>
                                        <p:tgtEl>
                                          <p:spTgt spid="546822"/>
                                        </p:tgtEl>
                                      </p:cBhvr>
                                    </p:animEffect>
                                  </p:childTnLst>
                                </p:cTn>
                              </p:par>
                            </p:childTnLst>
                          </p:cTn>
                        </p:par>
                        <p:par>
                          <p:cTn id="14" fill="hold" nodeType="afterGroup">
                            <p:stCondLst>
                              <p:cond delay="34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546825"/>
                                        </p:tgtEl>
                                        <p:attrNameLst>
                                          <p:attrName>style.visibility</p:attrName>
                                        </p:attrNameLst>
                                      </p:cBhvr>
                                      <p:to>
                                        <p:strVal val="visible"/>
                                      </p:to>
                                    </p:set>
                                    <p:anim calcmode="discrete" valueType="clr">
                                      <p:cBhvr override="childStyle">
                                        <p:cTn id="17" dur="80"/>
                                        <p:tgtEl>
                                          <p:spTgt spid="54682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46825"/>
                                        </p:tgtEl>
                                        <p:attrNameLst>
                                          <p:attrName>fillcolor</p:attrName>
                                        </p:attrNameLst>
                                      </p:cBhvr>
                                      <p:tavLst>
                                        <p:tav tm="0">
                                          <p:val>
                                            <p:clrVal>
                                              <a:schemeClr val="accent2"/>
                                            </p:clrVal>
                                          </p:val>
                                        </p:tav>
                                        <p:tav tm="50000">
                                          <p:val>
                                            <p:clrVal>
                                              <a:schemeClr val="hlink"/>
                                            </p:clrVal>
                                          </p:val>
                                        </p:tav>
                                      </p:tavLst>
                                    </p:anim>
                                    <p:set>
                                      <p:cBhvr>
                                        <p:cTn id="19" dur="80"/>
                                        <p:tgtEl>
                                          <p:spTgt spid="5468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2" grpId="0" animBg="1"/>
      <p:bldP spid="546824" grpId="0" animBg="1"/>
      <p:bldP spid="546825"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89443" name="Text Box 8"/>
          <p:cNvSpPr txBox="1">
            <a:spLocks noChangeArrowheads="1"/>
          </p:cNvSpPr>
          <p:nvPr/>
        </p:nvSpPr>
        <p:spPr bwMode="auto">
          <a:xfrm>
            <a:off x="971550" y="2997200"/>
            <a:ext cx="7632700" cy="2879725"/>
          </a:xfrm>
          <a:prstGeom prst="rect">
            <a:avLst/>
          </a:prstGeom>
          <a:noFill/>
          <a:ln w="9525">
            <a:noFill/>
            <a:miter lim="800000"/>
            <a:headEnd/>
            <a:tailEnd/>
          </a:ln>
          <a:effectLst/>
        </p:spPr>
        <p:txBody>
          <a:bodyPr/>
          <a:lstStyle/>
          <a:p>
            <a:pPr marL="457200" indent="-457200" eaLnBrk="0" hangingPunct="0">
              <a:spcBef>
                <a:spcPct val="50000"/>
              </a:spcBef>
            </a:pPr>
            <a:r>
              <a:rPr lang="ru-RU" sz="2400">
                <a:latin typeface="Arial Narrow" pitchFamily="34" charset="0"/>
              </a:rPr>
              <a:t>а)Штраф</a:t>
            </a:r>
            <a:r>
              <a:rPr lang="en-US" sz="2400">
                <a:latin typeface="Arial Narrow" pitchFamily="34" charset="0"/>
              </a:rPr>
              <a:t>.</a:t>
            </a:r>
            <a:endParaRPr lang="ru-RU" sz="2400">
              <a:latin typeface="Arial Narrow" pitchFamily="34" charset="0"/>
            </a:endParaRPr>
          </a:p>
          <a:p>
            <a:pPr marL="457200" indent="-457200" eaLnBrk="0" hangingPunct="0">
              <a:spcBef>
                <a:spcPct val="50000"/>
              </a:spcBef>
            </a:pPr>
            <a:r>
              <a:rPr lang="ru-RU" sz="2400">
                <a:latin typeface="Arial Narrow" pitchFamily="34" charset="0"/>
              </a:rPr>
              <a:t>б) Лишение права заниматься определённой </a:t>
            </a:r>
            <a:r>
              <a:rPr lang="ru-RU" sz="2000">
                <a:latin typeface="Arial" charset="0"/>
              </a:rPr>
              <a:t>деятельностью</a:t>
            </a:r>
            <a:r>
              <a:rPr lang="en-US" sz="2000">
                <a:latin typeface="Arial" charset="0"/>
              </a:rPr>
              <a:t>.</a:t>
            </a:r>
            <a:endParaRPr lang="ru-RU" sz="2000">
              <a:latin typeface="Arial" charset="0"/>
            </a:endParaRPr>
          </a:p>
          <a:p>
            <a:pPr marL="457200" indent="-457200" eaLnBrk="0" hangingPunct="0">
              <a:spcBef>
                <a:spcPct val="50000"/>
              </a:spcBef>
            </a:pPr>
            <a:r>
              <a:rPr lang="ru-RU" sz="2000">
                <a:latin typeface="Arial" charset="0"/>
              </a:rPr>
              <a:t>в) Обязательные работы</a:t>
            </a:r>
            <a:r>
              <a:rPr lang="en-US" sz="2000">
                <a:latin typeface="Arial" charset="0"/>
              </a:rPr>
              <a:t>.</a:t>
            </a:r>
            <a:endParaRPr lang="ru-RU" sz="2000">
              <a:latin typeface="Arial" charset="0"/>
            </a:endParaRPr>
          </a:p>
          <a:p>
            <a:pPr marL="457200" indent="-457200" eaLnBrk="0" hangingPunct="0">
              <a:spcBef>
                <a:spcPct val="50000"/>
              </a:spcBef>
            </a:pPr>
            <a:r>
              <a:rPr lang="ru-RU" sz="2000">
                <a:latin typeface="Arial" charset="0"/>
              </a:rPr>
              <a:t>г) Исправительные работы</a:t>
            </a:r>
            <a:r>
              <a:rPr lang="en-US" sz="2000">
                <a:latin typeface="Arial" charset="0"/>
              </a:rPr>
              <a:t>.</a:t>
            </a:r>
            <a:endParaRPr lang="ru-RU" sz="2000">
              <a:latin typeface="Arial" charset="0"/>
            </a:endParaRPr>
          </a:p>
          <a:p>
            <a:pPr marL="457200" indent="-457200" eaLnBrk="0" hangingPunct="0">
              <a:spcBef>
                <a:spcPct val="50000"/>
              </a:spcBef>
            </a:pPr>
            <a:r>
              <a:rPr lang="ru-RU" sz="2000">
                <a:latin typeface="Arial" charset="0"/>
              </a:rPr>
              <a:t>д) Арест</a:t>
            </a:r>
            <a:r>
              <a:rPr lang="en-US" sz="2000">
                <a:latin typeface="Arial" charset="0"/>
              </a:rPr>
              <a:t>.</a:t>
            </a:r>
            <a:endParaRPr lang="ru-RU" sz="2000">
              <a:latin typeface="Arial" charset="0"/>
            </a:endParaRPr>
          </a:p>
          <a:p>
            <a:pPr marL="457200" indent="-457200" eaLnBrk="0" hangingPunct="0">
              <a:spcBef>
                <a:spcPct val="50000"/>
              </a:spcBef>
            </a:pPr>
            <a:r>
              <a:rPr lang="ru-RU" sz="2000">
                <a:latin typeface="Arial" charset="0"/>
              </a:rPr>
              <a:t>е) Лишение свободы на определённый срок</a:t>
            </a:r>
            <a:r>
              <a:rPr lang="en-US" sz="2000">
                <a:latin typeface="Arial" charset="0"/>
              </a:rPr>
              <a:t>.</a:t>
            </a:r>
            <a:endParaRPr lang="ru-RU" sz="2000">
              <a:latin typeface="Arial" charset="0"/>
            </a:endParaRPr>
          </a:p>
        </p:txBody>
      </p:sp>
      <p:sp>
        <p:nvSpPr>
          <p:cNvPr id="189444" name="Rectangle 10"/>
          <p:cNvSpPr>
            <a:spLocks noChangeArrowheads="1"/>
          </p:cNvSpPr>
          <p:nvPr/>
        </p:nvSpPr>
        <p:spPr bwMode="auto">
          <a:xfrm>
            <a:off x="900113" y="1341438"/>
            <a:ext cx="7200900"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Виды наказаний</a:t>
            </a:r>
            <a:r>
              <a:rPr lang="en-US" b="1" dirty="0">
                <a:solidFill>
                  <a:srgbClr val="000000"/>
                </a:solidFill>
              </a:rPr>
              <a:t>,</a:t>
            </a:r>
            <a:r>
              <a:rPr lang="ru-RU" b="1" dirty="0">
                <a:solidFill>
                  <a:srgbClr val="000000"/>
                </a:solidFill>
              </a:rPr>
              <a:t> назначаемые несовершеннолетним</a:t>
            </a:r>
            <a:r>
              <a:rPr lang="en-US" b="1" dirty="0">
                <a:solidFill>
                  <a:srgbClr val="000000"/>
                </a:solidFill>
              </a:rPr>
              <a:t>.</a:t>
            </a:r>
            <a:endParaRPr lang="ru-RU" b="1" dirty="0">
              <a:solidFill>
                <a:srgbClr val="000000"/>
              </a:solidFill>
            </a:endParaRPr>
          </a:p>
        </p:txBody>
      </p:sp>
      <p:sp>
        <p:nvSpPr>
          <p:cNvPr id="189445" name="Rectangle 11"/>
          <p:cNvSpPr>
            <a:spLocks noChangeArrowheads="1"/>
          </p:cNvSpPr>
          <p:nvPr/>
        </p:nvSpPr>
        <p:spPr bwMode="auto">
          <a:xfrm>
            <a:off x="900113" y="2060575"/>
            <a:ext cx="7200900"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b="1" dirty="0">
                <a:solidFill>
                  <a:schemeClr val="bg1"/>
                </a:solidFill>
              </a:rPr>
              <a:t>Согласно </a:t>
            </a:r>
            <a:r>
              <a:rPr lang="ru-RU" b="1" dirty="0" smtClean="0">
                <a:solidFill>
                  <a:schemeClr val="bg1"/>
                </a:solidFill>
              </a:rPr>
              <a:t> </a:t>
            </a:r>
            <a:r>
              <a:rPr lang="ru-RU" b="1" dirty="0" err="1">
                <a:solidFill>
                  <a:schemeClr val="bg1"/>
                </a:solidFill>
              </a:rPr>
              <a:t>ст</a:t>
            </a:r>
            <a:r>
              <a:rPr lang="en-US" b="1" dirty="0" smtClean="0">
                <a:solidFill>
                  <a:schemeClr val="bg1"/>
                </a:solidFill>
              </a:rPr>
              <a:t>.</a:t>
            </a:r>
            <a:r>
              <a:rPr lang="ru-RU" b="1" dirty="0" smtClean="0">
                <a:solidFill>
                  <a:schemeClr val="bg1"/>
                </a:solidFill>
              </a:rPr>
              <a:t> 88</a:t>
            </a:r>
            <a:r>
              <a:rPr lang="en-US" b="1" dirty="0" smtClean="0">
                <a:solidFill>
                  <a:schemeClr val="bg1"/>
                </a:solidFill>
              </a:rPr>
              <a:t> </a:t>
            </a:r>
            <a:r>
              <a:rPr lang="ru-RU" b="1" dirty="0" smtClean="0">
                <a:solidFill>
                  <a:schemeClr val="bg1"/>
                </a:solidFill>
              </a:rPr>
              <a:t>УК РФ </a:t>
            </a:r>
            <a:r>
              <a:rPr lang="ru-RU" b="1" dirty="0">
                <a:solidFill>
                  <a:schemeClr val="bg1"/>
                </a:solidFill>
              </a:rPr>
              <a:t>несовершеннолетним </a:t>
            </a:r>
          </a:p>
          <a:p>
            <a:pPr algn="ctr"/>
            <a:r>
              <a:rPr lang="ru-RU" b="1" dirty="0">
                <a:solidFill>
                  <a:schemeClr val="bg1"/>
                </a:solidFill>
              </a:rPr>
              <a:t>назначаются следующие  наказания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90467" name="Text Box 4"/>
          <p:cNvSpPr txBox="1">
            <a:spLocks noChangeArrowheads="1"/>
          </p:cNvSpPr>
          <p:nvPr/>
        </p:nvSpPr>
        <p:spPr bwMode="auto">
          <a:xfrm>
            <a:off x="971550" y="3213100"/>
            <a:ext cx="7488238" cy="2879725"/>
          </a:xfrm>
          <a:prstGeom prst="rect">
            <a:avLst/>
          </a:prstGeom>
          <a:noFill/>
          <a:ln w="9525">
            <a:noFill/>
            <a:miter lim="800000"/>
            <a:headEnd/>
            <a:tailEnd/>
          </a:ln>
          <a:effectLst/>
        </p:spPr>
        <p:txBody>
          <a:bodyPr/>
          <a:lstStyle/>
          <a:p>
            <a:pPr marL="457200" indent="-457200" eaLnBrk="0" hangingPunct="0">
              <a:spcBef>
                <a:spcPct val="50000"/>
              </a:spcBef>
            </a:pPr>
            <a:r>
              <a:rPr lang="ru-RU" sz="2400" dirty="0">
                <a:latin typeface="Arial Narrow" pitchFamily="34" charset="0"/>
              </a:rPr>
              <a:t>а) Предупреждение</a:t>
            </a:r>
            <a:r>
              <a:rPr lang="en-US" sz="2000" dirty="0">
                <a:latin typeface="Arial" charset="0"/>
              </a:rPr>
              <a:t>.</a:t>
            </a:r>
            <a:r>
              <a:rPr lang="ru-RU" sz="2400" dirty="0">
                <a:latin typeface="Arial Narrow" pitchFamily="34" charset="0"/>
              </a:rPr>
              <a:t> </a:t>
            </a:r>
          </a:p>
          <a:p>
            <a:pPr marL="457200" indent="-457200" eaLnBrk="0" hangingPunct="0">
              <a:spcBef>
                <a:spcPct val="50000"/>
              </a:spcBef>
            </a:pPr>
            <a:r>
              <a:rPr lang="ru-RU" sz="2400" dirty="0">
                <a:latin typeface="Arial Narrow" pitchFamily="34" charset="0"/>
              </a:rPr>
              <a:t>б) Передача под надзор родителей или лиц </a:t>
            </a:r>
            <a:r>
              <a:rPr lang="en-US" sz="2400" dirty="0">
                <a:latin typeface="Arial Narrow" pitchFamily="34" charset="0"/>
              </a:rPr>
              <a:t>,</a:t>
            </a:r>
            <a:r>
              <a:rPr lang="ru-RU" sz="2400" dirty="0">
                <a:latin typeface="Arial Narrow" pitchFamily="34" charset="0"/>
              </a:rPr>
              <a:t> их заменяющих</a:t>
            </a:r>
            <a:r>
              <a:rPr lang="en-US" sz="2400" dirty="0">
                <a:latin typeface="Arial Narrow" pitchFamily="34" charset="0"/>
              </a:rPr>
              <a:t>,</a:t>
            </a:r>
            <a:endParaRPr lang="ru-RU" sz="2400" dirty="0">
              <a:latin typeface="Arial Narrow" pitchFamily="34" charset="0"/>
            </a:endParaRPr>
          </a:p>
          <a:p>
            <a:pPr marL="457200" indent="-457200" eaLnBrk="0" hangingPunct="0">
              <a:spcBef>
                <a:spcPct val="50000"/>
              </a:spcBef>
            </a:pPr>
            <a:r>
              <a:rPr lang="ru-RU" sz="2400" dirty="0">
                <a:latin typeface="Arial Narrow" pitchFamily="34" charset="0"/>
              </a:rPr>
              <a:t>либо специализированного государственного органа</a:t>
            </a:r>
            <a:r>
              <a:rPr lang="en-US" sz="2400" dirty="0">
                <a:latin typeface="Arial Narrow" pitchFamily="34" charset="0"/>
              </a:rPr>
              <a:t>.</a:t>
            </a:r>
            <a:endParaRPr lang="ru-RU" sz="2000" dirty="0">
              <a:latin typeface="Arial" charset="0"/>
            </a:endParaRPr>
          </a:p>
          <a:p>
            <a:pPr marL="457200" indent="-457200" eaLnBrk="0" hangingPunct="0">
              <a:spcBef>
                <a:spcPct val="50000"/>
              </a:spcBef>
            </a:pPr>
            <a:r>
              <a:rPr lang="ru-RU" sz="2000" dirty="0">
                <a:latin typeface="Arial" charset="0"/>
              </a:rPr>
              <a:t>в) Возложение </a:t>
            </a:r>
            <a:r>
              <a:rPr lang="ru-RU" sz="2000" dirty="0" smtClean="0">
                <a:latin typeface="Arial" charset="0"/>
              </a:rPr>
              <a:t>обязанности загладить </a:t>
            </a:r>
            <a:r>
              <a:rPr lang="ru-RU" sz="2000" dirty="0">
                <a:latin typeface="Arial" charset="0"/>
              </a:rPr>
              <a:t>причинённый вред</a:t>
            </a:r>
            <a:r>
              <a:rPr lang="en-US" sz="2000" dirty="0">
                <a:latin typeface="Arial" charset="0"/>
              </a:rPr>
              <a:t>.</a:t>
            </a:r>
            <a:endParaRPr lang="ru-RU" sz="2000" dirty="0">
              <a:latin typeface="Arial" charset="0"/>
            </a:endParaRPr>
          </a:p>
          <a:p>
            <a:pPr marL="457200" indent="-457200" eaLnBrk="0" hangingPunct="0">
              <a:spcBef>
                <a:spcPct val="50000"/>
              </a:spcBef>
            </a:pPr>
            <a:r>
              <a:rPr lang="ru-RU" sz="2000" dirty="0">
                <a:latin typeface="Arial" charset="0"/>
              </a:rPr>
              <a:t>г) Ограничение досуга и установление особых требований к</a:t>
            </a:r>
          </a:p>
          <a:p>
            <a:pPr marL="457200" indent="-457200" eaLnBrk="0" hangingPunct="0">
              <a:spcBef>
                <a:spcPct val="50000"/>
              </a:spcBef>
            </a:pPr>
            <a:r>
              <a:rPr lang="ru-RU" sz="2000" dirty="0">
                <a:latin typeface="Arial" charset="0"/>
              </a:rPr>
              <a:t>поведению несовершеннолетнего</a:t>
            </a:r>
            <a:r>
              <a:rPr lang="en-US" sz="2000" dirty="0">
                <a:latin typeface="Arial" charset="0"/>
              </a:rPr>
              <a:t>.</a:t>
            </a:r>
            <a:endParaRPr lang="ru-RU" sz="2000" dirty="0">
              <a:latin typeface="Arial" charset="0"/>
            </a:endParaRPr>
          </a:p>
        </p:txBody>
      </p:sp>
      <p:sp>
        <p:nvSpPr>
          <p:cNvPr id="190468" name="Rectangle 5"/>
          <p:cNvSpPr>
            <a:spLocks noChangeArrowheads="1"/>
          </p:cNvSpPr>
          <p:nvPr/>
        </p:nvSpPr>
        <p:spPr bwMode="auto">
          <a:xfrm>
            <a:off x="899592" y="2060848"/>
            <a:ext cx="7993062" cy="11525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chemeClr val="bg1"/>
                </a:solidFill>
              </a:rPr>
              <a:t>Несовершеннолетнему могут</a:t>
            </a:r>
          </a:p>
          <a:p>
            <a:pPr algn="ctr" eaLnBrk="0" hangingPunct="0"/>
            <a:r>
              <a:rPr lang="ru-RU" b="1" dirty="0">
                <a:solidFill>
                  <a:schemeClr val="bg1"/>
                </a:solidFill>
              </a:rPr>
              <a:t> быть назначены следующее</a:t>
            </a:r>
          </a:p>
          <a:p>
            <a:pPr algn="ctr" eaLnBrk="0" hangingPunct="0"/>
            <a:r>
              <a:rPr lang="ru-RU" b="1" dirty="0">
                <a:solidFill>
                  <a:schemeClr val="bg1"/>
                </a:solidFill>
              </a:rPr>
              <a:t> принудительные меры </a:t>
            </a:r>
          </a:p>
          <a:p>
            <a:pPr algn="ctr" eaLnBrk="0" hangingPunct="0"/>
            <a:r>
              <a:rPr lang="ru-RU" b="1" dirty="0">
                <a:solidFill>
                  <a:schemeClr val="bg1"/>
                </a:solidFill>
              </a:rPr>
              <a:t>воспитательного воздействия (</a:t>
            </a:r>
            <a:r>
              <a:rPr lang="ru-RU" b="1" dirty="0" err="1">
                <a:solidFill>
                  <a:schemeClr val="bg1"/>
                </a:solidFill>
              </a:rPr>
              <a:t>ст</a:t>
            </a:r>
            <a:r>
              <a:rPr lang="en-US" b="1" dirty="0">
                <a:solidFill>
                  <a:schemeClr val="bg1"/>
                </a:solidFill>
              </a:rPr>
              <a:t>.90</a:t>
            </a:r>
            <a:r>
              <a:rPr lang="ru-RU" b="1" dirty="0">
                <a:solidFill>
                  <a:schemeClr val="bg1"/>
                </a:solidFill>
              </a:rPr>
              <a:t> </a:t>
            </a:r>
            <a:r>
              <a:rPr lang="ru-RU" b="1" dirty="0" smtClean="0">
                <a:solidFill>
                  <a:schemeClr val="bg1"/>
                </a:solidFill>
              </a:rPr>
              <a:t>УК РФ)</a:t>
            </a:r>
            <a:endParaRPr lang="ru-RU" b="1" dirty="0">
              <a:solidFill>
                <a:schemeClr val="bg1"/>
              </a:solidFill>
            </a:endParaRPr>
          </a:p>
        </p:txBody>
      </p:sp>
      <p:sp>
        <p:nvSpPr>
          <p:cNvPr id="190469" name="Rectangle 6"/>
          <p:cNvSpPr>
            <a:spLocks noChangeArrowheads="1"/>
          </p:cNvSpPr>
          <p:nvPr/>
        </p:nvSpPr>
        <p:spPr bwMode="auto">
          <a:xfrm>
            <a:off x="900113" y="1341438"/>
            <a:ext cx="7920037" cy="5032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Применение принудительных мер воспитательного воздействия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Принудительные меры медицинского характера</a:t>
            </a:r>
          </a:p>
        </p:txBody>
      </p:sp>
      <p:sp>
        <p:nvSpPr>
          <p:cNvPr id="191491" name="Text Box 4"/>
          <p:cNvSpPr txBox="1">
            <a:spLocks noChangeArrowheads="1"/>
          </p:cNvSpPr>
          <p:nvPr/>
        </p:nvSpPr>
        <p:spPr bwMode="auto">
          <a:xfrm>
            <a:off x="827088" y="2060575"/>
            <a:ext cx="8064500" cy="3960813"/>
          </a:xfrm>
          <a:prstGeom prst="rect">
            <a:avLst/>
          </a:prstGeom>
          <a:noFill/>
          <a:ln w="9525">
            <a:noFill/>
            <a:miter lim="800000"/>
            <a:headEnd/>
            <a:tailEnd/>
          </a:ln>
          <a:effectLst/>
        </p:spPr>
        <p:txBody>
          <a:bodyPr/>
          <a:lstStyle/>
          <a:p>
            <a:pPr marL="457200" indent="-457200" eaLnBrk="0" hangingPunct="0">
              <a:spcBef>
                <a:spcPct val="50000"/>
              </a:spcBef>
            </a:pPr>
            <a:r>
              <a:rPr lang="en-US" sz="2400">
                <a:latin typeface="Arial Narrow" pitchFamily="34" charset="0"/>
              </a:rPr>
              <a:t>1.</a:t>
            </a:r>
            <a:r>
              <a:rPr lang="ru-RU" sz="2400">
                <a:latin typeface="Arial Narrow" pitchFamily="34" charset="0"/>
              </a:rPr>
              <a:t>Особенности уголовной  ответственности несовершенно летних</a:t>
            </a:r>
            <a:r>
              <a:rPr lang="en-US" sz="2400">
                <a:latin typeface="Arial Narrow" pitchFamily="34" charset="0"/>
              </a:rPr>
              <a:t>.</a:t>
            </a:r>
          </a:p>
          <a:p>
            <a:pPr marL="457200" indent="-457200" eaLnBrk="0" hangingPunct="0">
              <a:spcBef>
                <a:spcPct val="50000"/>
              </a:spcBef>
            </a:pPr>
            <a:r>
              <a:rPr lang="en-US" sz="2400">
                <a:latin typeface="Arial Narrow" pitchFamily="34" charset="0"/>
              </a:rPr>
              <a:t>2.</a:t>
            </a:r>
            <a:r>
              <a:rPr lang="ru-RU" sz="2400">
                <a:latin typeface="Arial Narrow" pitchFamily="34" charset="0"/>
              </a:rPr>
              <a:t>Несовершеннолетний</a:t>
            </a:r>
            <a:r>
              <a:rPr lang="en-US" sz="2400">
                <a:latin typeface="Arial Narrow" pitchFamily="34" charset="0"/>
              </a:rPr>
              <a:t>,</a:t>
            </a:r>
            <a:r>
              <a:rPr lang="ru-RU" sz="2400">
                <a:latin typeface="Arial Narrow" pitchFamily="34" charset="0"/>
              </a:rPr>
              <a:t> как субъект уголовного права</a:t>
            </a:r>
            <a:r>
              <a:rPr lang="en-US" sz="2400">
                <a:latin typeface="Arial Narrow" pitchFamily="34" charset="0"/>
              </a:rPr>
              <a:t>.</a:t>
            </a:r>
            <a:endParaRPr lang="ru-RU" sz="2400">
              <a:latin typeface="Arial Narrow" pitchFamily="34" charset="0"/>
            </a:endParaRPr>
          </a:p>
          <a:p>
            <a:pPr marL="457200" indent="-457200" eaLnBrk="0" hangingPunct="0">
              <a:spcBef>
                <a:spcPct val="50000"/>
              </a:spcBef>
            </a:pPr>
            <a:r>
              <a:rPr lang="ru-RU" sz="2400">
                <a:latin typeface="Arial Narrow" pitchFamily="34" charset="0"/>
              </a:rPr>
              <a:t>3</a:t>
            </a:r>
            <a:r>
              <a:rPr lang="en-US" sz="2400">
                <a:latin typeface="Arial Narrow" pitchFamily="34" charset="0"/>
              </a:rPr>
              <a:t>.</a:t>
            </a:r>
            <a:r>
              <a:rPr lang="ru-RU" sz="2400">
                <a:latin typeface="Arial Narrow" pitchFamily="34" charset="0"/>
              </a:rPr>
              <a:t>Особенности назначения наказания несовершеннолетним</a:t>
            </a:r>
            <a:r>
              <a:rPr lang="en-US" sz="2400">
                <a:latin typeface="Arial Narrow" pitchFamily="34" charset="0"/>
              </a:rPr>
              <a:t>.</a:t>
            </a:r>
          </a:p>
          <a:p>
            <a:pPr marL="457200" indent="-457200" eaLnBrk="0" hangingPunct="0">
              <a:spcBef>
                <a:spcPct val="50000"/>
              </a:spcBef>
            </a:pPr>
            <a:r>
              <a:rPr lang="en-US" sz="2400">
                <a:latin typeface="Arial Narrow" pitchFamily="34" charset="0"/>
              </a:rPr>
              <a:t>4.</a:t>
            </a:r>
            <a:r>
              <a:rPr lang="ru-RU" sz="2400">
                <a:latin typeface="Arial Narrow" pitchFamily="34" charset="0"/>
              </a:rPr>
              <a:t>Социально</a:t>
            </a:r>
            <a:r>
              <a:rPr lang="en-US" sz="2400">
                <a:latin typeface="Arial Narrow" pitchFamily="34" charset="0"/>
              </a:rPr>
              <a:t>-</a:t>
            </a:r>
            <a:r>
              <a:rPr lang="ru-RU" sz="2400">
                <a:latin typeface="Arial Narrow" pitchFamily="34" charset="0"/>
              </a:rPr>
              <a:t>правовая характеристика мер воспитательного</a:t>
            </a:r>
            <a:endParaRPr lang="en-US" sz="2400">
              <a:latin typeface="Arial Narrow" pitchFamily="34" charset="0"/>
            </a:endParaRPr>
          </a:p>
          <a:p>
            <a:pPr marL="457200" indent="-457200" eaLnBrk="0" hangingPunct="0">
              <a:spcBef>
                <a:spcPct val="50000"/>
              </a:spcBef>
            </a:pPr>
            <a:r>
              <a:rPr lang="ru-RU" sz="2400">
                <a:latin typeface="Arial Narrow" pitchFamily="34" charset="0"/>
              </a:rPr>
              <a:t>характера назначаемых несовершеннолетним</a:t>
            </a:r>
            <a:r>
              <a:rPr lang="en-US" sz="2400">
                <a:latin typeface="Arial Narrow" pitchFamily="34" charset="0"/>
              </a:rPr>
              <a:t>.</a:t>
            </a:r>
          </a:p>
          <a:p>
            <a:pPr marL="457200" indent="-457200" eaLnBrk="0" hangingPunct="0">
              <a:spcBef>
                <a:spcPct val="50000"/>
              </a:spcBef>
            </a:pPr>
            <a:r>
              <a:rPr lang="en-US" sz="2400">
                <a:latin typeface="Arial Narrow" pitchFamily="34" charset="0"/>
              </a:rPr>
              <a:t>5. </a:t>
            </a:r>
            <a:r>
              <a:rPr lang="ru-RU" sz="2400">
                <a:latin typeface="Arial Narrow" pitchFamily="34" charset="0"/>
              </a:rPr>
              <a:t>Девиантное поведение несовершеннолетних преступников</a:t>
            </a:r>
            <a:r>
              <a:rPr lang="en-US" sz="2400">
                <a:latin typeface="Arial Narrow" pitchFamily="34" charset="0"/>
              </a:rPr>
              <a:t>.</a:t>
            </a:r>
          </a:p>
          <a:p>
            <a:pPr marL="457200" indent="-457200" eaLnBrk="0" hangingPunct="0">
              <a:spcBef>
                <a:spcPct val="50000"/>
              </a:spcBef>
            </a:pPr>
            <a:endParaRPr lang="ru-RU" sz="2000">
              <a:latin typeface="Arial" charset="0"/>
            </a:endParaRPr>
          </a:p>
        </p:txBody>
      </p:sp>
      <p:sp>
        <p:nvSpPr>
          <p:cNvPr id="191492" name="Rectangle 5"/>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Тематика для написания контрольных и курсовых работ</a:t>
            </a:r>
            <a:r>
              <a:rPr lang="en-US" b="1" dirty="0">
                <a:solidFill>
                  <a:srgbClr val="000000"/>
                </a:solidFill>
              </a:rPr>
              <a:t>.</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1"/>
          <p:cNvSpPr>
            <a:spLocks noChangeArrowheads="1"/>
          </p:cNvSpPr>
          <p:nvPr/>
        </p:nvSpPr>
        <p:spPr bwMode="auto">
          <a:xfrm>
            <a:off x="107951" y="476250"/>
            <a:ext cx="9036050" cy="6340197"/>
          </a:xfrm>
          <a:prstGeom prst="rect">
            <a:avLst/>
          </a:prstGeom>
          <a:noFill/>
          <a:ln w="9525">
            <a:noFill/>
            <a:miter lim="800000"/>
            <a:headEnd/>
            <a:tailEnd/>
          </a:ln>
        </p:spPr>
        <p:txBody>
          <a:bodyPr wrap="square">
            <a:spAutoFit/>
          </a:bodyPr>
          <a:lstStyle/>
          <a:p>
            <a:r>
              <a:rPr lang="ru-RU" sz="1600" b="1" dirty="0"/>
              <a:t>1.3.Методические материалы для проведения практических занятий</a:t>
            </a:r>
            <a:endParaRPr lang="ru-RU" sz="1600" dirty="0"/>
          </a:p>
          <a:p>
            <a:endParaRPr lang="ru-RU" sz="1200" b="1" dirty="0" smtClean="0"/>
          </a:p>
          <a:p>
            <a:r>
              <a:rPr lang="ru-RU" sz="1400" b="1" u="sng" dirty="0" smtClean="0"/>
              <a:t>Тема 1.</a:t>
            </a:r>
            <a:r>
              <a:rPr lang="ru-RU" sz="1400" b="1" dirty="0" smtClean="0"/>
              <a:t>  </a:t>
            </a:r>
            <a:r>
              <a:rPr lang="ru-RU" sz="1400" b="1" i="1" dirty="0" smtClean="0"/>
              <a:t>Понятие, задачи и принципы уголовного права. Наука уголовного права </a:t>
            </a:r>
            <a:endParaRPr lang="ru-RU" sz="1400" dirty="0"/>
          </a:p>
          <a:p>
            <a:r>
              <a:rPr lang="ru-RU" sz="1400" i="1" dirty="0"/>
              <a:t>Форма занятия: </a:t>
            </a:r>
            <a:r>
              <a:rPr lang="ru-RU" sz="1400" dirty="0"/>
              <a:t>семинар, 2 часа.</a:t>
            </a:r>
          </a:p>
          <a:p>
            <a:r>
              <a:rPr lang="ru-RU" sz="1400" i="1" dirty="0"/>
              <a:t>Краткое содержание занятия (перечень вопросов):</a:t>
            </a:r>
            <a:endParaRPr lang="ru-RU" sz="1400" dirty="0"/>
          </a:p>
          <a:p>
            <a:r>
              <a:rPr lang="ru-RU" sz="1400" dirty="0" smtClean="0"/>
              <a:t>1. Понятие уголовного права. Уголовное право, как отрасль права. Предмет и метод уголовного права. Уголовно-правовые отношения.</a:t>
            </a:r>
          </a:p>
          <a:p>
            <a:r>
              <a:rPr lang="ru-RU" sz="1400" dirty="0" smtClean="0"/>
              <a:t>2. Задачи уголовного права.</a:t>
            </a:r>
          </a:p>
          <a:p>
            <a:r>
              <a:rPr lang="ru-RU" sz="1400" dirty="0" smtClean="0"/>
              <a:t>3. Принципы уголовного права, их понятие и значение.</a:t>
            </a:r>
          </a:p>
          <a:p>
            <a:r>
              <a:rPr lang="ru-RU" sz="1400" dirty="0" smtClean="0"/>
              <a:t>4. Система уголовного права. Место уголовного права в системе права РФ. </a:t>
            </a:r>
          </a:p>
          <a:p>
            <a:r>
              <a:rPr lang="ru-RU" sz="1400" dirty="0" smtClean="0"/>
              <a:t>5. Наука уголовного права, ее предмет, метод и задачи.</a:t>
            </a:r>
            <a:r>
              <a:rPr lang="ru-RU" sz="1400" dirty="0"/>
              <a:t>	</a:t>
            </a:r>
            <a:r>
              <a:rPr lang="ru-RU" sz="1400" i="1" dirty="0"/>
              <a:t>	</a:t>
            </a:r>
            <a:endParaRPr lang="ru-RU" sz="1400" dirty="0"/>
          </a:p>
          <a:p>
            <a:r>
              <a:rPr lang="ru-RU" sz="1400" i="1" dirty="0"/>
              <a:t>Средства обучения: </a:t>
            </a:r>
            <a:r>
              <a:rPr lang="ru-RU" sz="1400" dirty="0"/>
              <a:t>дискуссия, опрос.    </a:t>
            </a:r>
          </a:p>
          <a:p>
            <a:r>
              <a:rPr lang="ru-RU" sz="1400" i="1" dirty="0"/>
              <a:t>Номера источников из списка рекомендуемой литературы: [1,3,4]</a:t>
            </a:r>
            <a:endParaRPr lang="ru-RU" sz="1400" dirty="0"/>
          </a:p>
          <a:p>
            <a:endParaRPr lang="ru-RU" sz="1400" b="1" dirty="0" smtClean="0"/>
          </a:p>
          <a:p>
            <a:r>
              <a:rPr lang="ru-RU" sz="1400" b="1" u="sng" dirty="0" smtClean="0"/>
              <a:t>Тема 2.</a:t>
            </a:r>
            <a:r>
              <a:rPr lang="ru-RU" sz="1400" b="1" dirty="0" smtClean="0"/>
              <a:t> </a:t>
            </a:r>
            <a:r>
              <a:rPr lang="ru-RU" sz="1400" b="1" i="1" dirty="0" smtClean="0"/>
              <a:t>Уголовный закон</a:t>
            </a:r>
            <a:endParaRPr lang="ru-RU" sz="1400" dirty="0"/>
          </a:p>
          <a:p>
            <a:r>
              <a:rPr lang="ru-RU" sz="1400" i="1" dirty="0"/>
              <a:t>Форма занятия: </a:t>
            </a:r>
            <a:r>
              <a:rPr lang="ru-RU" sz="1400" dirty="0"/>
              <a:t>семинар, </a:t>
            </a:r>
            <a:r>
              <a:rPr lang="ru-RU" sz="1400" dirty="0" smtClean="0"/>
              <a:t>6 часов.</a:t>
            </a:r>
            <a:endParaRPr lang="ru-RU" sz="1400" dirty="0"/>
          </a:p>
          <a:p>
            <a:r>
              <a:rPr lang="ru-RU" sz="1400" i="1" dirty="0"/>
              <a:t>Краткое содержание занятия (перечень вопросов):</a:t>
            </a:r>
            <a:endParaRPr lang="ru-RU" sz="1400" dirty="0"/>
          </a:p>
          <a:p>
            <a:r>
              <a:rPr lang="ru-RU" sz="1400" dirty="0" smtClean="0"/>
              <a:t>1. Понятие уголовного закона, его основные черты.</a:t>
            </a:r>
          </a:p>
          <a:p>
            <a:r>
              <a:rPr lang="ru-RU" sz="1400" dirty="0" smtClean="0"/>
              <a:t>2. Уголовное законодательство России: история и современность. Стабильность и изменчивость уголовного законодательства. УК РФ 1996г., его основные черты.</a:t>
            </a:r>
          </a:p>
          <a:p>
            <a:r>
              <a:rPr lang="ru-RU" sz="1400" dirty="0" smtClean="0"/>
              <a:t>3. Строение уголовного закона. Взаимодействие Общей и Особенной частей УК РФ. Структура уголовно-правовой нормы. Виды диспозиций и санкций.</a:t>
            </a:r>
          </a:p>
          <a:p>
            <a:r>
              <a:rPr lang="ru-RU" sz="1400" dirty="0" smtClean="0"/>
              <a:t>4. Действие уголовного закона во времени.  Время совершения преступления. Принципы действия закона во времени.</a:t>
            </a:r>
          </a:p>
          <a:p>
            <a:r>
              <a:rPr lang="ru-RU" sz="1400" dirty="0" smtClean="0"/>
              <a:t>5. Действие уголовного закона в пространстве. Принципы действия уголовного закона в пространстве. Выдача лиц, совершивших преступление.</a:t>
            </a:r>
          </a:p>
          <a:p>
            <a:r>
              <a:rPr lang="ru-RU" sz="1400" dirty="0" smtClean="0"/>
              <a:t>6. Толкование уголовного закона, виды толкования и приемы </a:t>
            </a:r>
            <a:endParaRPr lang="ru-RU" sz="1400" i="1" dirty="0" smtClean="0"/>
          </a:p>
          <a:p>
            <a:r>
              <a:rPr lang="ru-RU" sz="1400" i="1" dirty="0" smtClean="0"/>
              <a:t>Средства </a:t>
            </a:r>
            <a:r>
              <a:rPr lang="ru-RU" sz="1400" i="1" dirty="0"/>
              <a:t>обучения: </a:t>
            </a:r>
            <a:r>
              <a:rPr lang="ru-RU" sz="1400" dirty="0"/>
              <a:t>опрос, дискуссия </a:t>
            </a:r>
          </a:p>
          <a:p>
            <a:r>
              <a:rPr lang="ru-RU" sz="1400" i="1" dirty="0"/>
              <a:t>Номера источников из списка рекомендуемой литературы: </a:t>
            </a:r>
            <a:r>
              <a:rPr lang="ru-RU" sz="1400" dirty="0"/>
              <a:t>[1,3,4]</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1"/>
          <p:cNvSpPr>
            <a:spLocks noChangeArrowheads="1"/>
          </p:cNvSpPr>
          <p:nvPr/>
        </p:nvSpPr>
        <p:spPr bwMode="auto">
          <a:xfrm>
            <a:off x="0" y="188913"/>
            <a:ext cx="9144000" cy="4832092"/>
          </a:xfrm>
          <a:prstGeom prst="rect">
            <a:avLst/>
          </a:prstGeom>
          <a:noFill/>
          <a:ln w="9525">
            <a:noFill/>
            <a:miter lim="800000"/>
            <a:headEnd/>
            <a:tailEnd/>
          </a:ln>
        </p:spPr>
        <p:txBody>
          <a:bodyPr>
            <a:spAutoFit/>
          </a:bodyPr>
          <a:lstStyle/>
          <a:p>
            <a:r>
              <a:rPr lang="ru-RU" sz="1200" b="1" u="sng" dirty="0" smtClean="0"/>
              <a:t> </a:t>
            </a:r>
            <a:r>
              <a:rPr lang="ru-RU" sz="1400" b="1" u="sng" dirty="0" smtClean="0"/>
              <a:t>Тема 3.</a:t>
            </a:r>
            <a:r>
              <a:rPr lang="ru-RU" sz="1400" b="1" dirty="0" smtClean="0"/>
              <a:t> </a:t>
            </a:r>
            <a:r>
              <a:rPr lang="ru-RU" sz="1400" b="1" i="1" dirty="0" smtClean="0"/>
              <a:t>Понятие преступления </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Понятие и признаки преступления по уголовному праву РФ. </a:t>
            </a:r>
          </a:p>
          <a:p>
            <a:r>
              <a:rPr lang="ru-RU" sz="1400" dirty="0" smtClean="0"/>
              <a:t>2.Малозначительность деяния (ч. 2 ст. 14 УК РФ) и ее значение для материального понимания преступления.</a:t>
            </a:r>
          </a:p>
          <a:p>
            <a:r>
              <a:rPr lang="ru-RU" sz="1400" dirty="0" smtClean="0"/>
              <a:t>3. Отграничение преступлений от иных правонарушений.</a:t>
            </a:r>
          </a:p>
          <a:p>
            <a:r>
              <a:rPr lang="ru-RU" sz="1400" dirty="0" smtClean="0"/>
              <a:t>4. Категории преступлений (ст. 15 УК РФ) и значение их выделения. Основание и условия изменения судом категории преступления. Иные виды классификации преступлений.</a:t>
            </a:r>
          </a:p>
          <a:p>
            <a:r>
              <a:rPr lang="ru-RU" sz="1400" dirty="0" smtClean="0"/>
              <a:t>5. Криминализация и декриминализация деяний.</a:t>
            </a:r>
            <a:r>
              <a:rPr lang="ru-RU" sz="1400" dirty="0"/>
              <a:t/>
            </a:r>
            <a:br>
              <a:rPr lang="ru-RU" sz="1400" dirty="0"/>
            </a:br>
            <a:r>
              <a:rPr lang="ru-RU" sz="1400" i="1" dirty="0"/>
              <a:t>Средства обучения: </a:t>
            </a:r>
            <a:r>
              <a:rPr lang="ru-RU" sz="1400" dirty="0"/>
              <a:t>опрос, дискуссия</a:t>
            </a:r>
          </a:p>
          <a:p>
            <a:r>
              <a:rPr lang="ru-RU" sz="1400" i="1" dirty="0"/>
              <a:t>Номера источников из списка рекомендуемой литературы: </a:t>
            </a:r>
            <a:r>
              <a:rPr lang="ru-RU" sz="1400" dirty="0"/>
              <a:t>[1,8,9]</a:t>
            </a:r>
          </a:p>
          <a:p>
            <a:r>
              <a:rPr lang="ru-RU" sz="1400" dirty="0"/>
              <a:t/>
            </a:r>
            <a:br>
              <a:rPr lang="ru-RU" sz="1400" dirty="0"/>
            </a:br>
            <a:r>
              <a:rPr lang="ru-RU" sz="1400" b="1" u="sng" dirty="0" smtClean="0"/>
              <a:t>Тема 4.</a:t>
            </a:r>
            <a:r>
              <a:rPr lang="ru-RU" sz="1400" b="1" dirty="0" smtClean="0"/>
              <a:t> </a:t>
            </a:r>
            <a:r>
              <a:rPr lang="ru-RU" sz="1400" b="1" i="1" dirty="0" smtClean="0"/>
              <a:t>Уголовная ответственность и ее основание </a:t>
            </a:r>
            <a:endParaRPr lang="ru-RU" sz="1400" dirty="0"/>
          </a:p>
          <a:p>
            <a:r>
              <a:rPr lang="ru-RU" sz="1400" i="1" dirty="0"/>
              <a:t>Форма занятия: </a:t>
            </a:r>
            <a:r>
              <a:rPr lang="ru-RU" sz="1400" dirty="0"/>
              <a:t>семинар, 2 часа.</a:t>
            </a:r>
          </a:p>
          <a:p>
            <a:r>
              <a:rPr lang="ru-RU" sz="1400" i="1" dirty="0"/>
              <a:t>Краткое содержание занятия (перечень вопросов):</a:t>
            </a:r>
            <a:endParaRPr lang="ru-RU" sz="1400" dirty="0"/>
          </a:p>
          <a:p>
            <a:r>
              <a:rPr lang="ru-RU" sz="1400" dirty="0" smtClean="0"/>
              <a:t>1. Понятие уголовной ответственности и стадии ее реализации.</a:t>
            </a:r>
          </a:p>
          <a:p>
            <a:r>
              <a:rPr lang="ru-RU" sz="1400" dirty="0" smtClean="0"/>
              <a:t>2. Основание уголовной ответственности.</a:t>
            </a:r>
          </a:p>
          <a:p>
            <a:r>
              <a:rPr lang="ru-RU" sz="1400" dirty="0" smtClean="0"/>
              <a:t>3. Соотношение уголовной ответственности с уголовным наказанием и мерами пресечения.</a:t>
            </a:r>
          </a:p>
          <a:p>
            <a:r>
              <a:rPr lang="ru-RU" sz="1400" dirty="0" smtClean="0"/>
              <a:t>4. Отличие уголовной ответственности от иных видов ответственности.</a:t>
            </a:r>
            <a:endParaRPr lang="ru-RU" sz="1400" dirty="0"/>
          </a:p>
          <a:p>
            <a:r>
              <a:rPr lang="ru-RU" sz="1400" i="1" dirty="0"/>
              <a:t>Средства обучения: </a:t>
            </a:r>
            <a:r>
              <a:rPr lang="ru-RU" sz="1400" dirty="0"/>
              <a:t>опрос, дискуссия</a:t>
            </a:r>
          </a:p>
          <a:p>
            <a:r>
              <a:rPr lang="ru-RU" sz="1400" i="1" dirty="0"/>
              <a:t>Номера источников из списка рекомендуемой литературы: </a:t>
            </a:r>
            <a:r>
              <a:rPr lang="ru-RU" sz="1400" dirty="0"/>
              <a:t>[3,4,5]</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107950" y="692150"/>
            <a:ext cx="8820150" cy="5047536"/>
          </a:xfrm>
          <a:prstGeom prst="rect">
            <a:avLst/>
          </a:prstGeom>
          <a:noFill/>
          <a:ln w="9525">
            <a:noFill/>
            <a:miter lim="800000"/>
            <a:headEnd/>
            <a:tailEnd/>
          </a:ln>
        </p:spPr>
        <p:txBody>
          <a:bodyPr>
            <a:spAutoFit/>
          </a:bodyPr>
          <a:lstStyle/>
          <a:p>
            <a:r>
              <a:rPr lang="ru-RU" sz="1400" b="1" u="sng" dirty="0" smtClean="0"/>
              <a:t>Тема 5.</a:t>
            </a:r>
            <a:r>
              <a:rPr lang="ru-RU" sz="1400" b="1" dirty="0" smtClean="0"/>
              <a:t> </a:t>
            </a:r>
            <a:r>
              <a:rPr lang="ru-RU" sz="1400" b="1" i="1" dirty="0" smtClean="0"/>
              <a:t>Состав преступления </a:t>
            </a:r>
            <a:endParaRPr lang="ru-RU" sz="1400" dirty="0"/>
          </a:p>
          <a:p>
            <a:r>
              <a:rPr lang="ru-RU" sz="1400" i="1" dirty="0" smtClean="0"/>
              <a:t>Форма занятия: </a:t>
            </a:r>
            <a:r>
              <a:rPr lang="ru-RU" sz="1400" dirty="0" smtClean="0"/>
              <a:t>семинар, 4 часа.</a:t>
            </a:r>
            <a:r>
              <a:rPr lang="ru-RU" sz="1400" i="1" dirty="0" smtClean="0"/>
              <a:t> Краткое содержание занятия (перечень вопросов):</a:t>
            </a:r>
            <a:endParaRPr lang="ru-RU" sz="1400" dirty="0" smtClean="0"/>
          </a:p>
          <a:p>
            <a:r>
              <a:rPr lang="ru-RU" sz="1400" dirty="0" smtClean="0"/>
              <a:t>1. Понятие состава преступления. Соотношение преступления и состава преступления.</a:t>
            </a:r>
          </a:p>
          <a:p>
            <a:r>
              <a:rPr lang="ru-RU" sz="1400" dirty="0" smtClean="0"/>
              <a:t>2. Значение состава преступления.</a:t>
            </a:r>
          </a:p>
          <a:p>
            <a:r>
              <a:rPr lang="ru-RU" sz="1400" dirty="0" smtClean="0"/>
              <a:t>3.Элементы состава преступления. Объективные – объект преступления, объективная сторона; субъективные – субъект преступления, субъективная сторона преступления. </a:t>
            </a:r>
          </a:p>
          <a:p>
            <a:r>
              <a:rPr lang="ru-RU" sz="1400" dirty="0" smtClean="0"/>
              <a:t>4.Признаки состава преступления. Обязательные и факультативные признаки.</a:t>
            </a:r>
          </a:p>
          <a:p>
            <a:r>
              <a:rPr lang="ru-RU" sz="1400" dirty="0" smtClean="0"/>
              <a:t>5. Виды составов преступления и основания их классификации.</a:t>
            </a:r>
          </a:p>
          <a:p>
            <a:r>
              <a:rPr lang="ru-RU" sz="1400" dirty="0" smtClean="0"/>
              <a:t>6. Состав преступления и квалификация преступления. Значение квалификации преступлений.</a:t>
            </a:r>
            <a:endParaRPr lang="ru-RU" sz="1400" i="1" dirty="0" smtClean="0"/>
          </a:p>
          <a:p>
            <a:r>
              <a:rPr lang="ru-RU" sz="1400" i="1" dirty="0" smtClean="0"/>
              <a:t>Средства </a:t>
            </a:r>
            <a:r>
              <a:rPr lang="ru-RU" sz="1400" i="1" dirty="0"/>
              <a:t>обучения: </a:t>
            </a:r>
            <a:r>
              <a:rPr lang="ru-RU" sz="1400" dirty="0"/>
              <a:t>опрос, дискуссия</a:t>
            </a:r>
            <a:r>
              <a:rPr lang="ru-RU" sz="1400" i="1" dirty="0"/>
              <a:t> </a:t>
            </a:r>
            <a:endParaRPr lang="ru-RU" sz="1400" dirty="0"/>
          </a:p>
          <a:p>
            <a:r>
              <a:rPr lang="ru-RU" sz="1400" i="1" dirty="0"/>
              <a:t>Номера источников из списка рекомендуемой литературы: </a:t>
            </a:r>
            <a:r>
              <a:rPr lang="ru-RU" sz="1400" dirty="0"/>
              <a:t>[1,4.5]</a:t>
            </a:r>
          </a:p>
          <a:p>
            <a:r>
              <a:rPr lang="ru-RU" sz="1400" dirty="0"/>
              <a:t> </a:t>
            </a:r>
          </a:p>
          <a:p>
            <a:r>
              <a:rPr lang="ru-RU" sz="1400" b="1" u="sng" dirty="0" smtClean="0"/>
              <a:t>Тема 6.</a:t>
            </a:r>
            <a:r>
              <a:rPr lang="ru-RU" sz="1400" b="1" dirty="0" smtClean="0"/>
              <a:t> </a:t>
            </a:r>
            <a:r>
              <a:rPr lang="ru-RU" sz="1400" b="1" i="1" dirty="0" smtClean="0"/>
              <a:t>Объект преступления </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Понятие и значение объекта преступления. Признаки состава преступления, характеризующие объект.</a:t>
            </a:r>
          </a:p>
          <a:p>
            <a:r>
              <a:rPr lang="ru-RU" sz="1400" dirty="0" smtClean="0"/>
              <a:t>2. Содержание (элементы) объекта преступления.</a:t>
            </a:r>
          </a:p>
          <a:p>
            <a:r>
              <a:rPr lang="ru-RU" sz="1400" dirty="0" smtClean="0"/>
              <a:t>3. Виды объектов преступления. </a:t>
            </a:r>
          </a:p>
          <a:p>
            <a:r>
              <a:rPr lang="ru-RU" sz="1400" dirty="0" smtClean="0"/>
              <a:t>4. Предмет преступления и его соотношение с объектом. Потерпевший.</a:t>
            </a:r>
          </a:p>
          <a:p>
            <a:r>
              <a:rPr lang="ru-RU" sz="1400" dirty="0" smtClean="0"/>
              <a:t>5. Механизм причинения вреда объекту преступления.</a:t>
            </a:r>
            <a:endParaRPr lang="ru-RU" sz="1400" dirty="0"/>
          </a:p>
          <a:p>
            <a:r>
              <a:rPr lang="ru-RU" sz="1400" i="1" dirty="0"/>
              <a:t>Средства обучения: </a:t>
            </a:r>
            <a:r>
              <a:rPr lang="ru-RU" sz="1400" dirty="0"/>
              <a:t>опрос, дискуссия</a:t>
            </a:r>
          </a:p>
          <a:p>
            <a:r>
              <a:rPr lang="ru-RU" sz="1400" i="1" dirty="0"/>
              <a:t>Номера источников из списка рекомендуемой литературы: </a:t>
            </a:r>
            <a:r>
              <a:rPr lang="ru-RU" sz="1400" dirty="0"/>
              <a:t>[ 4,6]</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1"/>
          <p:cNvSpPr>
            <a:spLocks noChangeArrowheads="1"/>
          </p:cNvSpPr>
          <p:nvPr/>
        </p:nvSpPr>
        <p:spPr bwMode="auto">
          <a:xfrm>
            <a:off x="71438" y="552450"/>
            <a:ext cx="9144000" cy="5909310"/>
          </a:xfrm>
          <a:prstGeom prst="rect">
            <a:avLst/>
          </a:prstGeom>
          <a:noFill/>
          <a:ln w="9525">
            <a:noFill/>
            <a:miter lim="800000"/>
            <a:headEnd/>
            <a:tailEnd/>
          </a:ln>
        </p:spPr>
        <p:txBody>
          <a:bodyPr>
            <a:spAutoFit/>
          </a:bodyPr>
          <a:lstStyle/>
          <a:p>
            <a:r>
              <a:rPr lang="ru-RU" sz="1400" b="1" u="sng" dirty="0" smtClean="0"/>
              <a:t>Тема 7.</a:t>
            </a:r>
            <a:r>
              <a:rPr lang="ru-RU" sz="1400" b="1" i="1" dirty="0" smtClean="0"/>
              <a:t> Субъект преступления </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Понятие субъекта преступления. Признаки состава преступления, характеризующие субъект преступления.</a:t>
            </a:r>
          </a:p>
          <a:p>
            <a:r>
              <a:rPr lang="ru-RU" sz="1400" dirty="0" smtClean="0"/>
              <a:t>2. Вменяемость и невменяемость. </a:t>
            </a:r>
          </a:p>
          <a:p>
            <a:r>
              <a:rPr lang="ru-RU" sz="1400" dirty="0" smtClean="0"/>
              <a:t>3.Возраст уголовной ответственности. Особенности уголовной ответственности несовершеннолетних (ч. 3 ст. 20 УК РФ).</a:t>
            </a:r>
          </a:p>
          <a:p>
            <a:r>
              <a:rPr lang="ru-RU" sz="1400" dirty="0" smtClean="0"/>
              <a:t>4. Уголовная ответственность лиц с психическими расстройствами, не исключающими вменяемости.</a:t>
            </a:r>
          </a:p>
          <a:p>
            <a:r>
              <a:rPr lang="ru-RU" sz="1400" dirty="0" smtClean="0"/>
              <a:t>5. Уголовная ответственность лиц, совершивших преступление в состоянии опьянения.</a:t>
            </a:r>
          </a:p>
          <a:p>
            <a:r>
              <a:rPr lang="ru-RU" sz="1400" dirty="0" smtClean="0"/>
              <a:t>6. Специальный субъект преступления.</a:t>
            </a:r>
            <a:endParaRPr lang="ru-RU" sz="1400" i="1" dirty="0" smtClean="0"/>
          </a:p>
          <a:p>
            <a:r>
              <a:rPr lang="ru-RU" sz="1400" i="1" dirty="0" smtClean="0"/>
              <a:t>Средства </a:t>
            </a:r>
            <a:r>
              <a:rPr lang="ru-RU" sz="1400" i="1" dirty="0"/>
              <a:t>обучения: </a:t>
            </a:r>
            <a:r>
              <a:rPr lang="ru-RU" sz="1400" dirty="0"/>
              <a:t>опрос, дискуссия</a:t>
            </a:r>
          </a:p>
          <a:p>
            <a:r>
              <a:rPr lang="ru-RU" sz="1400" i="1" dirty="0"/>
              <a:t>Номера источников из списка рекомендуемой литературы: </a:t>
            </a:r>
            <a:r>
              <a:rPr lang="ru-RU" sz="1400" dirty="0"/>
              <a:t>[ 4,5]</a:t>
            </a:r>
          </a:p>
          <a:p>
            <a:endParaRPr lang="ru-RU" sz="1400" dirty="0"/>
          </a:p>
          <a:p>
            <a:r>
              <a:rPr lang="ru-RU" sz="1400" b="1" u="sng" dirty="0" smtClean="0"/>
              <a:t>Тема 8.</a:t>
            </a:r>
            <a:r>
              <a:rPr lang="ru-RU" sz="1400" b="1" dirty="0" smtClean="0"/>
              <a:t> </a:t>
            </a:r>
            <a:r>
              <a:rPr lang="ru-RU" sz="1400" b="1" i="1" dirty="0" smtClean="0"/>
              <a:t>Объективная сторона преступления </a:t>
            </a:r>
            <a:endParaRPr lang="ru-RU" sz="1400" dirty="0"/>
          </a:p>
          <a:p>
            <a:r>
              <a:rPr lang="ru-RU" sz="1400" i="1" dirty="0"/>
              <a:t>Форма занятия: </a:t>
            </a:r>
            <a:r>
              <a:rPr lang="ru-RU" sz="1400" dirty="0"/>
              <a:t>семинар, 6</a:t>
            </a:r>
            <a:r>
              <a:rPr lang="ru-RU" sz="1400" dirty="0" smtClean="0"/>
              <a:t> часов.</a:t>
            </a:r>
            <a:endParaRPr lang="ru-RU" sz="1400" dirty="0"/>
          </a:p>
          <a:p>
            <a:r>
              <a:rPr lang="ru-RU" sz="1400" i="1" dirty="0"/>
              <a:t>Краткое содержание занятия (перечень вопросов):</a:t>
            </a:r>
            <a:endParaRPr lang="ru-RU" sz="1400" dirty="0"/>
          </a:p>
          <a:p>
            <a:r>
              <a:rPr lang="ru-RU" sz="1400" dirty="0" smtClean="0"/>
              <a:t>1. Понятие, содержание и значение объективной стороны преступления. Признаки состава преступления, характеризующие объективную сторону.</a:t>
            </a:r>
          </a:p>
          <a:p>
            <a:r>
              <a:rPr lang="ru-RU" sz="1400" dirty="0" smtClean="0"/>
              <a:t>2. Общественно опасное деяние (действие, бездействие) и его признаки.</a:t>
            </a:r>
          </a:p>
          <a:p>
            <a:r>
              <a:rPr lang="ru-RU" sz="1400" dirty="0" smtClean="0"/>
              <a:t>3. Общественно опасные последствия, их виды. Юридическое значение последствий.</a:t>
            </a:r>
          </a:p>
          <a:p>
            <a:r>
              <a:rPr lang="ru-RU" sz="1400" dirty="0" smtClean="0"/>
              <a:t>4. Причинная связь между действием (бездействием) и наступлением общественно опасных последствий. Значение причинной связи.</a:t>
            </a:r>
          </a:p>
          <a:p>
            <a:r>
              <a:rPr lang="ru-RU" sz="1400" dirty="0" smtClean="0"/>
              <a:t>5. Место, время, обстановка, средства, орудия и способ совершения преступления. Уголовно-правовое значение этих обстоятельств.</a:t>
            </a:r>
            <a:endParaRPr lang="ru-RU" sz="1400" i="1" dirty="0" smtClean="0"/>
          </a:p>
          <a:p>
            <a:r>
              <a:rPr lang="ru-RU" sz="1400" i="1" dirty="0" smtClean="0"/>
              <a:t>Средства </a:t>
            </a:r>
            <a:r>
              <a:rPr lang="ru-RU" sz="1400" i="1" dirty="0"/>
              <a:t>обучения, </a:t>
            </a:r>
            <a:r>
              <a:rPr lang="ru-RU" sz="1400" dirty="0"/>
              <a:t>опрос, дискуссия</a:t>
            </a:r>
          </a:p>
          <a:p>
            <a:r>
              <a:rPr lang="ru-RU" sz="1400" i="1" dirty="0"/>
              <a:t>Номера источников из списка рекомендуемой литературы: </a:t>
            </a:r>
            <a:r>
              <a:rPr lang="ru-RU" sz="1400" dirty="0"/>
              <a:t>[4,6 ]</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1"/>
          <p:cNvSpPr>
            <a:spLocks noChangeArrowheads="1"/>
          </p:cNvSpPr>
          <p:nvPr/>
        </p:nvSpPr>
        <p:spPr bwMode="auto">
          <a:xfrm>
            <a:off x="179512" y="188640"/>
            <a:ext cx="9145463" cy="6555641"/>
          </a:xfrm>
          <a:prstGeom prst="rect">
            <a:avLst/>
          </a:prstGeom>
          <a:noFill/>
          <a:ln w="9525">
            <a:noFill/>
            <a:miter lim="800000"/>
            <a:headEnd/>
            <a:tailEnd/>
          </a:ln>
        </p:spPr>
        <p:txBody>
          <a:bodyPr wrap="square">
            <a:spAutoFit/>
          </a:bodyPr>
          <a:lstStyle/>
          <a:p>
            <a:r>
              <a:rPr lang="ru-RU" sz="1400" b="1" u="sng" dirty="0" smtClean="0"/>
              <a:t>Тема 9.</a:t>
            </a:r>
            <a:r>
              <a:rPr lang="ru-RU" sz="1400" b="1" dirty="0" smtClean="0"/>
              <a:t> </a:t>
            </a:r>
            <a:r>
              <a:rPr lang="ru-RU" sz="1400" b="1" i="1" dirty="0" smtClean="0"/>
              <a:t>Субъективная сторона преступления </a:t>
            </a:r>
            <a:endParaRPr lang="ru-RU" sz="1400" dirty="0"/>
          </a:p>
          <a:p>
            <a:r>
              <a:rPr lang="ru-RU" sz="1400" i="1" dirty="0"/>
              <a:t>Форма занятия: </a:t>
            </a:r>
            <a:r>
              <a:rPr lang="ru-RU" sz="1400" dirty="0"/>
              <a:t>семинар, 8</a:t>
            </a:r>
            <a:r>
              <a:rPr lang="ru-RU" sz="1400" dirty="0" smtClean="0"/>
              <a:t> часов.</a:t>
            </a:r>
            <a:endParaRPr lang="ru-RU" sz="1400" dirty="0"/>
          </a:p>
          <a:p>
            <a:r>
              <a:rPr lang="ru-RU" sz="1400" i="1" dirty="0"/>
              <a:t>Краткое содержание занятия (перечень вопросов):</a:t>
            </a:r>
            <a:endParaRPr lang="ru-RU" sz="1400" dirty="0"/>
          </a:p>
          <a:p>
            <a:r>
              <a:rPr lang="ru-RU" sz="1400" dirty="0" smtClean="0"/>
              <a:t>1. Понятие и значение субъективной стороны преступления. Признаки состава преступления, характеризующие субъективную сторону.</a:t>
            </a:r>
          </a:p>
          <a:p>
            <a:r>
              <a:rPr lang="ru-RU" sz="1400" dirty="0" smtClean="0"/>
              <a:t>2. Понятие, сущность, содержание, формы, степень вины по уголовному праву РФ.</a:t>
            </a:r>
          </a:p>
          <a:p>
            <a:r>
              <a:rPr lang="ru-RU" sz="1400" dirty="0" smtClean="0"/>
              <a:t>3. Умысел и его виды.</a:t>
            </a:r>
          </a:p>
          <a:p>
            <a:r>
              <a:rPr lang="ru-RU" sz="1400" dirty="0" smtClean="0"/>
              <a:t>4. Неосторожность и ее виды.</a:t>
            </a:r>
          </a:p>
          <a:p>
            <a:r>
              <a:rPr lang="ru-RU" sz="1400" dirty="0" smtClean="0"/>
              <a:t>5. Преступления с двумя формами вины.</a:t>
            </a:r>
          </a:p>
          <a:p>
            <a:r>
              <a:rPr lang="ru-RU" sz="1400" dirty="0" smtClean="0"/>
              <a:t>6. Мотив и цель преступления, эмоциональное состояние лица, совершившего преступление. Уголовно-правовое значение этих признаков.</a:t>
            </a:r>
          </a:p>
          <a:p>
            <a:r>
              <a:rPr lang="ru-RU" sz="1400" dirty="0" smtClean="0"/>
              <a:t>7. Невиновное причинение вреда. </a:t>
            </a:r>
          </a:p>
          <a:p>
            <a:r>
              <a:rPr lang="ru-RU" sz="1400" dirty="0" smtClean="0"/>
              <a:t>8. Юридическая и фактическая ошибки и их уголовно-правовое значение.</a:t>
            </a:r>
            <a:r>
              <a:rPr lang="ru-RU" sz="1400" i="1" dirty="0"/>
              <a:t/>
            </a:r>
            <a:br>
              <a:rPr lang="ru-RU" sz="1400" i="1" dirty="0"/>
            </a:br>
            <a:r>
              <a:rPr lang="ru-RU" sz="1400" i="1" dirty="0"/>
              <a:t>Средства обучения: </a:t>
            </a:r>
            <a:r>
              <a:rPr lang="ru-RU" sz="1400" dirty="0"/>
              <a:t>опрос, дискуссия</a:t>
            </a:r>
          </a:p>
          <a:p>
            <a:r>
              <a:rPr lang="ru-RU" sz="1400" i="1" dirty="0"/>
              <a:t>Номера источников из списка рекомендуемой литературы: </a:t>
            </a:r>
            <a:r>
              <a:rPr lang="ru-RU" sz="1400" dirty="0"/>
              <a:t>[ 7,8]</a:t>
            </a:r>
          </a:p>
          <a:p>
            <a:r>
              <a:rPr lang="ru-RU" sz="1400" b="1" dirty="0"/>
              <a:t> </a:t>
            </a:r>
            <a:endParaRPr lang="ru-RU" sz="1400" dirty="0"/>
          </a:p>
          <a:p>
            <a:r>
              <a:rPr lang="ru-RU" sz="1400" b="1" u="sng" dirty="0" smtClean="0"/>
              <a:t>Тема 10.</a:t>
            </a:r>
            <a:r>
              <a:rPr lang="ru-RU" sz="1400" b="1" dirty="0" smtClean="0"/>
              <a:t> </a:t>
            </a:r>
            <a:r>
              <a:rPr lang="ru-RU" sz="1400" b="1" i="1" dirty="0" smtClean="0"/>
              <a:t>Стадии совершения преступления </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Понятие, виды и значение стадий совершения преступления.</a:t>
            </a:r>
          </a:p>
          <a:p>
            <a:r>
              <a:rPr lang="ru-RU" sz="1400" dirty="0" smtClean="0"/>
              <a:t>2.Оконченное и неоконченное преступление. Момент окончания преступления в зависимости от конструкций состава преступления.</a:t>
            </a:r>
          </a:p>
          <a:p>
            <a:r>
              <a:rPr lang="ru-RU" sz="1400" dirty="0" smtClean="0"/>
              <a:t> 2. Приготовление к преступлению. Виды приготовительных действий. Отличие приготовления от обнаружения умысла.</a:t>
            </a:r>
          </a:p>
          <a:p>
            <a:r>
              <a:rPr lang="ru-RU" sz="1400" dirty="0" smtClean="0"/>
              <a:t>3. Покушение на преступление и его виды. Субъективные и объективные признаки покушения. Отличие покушения от приготовления.</a:t>
            </a:r>
          </a:p>
          <a:p>
            <a:r>
              <a:rPr lang="ru-RU" sz="1400" dirty="0" smtClean="0"/>
              <a:t>4. Добровольный отказ от преступления и его уголовно-правовое значение. Отличие добровольного отказа от деятельного раскаяния.</a:t>
            </a:r>
            <a:endParaRPr lang="ru-RU" sz="1400" i="1" dirty="0" smtClean="0"/>
          </a:p>
          <a:p>
            <a:r>
              <a:rPr lang="ru-RU" sz="1400" i="1" dirty="0" smtClean="0"/>
              <a:t>Средства </a:t>
            </a:r>
            <a:r>
              <a:rPr lang="ru-RU" sz="1400" i="1" dirty="0"/>
              <a:t>обучения: </a:t>
            </a:r>
            <a:r>
              <a:rPr lang="ru-RU" sz="1400" dirty="0"/>
              <a:t>опрос, дискуссия</a:t>
            </a:r>
          </a:p>
          <a:p>
            <a:r>
              <a:rPr lang="ru-RU" sz="1400" i="1" dirty="0"/>
              <a:t>Номера источников из списка рекомендуемой литературы: </a:t>
            </a:r>
            <a:r>
              <a:rPr lang="ru-RU" sz="1400" dirty="0"/>
              <a:t>[ 10,12]</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1"/>
          <p:cNvSpPr>
            <a:spLocks noChangeArrowheads="1"/>
          </p:cNvSpPr>
          <p:nvPr/>
        </p:nvSpPr>
        <p:spPr bwMode="auto">
          <a:xfrm>
            <a:off x="30163" y="0"/>
            <a:ext cx="9144000" cy="7298279"/>
          </a:xfrm>
          <a:prstGeom prst="rect">
            <a:avLst/>
          </a:prstGeom>
          <a:noFill/>
          <a:ln w="9525">
            <a:noFill/>
            <a:miter lim="800000"/>
            <a:headEnd/>
            <a:tailEnd/>
          </a:ln>
        </p:spPr>
        <p:txBody>
          <a:bodyPr wrap="square">
            <a:spAutoFit/>
          </a:bodyPr>
          <a:lstStyle/>
          <a:p>
            <a:r>
              <a:rPr lang="ru-RU" sz="1200" b="1" u="sng" dirty="0" smtClean="0"/>
              <a:t>Тема 11.</a:t>
            </a:r>
            <a:r>
              <a:rPr lang="ru-RU" sz="1200" b="1" dirty="0" smtClean="0"/>
              <a:t> </a:t>
            </a:r>
            <a:r>
              <a:rPr lang="ru-RU" sz="1200" b="1" i="1" dirty="0" smtClean="0"/>
              <a:t>Соучастие в преступлении </a:t>
            </a:r>
            <a:endParaRPr lang="ru-RU" sz="1200" dirty="0"/>
          </a:p>
          <a:p>
            <a:r>
              <a:rPr lang="ru-RU" sz="1200" i="1" dirty="0"/>
              <a:t>Форма занятия: </a:t>
            </a:r>
            <a:r>
              <a:rPr lang="ru-RU" sz="1200" dirty="0"/>
              <a:t>семинар, </a:t>
            </a:r>
            <a:r>
              <a:rPr lang="ru-RU" sz="1200" dirty="0" smtClean="0"/>
              <a:t>4 </a:t>
            </a:r>
            <a:r>
              <a:rPr lang="ru-RU" sz="1200" dirty="0"/>
              <a:t>часа.</a:t>
            </a:r>
            <a:br>
              <a:rPr lang="ru-RU" sz="1200" dirty="0"/>
            </a:br>
            <a:r>
              <a:rPr lang="ru-RU" sz="1200" i="1" dirty="0"/>
              <a:t>Краткое содержание занятия (перечень вопросов):</a:t>
            </a:r>
            <a:br>
              <a:rPr lang="ru-RU" sz="1200" i="1" dirty="0"/>
            </a:br>
            <a:r>
              <a:rPr lang="ru-RU" sz="1200" dirty="0" smtClean="0"/>
              <a:t>1. Понятие и признаки соучастия в преступлении, его значение. </a:t>
            </a:r>
          </a:p>
          <a:p>
            <a:r>
              <a:rPr lang="ru-RU" sz="1200" dirty="0" smtClean="0"/>
              <a:t>2. Виды соучастников преступления</a:t>
            </a:r>
          </a:p>
          <a:p>
            <a:r>
              <a:rPr lang="ru-RU" sz="1200" dirty="0" smtClean="0"/>
              <a:t>3. Формы и виды соучастия в преступлении. Уголовно-правовое значение выделения форм соучастия.</a:t>
            </a:r>
          </a:p>
          <a:p>
            <a:r>
              <a:rPr lang="ru-RU" sz="1200" dirty="0" smtClean="0"/>
              <a:t>4. Особенности ответственности соучастников преступления. </a:t>
            </a:r>
          </a:p>
          <a:p>
            <a:r>
              <a:rPr lang="ru-RU" sz="1200" dirty="0" smtClean="0"/>
              <a:t>5. Эксцесс исполнителя преступления. Виды эксцесса. Ответственность соучастников при эксцессе исполнителя. </a:t>
            </a:r>
          </a:p>
          <a:p>
            <a:r>
              <a:rPr lang="ru-RU" sz="1200" dirty="0" smtClean="0"/>
              <a:t>6. Понятие прикосновенности к преступлению, ее виды. Уголовная ответственность за укрывательство и попустительство. Отличие прикосновенности от соучастия</a:t>
            </a:r>
            <a:endParaRPr lang="ru-RU" sz="1200" i="1" dirty="0" smtClean="0"/>
          </a:p>
          <a:p>
            <a:r>
              <a:rPr lang="ru-RU" sz="1200" i="1" dirty="0" smtClean="0"/>
              <a:t>Средства </a:t>
            </a:r>
            <a:r>
              <a:rPr lang="ru-RU" sz="1200" i="1" dirty="0"/>
              <a:t>обучения: </a:t>
            </a:r>
            <a:r>
              <a:rPr lang="ru-RU" sz="1200" dirty="0"/>
              <a:t>опрос, дискуссия</a:t>
            </a:r>
          </a:p>
          <a:p>
            <a:r>
              <a:rPr lang="ru-RU" sz="1200" i="1" dirty="0"/>
              <a:t>Номера источников из списка рекомендуемой литературы: </a:t>
            </a:r>
            <a:r>
              <a:rPr lang="ru-RU" sz="1200" dirty="0"/>
              <a:t>[7, 16 ]</a:t>
            </a:r>
          </a:p>
          <a:p>
            <a:endParaRPr lang="ru-RU" sz="1200" dirty="0"/>
          </a:p>
          <a:p>
            <a:r>
              <a:rPr lang="ru-RU" sz="1200" b="1" u="sng" dirty="0" smtClean="0"/>
              <a:t>Тема 12.</a:t>
            </a:r>
            <a:r>
              <a:rPr lang="ru-RU" sz="1200" b="1" dirty="0" smtClean="0"/>
              <a:t> </a:t>
            </a:r>
            <a:r>
              <a:rPr lang="ru-RU" sz="1200" b="1" i="1" dirty="0" smtClean="0"/>
              <a:t>Множественность преступлений</a:t>
            </a:r>
            <a:endParaRPr lang="ru-RU" sz="1200" dirty="0"/>
          </a:p>
          <a:p>
            <a:r>
              <a:rPr lang="ru-RU" sz="1200" i="1" dirty="0"/>
              <a:t>Форма занятия: </a:t>
            </a:r>
            <a:r>
              <a:rPr lang="ru-RU" sz="1200" dirty="0"/>
              <a:t>семинар, </a:t>
            </a:r>
            <a:r>
              <a:rPr lang="ru-RU" sz="1200" dirty="0" smtClean="0"/>
              <a:t>4 </a:t>
            </a:r>
            <a:r>
              <a:rPr lang="ru-RU" sz="1200" dirty="0"/>
              <a:t>часа.</a:t>
            </a:r>
          </a:p>
          <a:p>
            <a:r>
              <a:rPr lang="ru-RU" sz="1200" i="1" dirty="0"/>
              <a:t>Краткое содержание занятия (перечень вопросов):</a:t>
            </a:r>
            <a:endParaRPr lang="ru-RU" sz="1200" dirty="0"/>
          </a:p>
          <a:p>
            <a:r>
              <a:rPr lang="ru-RU" sz="1200" dirty="0" smtClean="0"/>
              <a:t>1. Понятие и виды единого преступления. Преступления со сложным составом, длящиеся, продолжаемые преступления.</a:t>
            </a:r>
          </a:p>
          <a:p>
            <a:r>
              <a:rPr lang="ru-RU" sz="1200" dirty="0" smtClean="0"/>
              <a:t>2. Понятие множественности, ее признаки и формы. Отграничение от единого преступления: со сложным составом, длящихся, продолжаемых.         </a:t>
            </a:r>
          </a:p>
          <a:p>
            <a:r>
              <a:rPr lang="ru-RU" sz="1200" dirty="0" smtClean="0"/>
              <a:t>3. Совокупность преступлений и ее виды. Отличие идеальной совокупности от реальной. Отграничение совокупности от конкуренции норм.</a:t>
            </a:r>
          </a:p>
          <a:p>
            <a:r>
              <a:rPr lang="ru-RU" sz="1200" dirty="0" smtClean="0"/>
              <a:t>4. Понятие и виды рецидива. Уголовно-правовое значение рецидива.</a:t>
            </a:r>
            <a:endParaRPr lang="ru-RU" sz="1200" dirty="0"/>
          </a:p>
          <a:p>
            <a:r>
              <a:rPr lang="ru-RU" sz="1200" i="1" dirty="0"/>
              <a:t>Средства обучения: </a:t>
            </a:r>
            <a:r>
              <a:rPr lang="ru-RU" sz="1200" dirty="0"/>
              <a:t>опрос, дискуссия </a:t>
            </a:r>
          </a:p>
          <a:p>
            <a:r>
              <a:rPr lang="ru-RU" sz="1200" i="1" dirty="0"/>
              <a:t>Номера источников из списка рекомендуемой литературы: </a:t>
            </a:r>
            <a:r>
              <a:rPr lang="ru-RU" sz="1200" dirty="0"/>
              <a:t>[16.19 </a:t>
            </a:r>
            <a:r>
              <a:rPr lang="ru-RU" sz="1200" dirty="0" smtClean="0"/>
              <a:t>]</a:t>
            </a:r>
          </a:p>
          <a:p>
            <a:endParaRPr lang="ru-RU" sz="1200" dirty="0" smtClean="0"/>
          </a:p>
          <a:p>
            <a:r>
              <a:rPr lang="ru-RU" sz="1200" b="1" u="sng" dirty="0" smtClean="0"/>
              <a:t>Тема 13. </a:t>
            </a:r>
            <a:r>
              <a:rPr lang="ru-RU" sz="1200" b="1" i="1" dirty="0" smtClean="0"/>
              <a:t>Обстоятельства, исключающие преступность деяния </a:t>
            </a:r>
            <a:endParaRPr lang="ru-RU" sz="1200" dirty="0" smtClean="0"/>
          </a:p>
          <a:p>
            <a:r>
              <a:rPr lang="ru-RU" sz="1200" i="1" dirty="0" smtClean="0"/>
              <a:t>Форма занятия: </a:t>
            </a:r>
            <a:r>
              <a:rPr lang="ru-RU" sz="1200" dirty="0" smtClean="0"/>
              <a:t>семинар, 4 часа.</a:t>
            </a:r>
            <a:br>
              <a:rPr lang="ru-RU" sz="1200" dirty="0" smtClean="0"/>
            </a:br>
            <a:r>
              <a:rPr lang="ru-RU" sz="1200" i="1" dirty="0" smtClean="0"/>
              <a:t>Краткое содержание занятия (перечень вопросов):</a:t>
            </a:r>
            <a:br>
              <a:rPr lang="ru-RU" sz="1200" i="1" dirty="0" smtClean="0"/>
            </a:br>
            <a:r>
              <a:rPr lang="ru-RU" sz="1200" dirty="0" smtClean="0"/>
              <a:t> 1. Понятие и виды обстоятельств, исключающих преступность деяния. </a:t>
            </a:r>
          </a:p>
          <a:p>
            <a:r>
              <a:rPr lang="ru-RU" sz="1200" dirty="0" smtClean="0"/>
              <a:t> 2. Необходимая оборона. </a:t>
            </a:r>
          </a:p>
          <a:p>
            <a:r>
              <a:rPr lang="ru-RU" sz="1200" dirty="0" smtClean="0"/>
              <a:t> 3. Причинение вреда при задержании лица, совершившего преступление. </a:t>
            </a:r>
          </a:p>
          <a:p>
            <a:r>
              <a:rPr lang="ru-RU" sz="1200" dirty="0" smtClean="0"/>
              <a:t> 4. Крайняя необходимость, ее отличие от необходимой обороны. </a:t>
            </a:r>
          </a:p>
          <a:p>
            <a:r>
              <a:rPr lang="ru-RU" sz="1200" dirty="0" smtClean="0"/>
              <a:t> 5. Физическое или психическое принуждение.</a:t>
            </a:r>
          </a:p>
          <a:p>
            <a:r>
              <a:rPr lang="ru-RU" sz="1200" dirty="0" smtClean="0"/>
              <a:t> 6. Обоснованный риск. Соотношение обоснованного риска с крайней необходимостью.</a:t>
            </a:r>
          </a:p>
          <a:p>
            <a:r>
              <a:rPr lang="ru-RU" sz="1200" dirty="0" smtClean="0"/>
              <a:t> 7. Исполнение приказа или распоряжения.</a:t>
            </a:r>
            <a:endParaRPr lang="ru-RU" sz="1200" i="1" dirty="0" smtClean="0"/>
          </a:p>
          <a:p>
            <a:r>
              <a:rPr lang="ru-RU" sz="1200" i="1" dirty="0" smtClean="0"/>
              <a:t>Средства обучения: </a:t>
            </a:r>
            <a:r>
              <a:rPr lang="ru-RU" sz="1200" dirty="0" smtClean="0"/>
              <a:t>опрос, дискуссия</a:t>
            </a:r>
          </a:p>
          <a:p>
            <a:r>
              <a:rPr lang="ru-RU" sz="1200" i="1" dirty="0" smtClean="0"/>
              <a:t>Номера источников из списка рекомендуемой литературы: </a:t>
            </a:r>
            <a:r>
              <a:rPr lang="ru-RU" sz="1200" dirty="0" smtClean="0"/>
              <a:t>[7, 16 ]</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Уголовный закон</a:t>
            </a:r>
          </a:p>
        </p:txBody>
      </p:sp>
      <p:sp>
        <p:nvSpPr>
          <p:cNvPr id="32771" name="Text Box 5"/>
          <p:cNvSpPr txBox="1">
            <a:spLocks noChangeArrowheads="1"/>
          </p:cNvSpPr>
          <p:nvPr/>
        </p:nvSpPr>
        <p:spPr bwMode="auto">
          <a:xfrm>
            <a:off x="900113" y="1844675"/>
            <a:ext cx="7697787" cy="4108450"/>
          </a:xfrm>
          <a:prstGeom prst="rect">
            <a:avLst/>
          </a:prstGeom>
          <a:noFill/>
          <a:ln w="9525">
            <a:noFill/>
            <a:miter lim="800000"/>
            <a:headEnd/>
            <a:tailEnd/>
          </a:ln>
          <a:effectLst/>
        </p:spPr>
        <p:txBody>
          <a:bodyPr/>
          <a:lstStyle/>
          <a:p>
            <a:pPr eaLnBrk="0" hangingPunct="0">
              <a:spcBef>
                <a:spcPct val="50000"/>
              </a:spcBef>
            </a:pPr>
            <a:r>
              <a:rPr lang="ru-RU" sz="2000">
                <a:latin typeface="Verdana" pitchFamily="34" charset="0"/>
              </a:rPr>
              <a:t>1. </a:t>
            </a:r>
            <a:r>
              <a:rPr lang="ru-RU" sz="2000">
                <a:latin typeface="Verdana" pitchFamily="34" charset="0"/>
                <a:hlinkClick r:id="rId2" action="ppaction://hlinksldjump"/>
              </a:rPr>
              <a:t>Понятие и значение уголовного закона, Конституция РФ и уголовное законодательство.</a:t>
            </a:r>
            <a:r>
              <a:rPr lang="ru-RU" sz="2000">
                <a:latin typeface="Verdana" pitchFamily="34" charset="0"/>
                <a:hlinkClick r:id="rId3" action="ppaction://hlinksldjump"/>
              </a:rPr>
              <a:t> </a:t>
            </a:r>
          </a:p>
          <a:p>
            <a:pPr eaLnBrk="0" hangingPunct="0">
              <a:spcBef>
                <a:spcPct val="50000"/>
              </a:spcBef>
            </a:pPr>
            <a:r>
              <a:rPr lang="ru-RU" sz="2000">
                <a:latin typeface="Verdana" pitchFamily="34" charset="0"/>
              </a:rPr>
              <a:t>2. </a:t>
            </a:r>
            <a:r>
              <a:rPr lang="ru-RU" sz="2000">
                <a:latin typeface="Verdana" pitchFamily="34" charset="0"/>
                <a:hlinkClick r:id="rId4" action="ppaction://hlinksldjump"/>
              </a:rPr>
              <a:t>Структура уголовного закона и уголовно-правовой нормы.</a:t>
            </a:r>
            <a:endParaRPr lang="ru-RU" sz="2000">
              <a:latin typeface="Verdana" pitchFamily="34" charset="0"/>
            </a:endParaRPr>
          </a:p>
          <a:p>
            <a:pPr eaLnBrk="0" hangingPunct="0">
              <a:spcBef>
                <a:spcPct val="50000"/>
              </a:spcBef>
            </a:pPr>
            <a:r>
              <a:rPr lang="ru-RU" sz="2000">
                <a:latin typeface="Verdana" pitchFamily="34" charset="0"/>
              </a:rPr>
              <a:t>3. </a:t>
            </a:r>
            <a:r>
              <a:rPr lang="ru-RU" sz="2000">
                <a:latin typeface="Verdana" pitchFamily="34" charset="0"/>
                <a:hlinkClick r:id="rId5" action="ppaction://hlinksldjump"/>
              </a:rPr>
              <a:t>Действие уголовного закона во времени.</a:t>
            </a:r>
            <a:endParaRPr lang="ru-RU" sz="2000">
              <a:latin typeface="Verdana" pitchFamily="34" charset="0"/>
            </a:endParaRPr>
          </a:p>
          <a:p>
            <a:pPr eaLnBrk="0" hangingPunct="0">
              <a:spcBef>
                <a:spcPct val="50000"/>
              </a:spcBef>
            </a:pPr>
            <a:r>
              <a:rPr lang="ru-RU" sz="2000">
                <a:latin typeface="Verdana" pitchFamily="34" charset="0"/>
              </a:rPr>
              <a:t>4. </a:t>
            </a:r>
            <a:r>
              <a:rPr lang="ru-RU" sz="2000">
                <a:latin typeface="Verdana" pitchFamily="34" charset="0"/>
                <a:hlinkClick r:id="rId6" action="ppaction://hlinksldjump"/>
              </a:rPr>
              <a:t>Действие уголовного закона в пространстве.</a:t>
            </a:r>
            <a:endParaRPr lang="ru-RU" sz="2000">
              <a:latin typeface="Verdana" pitchFamily="34" charset="0"/>
            </a:endParaRPr>
          </a:p>
          <a:p>
            <a:pPr eaLnBrk="0" hangingPunct="0">
              <a:spcBef>
                <a:spcPct val="50000"/>
              </a:spcBef>
            </a:pPr>
            <a:r>
              <a:rPr lang="ru-RU" sz="2000">
                <a:latin typeface="Verdana" pitchFamily="34" charset="0"/>
              </a:rPr>
              <a:t>5. </a:t>
            </a:r>
            <a:r>
              <a:rPr lang="ru-RU" sz="2000">
                <a:latin typeface="Verdana" pitchFamily="34" charset="0"/>
                <a:hlinkClick r:id="rId7" action="ppaction://hlinksldjump"/>
              </a:rPr>
              <a:t>Действие уголовного закона по кругу лиц.</a:t>
            </a:r>
            <a:endParaRPr lang="ru-RU" sz="2000">
              <a:latin typeface="Verdana" pitchFamily="34" charset="0"/>
            </a:endParaRPr>
          </a:p>
          <a:p>
            <a:pPr eaLnBrk="0" hangingPunct="0">
              <a:spcBef>
                <a:spcPct val="50000"/>
              </a:spcBef>
            </a:pPr>
            <a:r>
              <a:rPr lang="ru-RU" sz="2000">
                <a:latin typeface="Verdana" pitchFamily="34" charset="0"/>
              </a:rPr>
              <a:t>6. Толкование уголовного закона.</a:t>
            </a:r>
          </a:p>
          <a:p>
            <a:pPr eaLnBrk="0" hangingPunct="0">
              <a:spcBef>
                <a:spcPct val="50000"/>
              </a:spcBef>
            </a:pPr>
            <a:r>
              <a:rPr lang="ru-RU" sz="2000">
                <a:latin typeface="Verdana" pitchFamily="34" charset="0"/>
              </a:rPr>
              <a:t>7. Выдача лиц, совершивших преступление.</a:t>
            </a:r>
          </a:p>
        </p:txBody>
      </p:sp>
      <p:sp>
        <p:nvSpPr>
          <p:cNvPr id="32772" name="Rectangle 21"/>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Вопросы к теме</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1"/>
          <p:cNvSpPr>
            <a:spLocks noChangeArrowheads="1"/>
          </p:cNvSpPr>
          <p:nvPr/>
        </p:nvSpPr>
        <p:spPr bwMode="auto">
          <a:xfrm>
            <a:off x="0" y="1"/>
            <a:ext cx="9144000" cy="6986528"/>
          </a:xfrm>
          <a:prstGeom prst="rect">
            <a:avLst/>
          </a:prstGeom>
          <a:noFill/>
          <a:ln w="9525">
            <a:noFill/>
            <a:miter lim="800000"/>
            <a:headEnd/>
            <a:tailEnd/>
          </a:ln>
        </p:spPr>
        <p:txBody>
          <a:bodyPr wrap="square">
            <a:spAutoFit/>
          </a:bodyPr>
          <a:lstStyle/>
          <a:p>
            <a:r>
              <a:rPr lang="ru-RU" sz="1400" b="1" u="sng" dirty="0" smtClean="0"/>
              <a:t>Тема 14.</a:t>
            </a:r>
            <a:r>
              <a:rPr lang="ru-RU" sz="1400" b="1" dirty="0" smtClean="0"/>
              <a:t> </a:t>
            </a:r>
            <a:r>
              <a:rPr lang="ru-RU" sz="1400" b="1" i="1" dirty="0" smtClean="0"/>
              <a:t>Понятие и цели наказания </a:t>
            </a:r>
            <a:endParaRPr lang="ru-RU" sz="1400" dirty="0"/>
          </a:p>
          <a:p>
            <a:r>
              <a:rPr lang="ru-RU" sz="1400" i="1" dirty="0"/>
              <a:t>Форма занятия: </a:t>
            </a:r>
            <a:r>
              <a:rPr lang="ru-RU" sz="1400" dirty="0"/>
              <a:t>семинар, 2 часа.</a:t>
            </a:r>
          </a:p>
          <a:p>
            <a:r>
              <a:rPr lang="ru-RU" sz="1400" i="1" dirty="0"/>
              <a:t>Краткое содержание занятия (перечень вопросов):</a:t>
            </a:r>
            <a:endParaRPr lang="ru-RU" sz="1400" dirty="0"/>
          </a:p>
          <a:p>
            <a:r>
              <a:rPr lang="ru-RU" sz="1400" dirty="0" smtClean="0"/>
              <a:t>1. Понятие и признаки наказания.</a:t>
            </a:r>
          </a:p>
          <a:p>
            <a:r>
              <a:rPr lang="ru-RU" sz="1400" dirty="0" smtClean="0"/>
              <a:t>2. Цели наказания по уголовному законодательству РФ:</a:t>
            </a:r>
          </a:p>
          <a:p>
            <a:r>
              <a:rPr lang="ru-RU" sz="1400" dirty="0" smtClean="0"/>
              <a:t> а) восстановление социальной справедливости;</a:t>
            </a:r>
          </a:p>
          <a:p>
            <a:r>
              <a:rPr lang="ru-RU" sz="1400" dirty="0" smtClean="0"/>
              <a:t> б) исправление осужденного;</a:t>
            </a:r>
          </a:p>
          <a:p>
            <a:r>
              <a:rPr lang="ru-RU" sz="1400" dirty="0" smtClean="0"/>
              <a:t> в) предупреждение совершения новых преступлений. </a:t>
            </a:r>
          </a:p>
          <a:p>
            <a:r>
              <a:rPr lang="ru-RU" sz="1400" dirty="0" smtClean="0"/>
              <a:t>3. Понятие эффективности наказания.</a:t>
            </a:r>
            <a:endParaRPr lang="ru-RU" sz="1400" dirty="0"/>
          </a:p>
          <a:p>
            <a:r>
              <a:rPr lang="ru-RU" sz="1400" i="1" dirty="0"/>
              <a:t>Средства обучения, </a:t>
            </a:r>
            <a:r>
              <a:rPr lang="ru-RU" sz="1400" dirty="0"/>
              <a:t>опрос, дискуссия</a:t>
            </a:r>
          </a:p>
          <a:p>
            <a:endParaRPr lang="ru-RU" sz="1400" dirty="0"/>
          </a:p>
          <a:p>
            <a:r>
              <a:rPr lang="ru-RU" sz="1400" b="1" u="sng" dirty="0" smtClean="0"/>
              <a:t>Тема 15.</a:t>
            </a:r>
            <a:r>
              <a:rPr lang="ru-RU" sz="1400" b="1" dirty="0" smtClean="0"/>
              <a:t> </a:t>
            </a:r>
            <a:r>
              <a:rPr lang="ru-RU" sz="1400" b="1" i="1" dirty="0" smtClean="0"/>
              <a:t>Система и виды наказаний</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Понятие и значение системы наказаний.</a:t>
            </a:r>
          </a:p>
          <a:p>
            <a:r>
              <a:rPr lang="ru-RU" sz="1400" dirty="0" smtClean="0"/>
              <a:t>2.Основные и дополнительные наказания Виды классификации наказаний, рассматриваемые в теории уголовного права</a:t>
            </a:r>
          </a:p>
          <a:p>
            <a:r>
              <a:rPr lang="ru-RU" sz="1400" dirty="0" smtClean="0"/>
              <a:t>3. Виды наказаний: понятие, основания назначения, содержание:  </a:t>
            </a:r>
          </a:p>
          <a:p>
            <a:r>
              <a:rPr lang="ru-RU" sz="1400" dirty="0" smtClean="0"/>
              <a:t>  а) штраф;</a:t>
            </a:r>
          </a:p>
          <a:p>
            <a:r>
              <a:rPr lang="ru-RU" sz="1400" dirty="0" smtClean="0"/>
              <a:t>  б) лишение права занимать определенные должности или заниматься определенной деятельностью;</a:t>
            </a:r>
          </a:p>
          <a:p>
            <a:r>
              <a:rPr lang="ru-RU" sz="1400" dirty="0" smtClean="0"/>
              <a:t>   в) лишение специального, воинского или почетного звания, классного чина и государственных наград;</a:t>
            </a:r>
          </a:p>
          <a:p>
            <a:r>
              <a:rPr lang="ru-RU" sz="1400" dirty="0" smtClean="0"/>
              <a:t>  г). обязательные работы;</a:t>
            </a:r>
          </a:p>
          <a:p>
            <a:r>
              <a:rPr lang="ru-RU" sz="1400" dirty="0" smtClean="0"/>
              <a:t>  </a:t>
            </a:r>
            <a:r>
              <a:rPr lang="ru-RU" sz="1400" dirty="0" err="1" smtClean="0"/>
              <a:t>д</a:t>
            </a:r>
            <a:r>
              <a:rPr lang="ru-RU" sz="1400" dirty="0" smtClean="0"/>
              <a:t>). исправительные работы;</a:t>
            </a:r>
          </a:p>
          <a:p>
            <a:r>
              <a:rPr lang="ru-RU" sz="1400" dirty="0" smtClean="0"/>
              <a:t>  </a:t>
            </a:r>
            <a:r>
              <a:rPr lang="ru-RU" sz="1400" dirty="0" err="1" smtClean="0"/>
              <a:t>з</a:t>
            </a:r>
            <a:r>
              <a:rPr lang="ru-RU" sz="1400" dirty="0" smtClean="0"/>
              <a:t>) ограничение по военной службе;</a:t>
            </a:r>
          </a:p>
          <a:p>
            <a:r>
              <a:rPr lang="ru-RU" sz="1400" dirty="0" smtClean="0"/>
              <a:t>  з-1) принудительные работы</a:t>
            </a:r>
          </a:p>
          <a:p>
            <a:r>
              <a:rPr lang="ru-RU" sz="1400" dirty="0" smtClean="0"/>
              <a:t>  и) арест;</a:t>
            </a:r>
          </a:p>
          <a:p>
            <a:r>
              <a:rPr lang="ru-RU" sz="1400" dirty="0" smtClean="0"/>
              <a:t>  к) содержание в дисциплинарной воинской части;</a:t>
            </a:r>
          </a:p>
          <a:p>
            <a:r>
              <a:rPr lang="ru-RU" sz="1400" dirty="0" smtClean="0"/>
              <a:t>  л) лишение свободы на определенный срок. Назначение осужденным к лишению свободы вида исправительного учреждения</a:t>
            </a:r>
          </a:p>
          <a:p>
            <a:r>
              <a:rPr lang="ru-RU" sz="1400" dirty="0" smtClean="0"/>
              <a:t>  м) пожизненное лишение свободы;</a:t>
            </a:r>
          </a:p>
          <a:p>
            <a:r>
              <a:rPr lang="ru-RU" sz="1400" dirty="0" smtClean="0"/>
              <a:t>  </a:t>
            </a:r>
            <a:r>
              <a:rPr lang="ru-RU" sz="1400" dirty="0" err="1" smtClean="0"/>
              <a:t>н</a:t>
            </a:r>
            <a:r>
              <a:rPr lang="ru-RU" sz="1400" dirty="0" smtClean="0"/>
              <a:t>) смертная казнь.</a:t>
            </a:r>
            <a:r>
              <a:rPr lang="ru-RU" sz="1400" dirty="0"/>
              <a:t/>
            </a:r>
            <a:br>
              <a:rPr lang="ru-RU" sz="1400" dirty="0"/>
            </a:br>
            <a:r>
              <a:rPr lang="ru-RU" sz="1400" i="1" dirty="0"/>
              <a:t>Средства обучения: </a:t>
            </a:r>
            <a:r>
              <a:rPr lang="ru-RU" sz="1400" dirty="0"/>
              <a:t>опрос, </a:t>
            </a:r>
            <a:r>
              <a:rPr lang="ru-RU" sz="1400" dirty="0" smtClean="0"/>
              <a:t>дискуссия</a:t>
            </a:r>
            <a:endParaRPr lang="ru-RU" sz="14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1"/>
          <p:cNvSpPr>
            <a:spLocks noChangeArrowheads="1"/>
          </p:cNvSpPr>
          <p:nvPr/>
        </p:nvSpPr>
        <p:spPr bwMode="auto">
          <a:xfrm>
            <a:off x="77788" y="0"/>
            <a:ext cx="9144000" cy="7478970"/>
          </a:xfrm>
          <a:prstGeom prst="rect">
            <a:avLst/>
          </a:prstGeom>
          <a:noFill/>
          <a:ln w="9525">
            <a:noFill/>
            <a:miter lim="800000"/>
            <a:headEnd/>
            <a:tailEnd/>
          </a:ln>
        </p:spPr>
        <p:txBody>
          <a:bodyPr wrap="square">
            <a:spAutoFit/>
          </a:bodyPr>
          <a:lstStyle/>
          <a:p>
            <a:r>
              <a:rPr lang="ru-RU" sz="1200" b="1" u="sng" dirty="0" smtClean="0"/>
              <a:t>Тема 16.</a:t>
            </a:r>
            <a:r>
              <a:rPr lang="ru-RU" sz="1200" b="1" dirty="0" smtClean="0"/>
              <a:t> </a:t>
            </a:r>
            <a:r>
              <a:rPr lang="ru-RU" sz="1200" b="1" i="1" dirty="0" smtClean="0"/>
              <a:t>Назначение наказания. </a:t>
            </a:r>
            <a:endParaRPr lang="ru-RU" sz="1200" dirty="0" smtClean="0"/>
          </a:p>
          <a:p>
            <a:r>
              <a:rPr lang="ru-RU" sz="1200" i="1" dirty="0" smtClean="0"/>
              <a:t>Форма занятия: </a:t>
            </a:r>
            <a:r>
              <a:rPr lang="ru-RU" sz="1200" dirty="0" smtClean="0"/>
              <a:t>семинар, 6 часов.</a:t>
            </a:r>
          </a:p>
          <a:p>
            <a:r>
              <a:rPr lang="ru-RU" sz="1200" i="1" dirty="0" smtClean="0"/>
              <a:t>Краткое содержание занятия (перечень вопросов):</a:t>
            </a:r>
            <a:endParaRPr lang="ru-RU" sz="1200" dirty="0" smtClean="0"/>
          </a:p>
          <a:p>
            <a:r>
              <a:rPr lang="ru-RU" sz="1200" dirty="0" smtClean="0"/>
              <a:t>1. Общие начала назначения наказания.      </a:t>
            </a:r>
          </a:p>
          <a:p>
            <a:r>
              <a:rPr lang="ru-RU" sz="1200" dirty="0" smtClean="0"/>
              <a:t>2. Обстоятельства, смягчающие и отягчающие наказание. </a:t>
            </a:r>
          </a:p>
          <a:p>
            <a:r>
              <a:rPr lang="ru-RU" sz="1200" dirty="0" smtClean="0"/>
              <a:t>3. Назначение более мягкого наказания, чем предусмотрено за данное преступление. Виды смягчения наказания. Назначение наказания в случае нарушения досудебного соглашения о сотрудничестве</a:t>
            </a:r>
          </a:p>
          <a:p>
            <a:r>
              <a:rPr lang="ru-RU" sz="1200" dirty="0" smtClean="0"/>
              <a:t>4. Назначение наказания при вердикте присяжных заседателей о снисхождении.</a:t>
            </a:r>
          </a:p>
          <a:p>
            <a:r>
              <a:rPr lang="ru-RU" sz="1200" dirty="0" smtClean="0"/>
              <a:t>5.Назначение наказания за неоконченное преступление, преступление, совершенное в соучастии и при рецидиве преступления.</a:t>
            </a:r>
          </a:p>
          <a:p>
            <a:r>
              <a:rPr lang="ru-RU" sz="1200" dirty="0" smtClean="0"/>
              <a:t>6. Назначение наказания по совокупности преступлений.</a:t>
            </a:r>
          </a:p>
          <a:p>
            <a:r>
              <a:rPr lang="ru-RU" sz="1200" dirty="0" smtClean="0"/>
              <a:t>7. Назначение наказания по совокупности приговоров.</a:t>
            </a:r>
          </a:p>
          <a:p>
            <a:r>
              <a:rPr lang="ru-RU" sz="1200" dirty="0" smtClean="0"/>
              <a:t>8. Исчисление сроков наказания и зачет наказания.</a:t>
            </a:r>
          </a:p>
          <a:p>
            <a:r>
              <a:rPr lang="ru-RU" sz="1200" i="1" dirty="0" smtClean="0"/>
              <a:t>Средства обучения: </a:t>
            </a:r>
            <a:r>
              <a:rPr lang="ru-RU" sz="1200" dirty="0" smtClean="0"/>
              <a:t>опрос, дискуссия</a:t>
            </a:r>
          </a:p>
          <a:p>
            <a:r>
              <a:rPr lang="ru-RU" sz="1200" i="1" dirty="0" smtClean="0"/>
              <a:t>Номера источников из списка рекомендуемой литературы: </a:t>
            </a:r>
            <a:r>
              <a:rPr lang="ru-RU" sz="1200" dirty="0" smtClean="0"/>
              <a:t>[19,25 ]</a:t>
            </a:r>
          </a:p>
          <a:p>
            <a:r>
              <a:rPr lang="ru-RU" sz="1200" b="1" dirty="0" smtClean="0"/>
              <a:t> </a:t>
            </a:r>
            <a:endParaRPr lang="ru-RU" sz="1200" dirty="0" smtClean="0"/>
          </a:p>
          <a:p>
            <a:r>
              <a:rPr lang="ru-RU" sz="1200" b="1" u="sng" dirty="0" smtClean="0"/>
              <a:t>Тема 17</a:t>
            </a:r>
            <a:r>
              <a:rPr lang="ru-RU" sz="1200" b="1" i="1" dirty="0" smtClean="0"/>
              <a:t>.  Условное осуждение </a:t>
            </a:r>
            <a:endParaRPr lang="ru-RU" sz="1200" dirty="0" smtClean="0"/>
          </a:p>
          <a:p>
            <a:r>
              <a:rPr lang="ru-RU" sz="1200" i="1" dirty="0" smtClean="0"/>
              <a:t>Форма занятия: </a:t>
            </a:r>
            <a:r>
              <a:rPr lang="ru-RU" sz="1200" dirty="0" smtClean="0"/>
              <a:t>семинар, 2 часа.</a:t>
            </a:r>
          </a:p>
          <a:p>
            <a:r>
              <a:rPr lang="ru-RU" sz="1200" i="1" dirty="0" smtClean="0"/>
              <a:t>Краткое содержание занятия (перечень вопросов):</a:t>
            </a:r>
            <a:endParaRPr lang="ru-RU" sz="1200" dirty="0" smtClean="0"/>
          </a:p>
          <a:p>
            <a:r>
              <a:rPr lang="ru-RU" sz="1200" dirty="0" smtClean="0"/>
              <a:t>1. Условное осуждение и его правовая природа. Основания применения условного осуждения.  </a:t>
            </a:r>
          </a:p>
          <a:p>
            <a:r>
              <a:rPr lang="ru-RU" sz="1200" dirty="0" smtClean="0"/>
              <a:t>2. Испытательный срок при условном осуждении. Возложение обязанностей на условно осужденного. Продление испытательного срока.</a:t>
            </a:r>
          </a:p>
          <a:p>
            <a:r>
              <a:rPr lang="ru-RU" sz="1200" dirty="0" smtClean="0"/>
              <a:t>3. Отмена условного осуждения.</a:t>
            </a:r>
            <a:br>
              <a:rPr lang="ru-RU" sz="1200" dirty="0" smtClean="0"/>
            </a:br>
            <a:r>
              <a:rPr lang="ru-RU" sz="1200" i="1" dirty="0" smtClean="0"/>
              <a:t>Средства обучения: </a:t>
            </a:r>
            <a:r>
              <a:rPr lang="ru-RU" sz="1200" dirty="0" smtClean="0"/>
              <a:t>опрос, дискуссия</a:t>
            </a:r>
          </a:p>
          <a:p>
            <a:r>
              <a:rPr lang="ru-RU" sz="1200" i="1" dirty="0" smtClean="0"/>
              <a:t>Номера источников из списка рекомендуемой литературы: </a:t>
            </a:r>
            <a:r>
              <a:rPr lang="ru-RU" sz="1200" dirty="0" smtClean="0"/>
              <a:t>[8, 14 ]</a:t>
            </a:r>
          </a:p>
          <a:p>
            <a:endParaRPr lang="ru-RU" sz="1200" dirty="0" smtClean="0"/>
          </a:p>
          <a:p>
            <a:r>
              <a:rPr lang="ru-RU" sz="1200" b="1" u="sng" dirty="0" smtClean="0"/>
              <a:t>Тема 18.</a:t>
            </a:r>
            <a:r>
              <a:rPr lang="ru-RU" sz="1200" b="1" dirty="0" smtClean="0"/>
              <a:t> </a:t>
            </a:r>
            <a:r>
              <a:rPr lang="ru-RU" sz="1200" b="1" i="1" dirty="0" smtClean="0"/>
              <a:t>Освобождение от уголовной ответственности </a:t>
            </a:r>
            <a:endParaRPr lang="ru-RU" sz="1200" dirty="0" smtClean="0"/>
          </a:p>
          <a:p>
            <a:r>
              <a:rPr lang="ru-RU" sz="1200" i="1" dirty="0" smtClean="0"/>
              <a:t>Форма занятия: </a:t>
            </a:r>
            <a:r>
              <a:rPr lang="ru-RU" sz="1200" dirty="0" smtClean="0"/>
              <a:t>семинар, 4 часа.</a:t>
            </a:r>
          </a:p>
          <a:p>
            <a:r>
              <a:rPr lang="ru-RU" sz="1200" i="1" dirty="0" smtClean="0"/>
              <a:t>Краткое содержание занятия (перечень вопросов):</a:t>
            </a:r>
            <a:endParaRPr lang="ru-RU" sz="1200" dirty="0" smtClean="0"/>
          </a:p>
          <a:p>
            <a:r>
              <a:rPr lang="ru-RU" sz="1200" dirty="0" smtClean="0"/>
              <a:t>1. Понятие и виды освобождения от уголовной ответственности.</a:t>
            </a:r>
          </a:p>
          <a:p>
            <a:r>
              <a:rPr lang="ru-RU" sz="1200" dirty="0" smtClean="0"/>
              <a:t>2. Освобождение от уголовной ответственности в связи с деятельным раскаянием.</a:t>
            </a:r>
          </a:p>
          <a:p>
            <a:r>
              <a:rPr lang="ru-RU" sz="1200" dirty="0" smtClean="0"/>
              <a:t>3. Освобождение от уголовной ответственности в связи с примирением с потерпевшим.</a:t>
            </a:r>
          </a:p>
          <a:p>
            <a:r>
              <a:rPr lang="ru-RU" sz="1200" dirty="0" smtClean="0"/>
              <a:t>4.Освобождение от уголовной ответственности по делам о преступлениях в сфере экономической деятельности</a:t>
            </a:r>
          </a:p>
          <a:p>
            <a:r>
              <a:rPr lang="ru-RU" sz="1200" dirty="0" smtClean="0"/>
              <a:t>5. Освобождение от уголовной ответственности в связи с истечением сроков давности.</a:t>
            </a:r>
            <a:br>
              <a:rPr lang="ru-RU" sz="1200" dirty="0" smtClean="0"/>
            </a:br>
            <a:r>
              <a:rPr lang="ru-RU" sz="1200" i="1" dirty="0" smtClean="0"/>
              <a:t>Средства обучения: </a:t>
            </a:r>
            <a:r>
              <a:rPr lang="ru-RU" sz="1200" dirty="0" smtClean="0"/>
              <a:t>опрос, дискуссия</a:t>
            </a:r>
          </a:p>
          <a:p>
            <a:r>
              <a:rPr lang="ru-RU" sz="1200" i="1" dirty="0" smtClean="0"/>
              <a:t>Номера источников из списка рекомендуемой литературы: </a:t>
            </a:r>
            <a:r>
              <a:rPr lang="ru-RU" sz="1200" dirty="0" smtClean="0"/>
              <a:t>[8, 14 ]</a:t>
            </a:r>
          </a:p>
          <a:p>
            <a:endParaRPr lang="ru-RU" sz="1200" dirty="0" smtClean="0"/>
          </a:p>
          <a:p>
            <a:endParaRPr lang="ru-RU" sz="1200" dirty="0" smtClean="0"/>
          </a:p>
          <a:p>
            <a:endParaRPr lang="ru-RU" sz="1200" dirty="0" smtClean="0"/>
          </a:p>
          <a:p>
            <a:endParaRPr lang="ru-RU" sz="12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1"/>
          <p:cNvSpPr>
            <a:spLocks noChangeArrowheads="1"/>
          </p:cNvSpPr>
          <p:nvPr/>
        </p:nvSpPr>
        <p:spPr bwMode="auto">
          <a:xfrm>
            <a:off x="9525" y="333375"/>
            <a:ext cx="9144000" cy="4832092"/>
          </a:xfrm>
          <a:prstGeom prst="rect">
            <a:avLst/>
          </a:prstGeom>
          <a:noFill/>
          <a:ln w="9525">
            <a:noFill/>
            <a:miter lim="800000"/>
            <a:headEnd/>
            <a:tailEnd/>
          </a:ln>
        </p:spPr>
        <p:txBody>
          <a:bodyPr>
            <a:spAutoFit/>
          </a:bodyPr>
          <a:lstStyle/>
          <a:p>
            <a:r>
              <a:rPr lang="ru-RU" sz="1400" b="1" u="sng" dirty="0" smtClean="0"/>
              <a:t>Тема 19.</a:t>
            </a:r>
            <a:r>
              <a:rPr lang="ru-RU" sz="1400" b="1" dirty="0" smtClean="0"/>
              <a:t> </a:t>
            </a:r>
            <a:r>
              <a:rPr lang="ru-RU" sz="1400" b="1" i="1" dirty="0" smtClean="0"/>
              <a:t>Освобождение от наказания </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Понятие и виды освобождения от наказания.</a:t>
            </a:r>
          </a:p>
          <a:p>
            <a:r>
              <a:rPr lang="ru-RU" sz="1400" dirty="0" smtClean="0"/>
              <a:t>2. Условно-досрочное освобождение от отбывания наказания.</a:t>
            </a:r>
          </a:p>
          <a:p>
            <a:r>
              <a:rPr lang="ru-RU" sz="1400" dirty="0" smtClean="0"/>
              <a:t>3. Замена </a:t>
            </a:r>
            <a:r>
              <a:rPr lang="ru-RU" sz="1400" dirty="0" err="1" smtClean="0"/>
              <a:t>неотбытой</a:t>
            </a:r>
            <a:r>
              <a:rPr lang="ru-RU" sz="1400" dirty="0" smtClean="0"/>
              <a:t> части наказания более мягким видом.</a:t>
            </a:r>
          </a:p>
          <a:p>
            <a:r>
              <a:rPr lang="ru-RU" sz="1400" dirty="0" smtClean="0"/>
              <a:t>3. Освобождение от наказания в связи с изменением обстановки.</a:t>
            </a:r>
          </a:p>
          <a:p>
            <a:r>
              <a:rPr lang="ru-RU" sz="1400" dirty="0" smtClean="0"/>
              <a:t>4. Освобождение от наказания в связи с болезнью.</a:t>
            </a:r>
          </a:p>
          <a:p>
            <a:r>
              <a:rPr lang="ru-RU" sz="1400" dirty="0" smtClean="0"/>
              <a:t>5. Отсрочка отбывания наказания.</a:t>
            </a:r>
          </a:p>
          <a:p>
            <a:r>
              <a:rPr lang="ru-RU" sz="1400" dirty="0" smtClean="0"/>
              <a:t>6.Отсрочка отбывания наказания больным наркоманией</a:t>
            </a:r>
          </a:p>
          <a:p>
            <a:r>
              <a:rPr lang="ru-RU" sz="1400" dirty="0" smtClean="0"/>
              <a:t>7. Освобождение от отбывания наказания в связи с истечением сроков давности обвинительного приговора.</a:t>
            </a:r>
            <a:endParaRPr lang="ru-RU" sz="1400" i="1" dirty="0" smtClean="0"/>
          </a:p>
          <a:p>
            <a:r>
              <a:rPr lang="ru-RU" sz="1400" i="1" dirty="0" smtClean="0"/>
              <a:t>Средства </a:t>
            </a:r>
            <a:r>
              <a:rPr lang="ru-RU" sz="1400" i="1" dirty="0"/>
              <a:t>обучения: </a:t>
            </a:r>
            <a:r>
              <a:rPr lang="ru-RU" sz="1400" dirty="0"/>
              <a:t>опрос, дискуссия</a:t>
            </a:r>
          </a:p>
          <a:p>
            <a:endParaRPr lang="ru-RU" sz="1400" i="1" dirty="0"/>
          </a:p>
          <a:p>
            <a:endParaRPr lang="ru-RU" sz="1400" dirty="0"/>
          </a:p>
          <a:p>
            <a:r>
              <a:rPr lang="ru-RU" sz="1400" b="1" dirty="0" smtClean="0"/>
              <a:t> </a:t>
            </a:r>
            <a:r>
              <a:rPr lang="ru-RU" sz="1400" b="1" u="sng" dirty="0" smtClean="0"/>
              <a:t>Тема 20.</a:t>
            </a:r>
            <a:r>
              <a:rPr lang="ru-RU" sz="1400" b="1" dirty="0" smtClean="0"/>
              <a:t> </a:t>
            </a:r>
            <a:r>
              <a:rPr lang="ru-RU" sz="1400" b="1" i="1" dirty="0" smtClean="0"/>
              <a:t>Амнистия, помилование, судимость </a:t>
            </a:r>
            <a:endParaRPr lang="ru-RU" sz="1400" dirty="0"/>
          </a:p>
          <a:p>
            <a:r>
              <a:rPr lang="ru-RU" sz="1400" i="1" dirty="0"/>
              <a:t>Форма занятия: </a:t>
            </a:r>
            <a:r>
              <a:rPr lang="ru-RU" sz="1400" dirty="0"/>
              <a:t>семинар, 2 часа.</a:t>
            </a:r>
          </a:p>
          <a:p>
            <a:r>
              <a:rPr lang="ru-RU" sz="1400" i="1" dirty="0"/>
              <a:t>Краткое содержание занятия (перечень вопросов):</a:t>
            </a:r>
            <a:endParaRPr lang="ru-RU" sz="1400" dirty="0"/>
          </a:p>
          <a:p>
            <a:r>
              <a:rPr lang="ru-RU" sz="1400" dirty="0" smtClean="0"/>
              <a:t>1. Понятие амнистии и помилования. Общие и отличительные признаки амнистии и помилования.</a:t>
            </a:r>
          </a:p>
          <a:p>
            <a:r>
              <a:rPr lang="ru-RU" sz="1400" dirty="0" smtClean="0"/>
              <a:t>2. Судимость. Понятие и уголовно-правовое значение судимости.</a:t>
            </a:r>
          </a:p>
          <a:p>
            <a:r>
              <a:rPr lang="ru-RU" sz="1400" dirty="0" smtClean="0"/>
              <a:t>3. Погашение и снятие судимости.</a:t>
            </a:r>
            <a:endParaRPr lang="ru-RU" sz="1400" dirty="0"/>
          </a:p>
          <a:p>
            <a:r>
              <a:rPr lang="ru-RU" sz="1400" i="1" dirty="0"/>
              <a:t>Средства обучения: </a:t>
            </a:r>
            <a:r>
              <a:rPr lang="ru-RU" sz="1400" dirty="0"/>
              <a:t>опрос, дискуссия   </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1"/>
          <p:cNvSpPr>
            <a:spLocks noChangeArrowheads="1"/>
          </p:cNvSpPr>
          <p:nvPr/>
        </p:nvSpPr>
        <p:spPr bwMode="auto">
          <a:xfrm>
            <a:off x="1588" y="549275"/>
            <a:ext cx="9144000" cy="5047536"/>
          </a:xfrm>
          <a:prstGeom prst="rect">
            <a:avLst/>
          </a:prstGeom>
          <a:noFill/>
          <a:ln w="9525">
            <a:noFill/>
            <a:miter lim="800000"/>
            <a:headEnd/>
            <a:tailEnd/>
          </a:ln>
        </p:spPr>
        <p:txBody>
          <a:bodyPr>
            <a:spAutoFit/>
          </a:bodyPr>
          <a:lstStyle/>
          <a:p>
            <a:r>
              <a:rPr lang="ru-RU" sz="1400" b="1" u="sng" dirty="0" smtClean="0"/>
              <a:t>Тема 21.</a:t>
            </a:r>
            <a:r>
              <a:rPr lang="ru-RU" sz="1400" b="1" dirty="0" smtClean="0"/>
              <a:t> </a:t>
            </a:r>
            <a:r>
              <a:rPr lang="ru-RU" sz="1400" b="1" i="1" dirty="0" smtClean="0"/>
              <a:t>Уголовная ответственность и наказание   несовершеннолетних </a:t>
            </a:r>
            <a:endParaRPr lang="ru-RU" sz="1400" dirty="0"/>
          </a:p>
          <a:p>
            <a:r>
              <a:rPr lang="ru-RU" sz="1400" i="1" dirty="0"/>
              <a:t>Форма занятия: </a:t>
            </a:r>
            <a:r>
              <a:rPr lang="ru-RU" sz="1400" dirty="0"/>
              <a:t>семинар, </a:t>
            </a:r>
            <a:r>
              <a:rPr lang="ru-RU" sz="1400" dirty="0" smtClean="0"/>
              <a:t>4 </a:t>
            </a:r>
            <a:r>
              <a:rPr lang="ru-RU" sz="1400" dirty="0"/>
              <a:t>часа.</a:t>
            </a:r>
          </a:p>
          <a:p>
            <a:r>
              <a:rPr lang="ru-RU" sz="1400" i="1" dirty="0"/>
              <a:t>Краткое содержание занятия (перечень вопросов):</a:t>
            </a:r>
            <a:endParaRPr lang="ru-RU" sz="1400" dirty="0"/>
          </a:p>
          <a:p>
            <a:r>
              <a:rPr lang="ru-RU" sz="1400" dirty="0" smtClean="0"/>
              <a:t>1. Лица, признаваемые несовершеннолетним в уголовном праве. Социально-психологические особенности несовершеннолетних.</a:t>
            </a:r>
          </a:p>
          <a:p>
            <a:r>
              <a:rPr lang="ru-RU" sz="1400" dirty="0" smtClean="0"/>
              <a:t>2. Виды наказаний, применяемые к несовершеннолетним, и особенности их назначения.</a:t>
            </a:r>
          </a:p>
          <a:p>
            <a:r>
              <a:rPr lang="ru-RU" sz="1400" dirty="0" smtClean="0"/>
              <a:t>2. Освобождение несовершеннолетних от уголовной ответственности.</a:t>
            </a:r>
          </a:p>
          <a:p>
            <a:r>
              <a:rPr lang="ru-RU" sz="1400" dirty="0" smtClean="0"/>
              <a:t>3. Принудительные меры воспитательного воздействия: виды, содержание, основания применения. Правовые последствия неисполнения принудительных мер воспитательного воздействия. </a:t>
            </a:r>
          </a:p>
          <a:p>
            <a:r>
              <a:rPr lang="ru-RU" sz="1400" dirty="0" smtClean="0"/>
              <a:t>4. Особенности освобождение несовершеннолетних от наказания. Исчисление сроков давности и погашения судимости.</a:t>
            </a:r>
            <a:endParaRPr lang="ru-RU" sz="1400" i="1" dirty="0" smtClean="0"/>
          </a:p>
          <a:p>
            <a:r>
              <a:rPr lang="ru-RU" sz="1400" i="1" dirty="0" smtClean="0"/>
              <a:t>Средства </a:t>
            </a:r>
            <a:r>
              <a:rPr lang="ru-RU" sz="1400" i="1" dirty="0"/>
              <a:t>обучения:</a:t>
            </a:r>
            <a:r>
              <a:rPr lang="ru-RU" sz="1400" dirty="0"/>
              <a:t> опрос, дискуссия.</a:t>
            </a:r>
          </a:p>
          <a:p>
            <a:r>
              <a:rPr lang="ru-RU" sz="1400" dirty="0"/>
              <a:t> </a:t>
            </a:r>
          </a:p>
          <a:p>
            <a:r>
              <a:rPr lang="ru-RU" sz="1400" b="1" u="sng" dirty="0" smtClean="0"/>
              <a:t>Тема 22.</a:t>
            </a:r>
            <a:r>
              <a:rPr lang="ru-RU" sz="1400" b="1" dirty="0" smtClean="0"/>
              <a:t> </a:t>
            </a:r>
            <a:r>
              <a:rPr lang="ru-RU" sz="1400" b="1" i="1" dirty="0" smtClean="0"/>
              <a:t>Принудительные меры медицинского характера </a:t>
            </a:r>
            <a:endParaRPr lang="ru-RU" sz="1400" dirty="0"/>
          </a:p>
          <a:p>
            <a:r>
              <a:rPr lang="ru-RU" sz="1400" i="1" dirty="0"/>
              <a:t>Форма занятия: семинар, 2 часа.</a:t>
            </a:r>
            <a:endParaRPr lang="ru-RU" sz="1400" dirty="0"/>
          </a:p>
          <a:p>
            <a:r>
              <a:rPr lang="ru-RU" sz="1400" i="1" dirty="0"/>
              <a:t>Краткое содержание занятия (перечень вопросов):          </a:t>
            </a:r>
            <a:endParaRPr lang="ru-RU" sz="1400" dirty="0"/>
          </a:p>
          <a:p>
            <a:r>
              <a:rPr lang="ru-RU" sz="1400" dirty="0" smtClean="0"/>
              <a:t>1. Понятие, юридическая природа принудительных мер медицинского характера. Основания и цели их применения.</a:t>
            </a:r>
          </a:p>
          <a:p>
            <a:r>
              <a:rPr lang="ru-RU" sz="1400" dirty="0" smtClean="0"/>
              <a:t>2. Виды принудительных мер медицинского характера. </a:t>
            </a:r>
          </a:p>
          <a:p>
            <a:r>
              <a:rPr lang="ru-RU" sz="1400" dirty="0" smtClean="0"/>
              <a:t>3. Порядок назначения принудительных мер медицинского характера. Продление принудительных мер, изменение вида учреждения, отмена принудительных мер медицинского характера.</a:t>
            </a:r>
          </a:p>
          <a:p>
            <a:r>
              <a:rPr lang="ru-RU" sz="1400" dirty="0" smtClean="0"/>
              <a:t>4. Применение принудительных меры медицинского характера, соединенных с исполнением наказания.</a:t>
            </a:r>
            <a:endParaRPr lang="ru-RU" sz="1400" i="1" dirty="0" smtClean="0"/>
          </a:p>
          <a:p>
            <a:r>
              <a:rPr lang="ru-RU" sz="1400" i="1" dirty="0" smtClean="0"/>
              <a:t>Средства </a:t>
            </a:r>
            <a:r>
              <a:rPr lang="ru-RU" sz="1400" i="1" dirty="0"/>
              <a:t>обучения:</a:t>
            </a:r>
            <a:r>
              <a:rPr lang="ru-RU" sz="1400" dirty="0"/>
              <a:t> опрос, дискуссия</a:t>
            </a:r>
            <a:r>
              <a:rPr lang="ru-RU" sz="1400" dirty="0" smtClean="0"/>
              <a:t>.</a:t>
            </a:r>
            <a:endParaRPr lang="ru-RU" sz="14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1"/>
          <p:cNvSpPr>
            <a:spLocks noChangeArrowheads="1"/>
          </p:cNvSpPr>
          <p:nvPr/>
        </p:nvSpPr>
        <p:spPr bwMode="auto">
          <a:xfrm>
            <a:off x="144463" y="765175"/>
            <a:ext cx="8964612" cy="4616648"/>
          </a:xfrm>
          <a:prstGeom prst="rect">
            <a:avLst/>
          </a:prstGeom>
          <a:noFill/>
          <a:ln w="9525">
            <a:noFill/>
            <a:miter lim="800000"/>
            <a:headEnd/>
            <a:tailEnd/>
          </a:ln>
        </p:spPr>
        <p:txBody>
          <a:bodyPr>
            <a:spAutoFit/>
          </a:bodyPr>
          <a:lstStyle/>
          <a:p>
            <a:r>
              <a:rPr lang="ru-RU" sz="1400" b="1" dirty="0" smtClean="0"/>
              <a:t>Тема 23. </a:t>
            </a:r>
            <a:r>
              <a:rPr lang="ru-RU" sz="1400" b="1" i="1" dirty="0" smtClean="0"/>
              <a:t>Конфискация имущества (изучается самостоятельно)</a:t>
            </a:r>
            <a:endParaRPr lang="ru-RU" sz="1400" dirty="0"/>
          </a:p>
          <a:p>
            <a:r>
              <a:rPr lang="ru-RU" sz="1400" i="1" dirty="0"/>
              <a:t>Краткое содержание занятия (перечень вопросов):          </a:t>
            </a:r>
            <a:endParaRPr lang="ru-RU" sz="1400" dirty="0"/>
          </a:p>
          <a:p>
            <a:r>
              <a:rPr lang="ru-RU" sz="1400" dirty="0" smtClean="0"/>
              <a:t>1.Понятие конфискации имущества, ее цели.</a:t>
            </a:r>
          </a:p>
          <a:p>
            <a:r>
              <a:rPr lang="ru-RU" sz="1400" dirty="0" smtClean="0"/>
              <a:t>2.Предмет конфискации (перечень имущества, подлежащего конфискации).</a:t>
            </a:r>
          </a:p>
          <a:p>
            <a:r>
              <a:rPr lang="ru-RU" sz="1400" dirty="0" smtClean="0"/>
              <a:t>3. Конфискация денежной суммы взамен имущества.</a:t>
            </a:r>
          </a:p>
          <a:p>
            <a:r>
              <a:rPr lang="ru-RU" sz="1400" dirty="0" smtClean="0"/>
              <a:t>4. Возмещение причиненного ущерба.</a:t>
            </a:r>
            <a:endParaRPr lang="ru-RU" sz="1400" i="1" dirty="0" smtClean="0"/>
          </a:p>
          <a:p>
            <a:r>
              <a:rPr lang="ru-RU" sz="1400" i="1" dirty="0" smtClean="0"/>
              <a:t>Средства </a:t>
            </a:r>
            <a:r>
              <a:rPr lang="ru-RU" sz="1400" i="1" dirty="0"/>
              <a:t>обучения:</a:t>
            </a:r>
            <a:r>
              <a:rPr lang="ru-RU" sz="1400" dirty="0"/>
              <a:t> опрос, дискуссия.</a:t>
            </a:r>
          </a:p>
          <a:p>
            <a:endParaRPr lang="ru-RU" sz="1400" i="1" dirty="0" smtClean="0"/>
          </a:p>
          <a:p>
            <a:r>
              <a:rPr lang="ru-RU" sz="1400" b="1" dirty="0" smtClean="0"/>
              <a:t>Тема 24. </a:t>
            </a:r>
            <a:r>
              <a:rPr lang="ru-RU" sz="1400" b="1" i="1" dirty="0" smtClean="0"/>
              <a:t>Основные положения Общей части уголовного права некоторых зарубежных государств (изучается самостоятельно</a:t>
            </a:r>
            <a:r>
              <a:rPr lang="ru-RU" sz="1400" i="1" dirty="0" smtClean="0"/>
              <a:t>)</a:t>
            </a:r>
            <a:endParaRPr lang="ru-RU" sz="1400" dirty="0" smtClean="0"/>
          </a:p>
          <a:p>
            <a:r>
              <a:rPr lang="ru-RU" sz="1400" i="1" dirty="0" smtClean="0"/>
              <a:t>Краткое содержание занятия (перечень вопросов):          </a:t>
            </a:r>
            <a:endParaRPr lang="ru-RU" sz="1400" dirty="0" smtClean="0"/>
          </a:p>
          <a:p>
            <a:r>
              <a:rPr lang="ru-RU" sz="1400" dirty="0" smtClean="0"/>
              <a:t>1.Общая характеристика уголовного права зарубежных стран. Источники уголовного права зарубежных государств. Особенности англо-саксонской и континентальной систем права.</a:t>
            </a:r>
            <a:endParaRPr lang="ru-RU" sz="1400" u="sng" dirty="0" smtClean="0"/>
          </a:p>
          <a:p>
            <a:r>
              <a:rPr lang="ru-RU" sz="1400" dirty="0" smtClean="0"/>
              <a:t>    2. Уголовно-правые школы и теории. Классическое, антропологическое, социологическое направление в уголовном праве. Теория социальной защиты.</a:t>
            </a:r>
          </a:p>
          <a:p>
            <a:r>
              <a:rPr lang="ru-RU" sz="1400" dirty="0" smtClean="0"/>
              <a:t>     3.Понятие преступления и наказания по уголовному праву различных государств.</a:t>
            </a:r>
          </a:p>
          <a:p>
            <a:r>
              <a:rPr lang="ru-RU" sz="1400" dirty="0" smtClean="0"/>
              <a:t>    4. Система и виды наказания. Тенденции в развитии действующей системы наказаний в зарубежных странах.</a:t>
            </a:r>
          </a:p>
          <a:p>
            <a:r>
              <a:rPr lang="ru-RU" sz="1400" dirty="0" smtClean="0"/>
              <a:t>   5.  Основные положения уголовного законодательства Англии, Франции, ФРГ, США, Японии, КНР.</a:t>
            </a:r>
            <a:endParaRPr lang="ru-RU" sz="1400" i="1" dirty="0" smtClean="0"/>
          </a:p>
          <a:p>
            <a:r>
              <a:rPr lang="ru-RU" sz="1400" i="1" dirty="0" smtClean="0"/>
              <a:t>Средства обучения:</a:t>
            </a:r>
            <a:r>
              <a:rPr lang="ru-RU" sz="1400" dirty="0" smtClean="0"/>
              <a:t> опрос, дискуссия.</a:t>
            </a:r>
          </a:p>
          <a:p>
            <a:endParaRPr lang="ru-RU" sz="14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1"/>
          <p:cNvSpPr>
            <a:spLocks noChangeArrowheads="1"/>
          </p:cNvSpPr>
          <p:nvPr/>
        </p:nvSpPr>
        <p:spPr bwMode="auto">
          <a:xfrm>
            <a:off x="179512" y="260648"/>
            <a:ext cx="8699376" cy="6294031"/>
          </a:xfrm>
          <a:prstGeom prst="rect">
            <a:avLst/>
          </a:prstGeom>
          <a:noFill/>
          <a:ln w="9525">
            <a:noFill/>
            <a:miter lim="800000"/>
            <a:headEnd/>
            <a:tailEnd/>
          </a:ln>
        </p:spPr>
        <p:txBody>
          <a:bodyPr wrap="square">
            <a:spAutoFit/>
          </a:bodyPr>
          <a:lstStyle/>
          <a:p>
            <a:r>
              <a:rPr lang="ru-RU" sz="1300" b="1" dirty="0"/>
              <a:t>1.4. Методические указание по  самостоятельной работе студентов</a:t>
            </a:r>
          </a:p>
          <a:p>
            <a:r>
              <a:rPr lang="ru-RU" sz="1300" dirty="0"/>
              <a:t>                                                  Общие методические указания</a:t>
            </a:r>
          </a:p>
          <a:p>
            <a:r>
              <a:rPr lang="ru-RU" sz="1300" dirty="0"/>
              <a:t>Настоящие методические указания предназначены для самостоятельной работы студентов в области применения основных понятий, положений и институтов Общей части уголовного права, организации практических занятий по уголовному праву.</a:t>
            </a:r>
          </a:p>
          <a:p>
            <a:r>
              <a:rPr lang="ru-RU" sz="1300" dirty="0"/>
              <a:t>Помещенные в пособии задания имеют целью научить самостоятельно, применять уголовный закон к конкретным жизненным ситуациям, выработать навыки устного и письменного обоснования решений при применении уголовного закона, способствовать углубленному изучению теоретического курса Общей части уголовного права.</a:t>
            </a:r>
          </a:p>
          <a:p>
            <a:r>
              <a:rPr lang="ru-RU" sz="1300" dirty="0"/>
              <a:t>Решение задач должно состоять в развернутом и обоснованном ответе на поставленные в конце казусов вопросы. Оно должно основываться на действующем законодательстве и ином нормативном материале, на руководящих разъяснениях пленумов Верховного Суда РФ, а также на теоретических положениях. Решения, даже правильные по существу, но не имеющие ссылок на соответствующий закон или иной нормативный материал, не могут быть признаны удовлетворительными. Поэтому решению задач должно предшествовать изучение соответствующего нормативного материала, специальной литературы по теме.</a:t>
            </a:r>
          </a:p>
          <a:p>
            <a:r>
              <a:rPr lang="ru-RU" sz="1300" dirty="0"/>
              <a:t>Решая казус, необходимо внимательно его прочитать, хорошо уяснить обстоятельства дела и с привлечением всех необходимых материалов дать ответ на поставленный вопрос. При этом следует помнить, что часто для правильного ответа нужно поставить ряд вопросов, от ответа на которые зависит решение основного вопроса. Например, ответ на вопрос, образуют ли преступления виновного особо опасный рецидив зависит от ответа на ряд вопросов: а) подпадают ли преступления, за которые был судим виновный, под категории, указанные в законе; б) в каком возрасте были совершены эти преступления; в) не были ли эти судимости сняты или погашены; г) имеется ли необходимое число судимостей, предусмотренное законом, и т.д. Знание законодательства и теоретического материала позволит правильно определить круг правовых вопросов, от ответа на которые зависит решение задачи.</a:t>
            </a:r>
          </a:p>
          <a:p>
            <a:r>
              <a:rPr lang="ru-RU" sz="1300" dirty="0"/>
              <a:t>Ответ на поставленный вопрос должен быть подробным, обстоятельным. Недопустимы ответы вроде таких, как «нет преступления», «нет вины», «умысел», «неосторожность» и т.п. Отвечая на вопрос, следует путем анализа обстоятельств дела, текста закона, материалов судебной практики, теоретических положений доказывать правильность того или иного решения.</a:t>
            </a:r>
          </a:p>
          <a:p>
            <a:r>
              <a:rPr lang="ru-RU" sz="1300" dirty="0"/>
              <a:t>Основные моменты решения задачи (вопросы, которые возникают в ходе решения, правовые нормы, на основе которых они разрешаются, аргументация, ссылки на руководящие указания верховных судов и т.д.) следует записывать в специальные тетради.</a:t>
            </a: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1"/>
          <p:cNvSpPr>
            <a:spLocks noChangeArrowheads="1"/>
          </p:cNvSpPr>
          <p:nvPr/>
        </p:nvSpPr>
        <p:spPr bwMode="auto">
          <a:xfrm>
            <a:off x="36513" y="333375"/>
            <a:ext cx="8820150" cy="2215991"/>
          </a:xfrm>
          <a:prstGeom prst="rect">
            <a:avLst/>
          </a:prstGeom>
          <a:noFill/>
          <a:ln w="9525">
            <a:noFill/>
            <a:miter lim="800000"/>
            <a:headEnd/>
            <a:tailEnd/>
          </a:ln>
        </p:spPr>
        <p:txBody>
          <a:bodyPr>
            <a:spAutoFit/>
          </a:bodyPr>
          <a:lstStyle/>
          <a:p>
            <a:r>
              <a:rPr lang="ru-RU" sz="1400" b="1" u="sng" dirty="0" smtClean="0"/>
              <a:t>Тема 1.</a:t>
            </a:r>
            <a:r>
              <a:rPr lang="ru-RU" sz="1400" b="1" dirty="0" smtClean="0"/>
              <a:t>  </a:t>
            </a:r>
            <a:r>
              <a:rPr lang="ru-RU" sz="1400" b="1" i="1" dirty="0" smtClean="0"/>
              <a:t>Понятие, задачи и принципы уголовного права. Наука уголовного права (2 часа)</a:t>
            </a:r>
            <a:endParaRPr lang="ru-RU" sz="1400" u="sng" dirty="0" smtClean="0"/>
          </a:p>
          <a:p>
            <a:r>
              <a:rPr lang="ru-RU" sz="1400" dirty="0" smtClean="0"/>
              <a:t>1. Понятие уголовного права. Уголовное право, как отрасль права. Предмет и метод уголовного права. Уголовно-правовые отношения.</a:t>
            </a:r>
          </a:p>
          <a:p>
            <a:r>
              <a:rPr lang="ru-RU" sz="1400" dirty="0" smtClean="0"/>
              <a:t>2. Задачи уголовного права.</a:t>
            </a:r>
          </a:p>
          <a:p>
            <a:r>
              <a:rPr lang="ru-RU" sz="1400" dirty="0" smtClean="0"/>
              <a:t>3. Принципы уголовного права, их понятие и значение.</a:t>
            </a:r>
          </a:p>
          <a:p>
            <a:r>
              <a:rPr lang="ru-RU" sz="1400" dirty="0" smtClean="0"/>
              <a:t>4. Система уголовного права. Место уголовного права в системе права РФ. </a:t>
            </a:r>
          </a:p>
          <a:p>
            <a:r>
              <a:rPr lang="ru-RU" sz="1400" dirty="0" smtClean="0"/>
              <a:t>5. Наука уголовного права, ее предмет, метод и задачи.</a:t>
            </a:r>
            <a:endParaRPr lang="ru-RU" sz="1400" b="1" dirty="0" smtClean="0"/>
          </a:p>
          <a:p>
            <a:r>
              <a:rPr lang="ru-RU" sz="1400" dirty="0" smtClean="0"/>
              <a:t>Нормативно-правовые </a:t>
            </a:r>
            <a:r>
              <a:rPr lang="ru-RU" sz="1400" dirty="0"/>
              <a:t>акты и постановлении Пленума Верховного Суда</a:t>
            </a:r>
          </a:p>
          <a:p>
            <a:r>
              <a:rPr lang="ru-RU" sz="1400" dirty="0"/>
              <a:t>Конституция Российской Федерации (ст. 2, 7, 17, 19,20,45,47-55,71). Уголовный кодекс РФ (ст. 1-8).</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1"/>
          <p:cNvSpPr>
            <a:spLocks noChangeArrowheads="1"/>
          </p:cNvSpPr>
          <p:nvPr/>
        </p:nvSpPr>
        <p:spPr bwMode="auto">
          <a:xfrm>
            <a:off x="-1116013" y="-12822238"/>
            <a:ext cx="10583863" cy="8772525"/>
          </a:xfrm>
          <a:prstGeom prst="rect">
            <a:avLst/>
          </a:prstGeom>
          <a:noFill/>
          <a:ln w="9525">
            <a:noFill/>
            <a:miter lim="800000"/>
            <a:headEnd/>
            <a:tailEnd/>
          </a:ln>
        </p:spPr>
        <p:txBody>
          <a:bodyPr>
            <a:spAutoFit/>
          </a:bodyPr>
          <a:lstStyle/>
          <a:p>
            <a:r>
              <a:rPr lang="ru-RU" sz="1200" dirty="0"/>
              <a:t>Тема 2. Уголовно-правовое отношение и уголовная ответственность</a:t>
            </a:r>
          </a:p>
          <a:p>
            <a:r>
              <a:rPr lang="ru-RU" sz="1200" dirty="0"/>
              <a:t>1.	Понятие, структура и основания возникновения уголовно-правового</a:t>
            </a:r>
          </a:p>
          <a:p>
            <a:r>
              <a:rPr lang="ru-RU" sz="1200" dirty="0"/>
              <a:t>           отношения.</a:t>
            </a:r>
          </a:p>
          <a:p>
            <a:r>
              <a:rPr lang="ru-RU" sz="1200" dirty="0"/>
              <a:t>2.	Понятие уголовной ответственности.</a:t>
            </a:r>
          </a:p>
          <a:p>
            <a:r>
              <a:rPr lang="ru-RU" sz="1200" dirty="0"/>
              <a:t>3.	Основания уголовной ответственности.</a:t>
            </a:r>
          </a:p>
          <a:p>
            <a:r>
              <a:rPr lang="ru-RU" sz="1200" dirty="0"/>
              <a:t>4.	Соотношение уголовной ответственности с другими видами юридической</a:t>
            </a:r>
          </a:p>
          <a:p>
            <a:r>
              <a:rPr lang="ru-RU" sz="1200" dirty="0"/>
              <a:t>           ответственности.</a:t>
            </a:r>
          </a:p>
          <a:p>
            <a:r>
              <a:rPr lang="ru-RU" sz="1200" dirty="0"/>
              <a:t>Нормативно-правовые акты и постановления Пленума Верховного Суда</a:t>
            </a:r>
          </a:p>
          <a:p>
            <a:r>
              <a:rPr lang="ru-RU" sz="1200" dirty="0"/>
              <a:t>Конституция РФ (ст. 15, 17-22). Уголовный кодекс РФ (ст. 3-8).</a:t>
            </a:r>
          </a:p>
          <a:p>
            <a:r>
              <a:rPr lang="ru-RU" sz="1200" dirty="0"/>
              <a:t>Задачи</a:t>
            </a:r>
          </a:p>
          <a:p>
            <a:r>
              <a:rPr lang="ru-RU" sz="1200" dirty="0"/>
              <a:t>1. Ранее не судимый Симонов в мае 1998 г. был задержан при попытке грабежа. В ходе расследования была установлена его виновность также в совершении другого преступления. В феврале 1999 г. суд приговорил его по совокупности преступлений к пяти годам лишения свободы. В июле 2002 г. Сидорова на основании ст. 79 </a:t>
            </a:r>
            <a:r>
              <a:rPr lang="ru-RU" sz="1200" dirty="0" smtClean="0"/>
              <a:t>УК РФ </a:t>
            </a:r>
            <a:r>
              <a:rPr lang="ru-RU" sz="1200" dirty="0"/>
              <a:t>условно-досрочно освободили от наказания, а в апреле 2003 г. с него была досрочно снята судимость.</a:t>
            </a:r>
          </a:p>
          <a:p>
            <a:r>
              <a:rPr lang="ru-RU" sz="1200" dirty="0"/>
              <a:t>Укажите, с какого момента возникло уголовное правоотношение и когда оно прекратилось. Назовите стороны данного правоотношения.</a:t>
            </a:r>
          </a:p>
          <a:p>
            <a:r>
              <a:rPr lang="ru-RU" sz="1200" dirty="0"/>
              <a:t>2. Неизлечимо больной Петренко, не желая обременять собой родственников, высказал желание покончить жизнь самоубийством и попросил знакомого Мещерякова, работающего в аптеке, достать ему сильнодействующий яд. Мещеряков, зная о намерениях Петренко, принес ему яд. Тот покончил жизнь самоубийством.</a:t>
            </a:r>
          </a:p>
          <a:p>
            <a:r>
              <a:rPr lang="ru-RU" sz="1200" dirty="0"/>
              <a:t>Подлежит ли Мещеряков уголовной ответственности?</a:t>
            </a:r>
          </a:p>
          <a:p>
            <a:endParaRPr lang="ru-RU" sz="1200" dirty="0"/>
          </a:p>
          <a:p>
            <a:r>
              <a:rPr lang="ru-RU" sz="1200" dirty="0"/>
              <a:t>                           Тема 3. Уголовный закон</a:t>
            </a:r>
          </a:p>
          <a:p>
            <a:r>
              <a:rPr lang="ru-RU" sz="1200" dirty="0"/>
              <a:t>1.	Понятие и значение уголовного закона.</a:t>
            </a:r>
          </a:p>
          <a:p>
            <a:r>
              <a:rPr lang="ru-RU" sz="1200" dirty="0"/>
              <a:t>2.	Действующее уголовное законодательство и его взаимосвязь с Конституцией РФ</a:t>
            </a:r>
          </a:p>
          <a:p>
            <a:r>
              <a:rPr lang="ru-RU" sz="1200" dirty="0"/>
              <a:t>          и нормами международного права.</a:t>
            </a:r>
          </a:p>
          <a:p>
            <a:r>
              <a:rPr lang="ru-RU" sz="1200" dirty="0"/>
              <a:t>3.	Структура уголовного закона и уголовно-правовой нормы.</a:t>
            </a:r>
          </a:p>
          <a:p>
            <a:r>
              <a:rPr lang="ru-RU" sz="1200" dirty="0"/>
              <a:t>4.	Толкование уголовного закона.</a:t>
            </a:r>
          </a:p>
          <a:p>
            <a:r>
              <a:rPr lang="ru-RU" sz="1200" dirty="0"/>
              <a:t>5.	Действие уголовного закона во времени.</a:t>
            </a:r>
          </a:p>
          <a:p>
            <a:r>
              <a:rPr lang="ru-RU" sz="1200" dirty="0"/>
              <a:t>6.	Действие уголовного закона в пространстве.</a:t>
            </a:r>
          </a:p>
          <a:p>
            <a:r>
              <a:rPr lang="ru-RU" sz="1200" dirty="0"/>
              <a:t>7.	Выдача лиц, совершивших преступление.</a:t>
            </a:r>
          </a:p>
          <a:p>
            <a:r>
              <a:rPr lang="ru-RU" sz="1200" dirty="0"/>
              <a:t>Нормативно-правовые акты и постановления Пленума Верховного Суда</a:t>
            </a:r>
          </a:p>
          <a:p>
            <a:r>
              <a:rPr lang="ru-RU" sz="1200" dirty="0"/>
              <a:t>Конституция РФ (ст. 15,49,50,54,61,63, 105-108).</a:t>
            </a:r>
          </a:p>
          <a:p>
            <a:r>
              <a:rPr lang="ru-RU" sz="1200" dirty="0"/>
              <a:t>Уголовный кодекс РФ (ст. 9-13).</a:t>
            </a:r>
          </a:p>
          <a:p>
            <a:r>
              <a:rPr lang="ru-RU" sz="1200" dirty="0"/>
              <a:t>Закон о введении в действие </a:t>
            </a:r>
            <a:r>
              <a:rPr lang="ru-RU" sz="1200" dirty="0" smtClean="0"/>
              <a:t>УК РФ </a:t>
            </a:r>
            <a:r>
              <a:rPr lang="ru-RU" sz="1200" dirty="0"/>
              <a:t>(см. приложение к </a:t>
            </a:r>
            <a:r>
              <a:rPr lang="ru-RU" sz="1200" dirty="0" smtClean="0"/>
              <a:t>УК РФ).</a:t>
            </a:r>
            <a:endParaRPr lang="ru-RU" sz="1200" dirty="0"/>
          </a:p>
          <a:p>
            <a:r>
              <a:rPr lang="ru-RU" sz="1200" dirty="0"/>
              <a:t>Закон РФ от 25 мая 1994 г. «О порядке опубликования и вступления в силу федеральных конституционных законов, федеральных законов, актов палат Федерального Собрания»//Рос. газ. 1994. 15 июня.</a:t>
            </a:r>
          </a:p>
          <a:p>
            <a:r>
              <a:rPr lang="ru-RU" sz="1200" dirty="0"/>
              <a:t>Закон РФ от 1 апреля 1993 г. «О государственной границе Российской Федерации» // Ведомости РФ. 1993. № 17. Ст. 594.</a:t>
            </a:r>
          </a:p>
          <a:p>
            <a:r>
              <a:rPr lang="ru-RU" sz="1200" dirty="0"/>
              <a:t>Закон РФ «О континентальном шельфе РФ» // Ведомости РФ. 1995. № 49. Ст. 4694.</a:t>
            </a:r>
          </a:p>
          <a:p>
            <a:r>
              <a:rPr lang="ru-RU" sz="1200" dirty="0"/>
              <a:t>Договор между РФ и Республикой Молдова о правовой помощи и правовых отношениях по гражданским, семейным и уголовным делам // СЗ РФ. 1995. № 20. Ст. 1766 (ст. 61-78).</a:t>
            </a:r>
          </a:p>
          <a:p>
            <a:r>
              <a:rPr lang="ru-RU" sz="1200" dirty="0"/>
              <a:t>Договор между РФ и Литовской Республикой о правовой помощи и правовых отношениях по гражданским, семейным и уголовным делам // СЗ РФ. 1995. № 19. Ст. 1712, разд. </a:t>
            </a:r>
            <a:r>
              <a:rPr lang="en-US" sz="1200" dirty="0"/>
              <a:t>II.</a:t>
            </a:r>
          </a:p>
          <a:p>
            <a:r>
              <a:rPr lang="ru-RU" sz="1200" dirty="0"/>
              <a:t>Конвенция о передаче лиц, осужденных к лишению свободы, для отбывания наказания в государстве, гражданами которого они являются // Ведомости Верховного Совета СССР. 1979. №33.</a:t>
            </a:r>
          </a:p>
          <a:p>
            <a:r>
              <a:rPr lang="ru-RU" sz="1200" dirty="0"/>
              <a:t>Постановление Пленума Верховного Суда РФ «О применении судами общей юрисдикции общепризнанных принципов и норм международного права и международных договоров Российской Федерации» от 10.10.2003 г. № 5// Бюллетень Верховного Суда РФ 2003 г. № 12</a:t>
            </a:r>
          </a:p>
          <a:p>
            <a:r>
              <a:rPr lang="ru-RU" sz="1200" dirty="0"/>
              <a:t>Постановление Пленума Верховного Суда РФ «О некоторых вопросах применения судами Конституции Российской Федерации при осуществлении правосудия» от 31.10.1995 г. № 8//Бюллетень Верховного Суда РФ 1996 г. №1</a:t>
            </a:r>
          </a:p>
        </p:txBody>
      </p:sp>
      <p:sp>
        <p:nvSpPr>
          <p:cNvPr id="205827" name="Rectangle 2"/>
          <p:cNvSpPr>
            <a:spLocks noChangeArrowheads="1"/>
          </p:cNvSpPr>
          <p:nvPr/>
        </p:nvSpPr>
        <p:spPr bwMode="auto">
          <a:xfrm>
            <a:off x="0" y="0"/>
            <a:ext cx="9144000" cy="7325082"/>
          </a:xfrm>
          <a:prstGeom prst="rect">
            <a:avLst/>
          </a:prstGeom>
          <a:noFill/>
          <a:ln w="9525">
            <a:noFill/>
            <a:miter lim="800000"/>
            <a:headEnd/>
            <a:tailEnd/>
          </a:ln>
        </p:spPr>
        <p:txBody>
          <a:bodyPr wrap="square">
            <a:spAutoFit/>
          </a:bodyPr>
          <a:lstStyle/>
          <a:p>
            <a:r>
              <a:rPr lang="ru-RU" sz="950" b="1" u="sng" dirty="0" smtClean="0">
                <a:latin typeface="Arial" pitchFamily="34" charset="0"/>
                <a:cs typeface="Arial" pitchFamily="34" charset="0"/>
              </a:rPr>
              <a:t>Тема 2.</a:t>
            </a:r>
            <a:r>
              <a:rPr lang="ru-RU" sz="950" b="1" dirty="0" smtClean="0">
                <a:latin typeface="Arial" pitchFamily="34" charset="0"/>
                <a:cs typeface="Arial" pitchFamily="34" charset="0"/>
              </a:rPr>
              <a:t> </a:t>
            </a:r>
            <a:r>
              <a:rPr lang="ru-RU" sz="950" b="1" i="1" dirty="0" smtClean="0">
                <a:latin typeface="Arial" pitchFamily="34" charset="0"/>
                <a:cs typeface="Arial" pitchFamily="34" charset="0"/>
              </a:rPr>
              <a:t>Уголовный закон (6 часов)</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1. Понятие уголовного закона, его основные черты.</a:t>
            </a:r>
          </a:p>
          <a:p>
            <a:r>
              <a:rPr lang="ru-RU" sz="950" dirty="0" smtClean="0">
                <a:latin typeface="Arial" pitchFamily="34" charset="0"/>
                <a:cs typeface="Arial" pitchFamily="34" charset="0"/>
              </a:rPr>
              <a:t>2. Уголовное законодательство России: история и современность. Стабильность и изменчивость уголовного законодательства. УК РФ 1996г., его основные черты.</a:t>
            </a:r>
          </a:p>
          <a:p>
            <a:r>
              <a:rPr lang="ru-RU" sz="950" dirty="0" smtClean="0">
                <a:latin typeface="Arial" pitchFamily="34" charset="0"/>
                <a:cs typeface="Arial" pitchFamily="34" charset="0"/>
              </a:rPr>
              <a:t>3. Строение уголовного закона. Взаимодействие Общей и Особенной частей УК РФ. Структура уголовно-правовой нормы. Виды диспозиций и санкций.</a:t>
            </a:r>
          </a:p>
          <a:p>
            <a:r>
              <a:rPr lang="ru-RU" sz="950" dirty="0" smtClean="0">
                <a:latin typeface="Arial" pitchFamily="34" charset="0"/>
                <a:cs typeface="Arial" pitchFamily="34" charset="0"/>
              </a:rPr>
              <a:t>4. Действие уголовного закона во времени.  Время совершения преступления. Принципы действия закона во времени.</a:t>
            </a:r>
          </a:p>
          <a:p>
            <a:r>
              <a:rPr lang="ru-RU" sz="950" dirty="0" smtClean="0">
                <a:latin typeface="Arial" pitchFamily="34" charset="0"/>
                <a:cs typeface="Arial" pitchFamily="34" charset="0"/>
              </a:rPr>
              <a:t>5. Действие уголовного закона в пространстве. Принципы действия уголовного закона в пространстве. Выдача лиц, совершивших преступление.</a:t>
            </a:r>
          </a:p>
          <a:p>
            <a:r>
              <a:rPr lang="ru-RU" sz="950" dirty="0" smtClean="0">
                <a:latin typeface="Arial" pitchFamily="34" charset="0"/>
                <a:cs typeface="Arial" pitchFamily="34" charset="0"/>
              </a:rPr>
              <a:t>6. Толкование уголовного закона, виды толкования и приемы </a:t>
            </a:r>
          </a:p>
          <a:p>
            <a:r>
              <a:rPr lang="ru-RU" sz="950" b="1" i="1" dirty="0" smtClean="0">
                <a:latin typeface="Arial" pitchFamily="34" charset="0"/>
                <a:cs typeface="Arial" pitchFamily="34" charset="0"/>
              </a:rPr>
              <a:t> </a:t>
            </a:r>
            <a:endParaRPr lang="ru-RU" sz="950" dirty="0" smtClean="0">
              <a:latin typeface="Arial" pitchFamily="34" charset="0"/>
              <a:cs typeface="Arial" pitchFamily="34" charset="0"/>
            </a:endParaRPr>
          </a:p>
          <a:p>
            <a:r>
              <a:rPr lang="ru-RU" sz="950" b="1" i="1" dirty="0" smtClean="0">
                <a:latin typeface="Arial" pitchFamily="34" charset="0"/>
                <a:cs typeface="Arial" pitchFamily="34" charset="0"/>
              </a:rPr>
              <a:t>Задачи:</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1.В 1995-1996 годах </a:t>
            </a:r>
            <a:r>
              <a:rPr lang="ru-RU" sz="950" dirty="0" err="1" smtClean="0">
                <a:latin typeface="Arial" pitchFamily="34" charset="0"/>
                <a:cs typeface="Arial" pitchFamily="34" charset="0"/>
              </a:rPr>
              <a:t>Зеренчук</a:t>
            </a:r>
            <a:r>
              <a:rPr lang="ru-RU" sz="950" dirty="0" smtClean="0">
                <a:latin typeface="Arial" pitchFamily="34" charset="0"/>
                <a:cs typeface="Arial" pitchFamily="34" charset="0"/>
              </a:rPr>
              <a:t> в составе группы лиц совершил несколько нападений на коммерческие ларьки, за что в феврале 1997г. был осужден по ч. 2 ст. 162 УК РФ (разбой) к 7 годам лишения свободы с отбыванием наказания в исправительной колонии строгого режима.</a:t>
            </a:r>
          </a:p>
          <a:p>
            <a:r>
              <a:rPr lang="ru-RU" sz="950" i="1" dirty="0" smtClean="0">
                <a:latin typeface="Arial" pitchFamily="34" charset="0"/>
                <a:cs typeface="Arial" pitchFamily="34" charset="0"/>
              </a:rPr>
              <a:t>   Правильно ли применен закон?</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 </a:t>
            </a:r>
          </a:p>
          <a:p>
            <a:r>
              <a:rPr lang="ru-RU" sz="950" dirty="0" smtClean="0">
                <a:latin typeface="Arial" pitchFamily="34" charset="0"/>
                <a:cs typeface="Arial" pitchFamily="34" charset="0"/>
              </a:rPr>
              <a:t>2.Самолет авиакомпании «Аэрофлот» выполнял рейс из Токио в Москву. Неожиданно пассажир </a:t>
            </a:r>
            <a:r>
              <a:rPr lang="ru-RU" sz="950" dirty="0" err="1" smtClean="0">
                <a:latin typeface="Arial" pitchFamily="34" charset="0"/>
                <a:cs typeface="Arial" pitchFamily="34" charset="0"/>
              </a:rPr>
              <a:t>бизнес-класса</a:t>
            </a:r>
            <a:r>
              <a:rPr lang="ru-RU" sz="950" dirty="0" smtClean="0">
                <a:latin typeface="Arial" pitchFamily="34" charset="0"/>
                <a:cs typeface="Arial" pitchFamily="34" charset="0"/>
              </a:rPr>
              <a:t> гражданин Австралии </a:t>
            </a:r>
            <a:r>
              <a:rPr lang="ru-RU" sz="950" dirty="0" err="1" smtClean="0">
                <a:latin typeface="Arial" pitchFamily="34" charset="0"/>
                <a:cs typeface="Arial" pitchFamily="34" charset="0"/>
              </a:rPr>
              <a:t>Папикян</a:t>
            </a:r>
            <a:r>
              <a:rPr lang="ru-RU" sz="950" dirty="0" smtClean="0">
                <a:latin typeface="Arial" pitchFamily="34" charset="0"/>
                <a:cs typeface="Arial" pitchFamily="34" charset="0"/>
              </a:rPr>
              <a:t> встал со своего кресла и попытался проникнуть в кабину пилотов. </a:t>
            </a:r>
            <a:r>
              <a:rPr lang="ru-RU" sz="950" dirty="0" err="1" smtClean="0">
                <a:latin typeface="Arial" pitchFamily="34" charset="0"/>
                <a:cs typeface="Arial" pitchFamily="34" charset="0"/>
              </a:rPr>
              <a:t>Папикян</a:t>
            </a:r>
            <a:r>
              <a:rPr lang="ru-RU" sz="950" dirty="0" smtClean="0">
                <a:latin typeface="Arial" pitchFamily="34" charset="0"/>
                <a:cs typeface="Arial" pitchFamily="34" charset="0"/>
              </a:rPr>
              <a:t> заявил, что самолет должен изменить курс и приземлиться в столице Чечни. По словам пассажира, он заминировал лайнер еще в Токио и может взорвать самолет. Экипаж убедил </a:t>
            </a:r>
            <a:r>
              <a:rPr lang="ru-RU" sz="950" dirty="0" err="1" smtClean="0">
                <a:latin typeface="Arial" pitchFamily="34" charset="0"/>
                <a:cs typeface="Arial" pitchFamily="34" charset="0"/>
              </a:rPr>
              <a:t>Папикяна</a:t>
            </a:r>
            <a:r>
              <a:rPr lang="ru-RU" sz="950" dirty="0" smtClean="0">
                <a:latin typeface="Arial" pitchFamily="34" charset="0"/>
                <a:cs typeface="Arial" pitchFamily="34" charset="0"/>
              </a:rPr>
              <a:t>, что его требования будут выполнены, но посадка в Москве необходима для дозаправки. В аэропорту «Шереметьево» </a:t>
            </a:r>
            <a:r>
              <a:rPr lang="ru-RU" sz="950" dirty="0" err="1" smtClean="0">
                <a:latin typeface="Arial" pitchFamily="34" charset="0"/>
                <a:cs typeface="Arial" pitchFamily="34" charset="0"/>
              </a:rPr>
              <a:t>Папикян</a:t>
            </a:r>
            <a:r>
              <a:rPr lang="ru-RU" sz="950" dirty="0" smtClean="0">
                <a:latin typeface="Arial" pitchFamily="34" charset="0"/>
                <a:cs typeface="Arial" pitchFamily="34" charset="0"/>
              </a:rPr>
              <a:t> был задержан сотрудниками полиции. Во время обследования борта и багажа взрывчатых веществ обнаружено не было. </a:t>
            </a:r>
          </a:p>
          <a:p>
            <a:r>
              <a:rPr lang="ru-RU" sz="950" dirty="0" smtClean="0">
                <a:latin typeface="Arial" pitchFamily="34" charset="0"/>
                <a:cs typeface="Arial" pitchFamily="34" charset="0"/>
              </a:rPr>
              <a:t> </a:t>
            </a:r>
            <a:r>
              <a:rPr lang="ru-RU" sz="950" i="1" dirty="0" smtClean="0">
                <a:latin typeface="Arial" pitchFamily="34" charset="0"/>
                <a:cs typeface="Arial" pitchFamily="34" charset="0"/>
              </a:rPr>
              <a:t>По уголовному закону какого государства должен нести ответственность </a:t>
            </a:r>
            <a:r>
              <a:rPr lang="ru-RU" sz="950" i="1" dirty="0" err="1" smtClean="0">
                <a:latin typeface="Arial" pitchFamily="34" charset="0"/>
                <a:cs typeface="Arial" pitchFamily="34" charset="0"/>
              </a:rPr>
              <a:t>Папикян</a:t>
            </a:r>
            <a:r>
              <a:rPr lang="ru-RU" sz="950" i="1" dirty="0" smtClean="0">
                <a:latin typeface="Arial" pitchFamily="34" charset="0"/>
                <a:cs typeface="Arial" pitchFamily="34" charset="0"/>
              </a:rPr>
              <a:t>, если требование было заявлено:</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1. когда самолет находился над Японией?</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2. когда самолет находился над океаном?</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3.когда самолет находился над Россией?</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 </a:t>
            </a:r>
          </a:p>
          <a:p>
            <a:r>
              <a:rPr lang="ru-RU" sz="950" dirty="0" smtClean="0">
                <a:latin typeface="Arial" pitchFamily="34" charset="0"/>
                <a:cs typeface="Arial" pitchFamily="34" charset="0"/>
              </a:rPr>
              <a:t>3. Несколько моряков на палубе иностранного торгового судна, стоявшего в порту г.Находки играли в карты. Во время игры возник скандал, а затем и драка, в ходе которой одному из моряков выбили глаз. Капитан судна обратился к руководству порта за помощью.</a:t>
            </a:r>
          </a:p>
          <a:p>
            <a:r>
              <a:rPr lang="ru-RU" sz="950" i="1" dirty="0" smtClean="0">
                <a:latin typeface="Arial" pitchFamily="34" charset="0"/>
                <a:cs typeface="Arial" pitchFamily="34" charset="0"/>
              </a:rPr>
              <a:t>Можно ли участников драки привлечь к уголовной ответственности по УК РФ </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4.Гражданин РФ Попов, разъезжая по городам государств Средней Азии, в Кыргызстане совершил разбойное нападение, в Казахстане – вымогательство. Вернувшись в г. Барнаул совершил кражу из квартиры, после чего был задержан.</a:t>
            </a:r>
          </a:p>
          <a:p>
            <a:r>
              <a:rPr lang="ru-RU" sz="950" i="1" dirty="0" smtClean="0">
                <a:latin typeface="Arial" pitchFamily="34" charset="0"/>
                <a:cs typeface="Arial" pitchFamily="34" charset="0"/>
              </a:rPr>
              <a:t> Можно ли привлечь Попова к уголовной ответственности за совершенные им преступления за пределами России по УК РФ?</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Изменится ли решение, если Попов является гражданином Литвы?</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 </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5.Судно плавало под флагом государства Панамы. Экипаж состоял из граждан России и Украины. Судно перевозило грузы из Франции в Индонезию. В открытом море среди членов экипажа возникла ссора, во время которой гражданин России Силин причинил смертельное ранение гражданину Украины Павленко. По прибытию в Джакарту Силин был арестован. Власти России потребовали выдачи Силина для привлечения к уголовной ответственности.</a:t>
            </a:r>
          </a:p>
          <a:p>
            <a:r>
              <a:rPr lang="ru-RU" sz="950" i="1" dirty="0" smtClean="0">
                <a:latin typeface="Arial" pitchFamily="34" charset="0"/>
                <a:cs typeface="Arial" pitchFamily="34" charset="0"/>
              </a:rPr>
              <a:t>По уголовному закону какого государства надлежит квалифицировать действия Силина?</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 </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6.Военный атташе посольства одного из европейских государств, находясь в состоянии алкогольного опьянения, управляя автомобилем в Москве, нарушил правила дорожного движения и совершил наезд на двух пешеходов, которые от полученных повреждений скончались до приезда «скорой помощи».</a:t>
            </a:r>
          </a:p>
          <a:p>
            <a:r>
              <a:rPr lang="ru-RU" sz="950" dirty="0" smtClean="0">
                <a:latin typeface="Arial" pitchFamily="34" charset="0"/>
                <a:cs typeface="Arial" pitchFamily="34" charset="0"/>
              </a:rPr>
              <a:t> </a:t>
            </a:r>
            <a:r>
              <a:rPr lang="ru-RU" sz="950" i="1" dirty="0" smtClean="0">
                <a:latin typeface="Arial" pitchFamily="34" charset="0"/>
                <a:cs typeface="Arial" pitchFamily="34" charset="0"/>
              </a:rPr>
              <a:t>Как решить вопрос об уголовной ответственности дипломата?</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 </a:t>
            </a:r>
            <a:endParaRPr lang="ru-RU" sz="950" dirty="0" smtClean="0">
              <a:latin typeface="Arial" pitchFamily="34" charset="0"/>
              <a:cs typeface="Arial" pitchFamily="34" charset="0"/>
            </a:endParaRPr>
          </a:p>
          <a:p>
            <a:r>
              <a:rPr lang="ru-RU" sz="950" dirty="0" smtClean="0">
                <a:latin typeface="Arial" pitchFamily="34" charset="0"/>
                <a:cs typeface="Arial" pitchFamily="34" charset="0"/>
              </a:rPr>
              <a:t>7.3 июня 2006г. в Багдаде группа неизвестных лиц совершила вооруженное нападение на бронированный автомобиль российской дипломатической миссии. В машине находились пятеро сотрудников российского посольства в Ираке. В ходе нападения преступниками было применено автоматическое оружие, в результате чего один сотрудник дипломатической миссии был убит, еще четверо захвачены в заложники. Позднее они были убиты.</a:t>
            </a:r>
          </a:p>
          <a:p>
            <a:r>
              <a:rPr lang="ru-RU" sz="950" i="1" dirty="0" smtClean="0">
                <a:latin typeface="Arial" pitchFamily="34" charset="0"/>
                <a:cs typeface="Arial" pitchFamily="34" charset="0"/>
              </a:rPr>
              <a:t>Возможно ли возбуждение уголовного дела по факту убийства российских дипломатов в Ираке следственным комитетом России?</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По закону какого государства должны нести ответственность нападавшие?</a:t>
            </a:r>
            <a:endParaRPr lang="ru-RU" sz="950" dirty="0" smtClean="0">
              <a:latin typeface="Arial" pitchFamily="34" charset="0"/>
              <a:cs typeface="Arial" pitchFamily="34" charset="0"/>
            </a:endParaRPr>
          </a:p>
          <a:p>
            <a:r>
              <a:rPr lang="ru-RU" sz="950" i="1" dirty="0" smtClean="0">
                <a:latin typeface="Arial" pitchFamily="34" charset="0"/>
                <a:cs typeface="Arial" pitchFamily="34" charset="0"/>
              </a:rPr>
              <a:t>РФ?</a:t>
            </a:r>
            <a:endParaRPr lang="ru-RU" sz="950" dirty="0" smtClean="0">
              <a:latin typeface="Arial" pitchFamily="34" charset="0"/>
              <a:cs typeface="Arial" pitchFamily="34" charset="0"/>
            </a:endParaRPr>
          </a:p>
          <a:p>
            <a:r>
              <a:rPr lang="ru-RU" sz="1400" b="1" dirty="0" smtClean="0"/>
              <a:t> </a:t>
            </a:r>
            <a:endParaRPr lang="ru-RU" sz="1400" i="1" dirty="0"/>
          </a:p>
        </p:txBody>
      </p:sp>
      <p:sp>
        <p:nvSpPr>
          <p:cNvPr id="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9"/>
          <p:cNvSpPr>
            <a:spLocks noChangeArrowheads="1"/>
          </p:cNvSpPr>
          <p:nvPr/>
        </p:nvSpPr>
        <p:spPr bwMode="auto">
          <a:xfrm>
            <a:off x="107950" y="476250"/>
            <a:ext cx="9036050" cy="4370427"/>
          </a:xfrm>
          <a:prstGeom prst="rect">
            <a:avLst/>
          </a:prstGeom>
          <a:noFill/>
          <a:ln w="9525">
            <a:noFill/>
            <a:miter lim="800000"/>
            <a:headEnd/>
            <a:tailEnd/>
          </a:ln>
        </p:spPr>
        <p:txBody>
          <a:bodyPr>
            <a:spAutoFit/>
          </a:bodyPr>
          <a:lstStyle/>
          <a:p>
            <a:r>
              <a:rPr lang="ru-RU" sz="1400" b="1" u="sng" dirty="0" smtClean="0"/>
              <a:t>Тема 3.</a:t>
            </a:r>
            <a:r>
              <a:rPr lang="ru-RU" sz="1400" b="1" dirty="0" smtClean="0"/>
              <a:t> </a:t>
            </a:r>
            <a:r>
              <a:rPr lang="ru-RU" sz="1400" b="1" i="1" dirty="0" smtClean="0"/>
              <a:t>Понятие преступления (4 часа)</a:t>
            </a:r>
            <a:endParaRPr lang="ru-RU" sz="1400" dirty="0" smtClean="0"/>
          </a:p>
          <a:p>
            <a:r>
              <a:rPr lang="ru-RU" sz="1400" dirty="0" smtClean="0"/>
              <a:t>1. Понятие и признаки преступления по уголовному праву РФ. </a:t>
            </a:r>
          </a:p>
          <a:p>
            <a:r>
              <a:rPr lang="ru-RU" sz="1400" dirty="0" smtClean="0"/>
              <a:t>2.Малозначительность деяния (ч. 2 ст. 14 УК РФ) и ее значение для материального понимания преступления.</a:t>
            </a:r>
          </a:p>
          <a:p>
            <a:r>
              <a:rPr lang="ru-RU" sz="1400" dirty="0" smtClean="0"/>
              <a:t>3. Отграничение преступлений от иных правонарушений.</a:t>
            </a:r>
          </a:p>
          <a:p>
            <a:r>
              <a:rPr lang="ru-RU" sz="1400" dirty="0" smtClean="0"/>
              <a:t>4. Категории преступлений (ст. 15 УК РФ) и значение их выделения. Основание и условия изменения судом категории преступления. Иные виды классификации преступлений.</a:t>
            </a:r>
          </a:p>
          <a:p>
            <a:r>
              <a:rPr lang="ru-RU" sz="1400" dirty="0" smtClean="0"/>
              <a:t>5. Криминализация и декриминализация деяний.</a:t>
            </a:r>
          </a:p>
          <a:p>
            <a:endParaRPr lang="ru-RU" sz="1400" b="1" i="1" dirty="0" smtClean="0"/>
          </a:p>
          <a:p>
            <a:r>
              <a:rPr lang="ru-RU" sz="1400" b="1" i="1" dirty="0" smtClean="0"/>
              <a:t>Законодательные и иные нормативные правовые акты:</a:t>
            </a:r>
            <a:endParaRPr lang="ru-RU" sz="1400" u="sng" dirty="0" smtClean="0"/>
          </a:p>
          <a:p>
            <a:r>
              <a:rPr lang="ru-RU" sz="1400" dirty="0" smtClean="0"/>
              <a:t>1. Европейская конвенция о взаимной правовой помощи по уголовным делам от 20 апреля 1959 г. (в рамках СЕ): ратифицирована РФ 25 октября 1999 г. // СЗ РФ. – 2000. – № 23. – Ст.2349.</a:t>
            </a:r>
          </a:p>
          <a:p>
            <a:r>
              <a:rPr lang="ru-RU" sz="1400" dirty="0" smtClean="0"/>
              <a:t>2. Конституция Российской Федерации. Гл. 2.</a:t>
            </a:r>
          </a:p>
          <a:p>
            <a:r>
              <a:rPr lang="ru-RU" sz="1400" dirty="0" smtClean="0"/>
              <a:t>3. Уголовный Кодекс Российской Федерации: принят Государственной Думой 24 мая 1996г. № 63-ФЗ (ред. от 13.07.2015, с </a:t>
            </a:r>
            <a:r>
              <a:rPr lang="ru-RU" sz="1400" dirty="0" err="1" smtClean="0"/>
              <a:t>изм</a:t>
            </a:r>
            <a:r>
              <a:rPr lang="ru-RU" sz="1400" dirty="0" smtClean="0"/>
              <a:t>. от 16.07.2015).  Ст. 2, 14, 15.</a:t>
            </a:r>
          </a:p>
          <a:p>
            <a:r>
              <a:rPr lang="ru-RU" sz="1400" dirty="0" smtClean="0"/>
              <a:t>4. Кодекс РФ об административных правонарушениях от 30.12.2001 № 195-ФЗ (ред. от 08.03.2015). Ст. 2.1.  //СЗ РФ. – 2002. – № 1 (ч.1).  – Ст.1. (ред. от 8 марта 2015г.)  Доступ из справ. -правовой системы</a:t>
            </a:r>
            <a:r>
              <a:rPr lang="ru-RU" sz="1400" u="sng" dirty="0" smtClean="0"/>
              <a:t> </a:t>
            </a:r>
            <a:r>
              <a:rPr lang="ru-RU" sz="1400" dirty="0" smtClean="0"/>
              <a:t>«</a:t>
            </a:r>
            <a:r>
              <a:rPr lang="ru-RU" sz="1400" dirty="0" err="1" smtClean="0"/>
              <a:t>КонсультантПлюс:кодексы</a:t>
            </a:r>
            <a:r>
              <a:rPr lang="ru-RU" sz="1400" dirty="0" smtClean="0"/>
              <a:t>»</a:t>
            </a:r>
            <a:endParaRPr lang="ru-RU" sz="1400" u="sng" dirty="0" smtClean="0"/>
          </a:p>
          <a:p>
            <a:endParaRPr lang="ru-RU" sz="1400" dirty="0" smtClean="0"/>
          </a:p>
          <a:p>
            <a:endParaRPr lang="ru-RU" sz="1200" b="1" dirty="0" smtClean="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407988"/>
            <a:ext cx="9144000" cy="6247864"/>
          </a:xfrm>
          <a:prstGeom prst="rect">
            <a:avLst/>
          </a:prstGeom>
        </p:spPr>
        <p:txBody>
          <a:bodyPr>
            <a:spAutoFit/>
          </a:bodyPr>
          <a:lstStyle/>
          <a:p>
            <a:pPr>
              <a:defRPr/>
            </a:pPr>
            <a:r>
              <a:rPr lang="ru-RU" sz="1600" b="1" dirty="0" smtClean="0">
                <a:cs typeface="+mn-cs"/>
              </a:rPr>
              <a:t>Задачи</a:t>
            </a:r>
          </a:p>
          <a:p>
            <a:r>
              <a:rPr lang="ru-RU" sz="1600" dirty="0" smtClean="0"/>
              <a:t>1. Студентка университета Дружбы народов 21-летняя гражданка Китая Ли  Юн выбросила своего новорожденного ребенка в мусоропровод. На допросе она заявила, что ничего плохого не сделала. Ли Юн уверяет, что по законам ее страны, страдающей от перенаселения, убийство нежеланного ребенка не считается преступлением. Ребенка не хотела ни она, ни ее сожитель. Ли Юн родила в присутствии отца младенца, затем завернула его в палас и спустила в мусоропровод с 8-го этажа. Попытки медиков спасти ребенка оказались тщетными, прожив всего сутки, он умер.</a:t>
            </a:r>
          </a:p>
          <a:p>
            <a:r>
              <a:rPr lang="ru-RU" sz="1600" dirty="0" smtClean="0"/>
              <a:t> </a:t>
            </a:r>
            <a:r>
              <a:rPr lang="ru-RU" sz="1600" i="1" dirty="0" smtClean="0"/>
              <a:t>Изучите ст.14 и 106 УК РФ и решите, являются ли действия Ли Юн преступными? </a:t>
            </a:r>
            <a:endParaRPr lang="ru-RU" sz="1600" dirty="0" smtClean="0"/>
          </a:p>
          <a:p>
            <a:r>
              <a:rPr lang="ru-RU" sz="1600" i="1" dirty="0" smtClean="0"/>
              <a:t>Изменится ли решение, если подтвердятся слова Ли Юн о том, что в Китае за такие действия нет уголовной ответственности?</a:t>
            </a:r>
            <a:endParaRPr lang="ru-RU" sz="1600" dirty="0" smtClean="0"/>
          </a:p>
          <a:p>
            <a:r>
              <a:rPr lang="ru-RU" sz="1600" dirty="0" smtClean="0"/>
              <a:t> </a:t>
            </a:r>
          </a:p>
          <a:p>
            <a:r>
              <a:rPr lang="ru-RU" sz="1600" dirty="0" smtClean="0"/>
              <a:t>2.Учащиеся колледжа во время перерыва между лекциями вышли на улицу покурить. По предложению К. начали кидаться снежками. Во время игры К. по неосторожности попал С. в глаз, причинив легкий вред здоровью.</a:t>
            </a:r>
          </a:p>
          <a:p>
            <a:r>
              <a:rPr lang="ru-RU" sz="1600" i="1" dirty="0" smtClean="0"/>
              <a:t> Являются ли действия К. преступными?</a:t>
            </a:r>
            <a:endParaRPr lang="ru-RU" sz="1600" dirty="0" smtClean="0"/>
          </a:p>
          <a:p>
            <a:r>
              <a:rPr lang="ru-RU" sz="1600" i="1" dirty="0" smtClean="0"/>
              <a:t>Изменится ли решение, если С. был причинен вред здоровью средней тяжести?</a:t>
            </a:r>
            <a:endParaRPr lang="ru-RU" sz="1600" dirty="0" smtClean="0"/>
          </a:p>
          <a:p>
            <a:r>
              <a:rPr lang="ru-RU" sz="1600" dirty="0" smtClean="0"/>
              <a:t> </a:t>
            </a:r>
          </a:p>
          <a:p>
            <a:r>
              <a:rPr lang="ru-RU" sz="1600" dirty="0" smtClean="0"/>
              <a:t>3.Теплов, встретив на улице вечером З., потребовал у него 3000 руб., угрожая в случае отказа «выбить глаз», т.е. причинить тяжкий вред здоровью. Денег у З. при себе не оказалось, что он и продемонстрировал, вывернув карманы брюк и пиджака.</a:t>
            </a:r>
          </a:p>
          <a:p>
            <a:r>
              <a:rPr lang="ru-RU" sz="1600" dirty="0" smtClean="0"/>
              <a:t> В суде потерпевший просил прекратить уголовное дело по основаниям ст.76 УК РФ, заявив, что Теплов перед ним извинился и он, З. его прощает.</a:t>
            </a:r>
          </a:p>
          <a:p>
            <a:r>
              <a:rPr lang="ru-RU" sz="1600" i="1" dirty="0" smtClean="0"/>
              <a:t> Какое решение должен принять суд?</a:t>
            </a:r>
            <a:endParaRPr lang="ru-RU" sz="1600" dirty="0" smtClean="0"/>
          </a:p>
          <a:p>
            <a:pPr>
              <a:defRPr/>
            </a:pPr>
            <a:endParaRPr lang="ru-RU" sz="1600" b="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Text Box 1026"/>
          <p:cNvSpPr txBox="1">
            <a:spLocks noChangeArrowheads="1"/>
          </p:cNvSpPr>
          <p:nvPr/>
        </p:nvSpPr>
        <p:spPr bwMode="auto">
          <a:xfrm>
            <a:off x="1187624" y="2348880"/>
            <a:ext cx="6705426" cy="1323439"/>
          </a:xfrm>
          <a:prstGeom prst="rect">
            <a:avLst/>
          </a:prstGeom>
          <a:solidFill>
            <a:schemeClr val="tx1">
              <a:lumMod val="95000"/>
            </a:schemeClr>
          </a:solidFill>
          <a:ln w="9525">
            <a:noFill/>
            <a:miter lim="800000"/>
            <a:headEnd/>
            <a:tailEnd/>
          </a:ln>
          <a:effectLst>
            <a:prstShdw prst="shdw13" dist="53882" dir="13500000">
              <a:schemeClr val="bg2"/>
            </a:prstShdw>
          </a:effectLst>
        </p:spPr>
        <p:txBody>
          <a:bodyPr wrap="square">
            <a:spAutoFit/>
          </a:bodyPr>
          <a:lstStyle/>
          <a:p>
            <a:pPr algn="just" eaLnBrk="0" hangingPunct="0"/>
            <a:r>
              <a:rPr lang="ru-RU" sz="1600" b="1" i="1" dirty="0">
                <a:solidFill>
                  <a:schemeClr val="bg1"/>
                </a:solidFill>
              </a:rPr>
              <a:t>Уголовный закон</a:t>
            </a:r>
            <a:r>
              <a:rPr lang="ru-RU" sz="1600" dirty="0">
                <a:solidFill>
                  <a:schemeClr val="bg1"/>
                </a:solidFill>
              </a:rPr>
              <a:t> — это нормативно-правовой акт, принятый Федеральным Собранием России и подписанный Президентом, в котором устанавливаются основания уголовной ответственности, виды преступлений, а также вид и размер наказания, условия освобождения от уголовной ответственности и от наказания.</a:t>
            </a:r>
            <a:endParaRPr lang="ru-RU" sz="1600" b="1" i="1" dirty="0"/>
          </a:p>
        </p:txBody>
      </p:sp>
      <p:graphicFrame>
        <p:nvGraphicFramePr>
          <p:cNvPr id="475139" name="Object 1027"/>
          <p:cNvGraphicFramePr>
            <a:graphicFrameLocks noChangeAspect="1"/>
          </p:cNvGraphicFramePr>
          <p:nvPr/>
        </p:nvGraphicFramePr>
        <p:xfrm>
          <a:off x="1258888" y="5445125"/>
          <a:ext cx="485775" cy="914400"/>
        </p:xfrm>
        <a:graphic>
          <a:graphicData uri="http://schemas.openxmlformats.org/presentationml/2006/ole">
            <mc:AlternateContent xmlns:mc="http://schemas.openxmlformats.org/markup-compatibility/2006">
              <mc:Choice xmlns:v="urn:schemas-microsoft-com:vml" Requires="v">
                <p:oleObj spid="_x0000_s33830"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445125"/>
                        <a:ext cx="4857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5140" name="Text Box 1028"/>
          <p:cNvSpPr txBox="1">
            <a:spLocks noChangeArrowheads="1"/>
          </p:cNvSpPr>
          <p:nvPr/>
        </p:nvSpPr>
        <p:spPr bwMode="auto">
          <a:xfrm>
            <a:off x="1219200" y="4191000"/>
            <a:ext cx="6705600" cy="1465263"/>
          </a:xfrm>
          <a:prstGeom prst="rect">
            <a:avLst/>
          </a:prstGeom>
          <a:noFill/>
          <a:ln w="9525">
            <a:noFill/>
            <a:miter lim="800000"/>
            <a:headEnd/>
            <a:tailEnd/>
          </a:ln>
          <a:effectLst/>
        </p:spPr>
        <p:txBody>
          <a:bodyPr>
            <a:spAutoFit/>
          </a:bodyPr>
          <a:lstStyle/>
          <a:p>
            <a:pPr algn="just" eaLnBrk="0" hangingPunct="0">
              <a:buFontTx/>
              <a:buChar char="•"/>
            </a:pPr>
            <a:r>
              <a:rPr lang="ru-RU">
                <a:latin typeface="Arial Narrow" pitchFamily="34" charset="0"/>
              </a:rPr>
              <a:t>Уголовный кодекс Российской Федерации принят Государственной Думой 27 мая 1996 г.</a:t>
            </a:r>
          </a:p>
          <a:p>
            <a:pPr algn="just" eaLnBrk="0" hangingPunct="0">
              <a:buFontTx/>
              <a:buChar char="•"/>
            </a:pPr>
            <a:r>
              <a:rPr lang="ru-RU">
                <a:latin typeface="Arial Narrow" pitchFamily="34" charset="0"/>
              </a:rPr>
              <a:t>Одобрен Советом Федерации 5 июля 1996 г.</a:t>
            </a:r>
          </a:p>
          <a:p>
            <a:pPr algn="just" eaLnBrk="0" hangingPunct="0">
              <a:buFontTx/>
              <a:buChar char="•"/>
            </a:pPr>
            <a:r>
              <a:rPr lang="ru-RU">
                <a:latin typeface="Arial Narrow" pitchFamily="34" charset="0"/>
              </a:rPr>
              <a:t>Подписан Президентом России 13 июля 1996 г.</a:t>
            </a:r>
          </a:p>
          <a:p>
            <a:pPr algn="ctr" eaLnBrk="0" hangingPunct="0"/>
            <a:r>
              <a:rPr lang="ru-RU" b="1" i="1">
                <a:latin typeface="Arial Narrow" pitchFamily="34" charset="0"/>
              </a:rPr>
              <a:t>Вступил в законную силу с 1 января 1997 г.</a:t>
            </a:r>
          </a:p>
        </p:txBody>
      </p:sp>
      <p:sp>
        <p:nvSpPr>
          <p:cNvPr id="33797" name="Rectangle 1044"/>
          <p:cNvSpPr>
            <a:spLocks noChangeArrowheads="1"/>
          </p:cNvSpPr>
          <p:nvPr/>
        </p:nvSpPr>
        <p:spPr bwMode="auto">
          <a:xfrm>
            <a:off x="900113" y="1341438"/>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2000" b="1" dirty="0">
                <a:solidFill>
                  <a:srgbClr val="000000"/>
                </a:solidFill>
              </a:rPr>
              <a:t>Понятие и значение уголовного закона</a:t>
            </a:r>
          </a:p>
          <a:p>
            <a:pPr algn="ctr"/>
            <a:endParaRPr lang="ru-RU" sz="1400" b="1" dirty="0">
              <a:latin typeface="Arial" charset="0"/>
            </a:endParaRPr>
          </a:p>
        </p:txBody>
      </p:sp>
      <p:sp>
        <p:nvSpPr>
          <p:cNvPr id="10" name="Footer Placeholder 2"/>
          <p:cNvSpPr>
            <a:spLocks noGrp="1"/>
          </p:cNvSpPr>
          <p:nvPr>
            <p:ph type="ftr" sz="quarter" idx="11"/>
          </p:nvPr>
        </p:nvSpPr>
        <p:spPr bwMode="auto">
          <a:xfrm>
            <a:off x="755576"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Уголовный закон</a:t>
            </a:r>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13">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5138"/>
                                        </p:tgtEl>
                                        <p:attrNameLst>
                                          <p:attrName>style.visibility</p:attrName>
                                        </p:attrNameLst>
                                      </p:cBhvr>
                                      <p:to>
                                        <p:strVal val="visible"/>
                                      </p:to>
                                    </p:set>
                                    <p:anim calcmode="lin" valueType="num">
                                      <p:cBhvr additive="base">
                                        <p:cTn id="7" dur="500" fill="hold"/>
                                        <p:tgtEl>
                                          <p:spTgt spid="475138"/>
                                        </p:tgtEl>
                                        <p:attrNameLst>
                                          <p:attrName>ppt_x</p:attrName>
                                        </p:attrNameLst>
                                      </p:cBhvr>
                                      <p:tavLst>
                                        <p:tav tm="0">
                                          <p:val>
                                            <p:strVal val="1+#ppt_w/2"/>
                                          </p:val>
                                        </p:tav>
                                        <p:tav tm="100000">
                                          <p:val>
                                            <p:strVal val="#ppt_x"/>
                                          </p:val>
                                        </p:tav>
                                      </p:tavLst>
                                    </p:anim>
                                    <p:anim calcmode="lin" valueType="num">
                                      <p:cBhvr additive="base">
                                        <p:cTn id="8" dur="500" fill="hold"/>
                                        <p:tgtEl>
                                          <p:spTgt spid="4751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5140">
                                            <p:txEl>
                                              <p:pRg st="0" end="0"/>
                                            </p:txEl>
                                          </p:spTgt>
                                        </p:tgtEl>
                                        <p:attrNameLst>
                                          <p:attrName>style.visibility</p:attrName>
                                        </p:attrNameLst>
                                      </p:cBhvr>
                                      <p:to>
                                        <p:strVal val="visible"/>
                                      </p:to>
                                    </p:set>
                                    <p:anim calcmode="lin" valueType="num">
                                      <p:cBhvr additive="base">
                                        <p:cTn id="12" dur="5000" fill="hold"/>
                                        <p:tgtEl>
                                          <p:spTgt spid="475140">
                                            <p:txEl>
                                              <p:pRg st="0" end="0"/>
                                            </p:txEl>
                                          </p:spTgt>
                                        </p:tgtEl>
                                        <p:attrNameLst>
                                          <p:attrName>ppt_x</p:attrName>
                                        </p:attrNameLst>
                                      </p:cBhvr>
                                      <p:tavLst>
                                        <p:tav tm="0">
                                          <p:val>
                                            <p:strVal val="1+#ppt_w/2"/>
                                          </p:val>
                                        </p:tav>
                                        <p:tav tm="100000">
                                          <p:val>
                                            <p:strVal val="#ppt_x"/>
                                          </p:val>
                                        </p:tav>
                                      </p:tavLst>
                                    </p:anim>
                                    <p:anim calcmode="lin" valueType="num">
                                      <p:cBhvr additive="base">
                                        <p:cTn id="13" dur="5000" fill="hold"/>
                                        <p:tgtEl>
                                          <p:spTgt spid="475140">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2" fill="hold" grpId="0" nodeType="afterEffect">
                                  <p:stCondLst>
                                    <p:cond delay="0"/>
                                  </p:stCondLst>
                                  <p:childTnLst>
                                    <p:set>
                                      <p:cBhvr>
                                        <p:cTn id="16" dur="1" fill="hold">
                                          <p:stCondLst>
                                            <p:cond delay="0"/>
                                          </p:stCondLst>
                                        </p:cTn>
                                        <p:tgtEl>
                                          <p:spTgt spid="475140">
                                            <p:txEl>
                                              <p:pRg st="1" end="1"/>
                                            </p:txEl>
                                          </p:spTgt>
                                        </p:tgtEl>
                                        <p:attrNameLst>
                                          <p:attrName>style.visibility</p:attrName>
                                        </p:attrNameLst>
                                      </p:cBhvr>
                                      <p:to>
                                        <p:strVal val="visible"/>
                                      </p:to>
                                    </p:set>
                                    <p:anim calcmode="lin" valueType="num">
                                      <p:cBhvr additive="base">
                                        <p:cTn id="17" dur="5000" fill="hold"/>
                                        <p:tgtEl>
                                          <p:spTgt spid="475140">
                                            <p:txEl>
                                              <p:pRg st="1" end="1"/>
                                            </p:txEl>
                                          </p:spTgt>
                                        </p:tgtEl>
                                        <p:attrNameLst>
                                          <p:attrName>ppt_x</p:attrName>
                                        </p:attrNameLst>
                                      </p:cBhvr>
                                      <p:tavLst>
                                        <p:tav tm="0">
                                          <p:val>
                                            <p:strVal val="1+#ppt_w/2"/>
                                          </p:val>
                                        </p:tav>
                                        <p:tav tm="100000">
                                          <p:val>
                                            <p:strVal val="#ppt_x"/>
                                          </p:val>
                                        </p:tav>
                                      </p:tavLst>
                                    </p:anim>
                                    <p:anim calcmode="lin" valueType="num">
                                      <p:cBhvr additive="base">
                                        <p:cTn id="18" dur="5000" fill="hold"/>
                                        <p:tgtEl>
                                          <p:spTgt spid="475140">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2" presetClass="entr" presetSubtype="2" fill="hold" grpId="0" nodeType="afterEffect">
                                  <p:stCondLst>
                                    <p:cond delay="0"/>
                                  </p:stCondLst>
                                  <p:childTnLst>
                                    <p:set>
                                      <p:cBhvr>
                                        <p:cTn id="21" dur="1" fill="hold">
                                          <p:stCondLst>
                                            <p:cond delay="0"/>
                                          </p:stCondLst>
                                        </p:cTn>
                                        <p:tgtEl>
                                          <p:spTgt spid="475140">
                                            <p:txEl>
                                              <p:pRg st="2" end="2"/>
                                            </p:txEl>
                                          </p:spTgt>
                                        </p:tgtEl>
                                        <p:attrNameLst>
                                          <p:attrName>style.visibility</p:attrName>
                                        </p:attrNameLst>
                                      </p:cBhvr>
                                      <p:to>
                                        <p:strVal val="visible"/>
                                      </p:to>
                                    </p:set>
                                    <p:anim calcmode="lin" valueType="num">
                                      <p:cBhvr additive="base">
                                        <p:cTn id="22" dur="5000" fill="hold"/>
                                        <p:tgtEl>
                                          <p:spTgt spid="475140">
                                            <p:txEl>
                                              <p:pRg st="2" end="2"/>
                                            </p:txEl>
                                          </p:spTgt>
                                        </p:tgtEl>
                                        <p:attrNameLst>
                                          <p:attrName>ppt_x</p:attrName>
                                        </p:attrNameLst>
                                      </p:cBhvr>
                                      <p:tavLst>
                                        <p:tav tm="0">
                                          <p:val>
                                            <p:strVal val="1+#ppt_w/2"/>
                                          </p:val>
                                        </p:tav>
                                        <p:tav tm="100000">
                                          <p:val>
                                            <p:strVal val="#ppt_x"/>
                                          </p:val>
                                        </p:tav>
                                      </p:tavLst>
                                    </p:anim>
                                    <p:anim calcmode="lin" valueType="num">
                                      <p:cBhvr additive="base">
                                        <p:cTn id="23" dur="5000" fill="hold"/>
                                        <p:tgtEl>
                                          <p:spTgt spid="475140">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500"/>
                            </p:stCondLst>
                            <p:childTnLst>
                              <p:par>
                                <p:cTn id="25" presetID="2" presetClass="entr" presetSubtype="2" fill="hold" grpId="0" nodeType="afterEffect">
                                  <p:stCondLst>
                                    <p:cond delay="0"/>
                                  </p:stCondLst>
                                  <p:childTnLst>
                                    <p:set>
                                      <p:cBhvr>
                                        <p:cTn id="26" dur="1" fill="hold">
                                          <p:stCondLst>
                                            <p:cond delay="0"/>
                                          </p:stCondLst>
                                        </p:cTn>
                                        <p:tgtEl>
                                          <p:spTgt spid="475140">
                                            <p:txEl>
                                              <p:pRg st="3" end="3"/>
                                            </p:txEl>
                                          </p:spTgt>
                                        </p:tgtEl>
                                        <p:attrNameLst>
                                          <p:attrName>style.visibility</p:attrName>
                                        </p:attrNameLst>
                                      </p:cBhvr>
                                      <p:to>
                                        <p:strVal val="visible"/>
                                      </p:to>
                                    </p:set>
                                    <p:anim calcmode="lin" valueType="num">
                                      <p:cBhvr additive="base">
                                        <p:cTn id="27" dur="5000" fill="hold"/>
                                        <p:tgtEl>
                                          <p:spTgt spid="475140">
                                            <p:txEl>
                                              <p:pRg st="3" end="3"/>
                                            </p:txEl>
                                          </p:spTgt>
                                        </p:tgtEl>
                                        <p:attrNameLst>
                                          <p:attrName>ppt_x</p:attrName>
                                        </p:attrNameLst>
                                      </p:cBhvr>
                                      <p:tavLst>
                                        <p:tav tm="0">
                                          <p:val>
                                            <p:strVal val="1+#ppt_w/2"/>
                                          </p:val>
                                        </p:tav>
                                        <p:tav tm="100000">
                                          <p:val>
                                            <p:strVal val="#ppt_x"/>
                                          </p:val>
                                        </p:tav>
                                      </p:tavLst>
                                    </p:anim>
                                    <p:anim calcmode="lin" valueType="num">
                                      <p:cBhvr additive="base">
                                        <p:cTn id="28" dur="5000" fill="hold"/>
                                        <p:tgtEl>
                                          <p:spTgt spid="475140">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0500"/>
                            </p:stCondLst>
                            <p:childTnLst>
                              <p:par>
                                <p:cTn id="30" presetID="15" presetClass="entr" presetSubtype="0" fill="hold" nodeType="afterEffect">
                                  <p:stCondLst>
                                    <p:cond delay="0"/>
                                  </p:stCondLst>
                                  <p:childTnLst>
                                    <p:set>
                                      <p:cBhvr>
                                        <p:cTn id="31" dur="1" fill="hold">
                                          <p:stCondLst>
                                            <p:cond delay="0"/>
                                          </p:stCondLst>
                                        </p:cTn>
                                        <p:tgtEl>
                                          <p:spTgt spid="475139"/>
                                        </p:tgtEl>
                                        <p:attrNameLst>
                                          <p:attrName>style.visibility</p:attrName>
                                        </p:attrNameLst>
                                      </p:cBhvr>
                                      <p:to>
                                        <p:strVal val="visible"/>
                                      </p:to>
                                    </p:set>
                                    <p:anim calcmode="lin" valueType="num">
                                      <p:cBhvr>
                                        <p:cTn id="32" dur="5000" fill="hold"/>
                                        <p:tgtEl>
                                          <p:spTgt spid="475139"/>
                                        </p:tgtEl>
                                        <p:attrNameLst>
                                          <p:attrName>ppt_w</p:attrName>
                                        </p:attrNameLst>
                                      </p:cBhvr>
                                      <p:tavLst>
                                        <p:tav tm="0">
                                          <p:val>
                                            <p:fltVal val="0"/>
                                          </p:val>
                                        </p:tav>
                                        <p:tav tm="100000">
                                          <p:val>
                                            <p:strVal val="#ppt_w"/>
                                          </p:val>
                                        </p:tav>
                                      </p:tavLst>
                                    </p:anim>
                                    <p:anim calcmode="lin" valueType="num">
                                      <p:cBhvr>
                                        <p:cTn id="33" dur="5000" fill="hold"/>
                                        <p:tgtEl>
                                          <p:spTgt spid="475139"/>
                                        </p:tgtEl>
                                        <p:attrNameLst>
                                          <p:attrName>ppt_h</p:attrName>
                                        </p:attrNameLst>
                                      </p:cBhvr>
                                      <p:tavLst>
                                        <p:tav tm="0">
                                          <p:val>
                                            <p:fltVal val="0"/>
                                          </p:val>
                                        </p:tav>
                                        <p:tav tm="100000">
                                          <p:val>
                                            <p:strVal val="#ppt_h"/>
                                          </p:val>
                                        </p:tav>
                                      </p:tavLst>
                                    </p:anim>
                                    <p:anim calcmode="lin" valueType="num">
                                      <p:cBhvr>
                                        <p:cTn id="34" dur="5000" fill="hold"/>
                                        <p:tgtEl>
                                          <p:spTgt spid="475139"/>
                                        </p:tgtEl>
                                        <p:attrNameLst>
                                          <p:attrName>ppt_x</p:attrName>
                                        </p:attrNameLst>
                                      </p:cBhvr>
                                      <p:tavLst>
                                        <p:tav tm="0" fmla="#ppt_x+(cos(-2*pi*(1-$))*-#ppt_x-sin(-2*pi*(1-$))*(1-#ppt_y))*(1-$)">
                                          <p:val>
                                            <p:fltVal val="0"/>
                                          </p:val>
                                        </p:tav>
                                        <p:tav tm="100000">
                                          <p:val>
                                            <p:fltVal val="1"/>
                                          </p:val>
                                        </p:tav>
                                      </p:tavLst>
                                    </p:anim>
                                    <p:anim calcmode="lin" valueType="num">
                                      <p:cBhvr>
                                        <p:cTn id="35" dur="5000" fill="hold"/>
                                        <p:tgtEl>
                                          <p:spTgt spid="4751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animBg="1" autoUpdateAnimBg="0"/>
      <p:bldP spid="475140" grpId="0" build="p" autoUpdateAnimBg="0" advAuto="0"/>
    </p:bld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620713"/>
            <a:ext cx="9144000" cy="5670783"/>
          </a:xfrm>
          <a:prstGeom prst="rect">
            <a:avLst/>
          </a:prstGeom>
        </p:spPr>
        <p:txBody>
          <a:bodyPr>
            <a:spAutoFit/>
          </a:bodyPr>
          <a:lstStyle/>
          <a:p>
            <a:pPr>
              <a:defRPr/>
            </a:pPr>
            <a:r>
              <a:rPr lang="ru-RU" sz="1600" dirty="0" smtClean="0"/>
              <a:t>4.Находясь в торговом зале универмага Бобров взял шнурки и тюбик крема для обуви на общую сумму 150 руб. и, не оплатив их стоимость, покинул торговый зал. При выходе из магазина он был задержан. Бобров был осужден по ч.3 ст.30, ч.1 ст.158 УК РФ. По мнению адвоката, в поведении Боброва налицо малозначительность деяния.</a:t>
            </a:r>
          </a:p>
          <a:p>
            <a:r>
              <a:rPr lang="ru-RU" sz="1600" dirty="0" smtClean="0"/>
              <a:t>В апелляционном порядке приговор отменен и дело прекращено на основании ч.2 ст.14 УК РФ. В определении указано, что в содеянном Бобровым нет «достаточной степени общественной опасности, характерной для преступлений. К тому же сумма похищенного небольшая, а потому в силу положений </a:t>
            </a:r>
            <a:r>
              <a:rPr lang="ru-RU" sz="1600" dirty="0" err="1" smtClean="0"/>
              <a:t>КоАП</a:t>
            </a:r>
            <a:r>
              <a:rPr lang="ru-RU" sz="1600" dirty="0" smtClean="0"/>
              <a:t> должна наступать административная ответственность.</a:t>
            </a:r>
          </a:p>
          <a:p>
            <a:r>
              <a:rPr lang="ru-RU" sz="1600" dirty="0" smtClean="0"/>
              <a:t>  </a:t>
            </a:r>
            <a:r>
              <a:rPr lang="ru-RU" sz="1600" i="1" dirty="0" smtClean="0"/>
              <a:t>Какое решение по делу вам представляется правильным?</a:t>
            </a:r>
            <a:endParaRPr lang="ru-RU" sz="1600" dirty="0" smtClean="0"/>
          </a:p>
          <a:p>
            <a:r>
              <a:rPr lang="ru-RU" sz="1600" i="1" dirty="0" smtClean="0"/>
              <a:t> </a:t>
            </a:r>
            <a:endParaRPr lang="ru-RU" sz="1600" dirty="0" smtClean="0"/>
          </a:p>
          <a:p>
            <a:r>
              <a:rPr lang="ru-RU" sz="1600" dirty="0" smtClean="0"/>
              <a:t>5.Суров при задержании убийцы К. вынужденно причинил последнему вред здоровью (ч.1 ст.112 УК РФ) средней тяжести, за что был привлечен к уголовной ответственности.</a:t>
            </a:r>
          </a:p>
          <a:p>
            <a:r>
              <a:rPr lang="ru-RU" sz="1600" dirty="0" smtClean="0"/>
              <a:t>Адвокат Сурова ходатайствовал о прекращении уголовного дела, мотивируя тем, что его подзащитный преследовал общественно полезные цели и в данном случае нет одного из обязательных признаков преступления.</a:t>
            </a:r>
          </a:p>
          <a:p>
            <a:r>
              <a:rPr lang="ru-RU" sz="1600" dirty="0" smtClean="0"/>
              <a:t> </a:t>
            </a:r>
            <a:r>
              <a:rPr lang="ru-RU" sz="1600" i="1" dirty="0" smtClean="0"/>
              <a:t>Какое решение должно быть признано по данному ходатайству?</a:t>
            </a:r>
            <a:endParaRPr lang="ru-RU" sz="1600" dirty="0" smtClean="0"/>
          </a:p>
          <a:p>
            <a:r>
              <a:rPr lang="ru-RU" sz="1600" dirty="0" smtClean="0"/>
              <a:t> </a:t>
            </a:r>
          </a:p>
          <a:p>
            <a:r>
              <a:rPr lang="ru-RU" sz="1600" dirty="0" smtClean="0"/>
              <a:t>6.Петров, ранее судимый за грабеж, похитил в трамвае из сумки Н. кошелек, который, однако, оказался пустым. Следователь в возбуждении уголовного дела отказал за малозначительностью деяния (ч.2 ст.14 УК РФ).</a:t>
            </a:r>
          </a:p>
          <a:p>
            <a:r>
              <a:rPr lang="ru-RU" sz="1600" i="1" dirty="0" smtClean="0"/>
              <a:t>Соответствует ли закону принятое следователем решение?</a:t>
            </a:r>
            <a:endParaRPr lang="ru-RU" sz="1600" dirty="0" smtClean="0"/>
          </a:p>
          <a:p>
            <a:pPr>
              <a:defRPr/>
            </a:pPr>
            <a:r>
              <a:rPr lang="ru-RU" sz="1050" dirty="0" smtClean="0">
                <a:cs typeface="+mn-cs"/>
              </a:rPr>
              <a:t> </a:t>
            </a: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1"/>
          <p:cNvSpPr>
            <a:spLocks noChangeArrowheads="1"/>
          </p:cNvSpPr>
          <p:nvPr/>
        </p:nvSpPr>
        <p:spPr bwMode="auto">
          <a:xfrm>
            <a:off x="-1588" y="404813"/>
            <a:ext cx="9144001" cy="2677656"/>
          </a:xfrm>
          <a:prstGeom prst="rect">
            <a:avLst/>
          </a:prstGeom>
          <a:noFill/>
          <a:ln w="9525">
            <a:noFill/>
            <a:miter lim="800000"/>
            <a:headEnd/>
            <a:tailEnd/>
          </a:ln>
        </p:spPr>
        <p:txBody>
          <a:bodyPr>
            <a:spAutoFit/>
          </a:bodyPr>
          <a:lstStyle/>
          <a:p>
            <a:r>
              <a:rPr lang="ru-RU" sz="1600" b="1" u="sng" dirty="0" smtClean="0"/>
              <a:t>Тема 4.</a:t>
            </a:r>
            <a:r>
              <a:rPr lang="ru-RU" sz="1600" b="1" dirty="0" smtClean="0"/>
              <a:t> </a:t>
            </a:r>
            <a:r>
              <a:rPr lang="ru-RU" sz="1600" b="1" i="1" dirty="0" smtClean="0"/>
              <a:t>Уголовная ответственность и ее основание (2 часа)</a:t>
            </a:r>
            <a:endParaRPr lang="ru-RU" sz="1600" dirty="0" smtClean="0"/>
          </a:p>
          <a:p>
            <a:r>
              <a:rPr lang="ru-RU" sz="1600" dirty="0" smtClean="0"/>
              <a:t>1. Понятие уголовной ответственности и стадии ее реализации.</a:t>
            </a:r>
          </a:p>
          <a:p>
            <a:r>
              <a:rPr lang="ru-RU" sz="1600" dirty="0" smtClean="0"/>
              <a:t>2. Основание уголовной ответственности.</a:t>
            </a:r>
          </a:p>
          <a:p>
            <a:r>
              <a:rPr lang="ru-RU" sz="1600" dirty="0" smtClean="0"/>
              <a:t>3. Соотношение уголовной ответственности с уголовным наказанием и мерами пресечения.</a:t>
            </a:r>
          </a:p>
          <a:p>
            <a:r>
              <a:rPr lang="ru-RU" sz="1600" dirty="0" smtClean="0"/>
              <a:t>4. Отличие уголовной ответственности от иных видов ответственности.</a:t>
            </a:r>
          </a:p>
          <a:p>
            <a:endParaRPr lang="ru-RU" sz="1600" u="sng" dirty="0" smtClean="0"/>
          </a:p>
          <a:p>
            <a:r>
              <a:rPr lang="ru-RU" sz="1600" b="1" i="1" dirty="0" smtClean="0"/>
              <a:t>Законодательные акты:</a:t>
            </a:r>
            <a:endParaRPr lang="ru-RU" sz="1600" u="sng" dirty="0" smtClean="0"/>
          </a:p>
          <a:p>
            <a:r>
              <a:rPr lang="ru-RU" sz="1600" dirty="0" smtClean="0"/>
              <a:t> Уголовный Кодекс Российской Федерации: принят Государственной Думой 24 мая 1996г. № 63-ФЗ (ред. от 13.07.2015, с </a:t>
            </a:r>
            <a:r>
              <a:rPr lang="ru-RU" sz="1600" dirty="0" err="1" smtClean="0"/>
              <a:t>изм</a:t>
            </a:r>
            <a:r>
              <a:rPr lang="ru-RU" sz="1600" dirty="0" smtClean="0"/>
              <a:t>. от 16.07.2015). Ст. 8.</a:t>
            </a:r>
          </a:p>
          <a:p>
            <a:r>
              <a:rPr lang="ru-RU" sz="1200" b="1" i="1" dirty="0" smtClean="0"/>
              <a:t> </a:t>
            </a:r>
            <a:endParaRPr lang="ru-RU" sz="1200" dirty="0" smtClean="0"/>
          </a:p>
          <a:p>
            <a:endParaRPr lang="ru-RU" sz="12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8575" y="333375"/>
            <a:ext cx="8891588" cy="4685898"/>
          </a:xfrm>
          <a:prstGeom prst="rect">
            <a:avLst/>
          </a:prstGeom>
        </p:spPr>
        <p:txBody>
          <a:bodyPr>
            <a:spAutoFit/>
          </a:bodyPr>
          <a:lstStyle/>
          <a:p>
            <a:pPr>
              <a:defRPr/>
            </a:pPr>
            <a:r>
              <a:rPr lang="ru-RU" sz="1600" b="1" dirty="0">
                <a:cs typeface="+mn-cs"/>
              </a:rPr>
              <a:t>Задачи</a:t>
            </a:r>
          </a:p>
          <a:p>
            <a:r>
              <a:rPr lang="ru-RU" sz="1600" dirty="0" smtClean="0"/>
              <a:t>1.Багров был изобличен в том, что неоднократно похищал из карманов одежды и сумок своих коллег сигареты и деньги в небольших суммах (100-200 руб.).</a:t>
            </a:r>
          </a:p>
          <a:p>
            <a:r>
              <a:rPr lang="ru-RU" sz="1600" i="1" dirty="0" smtClean="0"/>
              <a:t>Есть ли основание для привлечения Багрова к уголовной ответственности?</a:t>
            </a:r>
            <a:endParaRPr lang="ru-RU" sz="1600" dirty="0" smtClean="0"/>
          </a:p>
          <a:p>
            <a:r>
              <a:rPr lang="ru-RU" sz="1600" dirty="0" smtClean="0"/>
              <a:t> </a:t>
            </a:r>
          </a:p>
          <a:p>
            <a:r>
              <a:rPr lang="ru-RU" sz="1600" dirty="0" smtClean="0"/>
              <a:t>2.Белкин столкнул с высокого крыльца </a:t>
            </a:r>
            <a:r>
              <a:rPr lang="ru-RU" sz="1600" dirty="0" err="1" smtClean="0"/>
              <a:t>Фролина</a:t>
            </a:r>
            <a:r>
              <a:rPr lang="ru-RU" sz="1600" dirty="0" smtClean="0"/>
              <a:t>. Последний упал на ребенка, причинив тяжкий вред его здоровью.</a:t>
            </a:r>
          </a:p>
          <a:p>
            <a:r>
              <a:rPr lang="ru-RU" sz="1600" i="1" dirty="0" smtClean="0"/>
              <a:t>Есть ли основание для привлечения </a:t>
            </a:r>
            <a:r>
              <a:rPr lang="ru-RU" sz="1600" i="1" dirty="0" err="1" smtClean="0"/>
              <a:t>Фролина</a:t>
            </a:r>
            <a:r>
              <a:rPr lang="ru-RU" sz="1600" i="1" dirty="0" smtClean="0"/>
              <a:t> к уголовной ответственности? Если нет, то на основании чего оно исключается?</a:t>
            </a:r>
            <a:endParaRPr lang="ru-RU" sz="1600" dirty="0" smtClean="0"/>
          </a:p>
          <a:p>
            <a:r>
              <a:rPr lang="ru-RU" sz="1600" i="1" dirty="0" smtClean="0"/>
              <a:t>Есть ли основание для привлечения Белкина к уголовной ответственности?</a:t>
            </a:r>
            <a:endParaRPr lang="ru-RU" sz="1600" dirty="0" smtClean="0"/>
          </a:p>
          <a:p>
            <a:r>
              <a:rPr lang="ru-RU" sz="1600" dirty="0" smtClean="0"/>
              <a:t> </a:t>
            </a:r>
          </a:p>
          <a:p>
            <a:r>
              <a:rPr lang="ru-RU" sz="1600" dirty="0" smtClean="0"/>
              <a:t>3.Дудина, находясь в состоянии опьянения, неоднократно в течение продолжительного времени предлагала людям неподалеку от винного магазина купить у нее за незначительную сумму денег своего двухлетнего сына. Уварова, пожалев ребенка, отдала Дудиной требуемую сумму, а затем отвела малыша в полицию и сообщила о действиях Дудиной. По данному факту было возбуждено уголовное дело, и обе женщины (Дудина и Уварова) привлечены к ответственности за торговлю детьми.</a:t>
            </a:r>
          </a:p>
          <a:p>
            <a:r>
              <a:rPr lang="ru-RU" sz="1600" i="1" dirty="0" smtClean="0"/>
              <a:t>Подлежат ли женщины уголовной ответственности?</a:t>
            </a:r>
            <a:endParaRPr lang="ru-RU" sz="1600" dirty="0" smtClean="0"/>
          </a:p>
          <a:p>
            <a:pPr>
              <a:defRPr/>
            </a:pP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84175"/>
            <a:ext cx="9144000" cy="3947234"/>
          </a:xfrm>
          <a:prstGeom prst="rect">
            <a:avLst/>
          </a:prstGeom>
        </p:spPr>
        <p:txBody>
          <a:bodyPr>
            <a:spAutoFit/>
          </a:bodyPr>
          <a:lstStyle/>
          <a:p>
            <a:pPr>
              <a:defRPr/>
            </a:pPr>
            <a:r>
              <a:rPr lang="ru-RU" sz="1600" dirty="0" smtClean="0"/>
              <a:t>4. </a:t>
            </a:r>
            <a:r>
              <a:rPr lang="ru-RU" sz="1600" dirty="0" err="1" smtClean="0"/>
              <a:t>Сизов</a:t>
            </a:r>
            <a:r>
              <a:rPr lang="ru-RU" sz="1600" dirty="0" smtClean="0"/>
              <a:t>, поссорившись со своим соседом по </a:t>
            </a:r>
            <a:r>
              <a:rPr lang="ru-RU" sz="1600" dirty="0" err="1" smtClean="0"/>
              <a:t>автогаражу</a:t>
            </a:r>
            <a:r>
              <a:rPr lang="ru-RU" sz="1600" dirty="0" smtClean="0"/>
              <a:t>, 30 июля 2014г. незаконно лишив его свободы, закрыв на целый день в гараже (ч.1 ст.127 УК РФ). 5 июля было возбуждено уголовное дело. 13 июля </a:t>
            </a:r>
            <a:r>
              <a:rPr lang="ru-RU" sz="1600" dirty="0" err="1" smtClean="0"/>
              <a:t>Сизову</a:t>
            </a:r>
            <a:r>
              <a:rPr lang="ru-RU" sz="1600" dirty="0" smtClean="0"/>
              <a:t> было объявлено постановление следователя о привлечении его в качестве обвиняемого и в отношении него была избрана мера пресечения – подписка о невыезде. Однако 20 июля уголовное дело было прекращено в связи с примирением с потерпевшим (ст.76 УК РФ).</a:t>
            </a:r>
          </a:p>
          <a:p>
            <a:r>
              <a:rPr lang="ru-RU" sz="1600" i="1" dirty="0" smtClean="0"/>
              <a:t>Нес ли </a:t>
            </a:r>
            <a:r>
              <a:rPr lang="ru-RU" sz="1600" i="1" dirty="0" err="1" smtClean="0"/>
              <a:t>Сизов</a:t>
            </a:r>
            <a:r>
              <a:rPr lang="ru-RU" sz="1600" i="1" dirty="0" smtClean="0"/>
              <a:t> уголовную ответственность?</a:t>
            </a:r>
            <a:endParaRPr lang="ru-RU" sz="1600" dirty="0" smtClean="0"/>
          </a:p>
          <a:p>
            <a:r>
              <a:rPr lang="ru-RU" sz="1600" dirty="0" smtClean="0"/>
              <a:t> </a:t>
            </a:r>
          </a:p>
          <a:p>
            <a:r>
              <a:rPr lang="ru-RU" sz="1600" dirty="0" smtClean="0"/>
              <a:t>5.Прокуратура направила в суд уголовное дело Викторова, который обвинялся в совершении особо тяжкого преступления (п. «а» ч.2 ст.105 УК РФ) и в качестве меры пресечения длительное время находился под стражей. Однако суд вынес оправдательный приговор, не найдя в деянии Викторова состава преступления. (судом было установлено, что Викторов действовал в состоянии необходимой обороны и пределы ее не нарушил).</a:t>
            </a:r>
          </a:p>
          <a:p>
            <a:r>
              <a:rPr lang="ru-RU" sz="1600" i="1" dirty="0" smtClean="0"/>
              <a:t>Можно ли считать Викторова привлекавшимся к уголовной ответственности?</a:t>
            </a:r>
            <a:endParaRPr lang="ru-RU" sz="1600" dirty="0" smtClean="0"/>
          </a:p>
          <a:p>
            <a:r>
              <a:rPr lang="ru-RU" sz="1600" i="1" dirty="0" smtClean="0"/>
              <a:t>Нес ли он эту ответственность, учитывая, что длительное время находился под стражей?</a:t>
            </a:r>
            <a:endParaRPr lang="ru-RU" sz="1600" dirty="0" smtClean="0"/>
          </a:p>
          <a:p>
            <a:pPr>
              <a:defRPr/>
            </a:pP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1"/>
          <p:cNvSpPr>
            <a:spLocks noChangeArrowheads="1"/>
          </p:cNvSpPr>
          <p:nvPr/>
        </p:nvSpPr>
        <p:spPr bwMode="auto">
          <a:xfrm>
            <a:off x="0" y="0"/>
            <a:ext cx="9144000" cy="7340471"/>
          </a:xfrm>
          <a:prstGeom prst="rect">
            <a:avLst/>
          </a:prstGeom>
          <a:noFill/>
          <a:ln w="9525">
            <a:noFill/>
            <a:miter lim="800000"/>
            <a:headEnd/>
            <a:tailEnd/>
          </a:ln>
        </p:spPr>
        <p:txBody>
          <a:bodyPr wrap="square">
            <a:spAutoFit/>
          </a:bodyPr>
          <a:lstStyle/>
          <a:p>
            <a:r>
              <a:rPr lang="ru-RU" sz="1500" b="1" u="sng" dirty="0" smtClean="0">
                <a:latin typeface="Times New Roman" pitchFamily="18" charset="0"/>
                <a:cs typeface="Times New Roman" pitchFamily="18" charset="0"/>
              </a:rPr>
              <a:t>Тема 5.</a:t>
            </a:r>
            <a:r>
              <a:rPr lang="ru-RU" sz="1500" b="1" dirty="0" smtClean="0">
                <a:latin typeface="Times New Roman" pitchFamily="18" charset="0"/>
                <a:cs typeface="Times New Roman" pitchFamily="18" charset="0"/>
              </a:rPr>
              <a:t> </a:t>
            </a:r>
            <a:r>
              <a:rPr lang="ru-RU" sz="1500" b="1" i="1" dirty="0" smtClean="0">
                <a:latin typeface="Times New Roman" pitchFamily="18" charset="0"/>
                <a:cs typeface="Times New Roman" pitchFamily="18" charset="0"/>
              </a:rPr>
              <a:t>Состав преступления (4 часа)</a:t>
            </a:r>
            <a:endParaRPr lang="ru-RU" sz="1500" dirty="0" smtClean="0">
              <a:latin typeface="Times New Roman" pitchFamily="18" charset="0"/>
              <a:cs typeface="Times New Roman" pitchFamily="18" charset="0"/>
            </a:endParaRPr>
          </a:p>
          <a:p>
            <a:r>
              <a:rPr lang="ru-RU" sz="1500" dirty="0" smtClean="0">
                <a:latin typeface="Times New Roman" pitchFamily="18" charset="0"/>
                <a:cs typeface="Times New Roman" pitchFamily="18" charset="0"/>
              </a:rPr>
              <a:t>1. Понятие состава преступления. Соотношение преступления и состава преступления.</a:t>
            </a:r>
          </a:p>
          <a:p>
            <a:r>
              <a:rPr lang="ru-RU" sz="1500" dirty="0" smtClean="0">
                <a:latin typeface="Times New Roman" pitchFamily="18" charset="0"/>
                <a:cs typeface="Times New Roman" pitchFamily="18" charset="0"/>
              </a:rPr>
              <a:t>2. Значение состава преступления.</a:t>
            </a:r>
          </a:p>
          <a:p>
            <a:r>
              <a:rPr lang="ru-RU" sz="1500" dirty="0" smtClean="0">
                <a:latin typeface="Times New Roman" pitchFamily="18" charset="0"/>
                <a:cs typeface="Times New Roman" pitchFamily="18" charset="0"/>
              </a:rPr>
              <a:t>3.Элементы состава преступления. Объективные – объект преступления, объективная сторона; субъективные – субъект преступления, субъективная сторона преступления. </a:t>
            </a:r>
          </a:p>
          <a:p>
            <a:r>
              <a:rPr lang="ru-RU" sz="1500" dirty="0" smtClean="0">
                <a:latin typeface="Times New Roman" pitchFamily="18" charset="0"/>
                <a:cs typeface="Times New Roman" pitchFamily="18" charset="0"/>
              </a:rPr>
              <a:t>4.Признаки состава преступления. Обязательные и факультативные признаки.</a:t>
            </a:r>
          </a:p>
          <a:p>
            <a:r>
              <a:rPr lang="ru-RU" sz="1500" dirty="0" smtClean="0">
                <a:latin typeface="Times New Roman" pitchFamily="18" charset="0"/>
                <a:cs typeface="Times New Roman" pitchFamily="18" charset="0"/>
              </a:rPr>
              <a:t>4. Виды составов преступления и основания их классификации.</a:t>
            </a:r>
          </a:p>
          <a:p>
            <a:r>
              <a:rPr lang="ru-RU" sz="1500" dirty="0" smtClean="0">
                <a:latin typeface="Times New Roman" pitchFamily="18" charset="0"/>
                <a:cs typeface="Times New Roman" pitchFamily="18" charset="0"/>
              </a:rPr>
              <a:t>5. Состав преступления и квалификация преступления. Значение квалификации преступлений.</a:t>
            </a:r>
          </a:p>
          <a:p>
            <a:endParaRPr lang="ru-RU" sz="1500" dirty="0" smtClean="0">
              <a:latin typeface="Times New Roman" pitchFamily="18" charset="0"/>
              <a:cs typeface="Times New Roman" pitchFamily="18" charset="0"/>
            </a:endParaRPr>
          </a:p>
          <a:p>
            <a:r>
              <a:rPr lang="ru-RU" sz="1500" b="1" i="1" dirty="0" smtClean="0">
                <a:latin typeface="Times New Roman" pitchFamily="18" charset="0"/>
                <a:cs typeface="Times New Roman" pitchFamily="18" charset="0"/>
              </a:rPr>
              <a:t>Законодательные акты:</a:t>
            </a:r>
            <a:endParaRPr lang="ru-RU" sz="1500" u="sng" dirty="0" smtClean="0">
              <a:latin typeface="Times New Roman" pitchFamily="18" charset="0"/>
              <a:cs typeface="Times New Roman" pitchFamily="18" charset="0"/>
            </a:endParaRPr>
          </a:p>
          <a:p>
            <a:r>
              <a:rPr lang="ru-RU" sz="1500" dirty="0" smtClean="0">
                <a:latin typeface="Times New Roman" pitchFamily="18" charset="0"/>
                <a:cs typeface="Times New Roman" pitchFamily="18" charset="0"/>
              </a:rPr>
              <a:t>1. Уголовный Кодекс Российской Федерации: принят Государственной Думой 24 мая 1996г. № 63-ФЗ (ред. от 13.07.2015, с </a:t>
            </a:r>
            <a:r>
              <a:rPr lang="ru-RU" sz="1500" dirty="0" err="1" smtClean="0">
                <a:latin typeface="Times New Roman" pitchFamily="18" charset="0"/>
                <a:cs typeface="Times New Roman" pitchFamily="18" charset="0"/>
              </a:rPr>
              <a:t>изм</a:t>
            </a:r>
            <a:r>
              <a:rPr lang="ru-RU" sz="1500" dirty="0" smtClean="0">
                <a:latin typeface="Times New Roman" pitchFamily="18" charset="0"/>
                <a:cs typeface="Times New Roman" pitchFamily="18" charset="0"/>
              </a:rPr>
              <a:t>. от 16.07.2015). Ст. 8.</a:t>
            </a:r>
          </a:p>
          <a:p>
            <a:r>
              <a:rPr lang="ru-RU" sz="1500" b="1" i="1" dirty="0" smtClean="0">
                <a:latin typeface="Times New Roman" pitchFamily="18" charset="0"/>
                <a:cs typeface="Times New Roman" pitchFamily="18" charset="0"/>
              </a:rPr>
              <a:t> </a:t>
            </a:r>
            <a:endParaRPr lang="ru-RU" sz="1500" dirty="0" smtClean="0">
              <a:latin typeface="Times New Roman" pitchFamily="18" charset="0"/>
              <a:cs typeface="Times New Roman" pitchFamily="18" charset="0"/>
            </a:endParaRPr>
          </a:p>
          <a:p>
            <a:r>
              <a:rPr lang="ru-RU" sz="1500" b="1" i="1" dirty="0" smtClean="0">
                <a:latin typeface="Times New Roman" pitchFamily="18" charset="0"/>
                <a:cs typeface="Times New Roman" pitchFamily="18" charset="0"/>
              </a:rPr>
              <a:t>Постановления Верховного Суда РФ</a:t>
            </a:r>
            <a:r>
              <a:rPr lang="ru-RU" sz="1500" b="1"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r>
              <a:rPr lang="ru-RU" sz="1500" dirty="0" smtClean="0">
                <a:latin typeface="Times New Roman" pitchFamily="18" charset="0"/>
                <a:cs typeface="Times New Roman" pitchFamily="18" charset="0"/>
              </a:rPr>
              <a:t>1. Об условиях применения давности и амнистии к длящимся и продолжаемым преступлениям: постановление 23 Пленума ВС СССР от 4 марта 1929 г. (ред. от 14.03.1963) // Сборник постановлений Пленумов ВС СССР и РСФСР (РФ) по уголовным делам. – М., 1997; Доступ из справ. -правовой системы «</a:t>
            </a:r>
            <a:r>
              <a:rPr lang="ru-RU" sz="1500" dirty="0" err="1" smtClean="0">
                <a:latin typeface="Times New Roman" pitchFamily="18" charset="0"/>
                <a:cs typeface="Times New Roman" pitchFamily="18" charset="0"/>
              </a:rPr>
              <a:t>КонсультантПлюс</a:t>
            </a:r>
            <a:r>
              <a:rPr lang="ru-RU" sz="1500" dirty="0" smtClean="0">
                <a:latin typeface="Times New Roman" pitchFamily="18" charset="0"/>
                <a:cs typeface="Times New Roman" pitchFamily="18" charset="0"/>
              </a:rPr>
              <a:t>: версия </a:t>
            </a:r>
            <a:r>
              <a:rPr lang="ru-RU" sz="1500" dirty="0" err="1" smtClean="0">
                <a:latin typeface="Times New Roman" pitchFamily="18" charset="0"/>
                <a:cs typeface="Times New Roman" pitchFamily="18" charset="0"/>
              </a:rPr>
              <a:t>Проф</a:t>
            </a:r>
            <a:r>
              <a:rPr lang="ru-RU" sz="1500" dirty="0" smtClean="0">
                <a:latin typeface="Times New Roman" pitchFamily="18" charset="0"/>
                <a:cs typeface="Times New Roman" pitchFamily="18" charset="0"/>
              </a:rPr>
              <a:t>».</a:t>
            </a:r>
          </a:p>
          <a:p>
            <a:r>
              <a:rPr lang="ru-RU" sz="1500" dirty="0" smtClean="0">
                <a:latin typeface="Times New Roman" pitchFamily="18" charset="0"/>
                <a:cs typeface="Times New Roman" pitchFamily="18" charset="0"/>
              </a:rPr>
              <a:t>2. О судебной практике по делам об убийстве (ст. 105 УК РФ): постановление № 1 Пленума ВС РФ от 27 января 1999 г. (ред. от 03.03.2015). // Бюллетень ВС РФ. – 1999. – № 3; Сайт Верховного Суда РФ. Режим доступа:</a:t>
            </a:r>
            <a:r>
              <a:rPr lang="en-US" sz="1500" dirty="0" smtClean="0">
                <a:latin typeface="Times New Roman" pitchFamily="18" charset="0"/>
                <a:cs typeface="Times New Roman" pitchFamily="18" charset="0"/>
              </a:rPr>
              <a:t>http</a:t>
            </a:r>
            <a:r>
              <a:rPr lang="ru-RU"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www</a:t>
            </a:r>
            <a:r>
              <a:rPr lang="ru-RU" sz="1500" dirty="0" smtClean="0">
                <a:latin typeface="Times New Roman" pitchFamily="18" charset="0"/>
                <a:cs typeface="Times New Roman" pitchFamily="18" charset="0"/>
              </a:rPr>
              <a:t>.</a:t>
            </a:r>
            <a:r>
              <a:rPr lang="en-US" sz="1500" dirty="0" err="1" smtClean="0">
                <a:latin typeface="Times New Roman" pitchFamily="18" charset="0"/>
                <a:cs typeface="Times New Roman" pitchFamily="18" charset="0"/>
              </a:rPr>
              <a:t>vsrf</a:t>
            </a:r>
            <a:r>
              <a:rPr lang="ru-RU" sz="1500" dirty="0" smtClean="0">
                <a:latin typeface="Times New Roman" pitchFamily="18" charset="0"/>
                <a:cs typeface="Times New Roman" pitchFamily="18" charset="0"/>
              </a:rPr>
              <a:t>.</a:t>
            </a:r>
            <a:r>
              <a:rPr lang="en-US" sz="1500" dirty="0" err="1" smtClean="0">
                <a:latin typeface="Times New Roman" pitchFamily="18" charset="0"/>
                <a:cs typeface="Times New Roman" pitchFamily="18" charset="0"/>
              </a:rPr>
              <a:t>ru</a:t>
            </a:r>
            <a:r>
              <a:rPr lang="ru-RU"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second</a:t>
            </a:r>
            <a:r>
              <a:rPr lang="ru-RU" sz="1500" dirty="0" smtClean="0">
                <a:latin typeface="Times New Roman" pitchFamily="18" charset="0"/>
                <a:cs typeface="Times New Roman" pitchFamily="18" charset="0"/>
              </a:rPr>
              <a:t>.</a:t>
            </a:r>
            <a:r>
              <a:rPr lang="en-US" sz="1500" dirty="0" err="1" smtClean="0">
                <a:latin typeface="Times New Roman" pitchFamily="18" charset="0"/>
                <a:cs typeface="Times New Roman" pitchFamily="18" charset="0"/>
              </a:rPr>
              <a:t>php</a:t>
            </a:r>
            <a:r>
              <a:rPr lang="ru-RU" sz="1500" dirty="0" smtClean="0">
                <a:latin typeface="Times New Roman" pitchFamily="18" charset="0"/>
                <a:cs typeface="Times New Roman" pitchFamily="18" charset="0"/>
              </a:rPr>
              <a:t>.</a:t>
            </a:r>
          </a:p>
          <a:p>
            <a:r>
              <a:rPr lang="ru-RU" sz="1500" dirty="0" smtClean="0">
                <a:latin typeface="Times New Roman" pitchFamily="18" charset="0"/>
                <a:cs typeface="Times New Roman" pitchFamily="18" charset="0"/>
              </a:rPr>
              <a:t>3. О судебной практике по делам о краже, грабеже и разбое: постановление № 29 Пленума ВС РФ от 27 декабря 2002 г.  (ред.от 03.03.2015) // Бюллетень ВС РФ. – 2003. – № 2; Сайт Верховного Суда РФ. Режим доступа:</a:t>
            </a:r>
            <a:r>
              <a:rPr lang="en-US" sz="1500" dirty="0" smtClean="0">
                <a:latin typeface="Times New Roman" pitchFamily="18" charset="0"/>
                <a:cs typeface="Times New Roman" pitchFamily="18" charset="0"/>
              </a:rPr>
              <a:t>http</a:t>
            </a:r>
            <a:r>
              <a:rPr lang="ru-RU"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www</a:t>
            </a:r>
            <a:r>
              <a:rPr lang="ru-RU" sz="1500" dirty="0" smtClean="0">
                <a:latin typeface="Times New Roman" pitchFamily="18" charset="0"/>
                <a:cs typeface="Times New Roman" pitchFamily="18" charset="0"/>
              </a:rPr>
              <a:t>.</a:t>
            </a:r>
            <a:r>
              <a:rPr lang="en-US" sz="1500" dirty="0" err="1" smtClean="0">
                <a:latin typeface="Times New Roman" pitchFamily="18" charset="0"/>
                <a:cs typeface="Times New Roman" pitchFamily="18" charset="0"/>
              </a:rPr>
              <a:t>vsrf</a:t>
            </a:r>
            <a:r>
              <a:rPr lang="ru-RU" sz="1500" dirty="0" smtClean="0">
                <a:latin typeface="Times New Roman" pitchFamily="18" charset="0"/>
                <a:cs typeface="Times New Roman" pitchFamily="18" charset="0"/>
              </a:rPr>
              <a:t>.</a:t>
            </a:r>
            <a:r>
              <a:rPr lang="en-US" sz="1500" dirty="0" err="1" smtClean="0">
                <a:latin typeface="Times New Roman" pitchFamily="18" charset="0"/>
                <a:cs typeface="Times New Roman" pitchFamily="18" charset="0"/>
              </a:rPr>
              <a:t>ru</a:t>
            </a:r>
            <a:r>
              <a:rPr lang="ru-RU" sz="1500" dirty="0" smtClean="0">
                <a:latin typeface="Times New Roman" pitchFamily="18" charset="0"/>
                <a:cs typeface="Times New Roman" pitchFamily="18" charset="0"/>
              </a:rPr>
              <a:t>/</a:t>
            </a:r>
            <a:r>
              <a:rPr lang="en-US" sz="1500" dirty="0" smtClean="0">
                <a:latin typeface="Times New Roman" pitchFamily="18" charset="0"/>
                <a:cs typeface="Times New Roman" pitchFamily="18" charset="0"/>
              </a:rPr>
              <a:t>second</a:t>
            </a:r>
            <a:r>
              <a:rPr lang="ru-RU" sz="1500" dirty="0" smtClean="0">
                <a:latin typeface="Times New Roman" pitchFamily="18" charset="0"/>
                <a:cs typeface="Times New Roman" pitchFamily="18" charset="0"/>
              </a:rPr>
              <a:t>.</a:t>
            </a:r>
            <a:r>
              <a:rPr lang="en-US" sz="1500" dirty="0" err="1" smtClean="0">
                <a:latin typeface="Times New Roman" pitchFamily="18" charset="0"/>
                <a:cs typeface="Times New Roman" pitchFamily="18" charset="0"/>
              </a:rPr>
              <a:t>php</a:t>
            </a:r>
            <a:r>
              <a:rPr lang="ru-RU" sz="1500" dirty="0" smtClean="0">
                <a:latin typeface="Times New Roman" pitchFamily="18" charset="0"/>
                <a:cs typeface="Times New Roman" pitchFamily="18" charset="0"/>
              </a:rPr>
              <a:t>.</a:t>
            </a:r>
          </a:p>
          <a:p>
            <a:r>
              <a:rPr lang="ru-RU" sz="1500" dirty="0" smtClean="0">
                <a:latin typeface="Times New Roman" pitchFamily="18" charset="0"/>
                <a:cs typeface="Times New Roman" pitchFamily="18" charset="0"/>
              </a:rPr>
              <a:t> </a:t>
            </a:r>
          </a:p>
          <a:p>
            <a:r>
              <a:rPr lang="ru-RU" sz="1500" dirty="0" smtClean="0">
                <a:latin typeface="Times New Roman" pitchFamily="18" charset="0"/>
                <a:cs typeface="Times New Roman" pitchFamily="18" charset="0"/>
              </a:rPr>
              <a:t>4. О судебной практике применения законодательства, регламентирующего особенности уголовной ответственности и наказания несовершеннолетних: постановление № 1 Пленума ВС РФ от 01 февраля 2011 г. (в ред. Постановления Пленума Верховного Суда РФ от 09.02. 2012 № 3, от 02.04.2013 № 6) п.п. 16–41 // Бюллетень ВС РФ. – 2011. – № 4. – С. 2–10; Сайт Верховного Суда РФ. </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476250"/>
            <a:ext cx="9217025" cy="6247864"/>
          </a:xfrm>
          <a:prstGeom prst="rect">
            <a:avLst/>
          </a:prstGeom>
        </p:spPr>
        <p:txBody>
          <a:bodyPr>
            <a:spAutoFit/>
          </a:bodyPr>
          <a:lstStyle/>
          <a:p>
            <a:pPr>
              <a:defRPr/>
            </a:pPr>
            <a:r>
              <a:rPr lang="ru-RU" sz="1600" b="1" dirty="0">
                <a:latin typeface="Times New Roman" pitchFamily="18" charset="0"/>
                <a:cs typeface="Times New Roman" pitchFamily="18" charset="0"/>
              </a:rPr>
              <a:t>Задачи</a:t>
            </a:r>
          </a:p>
          <a:p>
            <a:r>
              <a:rPr lang="ru-RU" sz="1600" dirty="0" smtClean="0">
                <a:latin typeface="Times New Roman" pitchFamily="18" charset="0"/>
                <a:cs typeface="Times New Roman" pitchFamily="18" charset="0"/>
              </a:rPr>
              <a:t>1. Широков, следуя на тракторе, нарушил правила дорожного движения и опрокинул трактор.  В результате аварии трактор был приведен в технически неисправное состояние, а пассажиру П. был причинен легкий вред здоровью.</a:t>
            </a:r>
          </a:p>
          <a:p>
            <a:r>
              <a:rPr lang="ru-RU" sz="1600" i="1" dirty="0" smtClean="0">
                <a:latin typeface="Times New Roman" pitchFamily="18" charset="0"/>
                <a:cs typeface="Times New Roman" pitchFamily="18" charset="0"/>
              </a:rPr>
              <a:t>Имеются ли в действиях Широкова признаки состава преступления, предусмотренного ст.264 УК РФ.</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Определите вид состава, содержащегося в норме ст.264 УК РФ по структуре и конструкции.</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2.Кокорев, находившийся в состоянии опьянения, поджег входную дверь в квартиру С., в результате чего часть обшивки входной двери была уничтожена и потерпевшей С. причинен материальный ущерб.</a:t>
            </a:r>
          </a:p>
          <a:p>
            <a:r>
              <a:rPr lang="ru-RU" sz="1600" dirty="0" smtClean="0">
                <a:latin typeface="Times New Roman" pitchFamily="18" charset="0"/>
                <a:cs typeface="Times New Roman" pitchFamily="18" charset="0"/>
              </a:rPr>
              <a:t>Суд не признал причиненный материальный ущерб значительным и оправдал </a:t>
            </a:r>
            <a:r>
              <a:rPr lang="ru-RU" sz="1600" dirty="0" err="1" smtClean="0">
                <a:latin typeface="Times New Roman" pitchFamily="18" charset="0"/>
                <a:cs typeface="Times New Roman" pitchFamily="18" charset="0"/>
              </a:rPr>
              <a:t>Кокорева</a:t>
            </a:r>
            <a:r>
              <a:rPr lang="ru-RU" sz="1600" dirty="0" smtClean="0">
                <a:latin typeface="Times New Roman" pitchFamily="18" charset="0"/>
                <a:cs typeface="Times New Roman" pitchFamily="18" charset="0"/>
              </a:rPr>
              <a:t> за отсутствием в его действиях состава преступления, предусмотренного ч.1 ст. 167 УК РФ.</a:t>
            </a:r>
          </a:p>
          <a:p>
            <a:r>
              <a:rPr lang="ru-RU" sz="1600" i="1" dirty="0" smtClean="0">
                <a:latin typeface="Times New Roman" pitchFamily="18" charset="0"/>
                <a:cs typeface="Times New Roman" pitchFamily="18" charset="0"/>
              </a:rPr>
              <a:t>Правильно ли решение суда? </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Ознакомьтесь с признаками состава преступления, предусмотренного ст.167 УКУ. Определите вид состава: по степени общественной опасности, по структуре и по конструкции.</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Какое значение имеет признак «значительный материальный ущерб» для уголовной ответственности?</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3.Сторож склада Ефимов пришел на дежурство в нетрезвом состоянии, включил электрочайник, а затем заснул. Ефимов проснулся, когда пожар охватил значительную часть здания. Вызванная им пожарная команда не сразу справилась с огнем. В результате было уничтожено имущество на сумму более 30 тысяч рублей. Ефимов возместил причиненный ущерб.</a:t>
            </a:r>
          </a:p>
          <a:p>
            <a:r>
              <a:rPr lang="ru-RU" sz="1600" i="1" dirty="0" smtClean="0">
                <a:latin typeface="Times New Roman" pitchFamily="18" charset="0"/>
                <a:cs typeface="Times New Roman" pitchFamily="18" charset="0"/>
              </a:rPr>
              <a:t>Имеются ли в деянии Ефимова признаки состава преступления, предусмотренного ст.168 УК РФ?</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Определите вид состава по конструкции.</a:t>
            </a:r>
            <a:endParaRPr lang="ru-RU" sz="1600" dirty="0" smtClean="0">
              <a:latin typeface="Times New Roman" pitchFamily="18" charset="0"/>
              <a:cs typeface="Times New Roman" pitchFamily="18" charset="0"/>
            </a:endParaRPr>
          </a:p>
          <a:p>
            <a:pPr>
              <a:defRPr/>
            </a:pPr>
            <a:endParaRPr lang="ru-RU" sz="16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050" y="404813"/>
            <a:ext cx="9067800" cy="6409447"/>
          </a:xfrm>
          <a:prstGeom prst="rect">
            <a:avLst/>
          </a:prstGeom>
        </p:spPr>
        <p:txBody>
          <a:bodyPr>
            <a:spAutoFit/>
          </a:bodyPr>
          <a:lstStyle/>
          <a:p>
            <a:r>
              <a:rPr lang="ru-RU" sz="1600" dirty="0" smtClean="0">
                <a:latin typeface="Times New Roman" pitchFamily="18" charset="0"/>
                <a:cs typeface="Times New Roman" pitchFamily="18" charset="0"/>
              </a:rPr>
              <a:t>4.Скобина оставила своего восьмидесятилетнего больного отца </a:t>
            </a:r>
            <a:r>
              <a:rPr lang="ru-RU" sz="1600" dirty="0" err="1" smtClean="0">
                <a:latin typeface="Times New Roman" pitchFamily="18" charset="0"/>
                <a:cs typeface="Times New Roman" pitchFamily="18" charset="0"/>
              </a:rPr>
              <a:t>Касимова</a:t>
            </a:r>
            <a:r>
              <a:rPr lang="ru-RU" sz="1600" dirty="0" smtClean="0">
                <a:latin typeface="Times New Roman" pitchFamily="18" charset="0"/>
                <a:cs typeface="Times New Roman" pitchFamily="18" charset="0"/>
              </a:rPr>
              <a:t> одного в нетопленой комнате, без пищи и уехала из поселка на 5 дней. Соседка </a:t>
            </a:r>
            <a:r>
              <a:rPr lang="ru-RU" sz="1600" dirty="0" err="1" smtClean="0">
                <a:latin typeface="Times New Roman" pitchFamily="18" charset="0"/>
                <a:cs typeface="Times New Roman" pitchFamily="18" charset="0"/>
              </a:rPr>
              <a:t>Брускова</a:t>
            </a:r>
            <a:r>
              <a:rPr lang="ru-RU" sz="1600" dirty="0" smtClean="0">
                <a:latin typeface="Times New Roman" pitchFamily="18" charset="0"/>
                <a:cs typeface="Times New Roman" pitchFamily="18" charset="0"/>
              </a:rPr>
              <a:t> слышала просьбу отца Скобиной о помощи, но не оказала ее, не желая, как она объяснила впоследствии, «вмешиваться в чужие дела». </a:t>
            </a:r>
            <a:r>
              <a:rPr lang="ru-RU" sz="1600" dirty="0" err="1" smtClean="0">
                <a:latin typeface="Times New Roman" pitchFamily="18" charset="0"/>
                <a:cs typeface="Times New Roman" pitchFamily="18" charset="0"/>
              </a:rPr>
              <a:t>Касимов</a:t>
            </a:r>
            <a:r>
              <a:rPr lang="ru-RU" sz="1600" dirty="0" smtClean="0">
                <a:latin typeface="Times New Roman" pitchFamily="18" charset="0"/>
                <a:cs typeface="Times New Roman" pitchFamily="18" charset="0"/>
              </a:rPr>
              <a:t> умер от переохлаждения и голода.</a:t>
            </a:r>
          </a:p>
          <a:p>
            <a:r>
              <a:rPr lang="ru-RU" sz="1600" i="1" dirty="0" smtClean="0">
                <a:latin typeface="Times New Roman" pitchFamily="18" charset="0"/>
                <a:cs typeface="Times New Roman" pitchFamily="18" charset="0"/>
              </a:rPr>
              <a:t>Имеются ли основания для привлечения Скобиной и </a:t>
            </a:r>
            <a:r>
              <a:rPr lang="ru-RU" sz="1600" i="1" dirty="0" err="1" smtClean="0">
                <a:latin typeface="Times New Roman" pitchFamily="18" charset="0"/>
                <a:cs typeface="Times New Roman" pitchFamily="18" charset="0"/>
              </a:rPr>
              <a:t>Брускиной</a:t>
            </a:r>
            <a:r>
              <a:rPr lang="ru-RU" sz="1600" i="1" dirty="0" smtClean="0">
                <a:latin typeface="Times New Roman" pitchFamily="18" charset="0"/>
                <a:cs typeface="Times New Roman" pitchFamily="18" charset="0"/>
              </a:rPr>
              <a:t> к уголовной ответственности по ст.125 УК РФ?</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Определите вид состава, предусмотренного ст. 125 УК РФ по структуре и конструкции.</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5.Галин и Ветров, встретив около полуночи на окраине города </a:t>
            </a:r>
            <a:r>
              <a:rPr lang="ru-RU" sz="1600" dirty="0" err="1" smtClean="0">
                <a:latin typeface="Times New Roman" pitchFamily="18" charset="0"/>
                <a:cs typeface="Times New Roman" pitchFamily="18" charset="0"/>
              </a:rPr>
              <a:t>Елина</a:t>
            </a:r>
            <a:r>
              <a:rPr lang="ru-RU" sz="1600" dirty="0" smtClean="0">
                <a:latin typeface="Times New Roman" pitchFamily="18" charset="0"/>
                <a:cs typeface="Times New Roman" pitchFamily="18" charset="0"/>
              </a:rPr>
              <a:t>, сняли с него верхнюю одежду и сапоги, угрожая ножом. Температура воздуха в эту ночь была около 25 градусов мороза, а расстояние до ближайшего жилого помещения составило более 500 метров. Пробежав его, </a:t>
            </a:r>
            <a:r>
              <a:rPr lang="ru-RU" sz="1600" dirty="0" err="1" smtClean="0">
                <a:latin typeface="Times New Roman" pitchFamily="18" charset="0"/>
                <a:cs typeface="Times New Roman" pitchFamily="18" charset="0"/>
              </a:rPr>
              <a:t>Елин</a:t>
            </a:r>
            <a:r>
              <a:rPr lang="ru-RU" sz="1600" dirty="0" smtClean="0">
                <a:latin typeface="Times New Roman" pitchFamily="18" charset="0"/>
                <a:cs typeface="Times New Roman" pitchFamily="18" charset="0"/>
              </a:rPr>
              <a:t> получил переохлаждение и обморозил ноги. На восстановление здоровья </a:t>
            </a:r>
            <a:r>
              <a:rPr lang="ru-RU" sz="1600" dirty="0" err="1" smtClean="0">
                <a:latin typeface="Times New Roman" pitchFamily="18" charset="0"/>
                <a:cs typeface="Times New Roman" pitchFamily="18" charset="0"/>
              </a:rPr>
              <a:t>Елина</a:t>
            </a:r>
            <a:r>
              <a:rPr lang="ru-RU" sz="1600" dirty="0" smtClean="0">
                <a:latin typeface="Times New Roman" pitchFamily="18" charset="0"/>
                <a:cs typeface="Times New Roman" pitchFamily="18" charset="0"/>
              </a:rPr>
              <a:t> потребовалось лечение в течение двух месяцев, часть из которых он находился в больнице.</a:t>
            </a:r>
          </a:p>
          <a:p>
            <a:r>
              <a:rPr lang="ru-RU" sz="1600" i="1" dirty="0" smtClean="0">
                <a:latin typeface="Times New Roman" pitchFamily="18" charset="0"/>
                <a:cs typeface="Times New Roman" pitchFamily="18" charset="0"/>
              </a:rPr>
              <a:t>Можно ли Галина и </a:t>
            </a:r>
            <a:r>
              <a:rPr lang="ru-RU" sz="1600" i="1" dirty="0" err="1" smtClean="0">
                <a:latin typeface="Times New Roman" pitchFamily="18" charset="0"/>
                <a:cs typeface="Times New Roman" pitchFamily="18" charset="0"/>
              </a:rPr>
              <a:t>Ветрова</a:t>
            </a:r>
            <a:r>
              <a:rPr lang="ru-RU" sz="1600" i="1" dirty="0" smtClean="0">
                <a:latin typeface="Times New Roman" pitchFamily="18" charset="0"/>
                <a:cs typeface="Times New Roman" pitchFamily="18" charset="0"/>
              </a:rPr>
              <a:t> привлечь к уголовной ответственности по ст.162 УК РФ? Если да, то по какой части?</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Определите вид составов, предусмотренных ст.162 УК РФ: по степени общественной опасности, по структуре и по конструкции.</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6.Минин признан виновным в незаконном хранении финских ножей в целях их последующего сбыта и осужден по ч.4 ст.222 УК РФ.</a:t>
            </a:r>
          </a:p>
          <a:p>
            <a:r>
              <a:rPr lang="ru-RU" sz="1600" i="1" dirty="0" smtClean="0">
                <a:latin typeface="Times New Roman" pitchFamily="18" charset="0"/>
                <a:cs typeface="Times New Roman" pitchFamily="18" charset="0"/>
              </a:rPr>
              <a:t>Правильно ли осужден Минин?</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Какими объективными признаками характеризуется преступление, предусмотренное ч.4 ст.222УК РФ?</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Какое значение в данном случае имеет предмет преступления?</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Сравните все части статьи 222 УК РФ.</a:t>
            </a:r>
            <a:endParaRPr lang="ru-RU" sz="1600" dirty="0" smtClean="0">
              <a:latin typeface="Times New Roman" pitchFamily="18" charset="0"/>
              <a:cs typeface="Times New Roman" pitchFamily="18" charset="0"/>
            </a:endParaRPr>
          </a:p>
          <a:p>
            <a:pPr>
              <a:defRPr/>
            </a:pP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Rectangle 1"/>
          <p:cNvSpPr>
            <a:spLocks noChangeArrowheads="1"/>
          </p:cNvSpPr>
          <p:nvPr/>
        </p:nvSpPr>
        <p:spPr bwMode="auto">
          <a:xfrm>
            <a:off x="-26988" y="404813"/>
            <a:ext cx="9144001" cy="2185214"/>
          </a:xfrm>
          <a:prstGeom prst="rect">
            <a:avLst/>
          </a:prstGeom>
          <a:noFill/>
          <a:ln w="9525">
            <a:noFill/>
            <a:miter lim="800000"/>
            <a:headEnd/>
            <a:tailEnd/>
          </a:ln>
        </p:spPr>
        <p:txBody>
          <a:bodyPr>
            <a:spAutoFit/>
          </a:bodyPr>
          <a:lstStyle/>
          <a:p>
            <a:endParaRPr lang="ru-RU" sz="1200" b="1" dirty="0"/>
          </a:p>
          <a:p>
            <a:r>
              <a:rPr lang="ru-RU" sz="1600" dirty="0">
                <a:latin typeface="Times New Roman" pitchFamily="18" charset="0"/>
                <a:cs typeface="Times New Roman" pitchFamily="18" charset="0"/>
              </a:rPr>
              <a:t>1. </a:t>
            </a:r>
            <a:r>
              <a:rPr lang="ru-RU" sz="1600" b="1" u="sng" dirty="0" smtClean="0">
                <a:latin typeface="Times New Roman" pitchFamily="18" charset="0"/>
                <a:cs typeface="Times New Roman" pitchFamily="18" charset="0"/>
              </a:rPr>
              <a:t>Тема 6.</a:t>
            </a:r>
            <a:r>
              <a:rPr lang="ru-RU" sz="1600" b="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Объект преступления (4 часа)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 Понятие и значение объекта преступления. Признаки состава преступления, характеризующие объект.</a:t>
            </a:r>
          </a:p>
          <a:p>
            <a:r>
              <a:rPr lang="ru-RU" sz="1600" dirty="0" smtClean="0">
                <a:latin typeface="Times New Roman" pitchFamily="18" charset="0"/>
                <a:cs typeface="Times New Roman" pitchFamily="18" charset="0"/>
              </a:rPr>
              <a:t>2. Содержание (элементы) объекта преступления.</a:t>
            </a:r>
          </a:p>
          <a:p>
            <a:r>
              <a:rPr lang="ru-RU" sz="1600" dirty="0" smtClean="0">
                <a:latin typeface="Times New Roman" pitchFamily="18" charset="0"/>
                <a:cs typeface="Times New Roman" pitchFamily="18" charset="0"/>
              </a:rPr>
              <a:t>3. Виды объектов преступления. </a:t>
            </a:r>
          </a:p>
          <a:p>
            <a:r>
              <a:rPr lang="ru-RU" sz="1600" dirty="0" smtClean="0">
                <a:latin typeface="Times New Roman" pitchFamily="18" charset="0"/>
                <a:cs typeface="Times New Roman" pitchFamily="18" charset="0"/>
              </a:rPr>
              <a:t>4. Предмет преступления и его соотношение с объектом. Потерпевший.</a:t>
            </a:r>
          </a:p>
          <a:p>
            <a:r>
              <a:rPr lang="ru-RU" sz="1600" dirty="0" smtClean="0">
                <a:latin typeface="Times New Roman" pitchFamily="18" charset="0"/>
                <a:cs typeface="Times New Roman" pitchFamily="18" charset="0"/>
              </a:rPr>
              <a:t>5. Механизм причинения вреда объекту преступления.</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525" y="333375"/>
            <a:ext cx="9144000" cy="1792798"/>
          </a:xfrm>
          <a:prstGeom prst="rect">
            <a:avLst/>
          </a:prstGeom>
        </p:spPr>
        <p:txBody>
          <a:bodyPr>
            <a:spAutoFit/>
          </a:bodyPr>
          <a:lstStyle/>
          <a:p>
            <a:r>
              <a:rPr lang="ru-RU"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Постановления Пленума Верховного Суда РФ:</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 судебной практике по делам о взяточничестве и об иных коррупционных преступлениях: постановление № 24 Пленума Верховного Суда РФ от 9 июля 2013 г.  п. 9, 35 // Бюллетень Верховного Суда РФ. – 2013. – № 9. – С. 4-5, 9; Сайт Верховного Суда РФ. Режим доступа:</a:t>
            </a:r>
            <a:r>
              <a:rPr lang="en-US" dirty="0" smtClean="0">
                <a:latin typeface="Times New Roman" pitchFamily="18" charset="0"/>
                <a:cs typeface="Times New Roman" pitchFamily="18" charset="0"/>
              </a:rPr>
              <a:t>http</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www</a:t>
            </a:r>
            <a:r>
              <a:rPr lang="ru-RU"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vsrf</a:t>
            </a:r>
            <a:r>
              <a:rPr lang="ru-RU"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ru</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second</a:t>
            </a:r>
            <a:r>
              <a:rPr lang="ru-RU"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php</a:t>
            </a:r>
            <a:r>
              <a:rPr lang="ru-RU" dirty="0" smtClean="0">
                <a:latin typeface="Times New Roman" pitchFamily="18" charset="0"/>
                <a:cs typeface="Times New Roman" pitchFamily="18" charset="0"/>
              </a:rPr>
              <a:t>.</a:t>
            </a:r>
          </a:p>
          <a:p>
            <a:pPr>
              <a:defRPr/>
            </a:pPr>
            <a:endParaRPr lang="ru-RU"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700" y="476250"/>
            <a:ext cx="9144000" cy="5424562"/>
          </a:xfrm>
          <a:prstGeom prst="rect">
            <a:avLst/>
          </a:prstGeom>
        </p:spPr>
        <p:txBody>
          <a:bodyPr>
            <a:spAutoFit/>
          </a:bodyPr>
          <a:lstStyle/>
          <a:p>
            <a:r>
              <a:rPr lang="ru-RU" sz="1600" dirty="0" smtClean="0">
                <a:latin typeface="Times New Roman" pitchFamily="18" charset="0"/>
                <a:cs typeface="Times New Roman" pitchFamily="18" charset="0"/>
              </a:rPr>
              <a:t>З</a:t>
            </a:r>
            <a:r>
              <a:rPr lang="ru-RU" sz="1600" b="1" i="1" dirty="0" smtClean="0">
                <a:latin typeface="Times New Roman" pitchFamily="18" charset="0"/>
                <a:cs typeface="Times New Roman" pitchFamily="18" charset="0"/>
              </a:rPr>
              <a:t>адачи:</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 Андреева и Цирин в течение четырех месяцев занимались изготовлением фальшивых стодолларовых купюр и сбывали их через пункты обмена валюты.</a:t>
            </a:r>
          </a:p>
          <a:p>
            <a:r>
              <a:rPr lang="ru-RU" sz="1600" i="1" dirty="0" smtClean="0">
                <a:latin typeface="Times New Roman" pitchFamily="18" charset="0"/>
                <a:cs typeface="Times New Roman" pitchFamily="18" charset="0"/>
              </a:rPr>
              <a:t>Определите родовой, видовой и непосредственный объекты совершенного преступления, а также его предмет.</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2.Налоговый инспектор Климова по заданию своего руководства прибыла в коммерческую фирму для изучения финансовой документации в связи с подозрением в сокрытии доходов (прибыли). Директор фирмы Суров дал указание сотрудникам охраны не допускать Климову в помещение бухгалтерии, а затем с помощью охранника Борисова вытолкнул ее из офиса фирмы.</a:t>
            </a:r>
          </a:p>
          <a:p>
            <a:r>
              <a:rPr lang="ru-RU" sz="1600" dirty="0" smtClean="0">
                <a:latin typeface="Times New Roman" pitchFamily="18" charset="0"/>
                <a:cs typeface="Times New Roman" pitchFamily="18" charset="0"/>
              </a:rPr>
              <a:t>Впоследствии Суров и выполнявшие его указания работники охраны были привлечены к уголовной ответственности за применение насилия в отношении представителя власти.</a:t>
            </a:r>
          </a:p>
          <a:p>
            <a:r>
              <a:rPr lang="ru-RU" sz="1600" i="1" dirty="0" smtClean="0">
                <a:latin typeface="Times New Roman" pitchFamily="18" charset="0"/>
                <a:cs typeface="Times New Roman" pitchFamily="18" charset="0"/>
              </a:rPr>
              <a:t>Определите родовой, видовой и непосредственный объекты данного преступления, а также потерпевшего от него.</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3.Генеральный директор строительной компании Носов включил в число ее учредителей своего родственника Серова, который в уставной фонд компании сделал взнос в сумме 6 млн.руб. Эти деньги Серов получил путем вымогательства у предпринимателей преступной группой, которой он руководил. Об источнике дохода Серова Носов был осведомлен. </a:t>
            </a:r>
          </a:p>
          <a:p>
            <a:r>
              <a:rPr lang="ru-RU" sz="1600" i="1" dirty="0" smtClean="0">
                <a:latin typeface="Times New Roman" pitchFamily="18" charset="0"/>
                <a:cs typeface="Times New Roman" pitchFamily="18" charset="0"/>
              </a:rPr>
              <a:t>Определите объект и предмет хищения. Ознакомьтесь со ст.174 УК РФ.</a:t>
            </a:r>
            <a:endParaRPr lang="ru-RU" sz="1600" dirty="0" smtClean="0">
              <a:latin typeface="Times New Roman" pitchFamily="18" charset="0"/>
              <a:cs typeface="Times New Roman" pitchFamily="18" charset="0"/>
            </a:endParaRPr>
          </a:p>
          <a:p>
            <a:pPr>
              <a:defRPr/>
            </a:pP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Text Box 7"/>
          <p:cNvSpPr txBox="1">
            <a:spLocks noChangeArrowheads="1"/>
          </p:cNvSpPr>
          <p:nvPr/>
        </p:nvSpPr>
        <p:spPr bwMode="auto">
          <a:xfrm>
            <a:off x="2915816" y="6611937"/>
            <a:ext cx="3563937" cy="246063"/>
          </a:xfrm>
          <a:prstGeom prst="rect">
            <a:avLst/>
          </a:prstGeom>
          <a:noFill/>
          <a:ln w="9525">
            <a:noFill/>
            <a:miter lim="800000"/>
            <a:headEnd/>
            <a:tailEnd/>
          </a:ln>
        </p:spPr>
        <p:txBody>
          <a:bodyPr>
            <a:spAutoFit/>
          </a:bodyPr>
          <a:lstStyle/>
          <a:p>
            <a:pPr eaLnBrk="0" hangingPunct="0">
              <a:spcBef>
                <a:spcPct val="50000"/>
              </a:spcBef>
            </a:pPr>
            <a:r>
              <a:rPr lang="ru-RU" sz="1000" dirty="0">
                <a:latin typeface="Arial Narrow" pitchFamily="34" charset="0"/>
                <a:sym typeface="Symbol" pitchFamily="18" charset="2"/>
              </a:rPr>
              <a:t> </a:t>
            </a:r>
            <a:r>
              <a:rPr lang="ru-RU" sz="1000" dirty="0" smtClean="0">
                <a:sym typeface="Symbol" pitchFamily="18" charset="2"/>
              </a:rPr>
              <a:t>Алтайский государственный университет </a:t>
            </a:r>
            <a:endParaRPr lang="ru-RU" sz="1000" b="1" dirty="0">
              <a:latin typeface="Arial Narrow" pitchFamily="34" charset="0"/>
            </a:endParaRPr>
          </a:p>
        </p:txBody>
      </p:sp>
      <p:sp>
        <p:nvSpPr>
          <p:cNvPr id="16388" name="Text Box 17"/>
          <p:cNvSpPr txBox="1">
            <a:spLocks noChangeArrowheads="1"/>
          </p:cNvSpPr>
          <p:nvPr/>
        </p:nvSpPr>
        <p:spPr bwMode="auto">
          <a:xfrm>
            <a:off x="4119563" y="2439988"/>
            <a:ext cx="184150" cy="366712"/>
          </a:xfrm>
          <a:prstGeom prst="rect">
            <a:avLst/>
          </a:prstGeom>
          <a:noFill/>
          <a:ln w="9525">
            <a:noFill/>
            <a:miter lim="800000"/>
            <a:headEnd/>
            <a:tailEnd/>
          </a:ln>
          <a:effectLst>
            <a:outerShdw dist="107763" dir="2700000" algn="ctr" rotWithShape="0">
              <a:schemeClr val="bg2"/>
            </a:outerShdw>
          </a:effectLst>
        </p:spPr>
        <p:txBody>
          <a:bodyPr wrap="none">
            <a:spAutoFit/>
          </a:bodyPr>
          <a:lstStyle/>
          <a:p>
            <a:pPr>
              <a:defRPr/>
            </a:pPr>
            <a:endParaRPr lang="ru-RU">
              <a:latin typeface="Arial" charset="0"/>
            </a:endParaRPr>
          </a:p>
        </p:txBody>
      </p:sp>
      <p:sp>
        <p:nvSpPr>
          <p:cNvPr id="16389" name="Rectangle 18"/>
          <p:cNvSpPr>
            <a:spLocks noChangeArrowheads="1"/>
          </p:cNvSpPr>
          <p:nvPr/>
        </p:nvSpPr>
        <p:spPr bwMode="auto">
          <a:xfrm>
            <a:off x="3563938" y="2133600"/>
            <a:ext cx="4572000" cy="366713"/>
          </a:xfrm>
          <a:prstGeom prst="rect">
            <a:avLst/>
          </a:prstGeom>
          <a:noFill/>
          <a:ln w="9525">
            <a:noFill/>
            <a:miter lim="800000"/>
            <a:headEnd/>
            <a:tailEnd/>
          </a:ln>
          <a:effectLst>
            <a:outerShdw dist="107763" dir="2700000" algn="ctr" rotWithShape="0">
              <a:schemeClr val="bg2"/>
            </a:outerShdw>
          </a:effectLst>
        </p:spPr>
        <p:txBody>
          <a:bodyPr>
            <a:spAutoFit/>
          </a:bodyPr>
          <a:lstStyle/>
          <a:p>
            <a:pPr>
              <a:defRPr/>
            </a:pPr>
            <a:endParaRPr lang="ru-RU">
              <a:latin typeface="Arial" charset="0"/>
            </a:endParaRPr>
          </a:p>
        </p:txBody>
      </p:sp>
      <p:sp>
        <p:nvSpPr>
          <p:cNvPr id="16390" name="Rectangle 19"/>
          <p:cNvSpPr>
            <a:spLocks noChangeArrowheads="1"/>
          </p:cNvSpPr>
          <p:nvPr/>
        </p:nvSpPr>
        <p:spPr bwMode="auto">
          <a:xfrm>
            <a:off x="3779838" y="2349500"/>
            <a:ext cx="4572000" cy="366713"/>
          </a:xfrm>
          <a:prstGeom prst="rect">
            <a:avLst/>
          </a:prstGeom>
          <a:noFill/>
          <a:ln w="9525">
            <a:noFill/>
            <a:miter lim="800000"/>
            <a:headEnd/>
            <a:tailEnd/>
          </a:ln>
          <a:effectLst>
            <a:outerShdw dist="107763" dir="2700000" algn="ctr" rotWithShape="0">
              <a:schemeClr val="bg2"/>
            </a:outerShdw>
          </a:effectLst>
        </p:spPr>
        <p:txBody>
          <a:bodyPr>
            <a:spAutoFit/>
          </a:bodyPr>
          <a:lstStyle/>
          <a:p>
            <a:pPr>
              <a:defRPr/>
            </a:pPr>
            <a:endParaRPr lang="ru-RU">
              <a:latin typeface="Arial" charset="0"/>
            </a:endParaRPr>
          </a:p>
        </p:txBody>
      </p:sp>
      <p:sp>
        <p:nvSpPr>
          <p:cNvPr id="482324" name="Text Box 20"/>
          <p:cNvSpPr txBox="1">
            <a:spLocks noChangeArrowheads="1"/>
          </p:cNvSpPr>
          <p:nvPr/>
        </p:nvSpPr>
        <p:spPr bwMode="auto">
          <a:xfrm>
            <a:off x="5148064" y="1898759"/>
            <a:ext cx="4106143" cy="1815882"/>
          </a:xfrm>
          <a:prstGeom prst="rect">
            <a:avLst/>
          </a:prstGeom>
          <a:noFill/>
          <a:ln w="9525">
            <a:noFill/>
            <a:miter lim="800000"/>
            <a:headEnd/>
            <a:tailEnd/>
          </a:ln>
        </p:spPr>
        <p:txBody>
          <a:bodyPr wrap="square">
            <a:spAutoFit/>
          </a:bodyPr>
          <a:lstStyle/>
          <a:p>
            <a:pPr algn="ctr" eaLnBrk="0" hangingPunct="0">
              <a:spcBef>
                <a:spcPct val="50000"/>
              </a:spcBef>
            </a:pPr>
            <a:r>
              <a:rPr lang="ru-RU" sz="1600" b="1" u="sng" dirty="0">
                <a:latin typeface="Verdana" pitchFamily="34" charset="0"/>
              </a:rPr>
              <a:t>ДЕТКОВ Алексей </a:t>
            </a:r>
            <a:r>
              <a:rPr lang="ru-RU" sz="1600" b="1" u="sng" dirty="0" smtClean="0">
                <a:latin typeface="Verdana" pitchFamily="34" charset="0"/>
              </a:rPr>
              <a:t>Петрович</a:t>
            </a:r>
          </a:p>
          <a:p>
            <a:pPr eaLnBrk="0" hangingPunct="0">
              <a:spcBef>
                <a:spcPct val="50000"/>
              </a:spcBef>
            </a:pPr>
            <a:r>
              <a:rPr lang="ru-RU" sz="1600" dirty="0">
                <a:latin typeface="Verdana" pitchFamily="34" charset="0"/>
              </a:rPr>
              <a:t>З</a:t>
            </a:r>
            <a:r>
              <a:rPr lang="ru-RU" sz="1600" dirty="0" smtClean="0">
                <a:latin typeface="Verdana" pitchFamily="34" charset="0"/>
              </a:rPr>
              <a:t>аведующий кафедрой уголовного права и криминологии Алтайского государственного университета.</a:t>
            </a:r>
          </a:p>
          <a:p>
            <a:pPr eaLnBrk="0" hangingPunct="0">
              <a:spcBef>
                <a:spcPct val="50000"/>
              </a:spcBef>
            </a:pPr>
            <a:r>
              <a:rPr lang="ru-RU" sz="1600" dirty="0" smtClean="0">
                <a:latin typeface="Verdana" pitchFamily="34" charset="0"/>
              </a:rPr>
              <a:t>Доктор юридических наук</a:t>
            </a:r>
            <a:r>
              <a:rPr lang="en-US" sz="1600" dirty="0" smtClean="0">
                <a:latin typeface="Verdana" pitchFamily="34" charset="0"/>
              </a:rPr>
              <a:t>,</a:t>
            </a:r>
            <a:r>
              <a:rPr lang="ru-RU" sz="1600" dirty="0" smtClean="0">
                <a:latin typeface="Verdana" pitchFamily="34" charset="0"/>
              </a:rPr>
              <a:t> профессор.</a:t>
            </a:r>
            <a:endParaRPr lang="ru-RU" sz="1600" dirty="0">
              <a:latin typeface="Verdana" pitchFamily="34"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6" name="2.wav">
            <a:hlinkClick r:id="" action="ppaction://media"/>
          </p:cNvPr>
          <p:cNvPicPr>
            <a:picLocks noRot="1" noChangeAspect="1"/>
          </p:cNvPicPr>
          <p:nvPr>
            <a:audioFile r:link="rId1"/>
          </p:nvPr>
        </p:nvPicPr>
        <p:blipFill>
          <a:blip r:embed="rId4" cstate="print"/>
          <a:stretch>
            <a:fillRect/>
          </a:stretch>
        </p:blipFill>
        <p:spPr>
          <a:xfrm>
            <a:off x="107504" y="260648"/>
            <a:ext cx="304800" cy="304800"/>
          </a:xfrm>
          <a:prstGeom prst="rect">
            <a:avLst/>
          </a:prstGeom>
        </p:spPr>
      </p:pic>
      <p:pic>
        <p:nvPicPr>
          <p:cNvPr id="145410" name="Picture 2" descr="G:\DSC_0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620688"/>
            <a:ext cx="3605213" cy="540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08664" fill="hold"/>
                                        <p:tgtEl>
                                          <p:spTgt spid="16"/>
                                        </p:tgtEl>
                                      </p:cBhvr>
                                    </p:cmd>
                                  </p:childTnLst>
                                </p:cTn>
                              </p:par>
                            </p:childTnLst>
                          </p:cTn>
                        </p:par>
                        <p:par>
                          <p:cTn id="7" fill="hold">
                            <p:stCondLst>
                              <p:cond delay="108664"/>
                            </p:stCondLst>
                            <p:childTnLst>
                              <p:par>
                                <p:cTn id="8" presetID="9" presetClass="entr" presetSubtype="0" fill="hold" grpId="0" nodeType="afterEffect">
                                  <p:stCondLst>
                                    <p:cond delay="0"/>
                                  </p:stCondLst>
                                  <p:childTnLst>
                                    <p:set>
                                      <p:cBhvr>
                                        <p:cTn id="9" dur="1" fill="hold">
                                          <p:stCondLst>
                                            <p:cond delay="0"/>
                                          </p:stCondLst>
                                        </p:cTn>
                                        <p:tgtEl>
                                          <p:spTgt spid="482324"/>
                                        </p:tgtEl>
                                        <p:attrNameLst>
                                          <p:attrName>style.visibility</p:attrName>
                                        </p:attrNameLst>
                                      </p:cBhvr>
                                      <p:to>
                                        <p:strVal val="visible"/>
                                      </p:to>
                                    </p:set>
                                    <p:animEffect transition="in" filter="dissolve">
                                      <p:cBhvr>
                                        <p:cTn id="10" dur="1000"/>
                                        <p:tgtEl>
                                          <p:spTgt spid="4823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48232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bwMode="auto">
          <a:xfrm>
            <a:off x="755576"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Уголовный закон</a:t>
            </a:r>
          </a:p>
        </p:txBody>
      </p:sp>
      <p:sp>
        <p:nvSpPr>
          <p:cNvPr id="34819" name="Rectangle 2070"/>
          <p:cNvSpPr>
            <a:spLocks noChangeArrowheads="1"/>
          </p:cNvSpPr>
          <p:nvPr/>
        </p:nvSpPr>
        <p:spPr bwMode="auto">
          <a:xfrm>
            <a:off x="755650" y="1341438"/>
            <a:ext cx="7345363"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Структура уголовного закона и уголовно-правовой нормы</a:t>
            </a:r>
          </a:p>
          <a:p>
            <a:pPr algn="ctr"/>
            <a:endParaRPr lang="ru-RU" sz="1400" b="1">
              <a:latin typeface="Arial" charset="0"/>
            </a:endParaRPr>
          </a:p>
        </p:txBody>
      </p:sp>
      <p:graphicFrame>
        <p:nvGraphicFramePr>
          <p:cNvPr id="2" name="Diagram 1"/>
          <p:cNvGraphicFramePr/>
          <p:nvPr/>
        </p:nvGraphicFramePr>
        <p:xfrm>
          <a:off x="1547664"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336550"/>
            <a:ext cx="9144000" cy="4131900"/>
          </a:xfrm>
          <a:prstGeom prst="rect">
            <a:avLst/>
          </a:prstGeom>
        </p:spPr>
        <p:txBody>
          <a:bodyPr>
            <a:spAutoFit/>
          </a:bodyPr>
          <a:lstStyle/>
          <a:p>
            <a:r>
              <a:rPr lang="ru-RU" dirty="0" smtClean="0">
                <a:latin typeface="Times New Roman" pitchFamily="18" charset="0"/>
                <a:cs typeface="Times New Roman" pitchFamily="18" charset="0"/>
              </a:rPr>
              <a:t>4.Купив охотничье ружье, </a:t>
            </a:r>
            <a:r>
              <a:rPr lang="ru-RU" dirty="0" err="1" smtClean="0">
                <a:latin typeface="Times New Roman" pitchFamily="18" charset="0"/>
                <a:cs typeface="Times New Roman" pitchFamily="18" charset="0"/>
              </a:rPr>
              <a:t>Прилепский</a:t>
            </a:r>
            <a:r>
              <a:rPr lang="ru-RU" dirty="0" smtClean="0">
                <a:latin typeface="Times New Roman" pitchFamily="18" charset="0"/>
                <a:cs typeface="Times New Roman" pitchFamily="18" charset="0"/>
              </a:rPr>
              <a:t> отметил это событие в кругу приятелей. Затем решил развлечься и стал, выйдя во двор дома, стрелять по птицам и изоляторам линии связи. Когда соседи сделали ему замечание, он стал угрожать им и выстрелил поверх головы Полежаева. Свои действия </a:t>
            </a:r>
            <a:r>
              <a:rPr lang="ru-RU" dirty="0" err="1" smtClean="0">
                <a:latin typeface="Times New Roman" pitchFamily="18" charset="0"/>
                <a:cs typeface="Times New Roman" pitchFamily="18" charset="0"/>
              </a:rPr>
              <a:t>Прилепский</a:t>
            </a:r>
            <a:r>
              <a:rPr lang="ru-RU" dirty="0" smtClean="0">
                <a:latin typeface="Times New Roman" pitchFamily="18" charset="0"/>
                <a:cs typeface="Times New Roman" pitchFamily="18" charset="0"/>
              </a:rPr>
              <a:t> продолжил даже после прибытия наряда милиции. Сопротивляясь при задержании, он причинил одному из милиционеров легкий вред здоровью.</a:t>
            </a:r>
          </a:p>
          <a:p>
            <a:r>
              <a:rPr lang="ru-RU" i="1" dirty="0" smtClean="0">
                <a:latin typeface="Times New Roman" pitchFamily="18" charset="0"/>
                <a:cs typeface="Times New Roman" pitchFamily="18" charset="0"/>
              </a:rPr>
              <a:t>Определите объект и при необходимости предмет преступления (ст. 213, 318 УК РФ).</a:t>
            </a:r>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5.Изучите диспозицию ст. 226 УК РФ. Покажите юридическое значение предмета данного преступления:</a:t>
            </a:r>
          </a:p>
          <a:p>
            <a:r>
              <a:rPr lang="ru-RU" dirty="0" smtClean="0">
                <a:latin typeface="Times New Roman" pitchFamily="18" charset="0"/>
                <a:cs typeface="Times New Roman" pitchFamily="18" charset="0"/>
              </a:rPr>
              <a:t>А) как конструктивного признака состава преступления;</a:t>
            </a:r>
          </a:p>
          <a:p>
            <a:r>
              <a:rPr lang="ru-RU" dirty="0" smtClean="0">
                <a:latin typeface="Times New Roman" pitchFamily="18" charset="0"/>
                <a:cs typeface="Times New Roman" pitchFamily="18" charset="0"/>
              </a:rPr>
              <a:t>Б) как признака, позволяющего отграничить данное преступление от сходных преступных деяний;</a:t>
            </a:r>
          </a:p>
          <a:p>
            <a:r>
              <a:rPr lang="ru-RU" dirty="0" smtClean="0">
                <a:latin typeface="Times New Roman" pitchFamily="18" charset="0"/>
                <a:cs typeface="Times New Roman" pitchFamily="18" charset="0"/>
              </a:rPr>
              <a:t>В) как обстоятельства, определяющего усиление меры ответственности.</a:t>
            </a: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3023905"/>
          </a:xfrm>
          <a:prstGeom prst="rect">
            <a:avLst/>
          </a:prstGeom>
        </p:spPr>
        <p:txBody>
          <a:bodyPr>
            <a:spAutoFit/>
          </a:bodyPr>
          <a:lstStyle/>
          <a:p>
            <a:pPr>
              <a:defRPr/>
            </a:pPr>
            <a:r>
              <a:rPr lang="ru-RU" b="1" u="sng" dirty="0" smtClean="0">
                <a:latin typeface="Times New Roman" pitchFamily="18" charset="0"/>
                <a:cs typeface="Times New Roman" pitchFamily="18" charset="0"/>
              </a:rPr>
              <a:t>Тема 7.</a:t>
            </a:r>
            <a:r>
              <a:rPr lang="ru-RU" b="1" i="1" dirty="0" smtClean="0">
                <a:latin typeface="Times New Roman" pitchFamily="18" charset="0"/>
                <a:cs typeface="Times New Roman" pitchFamily="18" charset="0"/>
              </a:rPr>
              <a:t> Субъект преступления (4 часа)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Понятие субъекта преступления. Признаки состава преступления, характеризующие субъект преступления.</a:t>
            </a:r>
          </a:p>
          <a:p>
            <a:r>
              <a:rPr lang="ru-RU" dirty="0" smtClean="0">
                <a:latin typeface="Times New Roman" pitchFamily="18" charset="0"/>
                <a:cs typeface="Times New Roman" pitchFamily="18" charset="0"/>
              </a:rPr>
              <a:t>2. Вменяемость и невменяемость. </a:t>
            </a:r>
          </a:p>
          <a:p>
            <a:r>
              <a:rPr lang="ru-RU" dirty="0" smtClean="0">
                <a:latin typeface="Times New Roman" pitchFamily="18" charset="0"/>
                <a:cs typeface="Times New Roman" pitchFamily="18" charset="0"/>
              </a:rPr>
              <a:t>3.Возраст уголовной ответственности. Особенности уголовной ответственности несовершеннолетних (ч. 3 ст. 20 УК РФ).</a:t>
            </a:r>
          </a:p>
          <a:p>
            <a:r>
              <a:rPr lang="ru-RU" dirty="0" smtClean="0">
                <a:latin typeface="Times New Roman" pitchFamily="18" charset="0"/>
                <a:cs typeface="Times New Roman" pitchFamily="18" charset="0"/>
              </a:rPr>
              <a:t>4. Уголовная ответственность лиц с психическими расстройствами, не исключающими вменяемости.</a:t>
            </a:r>
          </a:p>
          <a:p>
            <a:r>
              <a:rPr lang="ru-RU" dirty="0" smtClean="0">
                <a:latin typeface="Times New Roman" pitchFamily="18" charset="0"/>
                <a:cs typeface="Times New Roman" pitchFamily="18" charset="0"/>
              </a:rPr>
              <a:t>5. Уголовная ответственность лиц, совершивших преступление в состоянии опьянения.</a:t>
            </a:r>
          </a:p>
          <a:p>
            <a:r>
              <a:rPr lang="ru-RU" dirty="0" smtClean="0">
                <a:latin typeface="Times New Roman" pitchFamily="18" charset="0"/>
                <a:cs typeface="Times New Roman" pitchFamily="18" charset="0"/>
              </a:rPr>
              <a:t>6. Специальный субъект преступления.</a:t>
            </a: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260648"/>
            <a:ext cx="9144000" cy="6691982"/>
          </a:xfrm>
          <a:prstGeom prst="rect">
            <a:avLst/>
          </a:prstGeom>
        </p:spPr>
        <p:txBody>
          <a:bodyPr wrap="square">
            <a:spAutoFit/>
          </a:bodyPr>
          <a:lstStyle/>
          <a:p>
            <a:pPr>
              <a:defRPr/>
            </a:pPr>
            <a:r>
              <a:rPr lang="ru-RU" sz="1400" b="1" i="1" dirty="0" smtClean="0">
                <a:latin typeface="Times New Roman" pitchFamily="18" charset="0"/>
                <a:cs typeface="Times New Roman" pitchFamily="18" charset="0"/>
              </a:rPr>
              <a:t>Законодательные и иные нормативные правовые акты:</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Конвенция о правах ребенка: одобрена Генеральной Ассамблеей ООН 20 ноября 1989 г. (вступила в силу для СССР 15.09.1990).  – Международные акты о правах человека. Сборник документов. – М.: Норма, 1998 С. 306–322; Доступ из справ. -правовой системы «</a:t>
            </a:r>
            <a:r>
              <a:rPr lang="ru-RU" sz="1400" dirty="0" err="1" smtClean="0">
                <a:latin typeface="Times New Roman" pitchFamily="18" charset="0"/>
                <a:cs typeface="Times New Roman" pitchFamily="18" charset="0"/>
              </a:rPr>
              <a:t>КонсультантПлюс</a:t>
            </a:r>
            <a:r>
              <a:rPr lang="ru-RU" sz="1400" dirty="0" smtClean="0">
                <a:latin typeface="Times New Roman" pitchFamily="18" charset="0"/>
                <a:cs typeface="Times New Roman" pitchFamily="18" charset="0"/>
              </a:rPr>
              <a:t>»: международное право».</a:t>
            </a:r>
          </a:p>
          <a:p>
            <a:r>
              <a:rPr lang="ru-RU" sz="1400" dirty="0" smtClean="0">
                <a:latin typeface="Times New Roman" pitchFamily="18" charset="0"/>
                <a:cs typeface="Times New Roman" pitchFamily="18" charset="0"/>
              </a:rPr>
              <a:t>2. Уголовный Кодекс Российской Федерации: принят Государственной Думой 24 мая 1996г. № 63-ФЗ (ред. от 13.07.2015, с </a:t>
            </a:r>
            <a:r>
              <a:rPr lang="ru-RU" sz="1400" dirty="0" err="1" smtClean="0">
                <a:latin typeface="Times New Roman" pitchFamily="18" charset="0"/>
                <a:cs typeface="Times New Roman" pitchFamily="18" charset="0"/>
              </a:rPr>
              <a:t>изм</a:t>
            </a:r>
            <a:r>
              <a:rPr lang="ru-RU" sz="1400" dirty="0" smtClean="0">
                <a:latin typeface="Times New Roman" pitchFamily="18" charset="0"/>
                <a:cs typeface="Times New Roman" pitchFamily="18" charset="0"/>
              </a:rPr>
              <a:t>. от 16.07.2015).  Ст. 20, 21, 22, 23; п. «б» ст. 61, ст. 285 (примечания).</a:t>
            </a:r>
          </a:p>
          <a:p>
            <a:r>
              <a:rPr lang="ru-RU" sz="1400" dirty="0" smtClean="0">
                <a:latin typeface="Times New Roman" pitchFamily="18" charset="0"/>
                <a:cs typeface="Times New Roman" pitchFamily="18" charset="0"/>
              </a:rPr>
              <a:t>3. Об основных гарантиях прав ребенка в Российской Федерации: Принят ГД ФС 03.07.1998 – №124-ФЗ (ред. от 13.07.2015): // СЗ РФ. – 1998. – № 31. – Ст.3802; Доступ из справ. -правовой системы «</a:t>
            </a:r>
            <a:r>
              <a:rPr lang="ru-RU" sz="1400" dirty="0" err="1" smtClean="0">
                <a:latin typeface="Times New Roman" pitchFamily="18" charset="0"/>
                <a:cs typeface="Times New Roman" pitchFamily="18" charset="0"/>
              </a:rPr>
              <a:t>КонсультантПлюс</a:t>
            </a:r>
            <a:r>
              <a:rPr lang="ru-RU" sz="1400" dirty="0" smtClean="0">
                <a:latin typeface="Times New Roman" pitchFamily="18" charset="0"/>
                <a:cs typeface="Times New Roman" pitchFamily="18" charset="0"/>
              </a:rPr>
              <a:t>»: законодательство».</a:t>
            </a:r>
          </a:p>
          <a:p>
            <a:r>
              <a:rPr lang="ru-RU" sz="1400" dirty="0" smtClean="0">
                <a:latin typeface="Times New Roman" pitchFamily="18" charset="0"/>
                <a:cs typeface="Times New Roman" pitchFamily="18" charset="0"/>
              </a:rPr>
              <a:t>4. О психиатрической помощи и гарантиях прав граждан при ее оказании. Закон РФ от 02 июля 1992 № 3185-1 (ред. от 08.03.2015): Доступ из справ. -правовой системы «</a:t>
            </a:r>
            <a:r>
              <a:rPr lang="ru-RU" sz="1400" dirty="0" err="1" smtClean="0">
                <a:latin typeface="Times New Roman" pitchFamily="18" charset="0"/>
                <a:cs typeface="Times New Roman" pitchFamily="18" charset="0"/>
              </a:rPr>
              <a:t>КонсультантПлюс</a:t>
            </a:r>
            <a:r>
              <a:rPr lang="ru-RU" sz="1400" dirty="0" smtClean="0">
                <a:latin typeface="Times New Roman" pitchFamily="18" charset="0"/>
                <a:cs typeface="Times New Roman" pitchFamily="18" charset="0"/>
              </a:rPr>
              <a:t>» законодательство»</a:t>
            </a:r>
          </a:p>
          <a:p>
            <a:r>
              <a:rPr lang="ru-RU" sz="1400" dirty="0" smtClean="0">
                <a:latin typeface="Times New Roman" pitchFamily="18" charset="0"/>
                <a:cs typeface="Times New Roman" pitchFamily="18" charset="0"/>
              </a:rPr>
              <a:t> </a:t>
            </a:r>
          </a:p>
          <a:p>
            <a:r>
              <a:rPr lang="ru-RU" sz="1400" b="1" i="1" dirty="0" smtClean="0">
                <a:latin typeface="Times New Roman" pitchFamily="18" charset="0"/>
                <a:cs typeface="Times New Roman" pitchFamily="18" charset="0"/>
              </a:rPr>
              <a:t>Постановления Верховного Суда РФ:</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1.О практике применения судами законодательства об ответственности за бандитизм: постановление № 1 Пленума ВС РФ от 17 января 1997 г. п. 14 // Бюллетень ВС РФ. – 1997. – № 3. – С. 2–3;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2.О судебной практике по делам о взяточничестве и об иных коррупционных преступлениях: постановление № 24 Пленума Верховного Суда РФ от 9 июля 2013 г.  п. 1. // Бюллетень Верховного Суда РФ. – 2013. – № 9. – С. 3;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3. О судебной практике по делам о преступлениях против половой неприкосновенности и половой свободы личности: постановление Пленума ВС РФ № 16 от 4 декабря 2014г. п. 16, 20 :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4.О судебной практике применения законодательства, регламентирующего особенности уголовной ответственности и наказания несовершеннолетних: постановление № 1 Пленума ВС РФ от 01 февраля 2011 г. (в ред. Постановления Пленума Верховного Суда РФ от 09.02. 2012 № 3, от 02.04.2013 № 6) п. 5, 14// Бюллетень ВС РФ. – 2011. – № 4. – С. 2–10;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pPr>
              <a:defRPr/>
            </a:pP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6070893"/>
          </a:xfrm>
          <a:prstGeom prst="rect">
            <a:avLst/>
          </a:prstGeom>
        </p:spPr>
        <p:txBody>
          <a:bodyPr>
            <a:spAutoFit/>
          </a:bodyPr>
          <a:lstStyle/>
          <a:p>
            <a:r>
              <a:rPr lang="ru-RU" b="1" i="1" dirty="0" smtClean="0">
                <a:latin typeface="Times New Roman" pitchFamily="18" charset="0"/>
                <a:cs typeface="Times New Roman" pitchFamily="18" charset="0"/>
              </a:rPr>
              <a:t>Задачи:</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1.Кисин и Дубов совершили кражу из стоявшего у обочины автомобиля. Подходящий к своей автомашине Силантьев окликнул их, но они побежали. Поскольку владелец стал их преследовать, 17-летний Дубов передал 13-летнему </a:t>
            </a:r>
            <a:r>
              <a:rPr lang="ru-RU" dirty="0" err="1" smtClean="0">
                <a:latin typeface="Times New Roman" pitchFamily="18" charset="0"/>
                <a:cs typeface="Times New Roman" pitchFamily="18" charset="0"/>
              </a:rPr>
              <a:t>Кисину</a:t>
            </a:r>
            <a:r>
              <a:rPr lang="ru-RU" dirty="0" smtClean="0">
                <a:latin typeface="Times New Roman" pitchFamily="18" charset="0"/>
                <a:cs typeface="Times New Roman" pitchFamily="18" charset="0"/>
              </a:rPr>
              <a:t> имевшееся у него ружье, чтобы он выстрелил в преследователя, что и было сделано. Силантьев был убит.</a:t>
            </a:r>
          </a:p>
          <a:p>
            <a:r>
              <a:rPr lang="ru-RU" i="1" dirty="0" smtClean="0">
                <a:latin typeface="Times New Roman" pitchFamily="18" charset="0"/>
                <a:cs typeface="Times New Roman" pitchFamily="18" charset="0"/>
              </a:rPr>
              <a:t> Кто из указанных в задаче лиц подлежит ответственности?</a:t>
            </a:r>
            <a:endParaRPr lang="ru-RU"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2.Пятнадцатилетние Бобров и Хорьков проникли в церковь села </a:t>
            </a:r>
            <a:r>
              <a:rPr lang="ru-RU" dirty="0" err="1" smtClean="0">
                <a:latin typeface="Times New Roman" pitchFamily="18" charset="0"/>
                <a:cs typeface="Times New Roman" pitchFamily="18" charset="0"/>
              </a:rPr>
              <a:t>Липова</a:t>
            </a:r>
            <a:r>
              <a:rPr lang="ru-RU" dirty="0" smtClean="0">
                <a:latin typeface="Times New Roman" pitchFamily="18" charset="0"/>
                <a:cs typeface="Times New Roman" pitchFamily="18" charset="0"/>
              </a:rPr>
              <a:t>, откуда похитили четыре иконы Х</a:t>
            </a:r>
            <a:r>
              <a:rPr lang="en-US" dirty="0" smtClean="0">
                <a:latin typeface="Times New Roman" pitchFamily="18" charset="0"/>
                <a:cs typeface="Times New Roman" pitchFamily="18" charset="0"/>
              </a:rPr>
              <a:t>V</a:t>
            </a:r>
            <a:r>
              <a:rPr lang="ru-RU" dirty="0" smtClean="0">
                <a:latin typeface="Times New Roman" pitchFamily="18" charset="0"/>
                <a:cs typeface="Times New Roman" pitchFamily="18" charset="0"/>
              </a:rPr>
              <a:t>–Х</a:t>
            </a:r>
            <a:r>
              <a:rPr lang="en-US" dirty="0" smtClean="0">
                <a:latin typeface="Times New Roman" pitchFamily="18" charset="0"/>
                <a:cs typeface="Times New Roman" pitchFamily="18" charset="0"/>
              </a:rPr>
              <a:t>V</a:t>
            </a:r>
            <a:r>
              <a:rPr lang="ru-RU" dirty="0" smtClean="0">
                <a:latin typeface="Times New Roman" pitchFamily="18" charset="0"/>
                <a:cs typeface="Times New Roman" pitchFamily="18" charset="0"/>
              </a:rPr>
              <a:t>П вв. Согласно экспертному заключению иконы имеют особую историческую и культурную ценность. Уголовное дело по данному факту было прекращено со ссылкой на ч.2 ст.20 УК РФ, в соответствии с которой лица в возрасте от 14 до 16 лет не подлежат уголовной ответственности за хищение предметов, имеющих особую ценность</a:t>
            </a:r>
            <a:r>
              <a:rPr lang="ru-RU" i="1" dirty="0" smtClean="0">
                <a:latin typeface="Times New Roman" pitchFamily="18" charset="0"/>
                <a:cs typeface="Times New Roman" pitchFamily="18" charset="0"/>
              </a:rPr>
              <a:t>.</a:t>
            </a:r>
            <a:endParaRPr lang="ru-RU" u="sng"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Соответствует ли такое решение закону?</a:t>
            </a:r>
            <a:endParaRPr lang="ru-RU" u="sng" dirty="0" smtClean="0">
              <a:latin typeface="Times New Roman" pitchFamily="18" charset="0"/>
              <a:cs typeface="Times New Roman" pitchFamily="18" charset="0"/>
            </a:endParaRPr>
          </a:p>
          <a:p>
            <a:r>
              <a:rPr lang="ru-RU" i="1" dirty="0" smtClean="0">
                <a:latin typeface="Times New Roman" pitchFamily="18" charset="0"/>
                <a:cs typeface="Times New Roman" pitchFamily="18" charset="0"/>
              </a:rPr>
              <a:t>Не образует ли данный случай так называемой конкуренции норм (ст.158 и 164 УК РФ)?</a:t>
            </a:r>
            <a:endParaRPr lang="ru-RU" u="sng"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3.Банда в составе </a:t>
            </a:r>
            <a:r>
              <a:rPr lang="ru-RU" dirty="0" err="1" smtClean="0">
                <a:latin typeface="Times New Roman" pitchFamily="18" charset="0"/>
                <a:cs typeface="Times New Roman" pitchFamily="18" charset="0"/>
              </a:rPr>
              <a:t>Брошко</a:t>
            </a:r>
            <a:r>
              <a:rPr lang="ru-RU" dirty="0" smtClean="0">
                <a:latin typeface="Times New Roman" pitchFamily="18" charset="0"/>
                <a:cs typeface="Times New Roman" pitchFamily="18" charset="0"/>
              </a:rPr>
              <a:t> (21 год), Кирилюка (20лет), Дмитрова (19 лет), Шаталова (15 лет) и </a:t>
            </a:r>
            <a:r>
              <a:rPr lang="ru-RU" dirty="0" err="1" smtClean="0">
                <a:latin typeface="Times New Roman" pitchFamily="18" charset="0"/>
                <a:cs typeface="Times New Roman" pitchFamily="18" charset="0"/>
              </a:rPr>
              <a:t>Гайдина</a:t>
            </a:r>
            <a:r>
              <a:rPr lang="ru-RU" dirty="0" smtClean="0">
                <a:latin typeface="Times New Roman" pitchFamily="18" charset="0"/>
                <a:cs typeface="Times New Roman" pitchFamily="18" charset="0"/>
              </a:rPr>
              <a:t> (14 лет) нападала на граждан. Указанные лица, угрожая самодельным пистолетом, совершили нападений в целях хищения чужого имущества.</a:t>
            </a:r>
          </a:p>
          <a:p>
            <a:r>
              <a:rPr lang="ru-RU"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Ознакомьтесь со ст.209 и 162 УК РФ и решите вопрос об уголовной ответственности каждого из указанных лиц.</a:t>
            </a:r>
            <a:endParaRPr lang="ru-RU" dirty="0" smtClean="0">
              <a:latin typeface="Times New Roman" pitchFamily="18" charset="0"/>
              <a:cs typeface="Times New Roman" pitchFamily="18" charset="0"/>
            </a:endParaRP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6070893"/>
          </a:xfrm>
          <a:prstGeom prst="rect">
            <a:avLst/>
          </a:prstGeom>
        </p:spPr>
        <p:txBody>
          <a:bodyPr>
            <a:spAutoFit/>
          </a:bodyPr>
          <a:lstStyle/>
          <a:p>
            <a:r>
              <a:rPr lang="ru-RU" sz="1400" dirty="0" smtClean="0">
                <a:latin typeface="Times New Roman" pitchFamily="18" charset="0"/>
                <a:cs typeface="Times New Roman" pitchFamily="18" charset="0"/>
              </a:rPr>
              <a:t>4.Находясь в нетрезвом состоянии, 16-летний Зуев подошел к </a:t>
            </a:r>
            <a:r>
              <a:rPr lang="ru-RU" sz="1400" dirty="0" err="1" smtClean="0">
                <a:latin typeface="Times New Roman" pitchFamily="18" charset="0"/>
                <a:cs typeface="Times New Roman" pitchFamily="18" charset="0"/>
              </a:rPr>
              <a:t>Сизову</a:t>
            </a:r>
            <a:r>
              <a:rPr lang="ru-RU" sz="1400" dirty="0" smtClean="0">
                <a:latin typeface="Times New Roman" pitchFamily="18" charset="0"/>
                <a:cs typeface="Times New Roman" pitchFamily="18" charset="0"/>
              </a:rPr>
              <a:t> и потребовал у него сигарету. Когда </a:t>
            </a:r>
            <a:r>
              <a:rPr lang="ru-RU" sz="1400" dirty="0" err="1" smtClean="0">
                <a:latin typeface="Times New Roman" pitchFamily="18" charset="0"/>
                <a:cs typeface="Times New Roman" pitchFamily="18" charset="0"/>
              </a:rPr>
              <a:t>Сизов</a:t>
            </a:r>
            <a:r>
              <a:rPr lang="ru-RU" sz="1400" dirty="0" smtClean="0">
                <a:latin typeface="Times New Roman" pitchFamily="18" charset="0"/>
                <a:cs typeface="Times New Roman" pitchFamily="18" charset="0"/>
              </a:rPr>
              <a:t> стал объяснять Зуеву, что не курит, последний без видимого повода нанес ему несколько ударов кулаком в лицо и ногой в живот. Защитник ходатайствовал об освобождении Зуева от уголовной ответственности на основании ч.3 ст.20 УК РФ, так как судебно-психиатрическая экспертиза констатировала у него ряд эмоционально-волевых отклонений от психической нормы, вследствие чего он не в полной мере осознавал фактический характер и общественную опасность своих действий.</a:t>
            </a:r>
          </a:p>
          <a:p>
            <a:r>
              <a:rPr lang="ru-RU" sz="1400" i="1" dirty="0" smtClean="0">
                <a:latin typeface="Times New Roman" pitchFamily="18" charset="0"/>
                <a:cs typeface="Times New Roman" pitchFamily="18" charset="0"/>
              </a:rPr>
              <a:t>Подлежит ли заявленное ходатайство удовлетворению?</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Можно ли состояние Зуева определить, как «возрастную невменяемость»?</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Можно ли заявить ходатайство о применении в отношении Зуева ст.22 УК РФ?</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5. Пятнадцатилетняя Лоскутова обвинялась в краже. Как было установлен по делу, Лоскутова психическими расстройствами не страдала. В возрасте 10 лет она перенесла тяжелое инфекционное заболевание. После этого стала плохо успевать в школе, с трудом окончила восемь классов. Психическое развитие Лоскутовой не соответствует ее паспортному возрасту, интеллект снижен, суждения поверхностны, примитивны. Также было установлено, что из-за отставания в психическом развитии Лоскутова в момент совершения общественно-опасного деяния не могла в полной мере осознавать фактический характер и общественную опасность своего поведения и руководить им.</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Подлежит ли Лоскутова уголовной ответственности?</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Может ли суд назначить Лоскутовой принудительные меры медицинского характера?</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6.Ветров, не имея права на управление транспортным средством, сел за руль грузового автомобиля и поехал в соседний населенный пункт. В пути он выехал на встречную полосу движения и допустил столкновение с автомобилем, водитель которого погиб на месте автокатастрофы. По результатам предварительного расследования </a:t>
            </a:r>
            <a:r>
              <a:rPr lang="ru-RU" sz="1400" dirty="0" err="1" smtClean="0">
                <a:latin typeface="Times New Roman" pitchFamily="18" charset="0"/>
                <a:cs typeface="Times New Roman" pitchFamily="18" charset="0"/>
              </a:rPr>
              <a:t>Ветрову</a:t>
            </a:r>
            <a:r>
              <a:rPr lang="ru-RU" sz="1400" dirty="0" smtClean="0">
                <a:latin typeface="Times New Roman" pitchFamily="18" charset="0"/>
                <a:cs typeface="Times New Roman" pitchFamily="18" charset="0"/>
              </a:rPr>
              <a:t> было предъявлено обвинение по ч.3 ст.264 УК РФ. В судебном заседании адвокат заявил ходатайство об изменении квалификации на ч.1 ст.109 УК РФ. Это требование мотивировалось тем, что субъектом состава преступления, предусмотренного ст.264 УК РФ, признается только лиц, официально допущенное органами ГИБДД к управлению транспортным средством соответствующей категории.</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Какое решение должен принять суд?</a:t>
            </a:r>
            <a:endParaRPr lang="ru-RU" sz="1400" u="sng" dirty="0" smtClean="0">
              <a:latin typeface="Times New Roman" pitchFamily="18" charset="0"/>
              <a:cs typeface="Times New Roman" pitchFamily="18" charset="0"/>
            </a:endParaRP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2746906"/>
          </a:xfrm>
          <a:prstGeom prst="rect">
            <a:avLst/>
          </a:prstGeom>
        </p:spPr>
        <p:txBody>
          <a:bodyPr>
            <a:spAutoFit/>
          </a:bodyPr>
          <a:lstStyle/>
          <a:p>
            <a:pPr>
              <a:defRPr/>
            </a:pPr>
            <a:r>
              <a:rPr lang="ru-RU" b="1" dirty="0">
                <a:latin typeface="Times New Roman" pitchFamily="18" charset="0"/>
                <a:cs typeface="Times New Roman" pitchFamily="18" charset="0"/>
              </a:rPr>
              <a:t>Тема 8. </a:t>
            </a:r>
            <a:r>
              <a:rPr lang="ru-RU" b="1" dirty="0" smtClean="0">
                <a:latin typeface="Times New Roman" pitchFamily="18" charset="0"/>
                <a:cs typeface="Times New Roman" pitchFamily="18" charset="0"/>
              </a:rPr>
              <a:t>Объективная </a:t>
            </a:r>
            <a:r>
              <a:rPr lang="ru-RU" b="1" dirty="0">
                <a:latin typeface="Times New Roman" pitchFamily="18" charset="0"/>
                <a:cs typeface="Times New Roman" pitchFamily="18" charset="0"/>
              </a:rPr>
              <a:t>сторона преступления</a:t>
            </a:r>
          </a:p>
          <a:p>
            <a:r>
              <a:rPr lang="ru-RU" dirty="0">
                <a:latin typeface="Times New Roman" pitchFamily="18" charset="0"/>
                <a:cs typeface="Times New Roman" pitchFamily="18" charset="0"/>
              </a:rPr>
              <a:t>1. </a:t>
            </a:r>
            <a:r>
              <a:rPr lang="ru-RU" dirty="0" smtClean="0">
                <a:latin typeface="Times New Roman" pitchFamily="18" charset="0"/>
                <a:cs typeface="Times New Roman" pitchFamily="18" charset="0"/>
              </a:rPr>
              <a:t>Понятие, содержание и значение объективной стороны преступления. Признаки состава преступления, характеризующие объективную сторону.</a:t>
            </a:r>
          </a:p>
          <a:p>
            <a:r>
              <a:rPr lang="ru-RU" dirty="0" smtClean="0">
                <a:latin typeface="Times New Roman" pitchFamily="18" charset="0"/>
                <a:cs typeface="Times New Roman" pitchFamily="18" charset="0"/>
              </a:rPr>
              <a:t>2. Общественно опасное деяние (действие, бездействие) и его признаки.</a:t>
            </a:r>
          </a:p>
          <a:p>
            <a:r>
              <a:rPr lang="ru-RU" dirty="0" smtClean="0">
                <a:latin typeface="Times New Roman" pitchFamily="18" charset="0"/>
                <a:cs typeface="Times New Roman" pitchFamily="18" charset="0"/>
              </a:rPr>
              <a:t>3. Общественно опасные последствия, их виды. Юридическое значение последствий.</a:t>
            </a:r>
          </a:p>
          <a:p>
            <a:r>
              <a:rPr lang="ru-RU" dirty="0" smtClean="0">
                <a:latin typeface="Times New Roman" pitchFamily="18" charset="0"/>
                <a:cs typeface="Times New Roman" pitchFamily="18" charset="0"/>
              </a:rPr>
              <a:t>4. Причинная связь между действием (бездействием) и наступлением общественно опасных последствий. Значение причинной связи.</a:t>
            </a:r>
          </a:p>
          <a:p>
            <a:r>
              <a:rPr lang="ru-RU" dirty="0" smtClean="0">
                <a:latin typeface="Times New Roman" pitchFamily="18" charset="0"/>
                <a:cs typeface="Times New Roman" pitchFamily="18" charset="0"/>
              </a:rPr>
              <a:t>5. Место, время, обстановка, средства, орудия и способ совершения преступления. Уголовно-правовое значение этих обстоятельств.</a:t>
            </a: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925" y="333375"/>
            <a:ext cx="9144000" cy="5855449"/>
          </a:xfrm>
          <a:prstGeom prst="rect">
            <a:avLst/>
          </a:prstGeom>
        </p:spPr>
        <p:txBody>
          <a:bodyPr>
            <a:spAutoFit/>
          </a:bodyPr>
          <a:lstStyle/>
          <a:p>
            <a:pPr>
              <a:defRPr/>
            </a:pPr>
            <a:r>
              <a:rPr lang="ru-RU" sz="1400" b="1" i="1" dirty="0" smtClean="0">
                <a:latin typeface="Times New Roman" pitchFamily="18" charset="0"/>
                <a:cs typeface="Times New Roman" pitchFamily="18" charset="0"/>
              </a:rPr>
              <a:t>Постановления Верховного Суда РФ:</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1.О практике применения судами законодательства об ответственности за бандитизм: постановление № 1 Пленума ВС РФ от 17 января 1997 г. п. 14 // Бюллетень ВС РФ. – 1997. – № 3. – С. 2–3;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2.О судебной практике по делам о взяточничестве и об иных коррупционных преступлениях: постановление № 24 Пленума Верховного Суда РФ от 9 июля 2013 г.  п. 1. // Бюллетень Верховного Суда РФ. – 2013. – № 9. – С. 3;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3.О судебной практике по делам об убийстве (ст. 105 УК РФ): постановление № 1 Пленума ВС РФ от 27 января 1999 г. (ред. от 03.03.2015) п.п. 2–3 // Бюллетень ВС РФ. –1999. – № 3. – С. 2;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4. О судебной практике по делам о краже, грабеже и разбое: постановление № 29 Пленума ВС РФ от 27 декабря 2002 (ред. от 03.03.2015) п. 6 // Бюллетень ВС РФ. – 2003. – № 2. – С.2-6;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i="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Судебная практика: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1.Действия осужденного, связанные с уничтожением или повреждением автомашины, которой он завладел во время разбойного нападения, представляют собой способ распоряжения похищенным имуществом (в уголовно-правовом смысле), и дополнительной квалификации по ч.2 ст.167 УК РФ не требуется: обзор судебной практики Верховного Суда РФ за 11 квартал 2011 года (по уголовным делам, п.2) //Бюллетень ВС РФ. – 2011. – № 11. – С.24.</a:t>
            </a:r>
          </a:p>
          <a:p>
            <a:r>
              <a:rPr lang="ru-RU" sz="1400" dirty="0" smtClean="0">
                <a:latin typeface="Times New Roman" pitchFamily="18" charset="0"/>
                <a:cs typeface="Times New Roman" pitchFamily="18" charset="0"/>
              </a:rPr>
              <a:t>2.Приговор в части осуждения лица за совершение преступления, предусмотренного ч.2 ст.223 УК РФ, отменен, поскольку судом не установлено, в чем выражались действия по незаконному изготовлению оружия: обзор практики Судебной коллегии по уголовным делам Верховного Суда Российской Федерации за первое полугодий 2014 года. П.2.1(определение № 30-АПУ14-1) //Бюллетень ВС РФ. – 2014. – № 10. – С.36.</a:t>
            </a:r>
          </a:p>
          <a:p>
            <a:pPr>
              <a:defRPr/>
            </a:pPr>
            <a:endParaRPr lang="ru-RU" sz="105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r>
              <a:rPr lang="ru-RU" sz="1300" b="1" i="1" dirty="0" smtClean="0">
                <a:latin typeface="Times New Roman" pitchFamily="18" charset="0"/>
                <a:cs typeface="Times New Roman" pitchFamily="18" charset="0"/>
              </a:rPr>
              <a:t>Задачи</a:t>
            </a:r>
            <a:r>
              <a:rPr lang="ru-RU" sz="1300" i="1"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1.В центре города было совершено несколько нападений на прохожих. Каждый раз нападавший Б. угрожал жертвам шприцем. Так, ночью Б. напал на Кольцову и Сидорову, возвращавшихся поздно ночью домой. Б. приставил шприц к горлу Сидоровой и потребовал, чтобы обе отдали ему сумочки и мобильные телефоны, иначе он вколет смертельный яд, находящийся в шприце, под кожу. Кольцова и Сидорова отдали нападавшему все, что он требовал.</a:t>
            </a:r>
          </a:p>
          <a:p>
            <a:r>
              <a:rPr lang="ru-RU" sz="1300" dirty="0" smtClean="0">
                <a:latin typeface="Times New Roman" pitchFamily="18" charset="0"/>
                <a:cs typeface="Times New Roman" pitchFamily="18" charset="0"/>
              </a:rPr>
              <a:t>Была выдвинута версия, что нападавший скорее всего употребляет наркотики и таким образом добывает на них деньги. Через несколько дней возле одной из аптек Б. был задержан. Во время допроса он признался, что употребляет психотропные вещества. Шприц, которым он угрожал, по его словам, был наполнен обычной водой.</a:t>
            </a:r>
          </a:p>
          <a:p>
            <a:r>
              <a:rPr lang="ru-RU" sz="1300" dirty="0" smtClean="0">
                <a:latin typeface="Times New Roman" pitchFamily="18" charset="0"/>
                <a:cs typeface="Times New Roman" pitchFamily="18" charset="0"/>
              </a:rPr>
              <a:t>Уголовное дело возбуждено по ст.161 УК РФ.</a:t>
            </a:r>
          </a:p>
          <a:p>
            <a:r>
              <a:rPr lang="ru-RU" sz="1300" i="1" dirty="0" smtClean="0">
                <a:latin typeface="Times New Roman" pitchFamily="18" charset="0"/>
                <a:cs typeface="Times New Roman" pitchFamily="18" charset="0"/>
              </a:rPr>
              <a:t>Ознакомьтесь со ст.161 и 162 УК РФ, определите объективная сторона какого из указанных преступлений содержится в поведении Б.</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Чем отличается деяние при грабеже и разбое?</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Отличается ли значение общественно опасных последствий при грабеже и разбое?</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Оцените уголовно-правовое значение способа и орудия совершения преступления.</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Изменится ли квалификация Б., если будет установлено, что во время нападений шприц был заполнен ядом?</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2.Не умеющий плавать Портов плыл на надувном матрасе по середине глубокой реки. К нему подплыл незнакомый Орехов и стал пытаться залезть на матрас. Портов попросил не делать этого, т.к. опасается, что матрас перевернется, а он не умеет плавать. Не взирая на это Орехов продолжил попытку влезть на матрас. В результате матрас перевернулся и оба оказались в воде. Орехов, не обращая внимания на крики о помощи </a:t>
            </a:r>
            <a:r>
              <a:rPr lang="ru-RU" sz="1300" dirty="0" err="1" smtClean="0">
                <a:latin typeface="Times New Roman" pitchFamily="18" charset="0"/>
                <a:cs typeface="Times New Roman" pitchFamily="18" charset="0"/>
              </a:rPr>
              <a:t>Портова</a:t>
            </a:r>
            <a:r>
              <a:rPr lang="ru-RU" sz="1300" dirty="0" smtClean="0">
                <a:latin typeface="Times New Roman" pitchFamily="18" charset="0"/>
                <a:cs typeface="Times New Roman" pitchFamily="18" charset="0"/>
              </a:rPr>
              <a:t>, поплыл дальше.</a:t>
            </a:r>
          </a:p>
          <a:p>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Портова</a:t>
            </a:r>
            <a:r>
              <a:rPr lang="ru-RU" sz="1300" dirty="0" smtClean="0">
                <a:latin typeface="Times New Roman" pitchFamily="18" charset="0"/>
                <a:cs typeface="Times New Roman" pitchFamily="18" charset="0"/>
              </a:rPr>
              <a:t> сумели спасти, вытащив его, уже захлебнувшегося водой, со дна реки.</a:t>
            </a:r>
          </a:p>
          <a:p>
            <a:r>
              <a:rPr lang="ru-RU" sz="1300" i="1" dirty="0" smtClean="0">
                <a:latin typeface="Times New Roman" pitchFamily="18" charset="0"/>
                <a:cs typeface="Times New Roman" pitchFamily="18" charset="0"/>
              </a:rPr>
              <a:t>В чем проявилось общественно опасное бездействие Орехова?</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Почему на Орехове лежала обязанность оказать помощь </a:t>
            </a:r>
            <a:r>
              <a:rPr lang="ru-RU" sz="1300" i="1" dirty="0" err="1" smtClean="0">
                <a:latin typeface="Times New Roman" pitchFamily="18" charset="0"/>
                <a:cs typeface="Times New Roman" pitchFamily="18" charset="0"/>
              </a:rPr>
              <a:t>Портову</a:t>
            </a:r>
            <a:r>
              <a:rPr lang="ru-RU" sz="1300" i="1"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3. На катке к Шиловым приставалам находящийся в состоянии наркотического опьянения Панов. Шилова оттолкнула от себя нетвердо стоявшего на ногах Панова. От толчка он упал, ударившись головой об лед. От этого удара у Панова наступил тяжкий вред здоровью.</a:t>
            </a:r>
          </a:p>
          <a:p>
            <a:r>
              <a:rPr lang="ru-RU" sz="1300" i="1" dirty="0" smtClean="0">
                <a:latin typeface="Times New Roman" pitchFamily="18" charset="0"/>
                <a:cs typeface="Times New Roman" pitchFamily="18" charset="0"/>
              </a:rPr>
              <a:t>Имеется ли причинная связь между действием Шиловой и тяжким вредом здоровью Панова?</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4.</a:t>
            </a:r>
            <a:r>
              <a:rPr lang="ru-RU" sz="1300" i="1"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Фельдшер Завьялова шла на день рождения, когда ее срочно вызвали к комбайнеру </a:t>
            </a:r>
            <a:r>
              <a:rPr lang="ru-RU" sz="1300" dirty="0" err="1" smtClean="0">
                <a:latin typeface="Times New Roman" pitchFamily="18" charset="0"/>
                <a:cs typeface="Times New Roman" pitchFamily="18" charset="0"/>
              </a:rPr>
              <a:t>Сизову</a:t>
            </a:r>
            <a:r>
              <a:rPr lang="ru-RU" sz="1300" dirty="0" smtClean="0">
                <a:latin typeface="Times New Roman" pitchFamily="18" charset="0"/>
                <a:cs typeface="Times New Roman" pitchFamily="18" charset="0"/>
              </a:rPr>
              <a:t>, попавшему в аварию и истекающему кровью. </a:t>
            </a:r>
            <a:r>
              <a:rPr lang="ru-RU" sz="1300" dirty="0" err="1" smtClean="0">
                <a:latin typeface="Times New Roman" pitchFamily="18" charset="0"/>
                <a:cs typeface="Times New Roman" pitchFamily="18" charset="0"/>
              </a:rPr>
              <a:t>Сизов</a:t>
            </a:r>
            <a:r>
              <a:rPr lang="ru-RU" sz="1300" dirty="0" smtClean="0">
                <a:latin typeface="Times New Roman" pitchFamily="18" charset="0"/>
                <a:cs typeface="Times New Roman" pitchFamily="18" charset="0"/>
              </a:rPr>
              <a:t> нуждался в перевязке. Однако Завьялова не стала перевязывать его раны и накладывать жгуты, заявив, что на ней дорогое платье, которое она не хочет испачкать кровью. Из-за большой потери крови </a:t>
            </a:r>
            <a:r>
              <a:rPr lang="ru-RU" sz="1300" dirty="0" err="1" smtClean="0">
                <a:latin typeface="Times New Roman" pitchFamily="18" charset="0"/>
                <a:cs typeface="Times New Roman" pitchFamily="18" charset="0"/>
              </a:rPr>
              <a:t>Сизова</a:t>
            </a:r>
            <a:r>
              <a:rPr lang="ru-RU" sz="1300" dirty="0" smtClean="0">
                <a:latin typeface="Times New Roman" pitchFamily="18" charset="0"/>
                <a:cs typeface="Times New Roman" pitchFamily="18" charset="0"/>
              </a:rPr>
              <a:t> спасти не удалось. </a:t>
            </a:r>
          </a:p>
          <a:p>
            <a:r>
              <a:rPr lang="ru-RU" sz="1300" i="1" dirty="0" smtClean="0">
                <a:latin typeface="Times New Roman" pitchFamily="18" charset="0"/>
                <a:cs typeface="Times New Roman" pitchFamily="18" charset="0"/>
              </a:rPr>
              <a:t>Усматривается ли в поведении </a:t>
            </a:r>
            <a:r>
              <a:rPr lang="ru-RU" sz="1300" i="1" dirty="0" err="1" smtClean="0">
                <a:latin typeface="Times New Roman" pitchFamily="18" charset="0"/>
                <a:cs typeface="Times New Roman" pitchFamily="18" charset="0"/>
              </a:rPr>
              <a:t>Завьяловой</a:t>
            </a:r>
            <a:r>
              <a:rPr lang="ru-RU" sz="1300" i="1" dirty="0" smtClean="0">
                <a:latin typeface="Times New Roman" pitchFamily="18" charset="0"/>
                <a:cs typeface="Times New Roman" pitchFamily="18" charset="0"/>
              </a:rPr>
              <a:t> преступное бездействие?</a:t>
            </a:r>
            <a:endParaRPr lang="ru-RU" sz="1300" dirty="0" smtClean="0">
              <a:latin typeface="Times New Roman" pitchFamily="18" charset="0"/>
              <a:cs typeface="Times New Roman" pitchFamily="18" charset="0"/>
            </a:endParaRPr>
          </a:p>
          <a:p>
            <a:pPr>
              <a:defRPr/>
            </a:pPr>
            <a:endParaRPr lang="ru-RU" sz="1300" i="1" dirty="0">
              <a:cs typeface="+mn-cs"/>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4925" y="1"/>
            <a:ext cx="9144000" cy="6740307"/>
          </a:xfrm>
          <a:prstGeom prst="rect">
            <a:avLst/>
          </a:prstGeom>
        </p:spPr>
        <p:txBody>
          <a:bodyPr wrap="square">
            <a:spAutoFit/>
          </a:bodyPr>
          <a:lstStyle/>
          <a:p>
            <a:r>
              <a:rPr lang="ru-RU" sz="1600" dirty="0" smtClean="0">
                <a:latin typeface="Times New Roman" pitchFamily="18" charset="0"/>
                <a:cs typeface="Times New Roman" pitchFamily="18" charset="0"/>
              </a:rPr>
              <a:t>5.Вилков ехал по городу с разрешенной скоростью 60 км/час. Неожиданно впереди он увидел выскочившего на проезжую часть дороги мужчину. Несмотря на торможение, Вилков правым передним крылом автомобиля задел пешехода, последний упал. Испугавшись ответственности, Вилков скрылся с места происшествия. В процессе следствия было установлено, что вилков правил безопасности движения и эксплуатации транспорта не нарушил. Пешеходу был причинен тяжкий вред здоровью.</a:t>
            </a:r>
          </a:p>
          <a:p>
            <a:r>
              <a:rPr lang="ru-RU" sz="1600" i="1" dirty="0" smtClean="0">
                <a:latin typeface="Times New Roman" pitchFamily="18" charset="0"/>
                <a:cs typeface="Times New Roman" pitchFamily="18" charset="0"/>
              </a:rPr>
              <a:t> Содержится ли объективная сторона какого-либо преступления в поведении Вилкова? Ознакомьтесь со ст.125 УК РФ.</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6.Старшеклассники Ч. И Б. толкали друг друга на перемене. В результате одного из толчков Б. наткнулся на ржавый гвоздь и поранил руку. Через несколько дней на руке появилась опухоль, Б. был госпитализирован с диагнозом «гангрена», и рука была ампутирована.</a:t>
            </a:r>
          </a:p>
          <a:p>
            <a:r>
              <a:rPr lang="ru-RU" sz="1600" i="1" dirty="0" smtClean="0">
                <a:latin typeface="Times New Roman" pitchFamily="18" charset="0"/>
                <a:cs typeface="Times New Roman" pitchFamily="18" charset="0"/>
              </a:rPr>
              <a:t>Проанализируйте объективную сторону случившегося. Можно ли говорить о наличии причинно-следственной связи между поведением Ч. и наступившими последствиями – ампутацией руки Б.</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7.Ставцев, Орехов и Барков, имея лицензию, на территории заповедника, используя автомобиль для ослепления косуль, убили четырех животных.</a:t>
            </a:r>
          </a:p>
          <a:p>
            <a:r>
              <a:rPr lang="ru-RU" sz="1600" i="1" dirty="0" smtClean="0">
                <a:latin typeface="Times New Roman" pitchFamily="18" charset="0"/>
                <a:cs typeface="Times New Roman" pitchFamily="18" charset="0"/>
              </a:rPr>
              <a:t>Объективная сторона какого преступления имеется в поведении охотников?</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Какое значение имеет место, орудие и средство совершения преступления как признаки состава?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8. К. пытался расплатиться с Л. за блок сигарет двадцатидолларовой поддельной купюрой. Экспертизой было установлено, что подделку можно было обнаружить только с использованием специальной техники.</a:t>
            </a:r>
          </a:p>
          <a:p>
            <a:r>
              <a:rPr lang="ru-RU" sz="1600" i="1" dirty="0" smtClean="0">
                <a:latin typeface="Times New Roman" pitchFamily="18" charset="0"/>
                <a:cs typeface="Times New Roman" pitchFamily="18" charset="0"/>
              </a:rPr>
              <a:t>Ознакомьтесь со ст.186 УК РФ. Из каких признаков состоит объективная сторона преступления, совершенного К.? К каким признакам состава относится двадцатидолларовая поддельная купюра? </a:t>
            </a:r>
            <a:endParaRPr lang="ru-RU" sz="1600" dirty="0" smtClean="0">
              <a:latin typeface="Times New Roman" pitchFamily="18" charset="0"/>
              <a:cs typeface="Times New Roman" pitchFamily="18" charset="0"/>
            </a:endParaRPr>
          </a:p>
          <a:p>
            <a:pPr>
              <a:defRPr/>
            </a:pPr>
            <a:endParaRPr lang="ru-RU" sz="16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225" y="1"/>
            <a:ext cx="9144000" cy="6848029"/>
          </a:xfrm>
          <a:prstGeom prst="rect">
            <a:avLst/>
          </a:prstGeom>
        </p:spPr>
        <p:txBody>
          <a:bodyPr wrap="square">
            <a:spAutoFit/>
          </a:bodyPr>
          <a:lstStyle/>
          <a:p>
            <a:pPr>
              <a:defRPr/>
            </a:pPr>
            <a:r>
              <a:rPr lang="ru-RU" sz="1300" b="1" u="sng" dirty="0" smtClean="0">
                <a:latin typeface="Times New Roman" pitchFamily="18" charset="0"/>
                <a:cs typeface="Times New Roman" pitchFamily="18" charset="0"/>
              </a:rPr>
              <a:t>Тема 9.</a:t>
            </a:r>
            <a:r>
              <a:rPr lang="ru-RU" sz="1300" b="1" dirty="0" smtClean="0">
                <a:latin typeface="Times New Roman" pitchFamily="18" charset="0"/>
                <a:cs typeface="Times New Roman" pitchFamily="18" charset="0"/>
              </a:rPr>
              <a:t> </a:t>
            </a:r>
            <a:r>
              <a:rPr lang="ru-RU" sz="1300" b="1" i="1" dirty="0" smtClean="0">
                <a:latin typeface="Times New Roman" pitchFamily="18" charset="0"/>
                <a:cs typeface="Times New Roman" pitchFamily="18" charset="0"/>
              </a:rPr>
              <a:t>Субъективная сторона преступления (8 часов)</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1. Понятие и значение субъективной стороны преступления. Признаки состава преступления, характеризующие субъективную сторону.</a:t>
            </a:r>
          </a:p>
          <a:p>
            <a:r>
              <a:rPr lang="ru-RU" sz="1300" dirty="0" smtClean="0">
                <a:latin typeface="Times New Roman" pitchFamily="18" charset="0"/>
                <a:cs typeface="Times New Roman" pitchFamily="18" charset="0"/>
              </a:rPr>
              <a:t>2. Понятие, сущность, содержание, формы, степень вины по уголовному праву РФ.</a:t>
            </a:r>
          </a:p>
          <a:p>
            <a:r>
              <a:rPr lang="ru-RU" sz="1300" dirty="0" smtClean="0">
                <a:latin typeface="Times New Roman" pitchFamily="18" charset="0"/>
                <a:cs typeface="Times New Roman" pitchFamily="18" charset="0"/>
              </a:rPr>
              <a:t>3. Умысел и его виды.</a:t>
            </a:r>
          </a:p>
          <a:p>
            <a:r>
              <a:rPr lang="ru-RU" sz="1300" dirty="0" smtClean="0">
                <a:latin typeface="Times New Roman" pitchFamily="18" charset="0"/>
                <a:cs typeface="Times New Roman" pitchFamily="18" charset="0"/>
              </a:rPr>
              <a:t>4. Неосторожность и ее виды.</a:t>
            </a:r>
          </a:p>
          <a:p>
            <a:r>
              <a:rPr lang="ru-RU" sz="1300" dirty="0" smtClean="0">
                <a:latin typeface="Times New Roman" pitchFamily="18" charset="0"/>
                <a:cs typeface="Times New Roman" pitchFamily="18" charset="0"/>
              </a:rPr>
              <a:t>5. Преступления с двумя формами вины.</a:t>
            </a:r>
          </a:p>
          <a:p>
            <a:r>
              <a:rPr lang="ru-RU" sz="1300" dirty="0" smtClean="0">
                <a:latin typeface="Times New Roman" pitchFamily="18" charset="0"/>
                <a:cs typeface="Times New Roman" pitchFamily="18" charset="0"/>
              </a:rPr>
              <a:t>6. Мотив и цель преступления, эмоциональное состояние лица, совершившего преступление. Уголовно-правовое значение этих признаков.</a:t>
            </a:r>
          </a:p>
          <a:p>
            <a:r>
              <a:rPr lang="ru-RU" sz="1300" dirty="0" smtClean="0">
                <a:latin typeface="Times New Roman" pitchFamily="18" charset="0"/>
                <a:cs typeface="Times New Roman" pitchFamily="18" charset="0"/>
              </a:rPr>
              <a:t>7. Невиновное причинение вреда. </a:t>
            </a:r>
          </a:p>
          <a:p>
            <a:r>
              <a:rPr lang="ru-RU" sz="1300" dirty="0" smtClean="0">
                <a:latin typeface="Times New Roman" pitchFamily="18" charset="0"/>
                <a:cs typeface="Times New Roman" pitchFamily="18" charset="0"/>
              </a:rPr>
              <a:t>8. Юридическая и фактическая ошибки и их уголовно-правовое значение.</a:t>
            </a:r>
          </a:p>
          <a:p>
            <a:endParaRPr lang="ru-RU" sz="1300" dirty="0" smtClean="0">
              <a:latin typeface="Times New Roman" pitchFamily="18" charset="0"/>
              <a:cs typeface="Times New Roman" pitchFamily="18" charset="0"/>
            </a:endParaRPr>
          </a:p>
          <a:p>
            <a:r>
              <a:rPr lang="ru-RU" sz="1300" b="1" i="1" dirty="0" smtClean="0">
                <a:latin typeface="Times New Roman" pitchFamily="18" charset="0"/>
                <a:cs typeface="Times New Roman" pitchFamily="18" charset="0"/>
              </a:rPr>
              <a:t>Задачи:</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1 По приговору Томского областного суда от 12 марта 2013г. Х. и А. осуждены в том числе по п. «в» ч.4 ст.162, п. «ж», «з»» ч.2 ст.105 УК РФ.</a:t>
            </a:r>
          </a:p>
          <a:p>
            <a:r>
              <a:rPr lang="ru-RU" sz="1300" dirty="0" smtClean="0">
                <a:latin typeface="Times New Roman" pitchFamily="18" charset="0"/>
                <a:cs typeface="Times New Roman" pitchFamily="18" charset="0"/>
              </a:rPr>
              <a:t>Как установлено, 10 февраля 2012г. Х.и А. с целью хищения чужого имущества договорились совершить разбойное нападение на водителя такси. Для этого они остановили автомашину под управлением В., в пути следования А. накинул водителю на шею антенный кабель и стал его душить. Х. нанес потерпевшему В. два удара кулаком в лицо. В результате насильственных действий Х. и А. потерпевший потерял сознание. После этого Х. связал потерпевшему руки, совместно с А. переместил его в лесополосу и присыпал снегом. С места преступления скрылись на автомобиле потерпевшего.</a:t>
            </a:r>
          </a:p>
          <a:p>
            <a:r>
              <a:rPr lang="ru-RU" sz="1300" dirty="0" smtClean="0">
                <a:latin typeface="Times New Roman" pitchFamily="18" charset="0"/>
                <a:cs typeface="Times New Roman" pitchFamily="18" charset="0"/>
              </a:rPr>
              <a:t>Смерть В. наступила от общего переохлаждения организма, обусловленного низкой (минус 20 градусов) температурой.</a:t>
            </a:r>
          </a:p>
          <a:p>
            <a:r>
              <a:rPr lang="ru-RU" sz="1300" dirty="0" smtClean="0">
                <a:latin typeface="Times New Roman" pitchFamily="18" charset="0"/>
                <a:cs typeface="Times New Roman" pitchFamily="18" charset="0"/>
              </a:rPr>
              <a:t>В апелляционной жалобе осужденный Х. просил приговор изменить, переквалифицировать его действия   в отношении потерпевшего В. на ч.2 ст.162 и ст.109 УК РФ, полагая, что потерпевшему был причинен легкий вред здоровью.</a:t>
            </a:r>
          </a:p>
          <a:p>
            <a:r>
              <a:rPr lang="ru-RU" sz="1300" i="1" dirty="0" smtClean="0">
                <a:latin typeface="Times New Roman" pitchFamily="18" charset="0"/>
                <a:cs typeface="Times New Roman" pitchFamily="18" charset="0"/>
              </a:rPr>
              <a:t>Какое решение по жалобе должна принять апелляционная инстанция? Приведите доводы такого решения</a:t>
            </a:r>
            <a:r>
              <a:rPr lang="ru-RU" sz="1300" dirty="0" smtClean="0">
                <a:latin typeface="Times New Roman" pitchFamily="18" charset="0"/>
                <a:cs typeface="Times New Roman" pitchFamily="18" charset="0"/>
              </a:rPr>
              <a:t>.</a:t>
            </a:r>
          </a:p>
          <a:p>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2.Прораб строительной организации </a:t>
            </a:r>
            <a:r>
              <a:rPr lang="ru-RU" sz="1300" dirty="0" err="1" smtClean="0">
                <a:latin typeface="Times New Roman" pitchFamily="18" charset="0"/>
                <a:cs typeface="Times New Roman" pitchFamily="18" charset="0"/>
              </a:rPr>
              <a:t>Веднев</a:t>
            </a:r>
            <a:r>
              <a:rPr lang="ru-RU" sz="1300" dirty="0" smtClean="0">
                <a:latin typeface="Times New Roman" pitchFamily="18" charset="0"/>
                <a:cs typeface="Times New Roman" pitchFamily="18" charset="0"/>
              </a:rPr>
              <a:t> получил задание произвести ремонт здания гостиницы «Центральная». В полученном им техническом задании было отмечено, что лепные украшения на фасаде здания находятся в угрожающе аварийном состоянии. Поэтому их нужно демонтировать в первую очередь, предварительно установив ограждение места работы. </a:t>
            </a:r>
            <a:r>
              <a:rPr lang="ru-RU" sz="1300" dirty="0" err="1" smtClean="0">
                <a:latin typeface="Times New Roman" pitchFamily="18" charset="0"/>
                <a:cs typeface="Times New Roman" pitchFamily="18" charset="0"/>
              </a:rPr>
              <a:t>Веднев</a:t>
            </a:r>
            <a:r>
              <a:rPr lang="ru-RU" sz="1300" dirty="0" smtClean="0">
                <a:latin typeface="Times New Roman" pitchFamily="18" charset="0"/>
                <a:cs typeface="Times New Roman" pitchFamily="18" charset="0"/>
              </a:rPr>
              <a:t> ограждение не установил и начал подготовку здания к ремонту, не произведя демонтажа декоративных лепных украшений. Отколовшимся фрагментом украшения весом 5 кг, упавшим с высоты 5,5 метров, была убита проходившая по тротуару Беляева.     </a:t>
            </a:r>
            <a:r>
              <a:rPr lang="ru-RU" sz="1300" i="1" dirty="0" smtClean="0">
                <a:latin typeface="Times New Roman" pitchFamily="18" charset="0"/>
                <a:cs typeface="Times New Roman" pitchFamily="18" charset="0"/>
              </a:rPr>
              <a:t>Определите форму и содержание вины </a:t>
            </a:r>
            <a:r>
              <a:rPr lang="ru-RU" sz="1300" i="1" dirty="0" err="1" smtClean="0">
                <a:latin typeface="Times New Roman" pitchFamily="18" charset="0"/>
                <a:cs typeface="Times New Roman" pitchFamily="18" charset="0"/>
              </a:rPr>
              <a:t>Веднева</a:t>
            </a:r>
            <a:r>
              <a:rPr lang="ru-RU" sz="1300" i="1"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defRPr/>
            </a:pPr>
            <a:endParaRPr lang="ru-RU"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092"/>
          <p:cNvSpPr>
            <a:spLocks noChangeArrowheads="1"/>
          </p:cNvSpPr>
          <p:nvPr/>
        </p:nvSpPr>
        <p:spPr bwMode="auto">
          <a:xfrm>
            <a:off x="900113" y="1341438"/>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Структура </a:t>
            </a:r>
            <a:r>
              <a:rPr lang="ru-RU" b="1" dirty="0" smtClean="0">
                <a:solidFill>
                  <a:srgbClr val="000000"/>
                </a:solidFill>
              </a:rPr>
              <a:t>статьи Особенной части УК РФ</a:t>
            </a:r>
            <a:endParaRPr lang="ru-RU" b="1" dirty="0">
              <a:solidFill>
                <a:srgbClr val="000000"/>
              </a:solidFill>
            </a:endParaRPr>
          </a:p>
        </p:txBody>
      </p:sp>
      <p:graphicFrame>
        <p:nvGraphicFramePr>
          <p:cNvPr id="2" name="Diagram 1"/>
          <p:cNvGraphicFramePr/>
          <p:nvPr/>
        </p:nvGraphicFramePr>
        <p:xfrm>
          <a:off x="1331640"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2"/>
          <p:cNvSpPr>
            <a:spLocks noGrp="1"/>
          </p:cNvSpPr>
          <p:nvPr>
            <p:ph type="ftr" sz="quarter" idx="11"/>
          </p:nvPr>
        </p:nvSpPr>
        <p:spPr bwMode="auto">
          <a:xfrm>
            <a:off x="755576"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Уголовный закон</a:t>
            </a: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0"/>
            <a:ext cx="9144000" cy="7040389"/>
          </a:xfrm>
          <a:prstGeom prst="rect">
            <a:avLst/>
          </a:prstGeom>
        </p:spPr>
        <p:txBody>
          <a:bodyPr wrap="square">
            <a:spAutoFit/>
          </a:bodyPr>
          <a:lstStyle/>
          <a:p>
            <a:r>
              <a:rPr lang="ru-RU" sz="1050" dirty="0" smtClean="0">
                <a:latin typeface="Times New Roman" pitchFamily="18" charset="0"/>
                <a:cs typeface="Times New Roman" pitchFamily="18" charset="0"/>
              </a:rPr>
              <a:t>3.Садовод Козлов с целью обеспечить сохранность богатого урожая фруктов на приусадебном участке подключил металлическое ограждение к электросети напряжением 220В. Электроток включался в вечернее и ночное время. О том, что ограда находится под напряжением, были оповещены соседи. С той стороны, где к ограде могли подойти посторонние, Козлов повесил на ограду под уличным фонарем табличку с предупреждением, что ограда находится под напряжением и прикасаться к ней смертельно опасно. Козлов сам несколько раз в различные дни прикасался рукой к ограде, когда она была под напряжением, и у него сложилось мнение, что прикосновение опасности для жизни не представляет.</a:t>
            </a:r>
          </a:p>
          <a:p>
            <a:r>
              <a:rPr lang="ru-RU" sz="1050" dirty="0" smtClean="0">
                <a:latin typeface="Times New Roman" pitchFamily="18" charset="0"/>
                <a:cs typeface="Times New Roman" pitchFamily="18" charset="0"/>
              </a:rPr>
              <a:t>Однако 16-летний </a:t>
            </a:r>
            <a:r>
              <a:rPr lang="ru-RU" sz="1050" dirty="0" err="1" smtClean="0">
                <a:latin typeface="Times New Roman" pitchFamily="18" charset="0"/>
                <a:cs typeface="Times New Roman" pitchFamily="18" charset="0"/>
              </a:rPr>
              <a:t>Марлин</a:t>
            </a:r>
            <a:r>
              <a:rPr lang="ru-RU" sz="1050" dirty="0" smtClean="0">
                <a:latin typeface="Times New Roman" pitchFamily="18" charset="0"/>
                <a:cs typeface="Times New Roman" pitchFamily="18" charset="0"/>
              </a:rPr>
              <a:t>, который попытался проникнуть на участок и дотронулся до ограждения рукой, от поражения током погиб.</a:t>
            </a:r>
          </a:p>
          <a:p>
            <a:r>
              <a:rPr lang="ru-RU" sz="1050" i="1" dirty="0" smtClean="0">
                <a:latin typeface="Times New Roman" pitchFamily="18" charset="0"/>
                <a:cs typeface="Times New Roman" pitchFamily="18" charset="0"/>
              </a:rPr>
              <a:t>Подлежит ли Козлов уголовной ответственности?</a:t>
            </a:r>
            <a:endParaRPr lang="ru-RU" sz="1050"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Если да, то охарактеризуйте субъективную сторону совершенного им преступления.</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p>
          <a:p>
            <a:r>
              <a:rPr lang="ru-RU" sz="1050" dirty="0" smtClean="0">
                <a:latin typeface="Times New Roman" pitchFamily="18" charset="0"/>
                <a:cs typeface="Times New Roman" pitchFamily="18" charset="0"/>
              </a:rPr>
              <a:t>4.Дудник встретил своего зятя Салахова, находившегося в сильной степени алкогольного опьянения на автобусной остановке, пытался увести его домой. Однако Салахов стал сопротивляться, вырвался, затем споткнулся и упал, увлекая за собой Дудника, на асфальт. Дудник (вес 130 кг) падая, попал коленом в область груди и живота Салахова. Затем Дудник и Салахов встали и пошли к дому Салахова. Вскоре Салахов почувствовал себя плохо и по дороге в больницу умер. Смерть его наступила от острого малокровия, развившегося вследствие разрыва ткани печени. Данное повреждение возникло от воздействия с большой силой твердого тупого предмета и относится к тяжкому вреду здоровья, опасному для жизни человека и повлекшему смерть Салахова.</a:t>
            </a:r>
          </a:p>
          <a:p>
            <a:r>
              <a:rPr lang="ru-RU" sz="1050" i="1" dirty="0" smtClean="0">
                <a:latin typeface="Times New Roman" pitchFamily="18" charset="0"/>
                <a:cs typeface="Times New Roman" pitchFamily="18" charset="0"/>
              </a:rPr>
              <a:t>Может ли Дудник нести ответственность за умышленное причинение тяжкого вреда здоровью?</a:t>
            </a:r>
            <a:endParaRPr lang="ru-RU" sz="1050"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Может ли Дудник нести ответственность за неосторожное лишение жизни?</a:t>
            </a:r>
            <a:endParaRPr lang="ru-RU" sz="1050"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Есть ли основания для оценки описанной ситуации как казуса?</a:t>
            </a:r>
            <a:endParaRPr lang="ru-RU" sz="1050"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5.Гришин, находясь в магазине, с целью завладения деньгами совершил хищение кошелька из сумки Макаровой. Денег в нем не оказалось. Гришин задержан.</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r>
              <a:rPr lang="ru-RU" sz="1050" i="1" dirty="0" smtClean="0">
                <a:latin typeface="Times New Roman" pitchFamily="18" charset="0"/>
                <a:cs typeface="Times New Roman" pitchFamily="18" charset="0"/>
              </a:rPr>
              <a:t>Дайте анализ субъективной стороны действий Гришина. Имела ли место ошибка?</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Подлежит ли Гришин уголовной ответственности? Не является ли совершенное им деяние малозначительным (ч.2 ст.14 УК РФ)?</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6.Несовершеннолетние И. и К. проникли в аптеку с целью похитить </a:t>
            </a:r>
            <a:r>
              <a:rPr lang="ru-RU" sz="1050" dirty="0" err="1" smtClean="0">
                <a:latin typeface="Times New Roman" pitchFamily="18" charset="0"/>
                <a:cs typeface="Times New Roman" pitchFamily="18" charset="0"/>
              </a:rPr>
              <a:t>наркотикосодержащие</a:t>
            </a:r>
            <a:r>
              <a:rPr lang="ru-RU" sz="1050" dirty="0" smtClean="0">
                <a:latin typeface="Times New Roman" pitchFamily="18" charset="0"/>
                <a:cs typeface="Times New Roman" pitchFamily="18" charset="0"/>
              </a:rPr>
              <a:t> препараты. Однако по ошибке в спешке забрали коробку с аспирином</a:t>
            </a:r>
            <a:r>
              <a:rPr lang="ru-RU" sz="1050" i="1" dirty="0" smtClean="0">
                <a:latin typeface="Times New Roman" pitchFamily="18" charset="0"/>
                <a:cs typeface="Times New Roman" pitchFamily="18" charset="0"/>
              </a:rPr>
              <a:t>.</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Как должен решиться вопрос об их ответственности?</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7.</a:t>
            </a:r>
            <a:r>
              <a:rPr lang="ru-RU" sz="1050" i="1" dirty="0" smtClean="0">
                <a:latin typeface="Times New Roman" pitchFamily="18" charset="0"/>
                <a:cs typeface="Times New Roman" pitchFamily="18" charset="0"/>
              </a:rPr>
              <a:t> </a:t>
            </a:r>
            <a:r>
              <a:rPr lang="ru-RU" sz="1050" dirty="0" smtClean="0">
                <a:latin typeface="Times New Roman" pitchFamily="18" charset="0"/>
                <a:cs typeface="Times New Roman" pitchFamily="18" charset="0"/>
              </a:rPr>
              <a:t>Пашина решила убить своего зятя Ивина за то, что тот постоянно избивал, выгонял из дома свою жену – дочь Пашиной. Поздно вечером, подкараулив Ивина в темном проулке, Пашина нанесла ему удар металлическим прутом по голове. Думая, что своими действиями она причинила смерть Ивину, Пашина, с целью скрыть труп сбросила его в канализационный колодец. Как показала судебно-медицинская экспертиза смерть Ивина наступила не от удара по голове, а от утопления.</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Решите вопрос об ответственности Пашиной.</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8.Проживая в коммунальной квартире, Комлев в нетрезвом состоянии учинил скандал с соседями, пытался ударить пожилую женщину, которая сделала ему замечания, выражался нецензурно. Соседи позвонили участковому инспектору полиции и попросили его прийти к ним, чтобы урезонить пьяного Комлева. Услышав этот телефонный звонок, Комлев заперся в своей комнате. Через некоторое время один из жильцов квартиры </a:t>
            </a:r>
            <a:r>
              <a:rPr lang="ru-RU" sz="1050" dirty="0" err="1" smtClean="0">
                <a:latin typeface="Times New Roman" pitchFamily="18" charset="0"/>
                <a:cs typeface="Times New Roman" pitchFamily="18" charset="0"/>
              </a:rPr>
              <a:t>Петлин</a:t>
            </a:r>
            <a:r>
              <a:rPr lang="ru-RU" sz="1050" dirty="0" smtClean="0">
                <a:latin typeface="Times New Roman" pitchFamily="18" charset="0"/>
                <a:cs typeface="Times New Roman" pitchFamily="18" charset="0"/>
              </a:rPr>
              <a:t> подошел к двери комнаты Комлева и попросил открыть дверь. Думая, что это пришел участковый инспектор, Комлев приоткрыл дверь и ударил обухом топора по голове стоящего возле двери человека. Этим ударом </a:t>
            </a:r>
            <a:r>
              <a:rPr lang="ru-RU" sz="1050" dirty="0" err="1" smtClean="0">
                <a:latin typeface="Times New Roman" pitchFamily="18" charset="0"/>
                <a:cs typeface="Times New Roman" pitchFamily="18" charset="0"/>
              </a:rPr>
              <a:t>Петлину</a:t>
            </a:r>
            <a:r>
              <a:rPr lang="ru-RU" sz="1050" dirty="0" smtClean="0">
                <a:latin typeface="Times New Roman" pitchFamily="18" charset="0"/>
                <a:cs typeface="Times New Roman" pitchFamily="18" charset="0"/>
              </a:rPr>
              <a:t> был причинен тяжкий вред здоровью в виде повреждения костей свода черепа с обширным кровоизлиянием в мозг, от которых потерпевший скончался.</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Определите вид ошибки и ее влияние на квалификацию описанного деяния.</a:t>
            </a:r>
            <a:endParaRPr lang="ru-RU" sz="1050" u="sng" dirty="0" smtClean="0">
              <a:latin typeface="Times New Roman" pitchFamily="18" charset="0"/>
              <a:cs typeface="Times New Roman" pitchFamily="18" charset="0"/>
            </a:endParaRPr>
          </a:p>
          <a:p>
            <a:pPr>
              <a:defRPr/>
            </a:pPr>
            <a:endParaRPr lang="ru-RU" sz="105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3139321"/>
          </a:xfrm>
          <a:prstGeom prst="rect">
            <a:avLst/>
          </a:prstGeom>
        </p:spPr>
        <p:txBody>
          <a:bodyPr>
            <a:spAutoFit/>
          </a:bodyPr>
          <a:lstStyle/>
          <a:p>
            <a:pPr>
              <a:defRPr/>
            </a:pPr>
            <a:r>
              <a:rPr lang="ru-RU" b="1" u="sng" dirty="0" smtClean="0">
                <a:latin typeface="Times New Roman" pitchFamily="18" charset="0"/>
                <a:cs typeface="Times New Roman" pitchFamily="18" charset="0"/>
              </a:rPr>
              <a:t>Тема 10.</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Стадии совершения преступления (4 часа)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Понятие, виды и значение стадий совершения преступления.</a:t>
            </a:r>
          </a:p>
          <a:p>
            <a:r>
              <a:rPr lang="ru-RU" dirty="0" smtClean="0">
                <a:latin typeface="Times New Roman" pitchFamily="18" charset="0"/>
                <a:cs typeface="Times New Roman" pitchFamily="18" charset="0"/>
              </a:rPr>
              <a:t>2.Оконченное и неоконченное преступление. Момент окончания преступления в зависимости от конструкций состава преступления.</a:t>
            </a:r>
          </a:p>
          <a:p>
            <a:r>
              <a:rPr lang="ru-RU" dirty="0" smtClean="0">
                <a:latin typeface="Times New Roman" pitchFamily="18" charset="0"/>
                <a:cs typeface="Times New Roman" pitchFamily="18" charset="0"/>
              </a:rPr>
              <a:t> 2. Приготовление к преступлению. Виды приготовительных действий. Отличие приготовления от обнаружения умысла.</a:t>
            </a:r>
          </a:p>
          <a:p>
            <a:r>
              <a:rPr lang="ru-RU" dirty="0" smtClean="0">
                <a:latin typeface="Times New Roman" pitchFamily="18" charset="0"/>
                <a:cs typeface="Times New Roman" pitchFamily="18" charset="0"/>
              </a:rPr>
              <a:t>3. Покушение на преступление и его виды. Субъективные и объективные признаки покушения. Отличие покушения от приготовления.</a:t>
            </a:r>
          </a:p>
          <a:p>
            <a:r>
              <a:rPr lang="ru-RU" dirty="0" smtClean="0">
                <a:latin typeface="Times New Roman" pitchFamily="18" charset="0"/>
                <a:cs typeface="Times New Roman" pitchFamily="18" charset="0"/>
              </a:rPr>
              <a:t>4. Добровольный отказ от преступления и его уголовно-правовое значение. Отличие добровольного отказа от деятельного раскаяния.</a:t>
            </a:r>
          </a:p>
          <a:p>
            <a:pPr>
              <a:defRPr/>
            </a:pPr>
            <a:endParaRPr lang="ru-RU"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6555641"/>
          </a:xfrm>
          <a:prstGeom prst="rect">
            <a:avLst/>
          </a:prstGeom>
        </p:spPr>
        <p:txBody>
          <a:bodyPr wrap="square">
            <a:spAutoFit/>
          </a:bodyPr>
          <a:lstStyle/>
          <a:p>
            <a:pPr>
              <a:defRPr/>
            </a:pPr>
            <a:r>
              <a:rPr lang="ru-RU" sz="1400" b="1" i="1" dirty="0" smtClean="0">
                <a:latin typeface="Times New Roman" pitchFamily="18" charset="0"/>
                <a:cs typeface="Times New Roman" pitchFamily="18" charset="0"/>
              </a:rPr>
              <a:t>Законодательные  акты:</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Уголовный Кодекс Российской Федерации: принят Государственной Думой 24 мая 1996г. № 63-ФЗ (ред. от 13.07.2015, с </a:t>
            </a:r>
            <a:r>
              <a:rPr lang="ru-RU" sz="1400" dirty="0" err="1" smtClean="0">
                <a:latin typeface="Times New Roman" pitchFamily="18" charset="0"/>
                <a:cs typeface="Times New Roman" pitchFamily="18" charset="0"/>
              </a:rPr>
              <a:t>изм</a:t>
            </a:r>
            <a:r>
              <a:rPr lang="ru-RU" sz="1400" dirty="0" smtClean="0">
                <a:latin typeface="Times New Roman" pitchFamily="18" charset="0"/>
                <a:cs typeface="Times New Roman" pitchFamily="18" charset="0"/>
              </a:rPr>
              <a:t>. от 16.07.2015).   Ст. 29-31, 66, 75, 119, 162, 209, 210, 222, 223, 228, 275, 277, 291, 295, 296, 317.</a:t>
            </a:r>
          </a:p>
          <a:p>
            <a:r>
              <a:rPr lang="ru-RU" sz="1400" b="1" i="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Постановления Верховного Суда РФ:</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О практике применения судами законодательства об ответственности за бандитизм: постановление Пленума ВС РФ от 17 января 1997 г. № 1 п. 7. // Бюллетень ВС РФ. – 1997. – № 3. – С. 2–3;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2.О судебной практике по делам об убийстве (ст. 105 УК РФ): постановление № 1 Пленума ВС РФ от 27 января 1999 г. (ред. от 03.03.2015) п. 2–3 // Бюллетень ВС РФ. –1999. – № 3. – С. 2;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3. О судебной практике по делам о взяточничестве и об иных коррупционных преступлениях: постановление № 24 Пленума Верховного Суда РФ от 9 июля 2013 г.  п. 10 –14. // Бюллетень Верховного Суда РФ. – 2013. – № 9. – С. 4–5;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4. О судебной практике по делам о краже, грабеже и разбое: постановление Пленума ВС РФ от 27 декабря 2002 № 29 (ред. от 03.03.2015) п. 6 // Бюллетень ВС РФ. – 2003. – № 2. – С.2-6;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5. О судебной практике по делам о преступлениях против половой неприкосновенности и половой свободы личности: постановление Пленума ВС РФ № 16 от 4 декабря 2014г. п. 7, 15.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6. О судебной практике по делам о преступлениях, связанных с наркотическими средствами, психотропными, сильнодействующими и ядовитыми веществами: постановление № 14 Пленума ВС РФ от 15 июня 2006 г. (ред.от 30.06.2015) п. 13, 13.1, 13.2, 15, 16, 17 // Бюллетень ВС РФ. – 2006. – № 8. – С. 6–7; Сайт Верховного Суда РФ. Режим доступа:</a:t>
            </a:r>
            <a:r>
              <a:rPr lang="en-US" sz="1400" dirty="0" smtClean="0">
                <a:latin typeface="Times New Roman" pitchFamily="18" charset="0"/>
                <a:cs typeface="Times New Roman" pitchFamily="18" charset="0"/>
              </a:rPr>
              <a:t>http</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www</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vsrf</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ru</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second</a:t>
            </a:r>
            <a:r>
              <a:rPr lang="ru-RU" sz="1400" dirty="0" smtClean="0">
                <a:latin typeface="Times New Roman" pitchFamily="18" charset="0"/>
                <a:cs typeface="Times New Roman" pitchFamily="18" charset="0"/>
              </a:rPr>
              <a:t>.</a:t>
            </a:r>
            <a:r>
              <a:rPr lang="en-US" sz="1400" dirty="0" err="1" smtClean="0">
                <a:latin typeface="Times New Roman" pitchFamily="18" charset="0"/>
                <a:cs typeface="Times New Roman" pitchFamily="18" charset="0"/>
              </a:rPr>
              <a:t>php</a:t>
            </a:r>
            <a:r>
              <a:rPr lang="ru-RU" sz="1400" dirty="0" smtClean="0">
                <a:latin typeface="Times New Roman" pitchFamily="18" charset="0"/>
                <a:cs typeface="Times New Roman" pitchFamily="18" charset="0"/>
              </a:rPr>
              <a:t>.</a:t>
            </a:r>
          </a:p>
          <a:p>
            <a:pPr>
              <a:defRPr/>
            </a:pPr>
            <a:endParaRPr lang="ru-RU" sz="14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33375"/>
            <a:ext cx="9144000" cy="6124754"/>
          </a:xfrm>
          <a:prstGeom prst="rect">
            <a:avLst/>
          </a:prstGeom>
        </p:spPr>
        <p:txBody>
          <a:bodyPr>
            <a:spAutoFit/>
          </a:bodyPr>
          <a:lstStyle/>
          <a:p>
            <a:r>
              <a:rPr lang="ru-RU" sz="1400" dirty="0" smtClean="0">
                <a:latin typeface="Times New Roman" pitchFamily="18" charset="0"/>
                <a:cs typeface="Times New Roman" pitchFamily="18" charset="0"/>
              </a:rPr>
              <a:t>Задачи</a:t>
            </a:r>
            <a:r>
              <a:rPr lang="ru-RU" sz="1400" b="1" i="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1.Заканчивающий отбывать наказание за квартирные кражи </a:t>
            </a:r>
            <a:r>
              <a:rPr lang="ru-RU" sz="1400" dirty="0" err="1" smtClean="0">
                <a:latin typeface="Times New Roman" pitchFamily="18" charset="0"/>
                <a:cs typeface="Times New Roman" pitchFamily="18" charset="0"/>
              </a:rPr>
              <a:t>Килин</a:t>
            </a:r>
            <a:r>
              <a:rPr lang="ru-RU" sz="1400" dirty="0" smtClean="0">
                <a:latin typeface="Times New Roman" pitchFamily="18" charset="0"/>
                <a:cs typeface="Times New Roman" pitchFamily="18" charset="0"/>
              </a:rPr>
              <a:t> написал своему другу, что после освобождения он желает «обчистить пару квартир для поднятия своего материального благополучия и просит присмотреть квартиры «побогаче», чтобы после освобождения он мог сразу «взяться за дело».</a:t>
            </a:r>
          </a:p>
          <a:p>
            <a:r>
              <a:rPr lang="ru-RU" sz="1400" i="1" dirty="0" smtClean="0">
                <a:latin typeface="Times New Roman" pitchFamily="18" charset="0"/>
                <a:cs typeface="Times New Roman" pitchFamily="18" charset="0"/>
              </a:rPr>
              <a:t>Имеют ли действия </a:t>
            </a:r>
            <a:r>
              <a:rPr lang="ru-RU" sz="1400" i="1" dirty="0" err="1" smtClean="0">
                <a:latin typeface="Times New Roman" pitchFamily="18" charset="0"/>
                <a:cs typeface="Times New Roman" pitchFamily="18" charset="0"/>
              </a:rPr>
              <a:t>Килина</a:t>
            </a:r>
            <a:r>
              <a:rPr lang="ru-RU" sz="1400" i="1" dirty="0" smtClean="0">
                <a:latin typeface="Times New Roman" pitchFamily="18" charset="0"/>
                <a:cs typeface="Times New Roman" pitchFamily="18" charset="0"/>
              </a:rPr>
              <a:t> уголовно-правовые последствия?</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2.По приговору Ростовского областного суда Л. признана в виновной в организации и руководстве покушения на убийство С. группой лиц по предварительному сговору и по найму; В. – в подстрекательстве и пособничестве в покушении на убийство С., А. – в покушении на убийство С.</a:t>
            </a:r>
          </a:p>
          <a:p>
            <a:r>
              <a:rPr lang="ru-RU" sz="1400" dirty="0" smtClean="0">
                <a:latin typeface="Times New Roman" pitchFamily="18" charset="0"/>
                <a:cs typeface="Times New Roman" pitchFamily="18" charset="0"/>
              </a:rPr>
              <a:t>Как установлено в ходе судебного разбирательства уголовного дела А. и В. с целью убийства С. проникли в летнюю кухню домовладения потерпевшего, где А. достал металлический прут, приготовившись использовать его в качестве оружия, однако его действия были пресечены работниками полиции.</a:t>
            </a:r>
          </a:p>
          <a:p>
            <a:r>
              <a:rPr lang="ru-RU" sz="1400" i="1" dirty="0" smtClean="0">
                <a:latin typeface="Times New Roman" pitchFamily="18" charset="0"/>
                <a:cs typeface="Times New Roman" pitchFamily="18" charset="0"/>
              </a:rPr>
              <a:t>Соответствует ли приговор суда обстоятельствам дела и требованиям уголовного закона?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3. Сотрудник таможни Кривин предложил предпринимателю </a:t>
            </a:r>
            <a:r>
              <a:rPr lang="ru-RU" sz="1400" dirty="0" err="1" smtClean="0">
                <a:latin typeface="Times New Roman" pitchFamily="18" charset="0"/>
                <a:cs typeface="Times New Roman" pitchFamily="18" charset="0"/>
              </a:rPr>
              <a:t>Сивову</a:t>
            </a:r>
            <a:r>
              <a:rPr lang="ru-RU" sz="1400" dirty="0" smtClean="0">
                <a:latin typeface="Times New Roman" pitchFamily="18" charset="0"/>
                <a:cs typeface="Times New Roman" pitchFamily="18" charset="0"/>
              </a:rPr>
              <a:t> за взятку в размере три тысячи евро выдать необходимые таможенные документы на товар, контрабандно ввезенный в Россию. </a:t>
            </a:r>
            <a:r>
              <a:rPr lang="ru-RU" sz="1400" dirty="0" err="1" smtClean="0">
                <a:latin typeface="Times New Roman" pitchFamily="18" charset="0"/>
                <a:cs typeface="Times New Roman" pitchFamily="18" charset="0"/>
              </a:rPr>
              <a:t>Сивов</a:t>
            </a:r>
            <a:r>
              <a:rPr lang="ru-RU" sz="1400" dirty="0" smtClean="0">
                <a:latin typeface="Times New Roman" pitchFamily="18" charset="0"/>
                <a:cs typeface="Times New Roman" pitchFamily="18" charset="0"/>
              </a:rPr>
              <a:t> согласился и передал Кривину одну тысячу евро в качестве аванса. Через несколько дней при передаче оставшейся части суммы взятки оба были задержаны сотрудниками правоохранительных органов.</a:t>
            </a:r>
          </a:p>
          <a:p>
            <a:r>
              <a:rPr lang="ru-RU" sz="1400" i="1" dirty="0" smtClean="0">
                <a:latin typeface="Times New Roman" pitchFamily="18" charset="0"/>
                <a:cs typeface="Times New Roman" pitchFamily="18" charset="0"/>
              </a:rPr>
              <a:t>На какой стадии была пресечена преступная деятельность Кривина и </a:t>
            </a:r>
            <a:r>
              <a:rPr lang="ru-RU" sz="1400" i="1" dirty="0" err="1" smtClean="0">
                <a:latin typeface="Times New Roman" pitchFamily="18" charset="0"/>
                <a:cs typeface="Times New Roman" pitchFamily="18" charset="0"/>
              </a:rPr>
              <a:t>Сивова</a:t>
            </a:r>
            <a:r>
              <a:rPr lang="ru-RU" sz="1400" i="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4.Дегтярев, подыскивая объект для разбойного нападения, узнал от знакомого о </a:t>
            </a:r>
            <a:r>
              <a:rPr lang="ru-RU" sz="1400" dirty="0" err="1" smtClean="0">
                <a:latin typeface="Times New Roman" pitchFamily="18" charset="0"/>
                <a:cs typeface="Times New Roman" pitchFamily="18" charset="0"/>
              </a:rPr>
              <a:t>Степкине</a:t>
            </a:r>
            <a:r>
              <a:rPr lang="ru-RU" sz="1400" dirty="0" smtClean="0">
                <a:latin typeface="Times New Roman" pitchFamily="18" charset="0"/>
                <a:cs typeface="Times New Roman" pitchFamily="18" charset="0"/>
              </a:rPr>
              <a:t>, который, занимаясь продажей валюты, постоянно имел дома крупные суммы денег. Дегтярев предложил еще нескольким лицам совершить нападение на квартиру Степкина, на что те согласились. По разработанному плану преступления Дегтярев позвонил в квартиру Степкина и с целью проникновения в нее попросил последнего обменять доллары США. Степкин, открывая замки, в дверной глазок увидел, что один из находившихся за дверью надевает маску, поэтому дверь не открыл, а стал кричать, что вызовет полицию. Испугавшись, соучастники убежали</a:t>
            </a:r>
            <a:r>
              <a:rPr lang="ru-RU" sz="1400" i="1" dirty="0" smtClean="0">
                <a:latin typeface="Times New Roman" pitchFamily="18" charset="0"/>
                <a:cs typeface="Times New Roman" pitchFamily="18" charset="0"/>
              </a:rPr>
              <a:t>.</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На какой стадии пресечена преступные действия?</a:t>
            </a:r>
            <a:endParaRPr lang="ru-RU" sz="1400" u="sng" dirty="0" smtClean="0">
              <a:latin typeface="Times New Roman" pitchFamily="18" charset="0"/>
              <a:cs typeface="Times New Roman" pitchFamily="18" charset="0"/>
            </a:endParaRPr>
          </a:p>
          <a:p>
            <a:pPr>
              <a:defRPr/>
            </a:pPr>
            <a:endParaRPr lang="ru-RU" sz="14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0"/>
            <a:ext cx="9144000" cy="6986528"/>
          </a:xfrm>
          <a:prstGeom prst="rect">
            <a:avLst/>
          </a:prstGeom>
        </p:spPr>
        <p:txBody>
          <a:bodyPr wrap="square">
            <a:spAutoFit/>
          </a:bodyPr>
          <a:lstStyle/>
          <a:p>
            <a:pPr>
              <a:defRPr/>
            </a:pPr>
            <a:r>
              <a:rPr lang="ru-RU" sz="1400" dirty="0" smtClean="0">
                <a:latin typeface="Times New Roman" pitchFamily="18" charset="0"/>
                <a:cs typeface="Times New Roman" pitchFamily="18" charset="0"/>
              </a:rPr>
              <a:t>5.Ларин, находясь в состоянии алкогольного опьянения, увидел, что дверь его соседей по лестничной площадке приоткрыта. Зайдя в квартиру и обнаружив, что там никого нет, Ларин взял из гостиной телевизор, но услышав шаги и разговор ниже на лестничной площадке, бросил телевизор и выбежал из квартиры.</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Как юридически оценить действия Ларина?</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Есть ли в его действиях добровольный отказ от преступления?</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6.Туманов, освободившись из мест лишения свободы, желая отомстить задержавшему его сотруднику полиции </a:t>
            </a:r>
            <a:r>
              <a:rPr lang="ru-RU" sz="1400" dirty="0" err="1" smtClean="0">
                <a:latin typeface="Times New Roman" pitchFamily="18" charset="0"/>
                <a:cs typeface="Times New Roman" pitchFamily="18" charset="0"/>
              </a:rPr>
              <a:t>Куракову</a:t>
            </a:r>
            <a:r>
              <a:rPr lang="ru-RU" sz="1400" dirty="0" smtClean="0">
                <a:latin typeface="Times New Roman" pitchFamily="18" charset="0"/>
                <a:cs typeface="Times New Roman" pitchFamily="18" charset="0"/>
              </a:rPr>
              <a:t>, поздно вечером ожидал его возле дома последнего. Увидев приближающегося </a:t>
            </a:r>
            <a:r>
              <a:rPr lang="ru-RU" sz="1400" dirty="0" err="1" smtClean="0">
                <a:latin typeface="Times New Roman" pitchFamily="18" charset="0"/>
                <a:cs typeface="Times New Roman" pitchFamily="18" charset="0"/>
              </a:rPr>
              <a:t>Куракова</a:t>
            </a:r>
            <a:r>
              <a:rPr lang="ru-RU" sz="1400" dirty="0" smtClean="0">
                <a:latin typeface="Times New Roman" pitchFamily="18" charset="0"/>
                <a:cs typeface="Times New Roman" pitchFamily="18" charset="0"/>
              </a:rPr>
              <a:t>, Туманов выхватил нож и набросился на потерпевшего. Нанеся ему несколько проникающих ранений в область груди и полагая, что </a:t>
            </a:r>
            <a:r>
              <a:rPr lang="ru-RU" sz="1400" dirty="0" err="1" smtClean="0">
                <a:latin typeface="Times New Roman" pitchFamily="18" charset="0"/>
                <a:cs typeface="Times New Roman" pitchFamily="18" charset="0"/>
              </a:rPr>
              <a:t>Кураков</a:t>
            </a:r>
            <a:r>
              <a:rPr lang="ru-RU" sz="1400" dirty="0" smtClean="0">
                <a:latin typeface="Times New Roman" pitchFamily="18" charset="0"/>
                <a:cs typeface="Times New Roman" pitchFamily="18" charset="0"/>
              </a:rPr>
              <a:t> умер, Туманов скрылся с места совершения преступления. </a:t>
            </a:r>
            <a:r>
              <a:rPr lang="ru-RU" sz="1400" dirty="0" err="1" smtClean="0">
                <a:latin typeface="Times New Roman" pitchFamily="18" charset="0"/>
                <a:cs typeface="Times New Roman" pitchFamily="18" charset="0"/>
              </a:rPr>
              <a:t>Кураков</a:t>
            </a:r>
            <a:r>
              <a:rPr lang="ru-RU" sz="1400" dirty="0" smtClean="0">
                <a:latin typeface="Times New Roman" pitchFamily="18" charset="0"/>
                <a:cs typeface="Times New Roman" pitchFamily="18" charset="0"/>
              </a:rPr>
              <a:t>, благодаря своевременно оказанной медицинской помощи выжил.</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Суд квалифицировал действия Туманова по ст.317 УК РФ как оконченное преступление – посягательство на жизнь сотрудника правоохранительного органа из мести за его законную деятельность.</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Правильна ли такая квалификация действий Туманова?</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Как юридически оценить действия Туманова, если в темноте он ошибочно нанесет удары лишь внешне похожему на </a:t>
            </a:r>
            <a:r>
              <a:rPr lang="ru-RU" sz="1400" i="1" dirty="0" err="1" smtClean="0">
                <a:latin typeface="Times New Roman" pitchFamily="18" charset="0"/>
                <a:cs typeface="Times New Roman" pitchFamily="18" charset="0"/>
              </a:rPr>
              <a:t>Куракова</a:t>
            </a:r>
            <a:r>
              <a:rPr lang="ru-RU" sz="1400" i="1" dirty="0" smtClean="0">
                <a:latin typeface="Times New Roman" pitchFamily="18" charset="0"/>
                <a:cs typeface="Times New Roman" pitchFamily="18" charset="0"/>
              </a:rPr>
              <a:t> потерпевшему, не являющемуся сотрудником полиции? Потерпевшему, лишь внешне похожему на </a:t>
            </a:r>
            <a:r>
              <a:rPr lang="ru-RU" sz="1400" i="1" dirty="0" err="1" smtClean="0">
                <a:latin typeface="Times New Roman" pitchFamily="18" charset="0"/>
                <a:cs typeface="Times New Roman" pitchFamily="18" charset="0"/>
              </a:rPr>
              <a:t>Куракова</a:t>
            </a:r>
            <a:r>
              <a:rPr lang="ru-RU" sz="1400" i="1" dirty="0" smtClean="0">
                <a:latin typeface="Times New Roman" pitchFamily="18" charset="0"/>
                <a:cs typeface="Times New Roman" pitchFamily="18" charset="0"/>
              </a:rPr>
              <a:t>, однако также являющемуся сотрудником полиции?</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7.Поздно вечером в общежитии для рабочих строительно-монтажного управления Рогов убил Железнова. Вскоре после этого в комнату Железнова вошел находившийся в нетрезвом состоянии </a:t>
            </a:r>
            <a:r>
              <a:rPr lang="ru-RU" sz="1400" dirty="0" err="1" smtClean="0">
                <a:latin typeface="Times New Roman" pitchFamily="18" charset="0"/>
                <a:cs typeface="Times New Roman" pitchFamily="18" charset="0"/>
              </a:rPr>
              <a:t>Зубачев</a:t>
            </a:r>
            <a:r>
              <a:rPr lang="ru-RU" sz="1400" dirty="0" smtClean="0">
                <a:latin typeface="Times New Roman" pitchFamily="18" charset="0"/>
                <a:cs typeface="Times New Roman" pitchFamily="18" charset="0"/>
              </a:rPr>
              <a:t>. Накануне у него с Железновым произошла ссора, переросшая в драку, в ходе которой Железнов, по мнению </a:t>
            </a:r>
            <a:r>
              <a:rPr lang="ru-RU" sz="1400" dirty="0" err="1" smtClean="0">
                <a:latin typeface="Times New Roman" pitchFamily="18" charset="0"/>
                <a:cs typeface="Times New Roman" pitchFamily="18" charset="0"/>
              </a:rPr>
              <a:t>Зубачева</a:t>
            </a:r>
            <a:r>
              <a:rPr lang="ru-RU" sz="1400" dirty="0" smtClean="0">
                <a:latin typeface="Times New Roman" pitchFamily="18" charset="0"/>
                <a:cs typeface="Times New Roman" pitchFamily="18" charset="0"/>
              </a:rPr>
              <a:t>, обидел его. Увидев лежащего на кровати Железнова и не</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разобрав вследствие плохой освещенности комнаты, что он мертв, </a:t>
            </a:r>
            <a:r>
              <a:rPr lang="ru-RU" sz="1400" dirty="0" err="1" smtClean="0">
                <a:latin typeface="Times New Roman" pitchFamily="18" charset="0"/>
                <a:cs typeface="Times New Roman" pitchFamily="18" charset="0"/>
              </a:rPr>
              <a:t>Зубачев</a:t>
            </a:r>
            <a:r>
              <a:rPr lang="ru-RU" sz="1400" dirty="0" smtClean="0">
                <a:latin typeface="Times New Roman" pitchFamily="18" charset="0"/>
                <a:cs typeface="Times New Roman" pitchFamily="18" charset="0"/>
              </a:rPr>
              <a:t> с целью убийства нанес ему удар топором по голове</a:t>
            </a:r>
            <a:r>
              <a:rPr lang="ru-RU" sz="1400" i="1" dirty="0" smtClean="0">
                <a:latin typeface="Times New Roman" pitchFamily="18" charset="0"/>
                <a:cs typeface="Times New Roman" pitchFamily="18" charset="0"/>
              </a:rPr>
              <a:t>.</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Дайте уголовно-правовую оценку действиям </a:t>
            </a:r>
            <a:r>
              <a:rPr lang="ru-RU" sz="1400" i="1" dirty="0" err="1" smtClean="0">
                <a:latin typeface="Times New Roman" pitchFamily="18" charset="0"/>
                <a:cs typeface="Times New Roman" pitchFamily="18" charset="0"/>
              </a:rPr>
              <a:t>Зубачева</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8.Горлов, намереваясь отравить свою жену, подсыпал ей в пищу медленно действующий яд. Вскоре после обеда жена почувствовала себя плохо. И Горлов, испугавшись ответственности за содеянное, дал ей противоядие. Женщина выжила, однако, если бы не данное Горловым противоядие, она с неизбежностью бы умерла.</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Имеется ли в действиях Горлова добровольный отказ от преступления?</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Изменится ли решение, если Горлов даст противоядие, движимый не чувством страха перед уголовным наказанием. А раскаянием за содеянное?</a:t>
            </a:r>
            <a:endParaRPr lang="ru-RU" sz="1400" u="sng" dirty="0" smtClean="0">
              <a:latin typeface="Times New Roman" pitchFamily="18" charset="0"/>
              <a:cs typeface="Times New Roman" pitchFamily="18" charset="0"/>
            </a:endParaRPr>
          </a:p>
          <a:p>
            <a:pPr>
              <a:defRPr/>
            </a:pPr>
            <a:endParaRPr lang="ru-RU" sz="14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53336"/>
            <a:ext cx="719882" cy="404664"/>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53336"/>
            <a:ext cx="719410" cy="404664"/>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1"/>
          <p:cNvSpPr>
            <a:spLocks noChangeArrowheads="1"/>
          </p:cNvSpPr>
          <p:nvPr/>
        </p:nvSpPr>
        <p:spPr bwMode="auto">
          <a:xfrm>
            <a:off x="1588" y="450850"/>
            <a:ext cx="9144000" cy="3139321"/>
          </a:xfrm>
          <a:prstGeom prst="rect">
            <a:avLst/>
          </a:prstGeom>
          <a:noFill/>
          <a:ln w="9525">
            <a:noFill/>
            <a:miter lim="800000"/>
            <a:headEnd/>
            <a:tailEnd/>
          </a:ln>
        </p:spPr>
        <p:txBody>
          <a:bodyPr>
            <a:spAutoFit/>
          </a:bodyPr>
          <a:lstStyle/>
          <a:p>
            <a:r>
              <a:rPr lang="ru-RU" b="1" u="sng" dirty="0" smtClean="0">
                <a:latin typeface="Times New Roman" pitchFamily="18" charset="0"/>
                <a:cs typeface="Times New Roman" pitchFamily="18" charset="0"/>
              </a:rPr>
              <a:t>Тема 11.</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Соучастие в преступлении (4 часов)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Понятие и признаки соучастия в преступлении, его значение. </a:t>
            </a:r>
          </a:p>
          <a:p>
            <a:r>
              <a:rPr lang="ru-RU" dirty="0" smtClean="0">
                <a:latin typeface="Times New Roman" pitchFamily="18" charset="0"/>
                <a:cs typeface="Times New Roman" pitchFamily="18" charset="0"/>
              </a:rPr>
              <a:t>2. Виды соучастников преступления</a:t>
            </a:r>
          </a:p>
          <a:p>
            <a:r>
              <a:rPr lang="ru-RU" dirty="0" smtClean="0">
                <a:latin typeface="Times New Roman" pitchFamily="18" charset="0"/>
                <a:cs typeface="Times New Roman" pitchFamily="18" charset="0"/>
              </a:rPr>
              <a:t>3. Формы и виды соучастия в преступлении. Уголовно-правовое значение выделения форм соучастия.</a:t>
            </a:r>
          </a:p>
          <a:p>
            <a:r>
              <a:rPr lang="ru-RU" dirty="0" smtClean="0">
                <a:latin typeface="Times New Roman" pitchFamily="18" charset="0"/>
                <a:cs typeface="Times New Roman" pitchFamily="18" charset="0"/>
              </a:rPr>
              <a:t>4. Особенности ответственности соучастников преступления. </a:t>
            </a:r>
          </a:p>
          <a:p>
            <a:r>
              <a:rPr lang="ru-RU" dirty="0" smtClean="0">
                <a:latin typeface="Times New Roman" pitchFamily="18" charset="0"/>
                <a:cs typeface="Times New Roman" pitchFamily="18" charset="0"/>
              </a:rPr>
              <a:t>5. Эксцесс исполнителя преступления. Виды эксцесса. Ответственность соучастников при эксцессе исполнителя. </a:t>
            </a:r>
          </a:p>
          <a:p>
            <a:r>
              <a:rPr lang="ru-RU" dirty="0" smtClean="0">
                <a:latin typeface="Times New Roman" pitchFamily="18" charset="0"/>
                <a:cs typeface="Times New Roman" pitchFamily="18" charset="0"/>
              </a:rPr>
              <a:t>6. Понятие прикосновенности к преступлению, ее виды. Уголовная ответственность за укрывательство и попустительство. Отличие прикосновенности от соучастия</a:t>
            </a:r>
          </a:p>
          <a:p>
            <a:endParaRPr lang="ru-RU"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1"/>
            <a:ext cx="9144000" cy="6863417"/>
          </a:xfrm>
          <a:prstGeom prst="rect">
            <a:avLst/>
          </a:prstGeom>
        </p:spPr>
        <p:txBody>
          <a:bodyPr wrap="square">
            <a:spAutoFit/>
          </a:bodyPr>
          <a:lstStyle/>
          <a:p>
            <a:pPr>
              <a:defRPr/>
            </a:pPr>
            <a:r>
              <a:rPr lang="ru-RU" sz="1100" b="1" dirty="0" smtClean="0">
                <a:latin typeface="Times New Roman" pitchFamily="18" charset="0"/>
                <a:cs typeface="Times New Roman" pitchFamily="18" charset="0"/>
              </a:rPr>
              <a:t>Постановления </a:t>
            </a:r>
            <a:r>
              <a:rPr lang="ru-RU" sz="1100" b="1" i="1" dirty="0" smtClean="0">
                <a:latin typeface="Times New Roman" pitchFamily="18" charset="0"/>
                <a:cs typeface="Times New Roman" pitchFamily="18" charset="0"/>
              </a:rPr>
              <a:t>Верховного Суда РФ:</a:t>
            </a:r>
            <a:endParaRPr lang="ru-RU" sz="1100"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1. О судебной практике по делам о вымогательстве: постановление № 3 Пленума ВС РФ от 04 мая 1990 г. (ред. от 25.10.1996г.) п.14 // Сборник постановлений Пленумов ВС СССР и РСФСР (РФ) по уголовным делам. – М.: </a:t>
            </a:r>
            <a:r>
              <a:rPr lang="ru-RU" sz="1100" dirty="0" err="1" smtClean="0">
                <a:latin typeface="Times New Roman" pitchFamily="18" charset="0"/>
                <a:cs typeface="Times New Roman" pitchFamily="18" charset="0"/>
              </a:rPr>
              <a:t>Спарк</a:t>
            </a:r>
            <a:r>
              <a:rPr lang="ru-RU" sz="1100" dirty="0" smtClean="0">
                <a:latin typeface="Times New Roman" pitchFamily="18" charset="0"/>
                <a:cs typeface="Times New Roman" pitchFamily="18" charset="0"/>
              </a:rPr>
              <a:t>, 1999. С. 432–436; Доступ из справ. -правовой системы «</a:t>
            </a:r>
            <a:r>
              <a:rPr lang="ru-RU" sz="1100" dirty="0" err="1" smtClean="0">
                <a:latin typeface="Times New Roman" pitchFamily="18" charset="0"/>
                <a:cs typeface="Times New Roman" pitchFamily="18" charset="0"/>
              </a:rPr>
              <a:t>КонсультантПлюс:версия</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Проф</a:t>
            </a:r>
            <a:r>
              <a:rPr lang="ru-RU" sz="1100" dirty="0" smtClean="0">
                <a:latin typeface="Times New Roman" pitchFamily="18" charset="0"/>
                <a:cs typeface="Times New Roman" pitchFamily="18" charset="0"/>
              </a:rPr>
              <a:t>»;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2. О практике применения судами законодательства об ответственности за бандитизм: постановление № 1 Пленума ВС РФ от 17 января 1997 г., п. 2–4, 8–10 // Бюллетень ВС РФ. – 1997. – № 3. – С. 2–3;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3. О судебной практике по делам об убийстве (ст. 105 УК РФ): постановление № 1 Пленума ВС РФ от 27 января 1999 г. (ред. от 03.03.2015) п. 10 // Бюллетень ВС РФ. –1999. – № 3;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4. О судебной практике по делам о взяточничестве и об иных коррупционных преступлениях: постановление № 24 Пленума Верховного Суда РФ от 9 июля 2013 г.  п. 15 –17 // Бюллетень Верховного Суда РФ. – 2013. – № 9. – С. 5;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5.О судебной практике по делам о краже, грабеже и разбое: постановление № 29 Пленума ВС РФ от 27 декабря 2002 г.с </a:t>
            </a:r>
            <a:r>
              <a:rPr lang="ru-RU" sz="1100" dirty="0" err="1" smtClean="0">
                <a:latin typeface="Times New Roman" pitchFamily="18" charset="0"/>
                <a:cs typeface="Times New Roman" pitchFamily="18" charset="0"/>
              </a:rPr>
              <a:t>изм</a:t>
            </a:r>
            <a:r>
              <a:rPr lang="ru-RU" sz="1100" dirty="0" smtClean="0">
                <a:latin typeface="Times New Roman" pitchFamily="18" charset="0"/>
                <a:cs typeface="Times New Roman" pitchFamily="18" charset="0"/>
              </a:rPr>
              <a:t>. внесенными постановлением Пленума от 6 февраля 2007г. №7, от 23 декабря 2010г. № 31, от 3 марта 2015г. № 9, п.8-15 // Бюллетень ВС РФ. – 2003. – № 2. – С.2-6;  2007. –№ 5. –С. 24; 2011. – №2. – С.6-12;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6.О судебной практике по делам о преступлениях против половой неприкосновенности и половой свободы личности: постановление № 16 Пленума ВС РФ от 4 декабря 2014г. п. 10.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7. Об изменении и дополнении некоторых постановлений Пленума ВС РФ по уголовным делам: постановление № 7 Пленума ВС РФ от 06 февраля 2007 г. п. 18 // Бюллетень ВС РФ. – 2007. –№ 5. –С. 24;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8. О судебной практике по делам о преступлениях, связанных с нарушением правил дорожного движения и эксплуатации транспортных средств, а также с их неправомерным завладением без цели хищения: постановление № 25 Пленума ВС РФ от 09 декабря 2008 г. (ред. от 23.12.2010) п. 24 //Бюллетень ВС РФ. – 2009. – № 2. – С.2-7; Сайт Верховного Суда РФ. Режим доступа: </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9.О судебной практике рассмотрения уголовных дел об организации преступного сообщества (преступной организации) или участия в нем (ней): постановление № 12 Пленума ВС РФ от 10 июня 2010 г. // Бюллетень ВС РФ. – 2010.  – № 8. – С. 3–8;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10. О судебной практике применения законодательства, регламентирующего особенности уголовной ответственности и наказания несовершеннолетних: постановление № 1 Пленума ВС РФ от 01 февраля 2011 г. (ред. от 02.04.2013) п. 42 // Бюллетень ВС РФ. – 2011. – № 4. – С. 2–10;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a:t>
            </a:r>
          </a:p>
          <a:p>
            <a:r>
              <a:rPr lang="ru-RU" sz="1100" dirty="0" smtClean="0">
                <a:latin typeface="Times New Roman" pitchFamily="18" charset="0"/>
                <a:cs typeface="Times New Roman" pitchFamily="18" charset="0"/>
              </a:rPr>
              <a:t> </a:t>
            </a:r>
          </a:p>
          <a:p>
            <a:r>
              <a:rPr lang="ru-RU" sz="1100" dirty="0" smtClean="0">
                <a:latin typeface="Times New Roman" pitchFamily="18" charset="0"/>
                <a:cs typeface="Times New Roman" pitchFamily="18" charset="0"/>
              </a:rPr>
              <a:t>11.О судебной практике по уголовным делам о преступлениях экстремистской направленности: постановление №11 Пленума Верховного Суда РФ от 28 июня 2011г. п.12–18.//Бюллетень Верховного Суда РФ. – 2011. – №8. – С.3-8; Сайт Верховного Суда РФ. Режим доступа:</a:t>
            </a:r>
            <a:r>
              <a:rPr lang="en-US" sz="1100" dirty="0" smtClean="0">
                <a:latin typeface="Times New Roman" pitchFamily="18" charset="0"/>
                <a:cs typeface="Times New Roman" pitchFamily="18" charset="0"/>
              </a:rPr>
              <a:t>http</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www</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vsrf</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ru</a:t>
            </a:r>
            <a:r>
              <a:rPr lang="ru-RU" sz="11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second</a:t>
            </a:r>
            <a:r>
              <a:rPr lang="ru-RU" sz="11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php</a:t>
            </a:r>
            <a:r>
              <a:rPr lang="ru-RU" sz="1100" dirty="0" smtClean="0">
                <a:latin typeface="Times New Roman" pitchFamily="18" charset="0"/>
                <a:cs typeface="Times New Roman" pitchFamily="18" charset="0"/>
              </a:rPr>
              <a:t>.</a:t>
            </a:r>
          </a:p>
          <a:p>
            <a:pPr>
              <a:defRPr/>
            </a:pPr>
            <a:endParaRPr lang="ru-RU" sz="11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32656"/>
            <a:ext cx="9144000" cy="6145659"/>
          </a:xfrm>
          <a:prstGeom prst="rect">
            <a:avLst/>
          </a:prstGeom>
        </p:spPr>
        <p:txBody>
          <a:bodyPr wrap="square">
            <a:spAutoFit/>
          </a:bodyPr>
          <a:lstStyle/>
          <a:p>
            <a:r>
              <a:rPr lang="ru-RU" sz="1200" b="1" i="1" dirty="0" smtClean="0">
                <a:latin typeface="Times New Roman" pitchFamily="18" charset="0"/>
                <a:cs typeface="Times New Roman" pitchFamily="18" charset="0"/>
              </a:rPr>
              <a:t>Задачи:</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1.</a:t>
            </a:r>
            <a:r>
              <a:rPr lang="ru-RU" sz="1200" dirty="0" smtClean="0">
                <a:latin typeface="Times New Roman" pitchFamily="18" charset="0"/>
                <a:cs typeface="Times New Roman" pitchFamily="18" charset="0"/>
              </a:rPr>
              <a:t>Пенкин попросил проходящего мимо него незнакомого Сидорова докатить до гаража мотоцикл, двигатель которого не заводился. Сидоров согласился и помог Пенкину докатить до его гаража стоявший у жилого дома мотоцикл. Позднее выяснилось, что </a:t>
            </a:r>
            <a:r>
              <a:rPr lang="ru-RU" sz="1200" dirty="0" err="1" smtClean="0">
                <a:latin typeface="Times New Roman" pitchFamily="18" charset="0"/>
                <a:cs typeface="Times New Roman" pitchFamily="18" charset="0"/>
              </a:rPr>
              <a:t>Пенкин</a:t>
            </a:r>
            <a:r>
              <a:rPr lang="ru-RU" sz="1200" dirty="0" smtClean="0">
                <a:latin typeface="Times New Roman" pitchFamily="18" charset="0"/>
                <a:cs typeface="Times New Roman" pitchFamily="18" charset="0"/>
              </a:rPr>
              <a:t> мотоцикл похитил.</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Имеются ли в действиях Пенкина и Сидорова признаки соучастия?</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2.Николаева ежедневно спаивала ранее судимого </a:t>
            </a:r>
            <a:r>
              <a:rPr lang="ru-RU" sz="1200" dirty="0" err="1" smtClean="0">
                <a:latin typeface="Times New Roman" pitchFamily="18" charset="0"/>
                <a:cs typeface="Times New Roman" pitchFamily="18" charset="0"/>
              </a:rPr>
              <a:t>Елина</a:t>
            </a:r>
            <a:r>
              <a:rPr lang="ru-RU" sz="1200" dirty="0" smtClean="0">
                <a:latin typeface="Times New Roman" pitchFamily="18" charset="0"/>
                <a:cs typeface="Times New Roman" pitchFamily="18" charset="0"/>
              </a:rPr>
              <a:t> и уговаривала его совершить кражу из квартиры Коневой, с которой у нее были неприязненные отношения. За это Николаева обещала </a:t>
            </a:r>
            <a:r>
              <a:rPr lang="ru-RU" sz="1200" dirty="0" err="1" smtClean="0">
                <a:latin typeface="Times New Roman" pitchFamily="18" charset="0"/>
                <a:cs typeface="Times New Roman" pitchFamily="18" charset="0"/>
              </a:rPr>
              <a:t>Елину</a:t>
            </a:r>
            <a:r>
              <a:rPr lang="ru-RU" sz="1200" dirty="0" smtClean="0">
                <a:latin typeface="Times New Roman" pitchFamily="18" charset="0"/>
                <a:cs typeface="Times New Roman" pitchFamily="18" charset="0"/>
              </a:rPr>
              <a:t> деньги и просила его о том, чтобы кражу он совершил один и никому об этом не рассказывал. </a:t>
            </a:r>
            <a:r>
              <a:rPr lang="ru-RU" sz="1200" dirty="0" err="1" smtClean="0">
                <a:latin typeface="Times New Roman" pitchFamily="18" charset="0"/>
                <a:cs typeface="Times New Roman" pitchFamily="18" charset="0"/>
              </a:rPr>
              <a:t>Елин</a:t>
            </a:r>
            <a:r>
              <a:rPr lang="ru-RU" sz="1200" dirty="0" smtClean="0">
                <a:latin typeface="Times New Roman" pitchFamily="18" charset="0"/>
                <a:cs typeface="Times New Roman" pitchFamily="18" charset="0"/>
              </a:rPr>
              <a:t> попросил своего знакомого </a:t>
            </a:r>
            <a:r>
              <a:rPr lang="ru-RU" sz="1200" dirty="0" err="1" smtClean="0">
                <a:latin typeface="Times New Roman" pitchFamily="18" charset="0"/>
                <a:cs typeface="Times New Roman" pitchFamily="18" charset="0"/>
              </a:rPr>
              <a:t>Иголкина</a:t>
            </a:r>
            <a:r>
              <a:rPr lang="ru-RU" sz="1200" dirty="0" smtClean="0">
                <a:latin typeface="Times New Roman" pitchFamily="18" charset="0"/>
                <a:cs typeface="Times New Roman" pitchFamily="18" charset="0"/>
              </a:rPr>
              <a:t> помочь ему проникнуть в квартиру Коневой. Вдвоем они взломали дверь и унесли из квартиры Коневой ценные вещи и крупную сумму денег.</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Дайте уголовно-правовую оценку действиям Николаевой, </a:t>
            </a:r>
            <a:r>
              <a:rPr lang="ru-RU" sz="1200" i="1" dirty="0" err="1" smtClean="0">
                <a:latin typeface="Times New Roman" pitchFamily="18" charset="0"/>
                <a:cs typeface="Times New Roman" pitchFamily="18" charset="0"/>
              </a:rPr>
              <a:t>Елина</a:t>
            </a:r>
            <a:r>
              <a:rPr lang="ru-RU" sz="1200" i="1" dirty="0" smtClean="0">
                <a:latin typeface="Times New Roman" pitchFamily="18" charset="0"/>
                <a:cs typeface="Times New Roman" pitchFamily="18" charset="0"/>
              </a:rPr>
              <a:t> и </a:t>
            </a:r>
            <a:r>
              <a:rPr lang="ru-RU" sz="1200" i="1" dirty="0" err="1" smtClean="0">
                <a:latin typeface="Times New Roman" pitchFamily="18" charset="0"/>
                <a:cs typeface="Times New Roman" pitchFamily="18" charset="0"/>
              </a:rPr>
              <a:t>Иголкина</a:t>
            </a:r>
            <a:r>
              <a:rPr lang="ru-RU" sz="1200" i="1" dirty="0" smtClean="0">
                <a:latin typeface="Times New Roman" pitchFamily="18" charset="0"/>
                <a:cs typeface="Times New Roman" pitchFamily="18" charset="0"/>
              </a:rPr>
              <a:t>.</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Изменится ли решение, если   </a:t>
            </a:r>
            <a:r>
              <a:rPr lang="ru-RU" sz="1200" i="1" dirty="0" err="1" smtClean="0">
                <a:latin typeface="Times New Roman" pitchFamily="18" charset="0"/>
                <a:cs typeface="Times New Roman" pitchFamily="18" charset="0"/>
              </a:rPr>
              <a:t>Елин</a:t>
            </a:r>
            <a:r>
              <a:rPr lang="ru-RU" sz="1200" i="1" dirty="0" smtClean="0">
                <a:latin typeface="Times New Roman" pitchFamily="18" charset="0"/>
                <a:cs typeface="Times New Roman" pitchFamily="18" charset="0"/>
              </a:rPr>
              <a:t> и </a:t>
            </a:r>
            <a:r>
              <a:rPr lang="ru-RU" sz="1200" i="1" dirty="0" err="1" smtClean="0">
                <a:latin typeface="Times New Roman" pitchFamily="18" charset="0"/>
                <a:cs typeface="Times New Roman" pitchFamily="18" charset="0"/>
              </a:rPr>
              <a:t>Иголкин</a:t>
            </a:r>
            <a:r>
              <a:rPr lang="ru-RU" sz="1200" i="1" dirty="0" smtClean="0">
                <a:latin typeface="Times New Roman" pitchFamily="18" charset="0"/>
                <a:cs typeface="Times New Roman" pitchFamily="18" charset="0"/>
              </a:rPr>
              <a:t>, взломав дверь и обнаружив, что в квартире находится хозяйка: 1) кражу совершать не стали, а изнасиловали Коневу? 2) убили хозяйку, а затем совершили кражу?</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3.Песов систематически избивал свою жену и тещу </a:t>
            </a:r>
            <a:r>
              <a:rPr lang="ru-RU" sz="1200" dirty="0" err="1" smtClean="0">
                <a:latin typeface="Times New Roman" pitchFamily="18" charset="0"/>
                <a:cs typeface="Times New Roman" pitchFamily="18" charset="0"/>
              </a:rPr>
              <a:t>Карову</a:t>
            </a:r>
            <a:r>
              <a:rPr lang="ru-RU" sz="1200" dirty="0" smtClean="0">
                <a:latin typeface="Times New Roman" pitchFamily="18" charset="0"/>
                <a:cs typeface="Times New Roman" pitchFamily="18" charset="0"/>
              </a:rPr>
              <a:t>. Желая избавить себя и дочь от побоев, </a:t>
            </a:r>
            <a:r>
              <a:rPr lang="ru-RU" sz="1200" dirty="0" err="1" smtClean="0">
                <a:latin typeface="Times New Roman" pitchFamily="18" charset="0"/>
                <a:cs typeface="Times New Roman" pitchFamily="18" charset="0"/>
              </a:rPr>
              <a:t>Карова</a:t>
            </a:r>
            <a:r>
              <a:rPr lang="ru-RU" sz="1200" dirty="0" smtClean="0">
                <a:latin typeface="Times New Roman" pitchFamily="18" charset="0"/>
                <a:cs typeface="Times New Roman" pitchFamily="18" charset="0"/>
              </a:rPr>
              <a:t> решила убить </a:t>
            </a:r>
            <a:r>
              <a:rPr lang="ru-RU" sz="1200" dirty="0" err="1" smtClean="0">
                <a:latin typeface="Times New Roman" pitchFamily="18" charset="0"/>
                <a:cs typeface="Times New Roman" pitchFamily="18" charset="0"/>
              </a:rPr>
              <a:t>Песова</a:t>
            </a:r>
            <a:r>
              <a:rPr lang="ru-RU" sz="1200" dirty="0" smtClean="0">
                <a:latin typeface="Times New Roman" pitchFamily="18" charset="0"/>
                <a:cs typeface="Times New Roman" pitchFamily="18" charset="0"/>
              </a:rPr>
              <a:t> и сообщила об этом своей дочери. При этом </a:t>
            </a:r>
            <a:r>
              <a:rPr lang="ru-RU" sz="1200" dirty="0" err="1" smtClean="0">
                <a:latin typeface="Times New Roman" pitchFamily="18" charset="0"/>
                <a:cs typeface="Times New Roman" pitchFamily="18" charset="0"/>
              </a:rPr>
              <a:t>Карова</a:t>
            </a:r>
            <a:r>
              <a:rPr lang="ru-RU" sz="1200" dirty="0" smtClean="0">
                <a:latin typeface="Times New Roman" pitchFamily="18" charset="0"/>
                <a:cs typeface="Times New Roman" pitchFamily="18" charset="0"/>
              </a:rPr>
              <a:t> просила дочь в день убийства уехать на дачу и никому не говорить об этом, иначе их обеих привлекут к уголовной ответственности.</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день убийства дочь уехала на дачу. </a:t>
            </a:r>
            <a:r>
              <a:rPr lang="ru-RU" sz="1200" dirty="0" err="1" smtClean="0">
                <a:latin typeface="Times New Roman" pitchFamily="18" charset="0"/>
                <a:cs typeface="Times New Roman" pitchFamily="18" charset="0"/>
              </a:rPr>
              <a:t>Карова</a:t>
            </a:r>
            <a:r>
              <a:rPr lang="ru-RU" sz="1200" dirty="0" smtClean="0">
                <a:latin typeface="Times New Roman" pitchFamily="18" charset="0"/>
                <a:cs typeface="Times New Roman" pitchFamily="18" charset="0"/>
              </a:rPr>
              <a:t> напоила </a:t>
            </a:r>
            <a:r>
              <a:rPr lang="ru-RU" sz="1200" dirty="0" err="1" smtClean="0">
                <a:latin typeface="Times New Roman" pitchFamily="18" charset="0"/>
                <a:cs typeface="Times New Roman" pitchFamily="18" charset="0"/>
              </a:rPr>
              <a:t>Песова</a:t>
            </a:r>
            <a:r>
              <a:rPr lang="ru-RU" sz="1200" dirty="0" smtClean="0">
                <a:latin typeface="Times New Roman" pitchFamily="18" charset="0"/>
                <a:cs typeface="Times New Roman" pitchFamily="18" charset="0"/>
              </a:rPr>
              <a:t> отравленной водкой, вывела его вечером во двор, где он и скончался.</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Решите вопрос об уголовной ответственности указанных в задаче лиц.</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4.Бусин, Замков, </a:t>
            </a:r>
            <a:r>
              <a:rPr lang="ru-RU" sz="1200" dirty="0" err="1" smtClean="0">
                <a:latin typeface="Times New Roman" pitchFamily="18" charset="0"/>
                <a:cs typeface="Times New Roman" pitchFamily="18" charset="0"/>
              </a:rPr>
              <a:t>Сивов</a:t>
            </a:r>
            <a:r>
              <a:rPr lang="ru-RU" sz="1200" dirty="0" smtClean="0">
                <a:latin typeface="Times New Roman" pitchFamily="18" charset="0"/>
                <a:cs typeface="Times New Roman" pitchFamily="18" charset="0"/>
              </a:rPr>
              <a:t>, Смолин, Чумаков и </a:t>
            </a:r>
            <a:r>
              <a:rPr lang="ru-RU" sz="1200" dirty="0" err="1" smtClean="0">
                <a:latin typeface="Times New Roman" pitchFamily="18" charset="0"/>
                <a:cs typeface="Times New Roman" pitchFamily="18" charset="0"/>
              </a:rPr>
              <a:t>Дутов</a:t>
            </a:r>
            <a:r>
              <a:rPr lang="ru-RU" sz="1200" dirty="0" smtClean="0">
                <a:latin typeface="Times New Roman" pitchFamily="18" charset="0"/>
                <a:cs typeface="Times New Roman" pitchFamily="18" charset="0"/>
              </a:rPr>
              <a:t> в течение четырёх лет на территории Тамбовской области совершали кражи нефтепродуктов из «нулевого» колодца. Замков, </a:t>
            </a:r>
            <a:r>
              <a:rPr lang="ru-RU" sz="1200" dirty="0" err="1" smtClean="0">
                <a:latin typeface="Times New Roman" pitchFamily="18" charset="0"/>
                <a:cs typeface="Times New Roman" pitchFamily="18" charset="0"/>
              </a:rPr>
              <a:t>Дутов</a:t>
            </a:r>
            <a:r>
              <a:rPr lang="ru-RU" sz="1200" dirty="0" smtClean="0">
                <a:latin typeface="Times New Roman" pitchFamily="18" charset="0"/>
                <a:cs typeface="Times New Roman" pitchFamily="18" charset="0"/>
              </a:rPr>
              <a:t> и Бусин являлись работниками полиции. При хищении использовались технические средства (рация) для ведения переговоров с целью обеспечения безопасности участников хищений. Рацию приобрели на общие деньги, вырученные от реализации похищенного. При заполнении бензовозов горючим из нефтепровода сотрудники полиции осуществляли охрану, находясь неподалеку. Как было установлено судом, этими лицами длительное время принимавшими участие в преступной деятельности, была разработана четкая программа действий направленной на хищение нефтепродуктов в крупном размере: существовала иерархическая структура, состоявшая из руководителей и исполнителей; вся группа была разделена на два структурных подразделения; существовала жесткая схема, согласно которой регулярно изготавливались очередные врезки в нефтепровод, изыскивались специальные транспортные средства и места сбыта похищенного, разрабатывались способы конспирации, в том числе от правоохранительных органов.</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Определите вид соучастников и форму соучастия. Решите вопрос об уголовной ответственности указанных в задаче лиц.</a:t>
            </a:r>
            <a:endParaRPr lang="ru-RU" sz="1200" u="sng" dirty="0" smtClean="0">
              <a:latin typeface="Times New Roman" pitchFamily="18" charset="0"/>
              <a:cs typeface="Times New Roman" pitchFamily="18" charset="0"/>
            </a:endParaRPr>
          </a:p>
          <a:p>
            <a:pPr>
              <a:defRPr/>
            </a:pPr>
            <a:endParaRPr lang="ru-RU" sz="12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360363"/>
            <a:ext cx="9144000" cy="5447645"/>
          </a:xfrm>
          <a:prstGeom prst="rect">
            <a:avLst/>
          </a:prstGeom>
        </p:spPr>
        <p:txBody>
          <a:bodyPr>
            <a:spAutoFit/>
          </a:bodyPr>
          <a:lstStyle/>
          <a:p>
            <a:r>
              <a:rPr lang="ru-RU" sz="1200" dirty="0" smtClean="0">
                <a:latin typeface="Times New Roman" pitchFamily="18" charset="0"/>
                <a:cs typeface="Times New Roman" pitchFamily="18" charset="0"/>
              </a:rPr>
              <a:t>5.</a:t>
            </a:r>
            <a:r>
              <a:rPr lang="ru-RU" sz="1200" i="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Башкатов, </a:t>
            </a:r>
            <a:r>
              <a:rPr lang="ru-RU" sz="1200" dirty="0" err="1" smtClean="0">
                <a:latin typeface="Times New Roman" pitchFamily="18" charset="0"/>
                <a:cs typeface="Times New Roman" pitchFamily="18" charset="0"/>
              </a:rPr>
              <a:t>Катомахин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Боронтов</a:t>
            </a:r>
            <a:r>
              <a:rPr lang="ru-RU" sz="1200" dirty="0" smtClean="0">
                <a:latin typeface="Times New Roman" pitchFamily="18" charset="0"/>
                <a:cs typeface="Times New Roman" pitchFamily="18" charset="0"/>
              </a:rPr>
              <a:t> и Долгих вступили в преступный сговор о совершении кражи из квартиры. С этой целью они на автомобиле ВАЗ-2108, управляемом Башкатовым, приехали к дому, в котором находилась данная квартира. По заранее достигнутой договоренности Башкатов остался в машине у детского сада за магазином ожидать, чтобы затем перевезти похищенное имущество. </a:t>
            </a:r>
            <a:r>
              <a:rPr lang="ru-RU" sz="1200" dirty="0" err="1" smtClean="0">
                <a:latin typeface="Times New Roman" pitchFamily="18" charset="0"/>
                <a:cs typeface="Times New Roman" pitchFamily="18" charset="0"/>
              </a:rPr>
              <a:t>Боронтов</a:t>
            </a:r>
            <a:r>
              <a:rPr lang="ru-RU" sz="1200" dirty="0" smtClean="0">
                <a:latin typeface="Times New Roman" pitchFamily="18" charset="0"/>
                <a:cs typeface="Times New Roman" pitchFamily="18" charset="0"/>
              </a:rPr>
              <a:t>, Шмелев. Долгих зашли в подъезд дома. </a:t>
            </a:r>
            <a:r>
              <a:rPr lang="ru-RU" sz="1200" dirty="0" err="1" smtClean="0">
                <a:latin typeface="Times New Roman" pitchFamily="18" charset="0"/>
                <a:cs typeface="Times New Roman" pitchFamily="18" charset="0"/>
              </a:rPr>
              <a:t>Катомахин</a:t>
            </a:r>
            <a:r>
              <a:rPr lang="ru-RU" sz="1200" dirty="0" smtClean="0">
                <a:latin typeface="Times New Roman" pitchFamily="18" charset="0"/>
                <a:cs typeface="Times New Roman" pitchFamily="18" charset="0"/>
              </a:rPr>
              <a:t> у подъезда наблюдал за обстановкой с целью своевременного предупреждения соучастников в случае возникновения опасности. Шмелев с этой же целью поднялся на лестничную площадку пятого этажа. </a:t>
            </a:r>
            <a:r>
              <a:rPr lang="ru-RU" sz="1200" dirty="0" err="1" smtClean="0">
                <a:latin typeface="Times New Roman" pitchFamily="18" charset="0"/>
                <a:cs typeface="Times New Roman" pitchFamily="18" charset="0"/>
              </a:rPr>
              <a:t>Боронтов</a:t>
            </a:r>
            <a:r>
              <a:rPr lang="ru-RU" sz="1200" dirty="0" smtClean="0">
                <a:latin typeface="Times New Roman" pitchFamily="18" charset="0"/>
                <a:cs typeface="Times New Roman" pitchFamily="18" charset="0"/>
              </a:rPr>
              <a:t> и Долгих заранее приготовленной металлической пластиной взломали дверь квартиры, расположенной на четвертом этаже, проникли в нее, сложили вещи в приготовленные сумки. Затем </a:t>
            </a:r>
            <a:r>
              <a:rPr lang="ru-RU" sz="1200" dirty="0" err="1" smtClean="0">
                <a:latin typeface="Times New Roman" pitchFamily="18" charset="0"/>
                <a:cs typeface="Times New Roman" pitchFamily="18" charset="0"/>
              </a:rPr>
              <a:t>Катомахин</a:t>
            </a:r>
            <a:r>
              <a:rPr lang="ru-RU" sz="1200" dirty="0" smtClean="0">
                <a:latin typeface="Times New Roman" pitchFamily="18" charset="0"/>
                <a:cs typeface="Times New Roman" pitchFamily="18" charset="0"/>
              </a:rPr>
              <a:t> и Шмелев помогли </a:t>
            </a:r>
            <a:r>
              <a:rPr lang="ru-RU" sz="1200" dirty="0" err="1" smtClean="0">
                <a:latin typeface="Times New Roman" pitchFamily="18" charset="0"/>
                <a:cs typeface="Times New Roman" pitchFamily="18" charset="0"/>
              </a:rPr>
              <a:t>Боронтову</a:t>
            </a:r>
            <a:r>
              <a:rPr lang="ru-RU" sz="1200" dirty="0" smtClean="0">
                <a:latin typeface="Times New Roman" pitchFamily="18" charset="0"/>
                <a:cs typeface="Times New Roman" pitchFamily="18" charset="0"/>
              </a:rPr>
              <a:t> и Долгих вынести имущество, которое принадлежало Козловой.</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Определите вид соучастников и форму соучастия. Решите вопрос об уголовной ответственности указанных в задаче лиц.</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6.Зайцева по требованию своего сожителя Воронова решила избавиться от шестилетней дочери. С этой целью она договорилась за деньги с Косовым о том, что он увезет девочку, убьет ее и труп закопает.</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Косов взял деньги, увез девочку в деревню и оставил у своей родственницы, которая давно хотела взять ребенка на воспитание.</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Как следует квалифицировать действия указанных в задаче лиц?</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Изменится ли решение, если Зайцева через несколько дней после того как Косов увез девочку в деревню, разыскала дочь и забрала ее обратно домой?</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При каких обстоятельствах возможен добровольный отказ соучастников?</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7.Судом установлено, что М., зная о том, что в помещении поликлиники находятся компьютеры, имея умысел на хищение чужого имущества, организовал совершение кражи. С этой целью М. сообщил С. и А. данные о номерах кабинетов поликлиники, где установлены компьютеры, и передал мешок для выноса похищенного имущества. Впоследствии С. и А. с целью кражи по предварительному сговору между собой путем взлома проникли в помещение поликлиники и похитили компьютеры.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Указанные действия осужденного М. судом квалифицированы по ч.3, 4,5 ст.33, п. «а», «в» ч.2 ст.158 УК РФ (в ред. Федерального закона от 8 декабря 2003г.) как организация, подстрекательство, пособничество в тайном хищении чужого имущества, совершенные группой лиц по предварительному сговору с незаконным проникновением в помещение.</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Осужденный М., полагая, что его действия квалифицированы неправильно, обратился с надзорной жалобой   в Президиум Верховного Суда РФ. </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Каким должно быть решение по результатам проверки жалобы М. и приговора суда? </a:t>
            </a:r>
            <a:endParaRPr lang="ru-RU" sz="1200" u="sng" dirty="0" smtClean="0">
              <a:latin typeface="Times New Roman" pitchFamily="18" charset="0"/>
              <a:cs typeface="Times New Roman" pitchFamily="18" charset="0"/>
            </a:endParaRPr>
          </a:p>
          <a:p>
            <a:pPr>
              <a:defRPr/>
            </a:pPr>
            <a:endParaRPr lang="ru-RU" sz="12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Rectangle 1"/>
          <p:cNvSpPr>
            <a:spLocks noChangeArrowheads="1"/>
          </p:cNvSpPr>
          <p:nvPr/>
        </p:nvSpPr>
        <p:spPr bwMode="auto">
          <a:xfrm>
            <a:off x="1588" y="450850"/>
            <a:ext cx="9144000" cy="5478423"/>
          </a:xfrm>
          <a:prstGeom prst="rect">
            <a:avLst/>
          </a:prstGeom>
          <a:noFill/>
          <a:ln w="9525">
            <a:noFill/>
            <a:miter lim="800000"/>
            <a:headEnd/>
            <a:tailEnd/>
          </a:ln>
        </p:spPr>
        <p:txBody>
          <a:bodyPr>
            <a:spAutoFit/>
          </a:bodyPr>
          <a:lstStyle/>
          <a:p>
            <a:r>
              <a:rPr lang="ru-RU" sz="1400" b="1" dirty="0" smtClean="0"/>
              <a:t>Тема </a:t>
            </a:r>
            <a:r>
              <a:rPr lang="ru-RU" sz="1400" b="1" u="sng" dirty="0" smtClean="0"/>
              <a:t>12.</a:t>
            </a:r>
            <a:r>
              <a:rPr lang="ru-RU" sz="1400" b="1" dirty="0" smtClean="0"/>
              <a:t> </a:t>
            </a:r>
            <a:r>
              <a:rPr lang="ru-RU" sz="1400" b="1" i="1" dirty="0" smtClean="0"/>
              <a:t>Множественность преступлений (4 часа)</a:t>
            </a:r>
            <a:endParaRPr lang="ru-RU" sz="1400" dirty="0" smtClean="0"/>
          </a:p>
          <a:p>
            <a:r>
              <a:rPr lang="ru-RU" sz="1400" dirty="0" smtClean="0"/>
              <a:t>1. Понятие и виды единого преступления. Преступления со сложным составом, длящиеся, продолжаемые преступления.</a:t>
            </a:r>
          </a:p>
          <a:p>
            <a:r>
              <a:rPr lang="ru-RU" sz="1400" dirty="0" smtClean="0"/>
              <a:t>2. Понятие множественности, ее признаки и формы. Отграничение от единого преступления: со сложным составом, длящихся, продолжаемых.         </a:t>
            </a:r>
          </a:p>
          <a:p>
            <a:r>
              <a:rPr lang="ru-RU" sz="1400" dirty="0" smtClean="0"/>
              <a:t>3. Совокупность преступлений и ее виды. Отличие идеальной совокупности от реальной. Отграничение совокупности от конкуренции норм.</a:t>
            </a:r>
          </a:p>
          <a:p>
            <a:r>
              <a:rPr lang="ru-RU" sz="1400" dirty="0" smtClean="0"/>
              <a:t>4. Понятие и виды рецидива. Уголовно-правовое значение рецидива.</a:t>
            </a:r>
          </a:p>
          <a:p>
            <a:endParaRPr lang="ru-RU" sz="1400" dirty="0" smtClean="0"/>
          </a:p>
          <a:p>
            <a:pPr>
              <a:defRPr/>
            </a:pPr>
            <a:r>
              <a:rPr lang="ru-RU" sz="1400" b="1" i="1" dirty="0" smtClean="0">
                <a:latin typeface="Times New Roman" pitchFamily="18" charset="0"/>
                <a:cs typeface="Times New Roman" pitchFamily="18" charset="0"/>
              </a:rPr>
              <a:t>Задачи: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1.Б. в сентябре 2005г. нашел неисправный для стрельбы пистолет ИЖ-79 и патроны, которые хранил у себя дома, и впоследствии передал указанный пистолет и патроны С. Суд квалифицировал действия Б. по ч.1 ст.222 УК РФ как незаконные приобретение, хранение, ношение основных частей огнестрельного оружия, боеприпасов и по ч.1 ст.222 УК РФ как незаконную передачу основных частей огнестрельного оружия, боеприпасов. </a:t>
            </a:r>
          </a:p>
          <a:p>
            <a:r>
              <a:rPr lang="ru-RU" sz="1400" dirty="0" smtClean="0">
                <a:latin typeface="Times New Roman" pitchFamily="18" charset="0"/>
                <a:cs typeface="Times New Roman" pitchFamily="18" charset="0"/>
              </a:rPr>
              <a:t>Осужденный Б. обратился с кассационной жалобой, в которой просил изменить приговор суда, как не соответствующий требованиям уголовного закона. </a:t>
            </a:r>
          </a:p>
          <a:p>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Какое решение должна принять кассационная инстанция?</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2.Лейкин несколько раз избивал жену, резал ей руки бритвой и ножом, за что был привлечен по ст.117 УК РФ и осужден условно.</a:t>
            </a:r>
          </a:p>
          <a:p>
            <a:r>
              <a:rPr lang="ru-RU" sz="1400" dirty="0" smtClean="0">
                <a:latin typeface="Times New Roman" pitchFamily="18" charset="0"/>
                <a:cs typeface="Times New Roman" pitchFamily="18" charset="0"/>
              </a:rPr>
              <a:t>Вскоре после суда у себя в квартире он ударил соседа Селиванова по голове, в результате чего последний получил сотрясение мозга. Увидев оставленные им часы, взял их, продал и деньги потратил. Лейкин был привлечен к уголовной ответственности по ст. 112УК и ст.158 УК РФ.</a:t>
            </a:r>
          </a:p>
          <a:p>
            <a:r>
              <a:rPr lang="ru-RU" sz="1400" i="1" dirty="0" smtClean="0">
                <a:latin typeface="Times New Roman" pitchFamily="18" charset="0"/>
                <a:cs typeface="Times New Roman" pitchFamily="18" charset="0"/>
              </a:rPr>
              <a:t> Определите вид множественности преступлений в действиях Лейкина.</a:t>
            </a:r>
            <a:endParaRPr lang="ru-RU" sz="1400" dirty="0" smtClean="0">
              <a:latin typeface="Times New Roman" pitchFamily="18" charset="0"/>
              <a:cs typeface="Times New Roman" pitchFamily="18" charset="0"/>
            </a:endParaRPr>
          </a:p>
          <a:p>
            <a:endParaRPr lang="ru-RU" sz="1400" dirty="0" smtClean="0"/>
          </a:p>
          <a:p>
            <a:endParaRPr lang="ru-RU" sz="140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1026"/>
          <p:cNvSpPr>
            <a:spLocks noChangeArrowheads="1"/>
          </p:cNvSpPr>
          <p:nvPr/>
        </p:nvSpPr>
        <p:spPr bwMode="auto">
          <a:xfrm>
            <a:off x="1477963" y="3048000"/>
            <a:ext cx="1331912" cy="1727200"/>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r>
              <a:rPr lang="ru-RU" sz="1400" b="1" dirty="0">
                <a:latin typeface="Arial Narrow" pitchFamily="34" charset="0"/>
              </a:rPr>
              <a:t>Простая</a:t>
            </a:r>
          </a:p>
          <a:p>
            <a:pPr eaLnBrk="0" hangingPunct="0"/>
            <a:endParaRPr lang="ru-RU" sz="1400" dirty="0">
              <a:latin typeface="Arial Narrow" pitchFamily="34" charset="0"/>
            </a:endParaRPr>
          </a:p>
          <a:p>
            <a:pPr eaLnBrk="0" hangingPunct="0"/>
            <a:endParaRPr lang="ru-RU" sz="1400" dirty="0">
              <a:latin typeface="Arial Narrow" pitchFamily="34" charset="0"/>
            </a:endParaRPr>
          </a:p>
          <a:p>
            <a:pPr algn="ctr" eaLnBrk="0" hangingPunct="0"/>
            <a:r>
              <a:rPr lang="ru-RU" sz="1400" b="1" u="sng" dirty="0">
                <a:latin typeface="Arial Narrow" pitchFamily="34" charset="0"/>
              </a:rPr>
              <a:t>ст. 126 </a:t>
            </a:r>
            <a:r>
              <a:rPr lang="ru-RU" sz="1400" b="1" u="sng" dirty="0" smtClean="0">
                <a:latin typeface="Arial Narrow" pitchFamily="34" charset="0"/>
              </a:rPr>
              <a:t>УК РФ</a:t>
            </a:r>
            <a:endParaRPr lang="ru-RU" sz="1400" b="1" u="sng" dirty="0">
              <a:latin typeface="Arial Narrow" pitchFamily="34" charset="0"/>
            </a:endParaRPr>
          </a:p>
          <a:p>
            <a:pPr algn="ctr" eaLnBrk="0" hangingPunct="0"/>
            <a:endParaRPr lang="ru-RU" sz="1400" dirty="0">
              <a:latin typeface="Arial Narrow" pitchFamily="34" charset="0"/>
            </a:endParaRPr>
          </a:p>
          <a:p>
            <a:pPr algn="ctr" eaLnBrk="0" hangingPunct="0"/>
            <a:r>
              <a:rPr lang="ru-RU" sz="1400" dirty="0">
                <a:latin typeface="Arial Narrow" pitchFamily="34" charset="0"/>
              </a:rPr>
              <a:t>"Похищение человека"</a:t>
            </a:r>
          </a:p>
        </p:txBody>
      </p:sp>
      <p:sp>
        <p:nvSpPr>
          <p:cNvPr id="481283" name="Rectangle 1027"/>
          <p:cNvSpPr>
            <a:spLocks noChangeArrowheads="1"/>
          </p:cNvSpPr>
          <p:nvPr/>
        </p:nvSpPr>
        <p:spPr bwMode="auto">
          <a:xfrm>
            <a:off x="3203575" y="3068638"/>
            <a:ext cx="1512888" cy="1727200"/>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r>
              <a:rPr lang="ru-RU" sz="1400" b="1" dirty="0">
                <a:latin typeface="Arial Narrow" pitchFamily="34" charset="0"/>
              </a:rPr>
              <a:t>Описательная</a:t>
            </a:r>
            <a:endParaRPr lang="ru-RU" sz="1400" b="1" i="1" dirty="0">
              <a:latin typeface="Arial Narrow" pitchFamily="34" charset="0"/>
            </a:endParaRPr>
          </a:p>
          <a:p>
            <a:pPr eaLnBrk="0" hangingPunct="0"/>
            <a:endParaRPr lang="ru-RU" sz="1400" dirty="0">
              <a:latin typeface="Arial Narrow" pitchFamily="34" charset="0"/>
            </a:endParaRPr>
          </a:p>
          <a:p>
            <a:pPr algn="ctr" eaLnBrk="0" hangingPunct="0"/>
            <a:endParaRPr lang="ru-RU" sz="1400" b="1" dirty="0">
              <a:latin typeface="Arial Narrow" pitchFamily="34" charset="0"/>
            </a:endParaRPr>
          </a:p>
          <a:p>
            <a:pPr algn="ctr" eaLnBrk="0" hangingPunct="0"/>
            <a:r>
              <a:rPr lang="ru-RU" sz="1400" b="1" u="sng" dirty="0">
                <a:latin typeface="Arial Narrow" pitchFamily="34" charset="0"/>
              </a:rPr>
              <a:t>ст. </a:t>
            </a:r>
            <a:r>
              <a:rPr lang="ru-RU" sz="1400" b="1" u="sng" dirty="0" smtClean="0">
                <a:latin typeface="Arial Narrow" pitchFamily="34" charset="0"/>
              </a:rPr>
              <a:t>131 УК РФ</a:t>
            </a:r>
            <a:endParaRPr lang="ru-RU" sz="1400" b="1" u="sng" dirty="0">
              <a:latin typeface="Arial Narrow" pitchFamily="34" charset="0"/>
            </a:endParaRPr>
          </a:p>
          <a:p>
            <a:pPr algn="ctr" eaLnBrk="0" hangingPunct="0"/>
            <a:endParaRPr lang="ru-RU" sz="1400" b="1" dirty="0">
              <a:latin typeface="Arial Narrow" pitchFamily="34" charset="0"/>
            </a:endParaRPr>
          </a:p>
          <a:p>
            <a:pPr algn="ctr" eaLnBrk="0" hangingPunct="0"/>
            <a:r>
              <a:rPr lang="ru-RU" sz="1400" dirty="0" smtClean="0">
                <a:latin typeface="Arial Narrow" pitchFamily="34" charset="0"/>
              </a:rPr>
              <a:t>«Изнасилование"</a:t>
            </a:r>
            <a:endParaRPr lang="ru-RU" sz="1400" dirty="0">
              <a:latin typeface="Arial Narrow" pitchFamily="34" charset="0"/>
            </a:endParaRPr>
          </a:p>
        </p:txBody>
      </p:sp>
      <p:sp>
        <p:nvSpPr>
          <p:cNvPr id="481284" name="Rectangle 1028"/>
          <p:cNvSpPr>
            <a:spLocks noChangeArrowheads="1"/>
          </p:cNvSpPr>
          <p:nvPr/>
        </p:nvSpPr>
        <p:spPr bwMode="auto">
          <a:xfrm>
            <a:off x="5003800" y="3068638"/>
            <a:ext cx="1331913" cy="1727200"/>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r>
              <a:rPr lang="ru-RU" sz="1400" b="1" dirty="0">
                <a:latin typeface="Arial Narrow" pitchFamily="34" charset="0"/>
              </a:rPr>
              <a:t>Ссылочная</a:t>
            </a:r>
            <a:endParaRPr lang="ru-RU" sz="1400" b="1" i="1" dirty="0">
              <a:latin typeface="Arial Narrow" pitchFamily="34" charset="0"/>
            </a:endParaRPr>
          </a:p>
          <a:p>
            <a:pPr algn="ctr" eaLnBrk="0" hangingPunct="0"/>
            <a:endParaRPr lang="ru-RU" sz="1400" b="1" dirty="0">
              <a:latin typeface="Arial Narrow" pitchFamily="34" charset="0"/>
            </a:endParaRPr>
          </a:p>
          <a:p>
            <a:pPr algn="ctr" eaLnBrk="0" hangingPunct="0"/>
            <a:endParaRPr lang="ru-RU" sz="1400" b="1" dirty="0">
              <a:latin typeface="Arial Narrow" pitchFamily="34" charset="0"/>
            </a:endParaRPr>
          </a:p>
          <a:p>
            <a:pPr algn="ctr" eaLnBrk="0" hangingPunct="0"/>
            <a:r>
              <a:rPr lang="ru-RU" sz="1400" b="1" u="sng" dirty="0">
                <a:latin typeface="Arial Narrow" pitchFamily="34" charset="0"/>
              </a:rPr>
              <a:t>ст. 117 </a:t>
            </a:r>
            <a:r>
              <a:rPr lang="ru-RU" sz="1400" b="1" u="sng" dirty="0" smtClean="0">
                <a:latin typeface="Arial Narrow" pitchFamily="34" charset="0"/>
              </a:rPr>
              <a:t>УК РФ</a:t>
            </a:r>
            <a:endParaRPr lang="en-US" sz="1400" b="1" u="sng" dirty="0">
              <a:latin typeface="Arial Narrow" pitchFamily="34" charset="0"/>
            </a:endParaRPr>
          </a:p>
          <a:p>
            <a:pPr algn="ctr" eaLnBrk="0" hangingPunct="0"/>
            <a:endParaRPr lang="en-US" sz="1200" u="sng" dirty="0">
              <a:latin typeface="Arial Narrow" pitchFamily="34" charset="0"/>
            </a:endParaRPr>
          </a:p>
          <a:p>
            <a:pPr algn="ctr" eaLnBrk="0" hangingPunct="0"/>
            <a:endParaRPr lang="en-US" sz="1200" dirty="0">
              <a:latin typeface="Arial Narrow" pitchFamily="34" charset="0"/>
            </a:endParaRPr>
          </a:p>
          <a:p>
            <a:pPr algn="ctr" eaLnBrk="0" hangingPunct="0"/>
            <a:r>
              <a:rPr lang="en-US" sz="1200" dirty="0"/>
              <a:t>“</a:t>
            </a:r>
            <a:r>
              <a:rPr lang="ru-RU" sz="1200" dirty="0"/>
              <a:t>Истязание</a:t>
            </a:r>
            <a:r>
              <a:rPr lang="en-US" sz="1200" dirty="0"/>
              <a:t>”</a:t>
            </a:r>
            <a:r>
              <a:rPr lang="ru-RU" sz="1200" dirty="0"/>
              <a:t> </a:t>
            </a:r>
          </a:p>
        </p:txBody>
      </p:sp>
      <p:sp>
        <p:nvSpPr>
          <p:cNvPr id="481285" name="Rectangle 1029"/>
          <p:cNvSpPr>
            <a:spLocks noChangeArrowheads="1"/>
          </p:cNvSpPr>
          <p:nvPr/>
        </p:nvSpPr>
        <p:spPr bwMode="auto">
          <a:xfrm>
            <a:off x="6705600" y="3048000"/>
            <a:ext cx="1331913" cy="1727200"/>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pPr algn="ctr" eaLnBrk="0" hangingPunct="0"/>
            <a:r>
              <a:rPr lang="ru-RU" sz="1400" b="1" dirty="0">
                <a:latin typeface="Arial Narrow" pitchFamily="34" charset="0"/>
              </a:rPr>
              <a:t>Бланкетная</a:t>
            </a:r>
            <a:endParaRPr lang="ru-RU" sz="1400" b="1" i="1" dirty="0">
              <a:latin typeface="Arial Narrow" pitchFamily="34" charset="0"/>
            </a:endParaRPr>
          </a:p>
          <a:p>
            <a:pPr algn="ctr" eaLnBrk="0" hangingPunct="0"/>
            <a:endParaRPr lang="en-US" sz="1200" b="1" u="sng" dirty="0">
              <a:latin typeface="Arial Narrow" pitchFamily="34" charset="0"/>
            </a:endParaRPr>
          </a:p>
          <a:p>
            <a:pPr algn="ctr" eaLnBrk="0" hangingPunct="0"/>
            <a:r>
              <a:rPr lang="ru-RU" sz="1200" b="1" u="sng" dirty="0">
                <a:latin typeface="Arial Narrow" pitchFamily="34" charset="0"/>
              </a:rPr>
              <a:t>ч. 1 ст. 261</a:t>
            </a:r>
          </a:p>
          <a:p>
            <a:pPr algn="ctr" eaLnBrk="0" hangingPunct="0"/>
            <a:r>
              <a:rPr lang="ru-RU" sz="1200" b="1" u="sng" dirty="0" smtClean="0">
                <a:latin typeface="Arial Narrow" pitchFamily="34" charset="0"/>
              </a:rPr>
              <a:t>УК РФ</a:t>
            </a:r>
            <a:endParaRPr lang="en-US" sz="1200" b="1" u="sng" dirty="0">
              <a:latin typeface="Arial Narrow" pitchFamily="34" charset="0"/>
            </a:endParaRPr>
          </a:p>
          <a:p>
            <a:pPr algn="ctr" eaLnBrk="0" hangingPunct="0"/>
            <a:endParaRPr lang="en-US" sz="1200" b="1" u="sng" dirty="0">
              <a:latin typeface="Arial Narrow" pitchFamily="34" charset="0"/>
            </a:endParaRPr>
          </a:p>
          <a:p>
            <a:pPr algn="ctr" eaLnBrk="0" hangingPunct="0"/>
            <a:r>
              <a:rPr lang="ru-RU" sz="1000" dirty="0"/>
              <a:t>Уничтожение или повреждение лесных насаждений </a:t>
            </a:r>
          </a:p>
        </p:txBody>
      </p:sp>
      <p:sp>
        <p:nvSpPr>
          <p:cNvPr id="64517" name="Rectangle 1045"/>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Виды диспозиций</a:t>
            </a:r>
          </a:p>
          <a:p>
            <a:pPr algn="ctr"/>
            <a:endParaRPr lang="ru-RU" sz="1400" b="1">
              <a:latin typeface="Arial" charset="0"/>
            </a:endParaRPr>
          </a:p>
        </p:txBody>
      </p:sp>
      <p:sp>
        <p:nvSpPr>
          <p:cNvPr id="64518" name="Footer Placeholder 2"/>
          <p:cNvSpPr>
            <a:spLocks noGrp="1"/>
          </p:cNvSpPr>
          <p:nvPr>
            <p:ph type="ftr" sz="quarter" idx="11"/>
          </p:nvPr>
        </p:nvSpPr>
        <p:spPr bwMode="auto">
          <a:xfrm>
            <a:off x="75565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Уголовный закон</a:t>
            </a:r>
          </a:p>
        </p:txBody>
      </p:sp>
      <p:sp>
        <p:nvSpPr>
          <p:cNvPr id="16" name="AutoShape 2054">
            <a:hlinkClick r:id="" action="ppaction://hlinkshowjump?jump=nextslide" highlightClick="1"/>
          </p:cNvPr>
          <p:cNvSpPr>
            <a:spLocks noChangeArrowheads="1"/>
          </p:cNvSpPr>
          <p:nvPr/>
        </p:nvSpPr>
        <p:spPr bwMode="auto">
          <a:xfrm flipV="1">
            <a:off x="7308304" y="6407150"/>
            <a:ext cx="791890"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defRPr/>
            </a:pPr>
            <a:endParaRPr lang="ru-RU"/>
          </a:p>
        </p:txBody>
      </p:sp>
      <p:sp>
        <p:nvSpPr>
          <p:cNvPr id="17" name="AutoShape 2053">
            <a:hlinkClick r:id="" action="ppaction://hlinkshowjump?jump=previousslide" highlightClick="1"/>
          </p:cNvPr>
          <p:cNvSpPr>
            <a:spLocks noChangeArrowheads="1"/>
          </p:cNvSpPr>
          <p:nvPr/>
        </p:nvSpPr>
        <p:spPr bwMode="auto">
          <a:xfrm>
            <a:off x="6516216" y="6407150"/>
            <a:ext cx="792088"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defRPr/>
            </a:pPr>
            <a:endParaRPr lang="ru-RU"/>
          </a:p>
        </p:txBody>
      </p:sp>
      <p:sp>
        <p:nvSpPr>
          <p:cNvPr id="18" name="AutoShape 2083">
            <a:hlinkClick r:id="rId2" action="ppaction://hlinksldjump" highlightClick="1"/>
          </p:cNvPr>
          <p:cNvSpPr>
            <a:spLocks noChangeArrowheads="1"/>
          </p:cNvSpPr>
          <p:nvPr/>
        </p:nvSpPr>
        <p:spPr bwMode="auto">
          <a:xfrm>
            <a:off x="8676456" y="6407151"/>
            <a:ext cx="467544" cy="450849"/>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defRPr/>
            </a:pPr>
            <a:endParaRPr lang="ru-RU" sz="2000">
              <a:latin typeface="Arial Narrow" pitchFamily="34" charset="0"/>
            </a:endParaRPr>
          </a:p>
        </p:txBody>
      </p:sp>
      <p:sp>
        <p:nvSpPr>
          <p:cNvPr id="19" name="Управляющая кнопка: возврат 1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anchor="ctr"/>
          <a:lstStyle/>
          <a:p>
            <a:pPr>
              <a:defRPr/>
            </a:pP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81282"/>
                                        </p:tgtEl>
                                        <p:attrNameLst>
                                          <p:attrName>style.visibility</p:attrName>
                                        </p:attrNameLst>
                                      </p:cBhvr>
                                      <p:to>
                                        <p:strVal val="visible"/>
                                      </p:to>
                                    </p:set>
                                    <p:animEffect transition="in" filter="slide(fromBottom)">
                                      <p:cBhvr>
                                        <p:cTn id="7" dur="500"/>
                                        <p:tgtEl>
                                          <p:spTgt spid="481282"/>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1283"/>
                                        </p:tgtEl>
                                        <p:attrNameLst>
                                          <p:attrName>style.visibility</p:attrName>
                                        </p:attrNameLst>
                                      </p:cBhvr>
                                      <p:to>
                                        <p:strVal val="visible"/>
                                      </p:to>
                                    </p:set>
                                    <p:anim calcmode="lin" valueType="num">
                                      <p:cBhvr additive="base">
                                        <p:cTn id="11" dur="3000" fill="hold"/>
                                        <p:tgtEl>
                                          <p:spTgt spid="481283"/>
                                        </p:tgtEl>
                                        <p:attrNameLst>
                                          <p:attrName>ppt_x</p:attrName>
                                        </p:attrNameLst>
                                      </p:cBhvr>
                                      <p:tavLst>
                                        <p:tav tm="0">
                                          <p:val>
                                            <p:strVal val="#ppt_x"/>
                                          </p:val>
                                        </p:tav>
                                        <p:tav tm="100000">
                                          <p:val>
                                            <p:strVal val="#ppt_x"/>
                                          </p:val>
                                        </p:tav>
                                      </p:tavLst>
                                    </p:anim>
                                    <p:anim calcmode="lin" valueType="num">
                                      <p:cBhvr additive="base">
                                        <p:cTn id="12" dur="3000" fill="hold"/>
                                        <p:tgtEl>
                                          <p:spTgt spid="48128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500"/>
                            </p:stCondLst>
                            <p:childTnLst>
                              <p:par>
                                <p:cTn id="14" presetID="2" presetClass="entr" presetSubtype="4" fill="hold" grpId="0" nodeType="afterEffect">
                                  <p:stCondLst>
                                    <p:cond delay="0"/>
                                  </p:stCondLst>
                                  <p:childTnLst>
                                    <p:set>
                                      <p:cBhvr>
                                        <p:cTn id="15" dur="1" fill="hold">
                                          <p:stCondLst>
                                            <p:cond delay="0"/>
                                          </p:stCondLst>
                                        </p:cTn>
                                        <p:tgtEl>
                                          <p:spTgt spid="481284"/>
                                        </p:tgtEl>
                                        <p:attrNameLst>
                                          <p:attrName>style.visibility</p:attrName>
                                        </p:attrNameLst>
                                      </p:cBhvr>
                                      <p:to>
                                        <p:strVal val="visible"/>
                                      </p:to>
                                    </p:set>
                                    <p:anim calcmode="lin" valueType="num">
                                      <p:cBhvr additive="base">
                                        <p:cTn id="16" dur="3000" fill="hold"/>
                                        <p:tgtEl>
                                          <p:spTgt spid="481284"/>
                                        </p:tgtEl>
                                        <p:attrNameLst>
                                          <p:attrName>ppt_x</p:attrName>
                                        </p:attrNameLst>
                                      </p:cBhvr>
                                      <p:tavLst>
                                        <p:tav tm="0">
                                          <p:val>
                                            <p:strVal val="#ppt_x"/>
                                          </p:val>
                                        </p:tav>
                                        <p:tav tm="100000">
                                          <p:val>
                                            <p:strVal val="#ppt_x"/>
                                          </p:val>
                                        </p:tav>
                                      </p:tavLst>
                                    </p:anim>
                                    <p:anim calcmode="lin" valueType="num">
                                      <p:cBhvr additive="base">
                                        <p:cTn id="17" dur="3000" fill="hold"/>
                                        <p:tgtEl>
                                          <p:spTgt spid="48128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500"/>
                            </p:stCondLst>
                            <p:childTnLst>
                              <p:par>
                                <p:cTn id="19" presetID="2" presetClass="entr" presetSubtype="4" fill="hold" grpId="0" nodeType="afterEffect">
                                  <p:stCondLst>
                                    <p:cond delay="0"/>
                                  </p:stCondLst>
                                  <p:childTnLst>
                                    <p:set>
                                      <p:cBhvr>
                                        <p:cTn id="20" dur="1" fill="hold">
                                          <p:stCondLst>
                                            <p:cond delay="0"/>
                                          </p:stCondLst>
                                        </p:cTn>
                                        <p:tgtEl>
                                          <p:spTgt spid="481285"/>
                                        </p:tgtEl>
                                        <p:attrNameLst>
                                          <p:attrName>style.visibility</p:attrName>
                                        </p:attrNameLst>
                                      </p:cBhvr>
                                      <p:to>
                                        <p:strVal val="visible"/>
                                      </p:to>
                                    </p:set>
                                    <p:anim calcmode="lin" valueType="num">
                                      <p:cBhvr additive="base">
                                        <p:cTn id="21" dur="3000" fill="hold"/>
                                        <p:tgtEl>
                                          <p:spTgt spid="481285"/>
                                        </p:tgtEl>
                                        <p:attrNameLst>
                                          <p:attrName>ppt_x</p:attrName>
                                        </p:attrNameLst>
                                      </p:cBhvr>
                                      <p:tavLst>
                                        <p:tav tm="0">
                                          <p:val>
                                            <p:strVal val="#ppt_x"/>
                                          </p:val>
                                        </p:tav>
                                        <p:tav tm="100000">
                                          <p:val>
                                            <p:strVal val="#ppt_x"/>
                                          </p:val>
                                        </p:tav>
                                      </p:tavLst>
                                    </p:anim>
                                    <p:anim calcmode="lin" valueType="num">
                                      <p:cBhvr additive="base">
                                        <p:cTn id="22" dur="3000" fill="hold"/>
                                        <p:tgtEl>
                                          <p:spTgt spid="481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2" grpId="0" animBg="1" autoUpdateAnimBg="0"/>
      <p:bldP spid="481283" grpId="0" animBg="1" autoUpdateAnimBg="0"/>
      <p:bldP spid="481284" grpId="0" animBg="1" autoUpdateAnimBg="0"/>
      <p:bldP spid="481285" grpId="0" animBg="1" autoUpdateAnimBg="0"/>
    </p:bld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350" y="15875"/>
            <a:ext cx="9144000" cy="7201972"/>
          </a:xfrm>
          <a:prstGeom prst="rect">
            <a:avLst/>
          </a:prstGeom>
        </p:spPr>
        <p:txBody>
          <a:bodyPr>
            <a:spAutoFit/>
          </a:bodyPr>
          <a:lstStyle/>
          <a:p>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3.Набоков был осужден за совершение преступления, предусмотренного ч.2 ст.158 УК РФ к трем годам лишения свободы условно. В период испытательного срока он совершил преступление, предусмотренное ч.6 ст.264 УК РФ. При назначении наказания суд учел, как отягчающее обстоятельство – наличие рецидива, что и было учтено при выборе вида и размера наказания.</a:t>
            </a:r>
          </a:p>
          <a:p>
            <a:r>
              <a:rPr lang="ru-RU" sz="1400" i="1" dirty="0" smtClean="0">
                <a:latin typeface="Times New Roman" pitchFamily="18" charset="0"/>
                <a:cs typeface="Times New Roman" pitchFamily="18" charset="0"/>
              </a:rPr>
              <a:t>Соответствует ли решение суда требованиям уголовного закона?</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4.Осужденный по п. «а», «г» ч.2 ст.162 УК РФ к семи годам лишения свободы </a:t>
            </a:r>
            <a:r>
              <a:rPr lang="ru-RU" sz="1400" dirty="0" err="1" smtClean="0">
                <a:latin typeface="Times New Roman" pitchFamily="18" charset="0"/>
                <a:cs typeface="Times New Roman" pitchFamily="18" charset="0"/>
              </a:rPr>
              <a:t>Демарин</a:t>
            </a:r>
            <a:r>
              <a:rPr lang="ru-RU" sz="1400" dirty="0" smtClean="0">
                <a:latin typeface="Times New Roman" pitchFamily="18" charset="0"/>
                <a:cs typeface="Times New Roman" pitchFamily="18" charset="0"/>
              </a:rPr>
              <a:t> совершил побег, соединенный с насилием, опасным для жизни из исправительной колонии общего режима. Во время побега с целью приобретения документов и средств к существованию он совершил разбойное нападение на гражданина </a:t>
            </a:r>
            <a:r>
              <a:rPr lang="ru-RU" sz="1400" dirty="0" err="1" smtClean="0">
                <a:latin typeface="Times New Roman" pitchFamily="18" charset="0"/>
                <a:cs typeface="Times New Roman" pitchFamily="18" charset="0"/>
              </a:rPr>
              <a:t>Лисина</a:t>
            </a:r>
            <a:r>
              <a:rPr lang="ru-RU" sz="1400" dirty="0" smtClean="0">
                <a:latin typeface="Times New Roman" pitchFamily="18" charset="0"/>
                <a:cs typeface="Times New Roman" pitchFamily="18" charset="0"/>
              </a:rPr>
              <a:t>, однако завладеть имуществом не смог и был задержан во время нападения.</a:t>
            </a:r>
          </a:p>
          <a:p>
            <a:r>
              <a:rPr lang="ru-RU" sz="1400" dirty="0" err="1" smtClean="0">
                <a:latin typeface="Times New Roman" pitchFamily="18" charset="0"/>
                <a:cs typeface="Times New Roman" pitchFamily="18" charset="0"/>
              </a:rPr>
              <a:t>Демарин</a:t>
            </a:r>
            <a:r>
              <a:rPr lang="ru-RU" sz="1400" dirty="0" smtClean="0">
                <a:latin typeface="Times New Roman" pitchFamily="18" charset="0"/>
                <a:cs typeface="Times New Roman" pitchFamily="18" charset="0"/>
              </a:rPr>
              <a:t> был вновь осужден по ч. 3 ст. 313 и ч.2 ст. 162 УК РФ.</a:t>
            </a:r>
          </a:p>
          <a:p>
            <a:r>
              <a:rPr lang="ru-RU" sz="1400" i="1" dirty="0" smtClean="0">
                <a:latin typeface="Times New Roman" pitchFamily="18" charset="0"/>
                <a:cs typeface="Times New Roman" pitchFamily="18" charset="0"/>
              </a:rPr>
              <a:t>Определите виды множественности преступлений в действиях </a:t>
            </a:r>
            <a:r>
              <a:rPr lang="ru-RU" sz="1400" i="1" dirty="0" err="1" smtClean="0">
                <a:latin typeface="Times New Roman" pitchFamily="18" charset="0"/>
                <a:cs typeface="Times New Roman" pitchFamily="18" charset="0"/>
              </a:rPr>
              <a:t>Демарина</a:t>
            </a:r>
            <a:r>
              <a:rPr lang="ru-RU" sz="1400" i="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5.Рощин – налоговый инспектор, осуществляя плановые проверки, выявил факты уклонения от уплаты налогов индивидуальными предпринимателями </a:t>
            </a:r>
            <a:r>
              <a:rPr lang="ru-RU" sz="1400" dirty="0" err="1" smtClean="0">
                <a:latin typeface="Times New Roman" pitchFamily="18" charset="0"/>
                <a:cs typeface="Times New Roman" pitchFamily="18" charset="0"/>
              </a:rPr>
              <a:t>Кисиным</a:t>
            </a:r>
            <a:r>
              <a:rPr lang="ru-RU" sz="1400" dirty="0" smtClean="0">
                <a:latin typeface="Times New Roman" pitchFamily="18" charset="0"/>
                <a:cs typeface="Times New Roman" pitchFamily="18" charset="0"/>
              </a:rPr>
              <a:t>, Ложкиным и Силиным. За денежное вознаграждение в размере 150 тыс.руб. предложил им скрыть эти факты. Деньги от указанных лиц поступили в равных долях и переданы были Рощину одновременно.</a:t>
            </a:r>
          </a:p>
          <a:p>
            <a:r>
              <a:rPr lang="ru-RU" sz="1400" i="1" dirty="0" smtClean="0">
                <a:latin typeface="Times New Roman" pitchFamily="18" charset="0"/>
                <a:cs typeface="Times New Roman" pitchFamily="18" charset="0"/>
              </a:rPr>
              <a:t> Имеется ли в действиях Рощина множественность преступлений?</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6.Мамун незаконно проник в чужую квартиру с целью кражи. В период совершения хищения домой вернулась хозяйка квартиры. Увидев входящую в квартиру женщину, он бросился к выходу, оттолкнув ее к стене. В результате падения женщина ударилась головой об угол и от полученной травмы скончалась.</a:t>
            </a:r>
          </a:p>
          <a:p>
            <a:r>
              <a:rPr lang="ru-RU" sz="1400" i="1" dirty="0" smtClean="0">
                <a:latin typeface="Times New Roman" pitchFamily="18" charset="0"/>
                <a:cs typeface="Times New Roman" pitchFamily="18" charset="0"/>
              </a:rPr>
              <a:t>Есть ли в действиях </a:t>
            </a:r>
            <a:r>
              <a:rPr lang="ru-RU" sz="1400" i="1" dirty="0" err="1" smtClean="0">
                <a:latin typeface="Times New Roman" pitchFamily="18" charset="0"/>
                <a:cs typeface="Times New Roman" pitchFamily="18" charset="0"/>
              </a:rPr>
              <a:t>Мамун</a:t>
            </a:r>
            <a:r>
              <a:rPr lang="ru-RU" sz="1400" i="1" dirty="0" smtClean="0">
                <a:latin typeface="Times New Roman" pitchFamily="18" charset="0"/>
                <a:cs typeface="Times New Roman" pitchFamily="18" charset="0"/>
              </a:rPr>
              <a:t> множественность преступлений?</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7.Кривин и Федин пришли к хозяину магазина Краснову и стали требовать от него ежемесячных платежей в размере 5% от выручки, начиная с сегодняшнего дня, угрожая в противном случае поджечь его магазин. Краснов сказал, что деньги лежат в сейфе и предложил им пройти в соседнюю комнату. Они все перешли в кабинет Краснова, который открыл сейф, достал гладкоствольное охотничье ружье и выстрелил в Кривин и Федина, причинив им смертельные ранения. Действия Краснова квалифицированы по п. «а» ч.2 ст.105 УК РФ.</a:t>
            </a:r>
          </a:p>
          <a:p>
            <a:r>
              <a:rPr lang="ru-RU" sz="1400" i="1" dirty="0" smtClean="0">
                <a:latin typeface="Times New Roman" pitchFamily="18" charset="0"/>
                <a:cs typeface="Times New Roman" pitchFamily="18" charset="0"/>
              </a:rPr>
              <a:t>Ознакомьтесь с п. «а» ч.2 ст.105 УК РФ и ч.1 ст.108 УК РФ и определите есть ли в данном случае конкуренция норм? Если да, то назовите ее вид.</a:t>
            </a:r>
            <a:endParaRPr lang="ru-RU" sz="1400" dirty="0" smtClean="0">
              <a:latin typeface="Times New Roman" pitchFamily="18" charset="0"/>
              <a:cs typeface="Times New Roman" pitchFamily="18" charset="0"/>
            </a:endParaRPr>
          </a:p>
          <a:p>
            <a:pPr>
              <a:defRPr/>
            </a:pPr>
            <a:r>
              <a:rPr lang="ru-RU" sz="1400" dirty="0" smtClean="0">
                <a:latin typeface="Times New Roman" pitchFamily="18" charset="0"/>
                <a:cs typeface="Times New Roman" pitchFamily="18" charset="0"/>
              </a:rPr>
              <a:t> </a:t>
            </a:r>
            <a:endParaRPr lang="ru-RU" sz="14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53336"/>
            <a:ext cx="719882" cy="404664"/>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53336"/>
            <a:ext cx="719410" cy="404664"/>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0"/>
            <a:ext cx="9144000" cy="7802136"/>
          </a:xfrm>
          <a:prstGeom prst="rect">
            <a:avLst/>
          </a:prstGeom>
        </p:spPr>
        <p:txBody>
          <a:bodyPr wrap="square">
            <a:spAutoFit/>
          </a:bodyPr>
          <a:lstStyle/>
          <a:p>
            <a:pPr>
              <a:defRPr/>
            </a:pPr>
            <a:r>
              <a:rPr lang="ru-RU" sz="1000" b="1" u="sng" dirty="0" smtClean="0">
                <a:latin typeface="Times New Roman" pitchFamily="18" charset="0"/>
                <a:cs typeface="Times New Roman" pitchFamily="18" charset="0"/>
              </a:rPr>
              <a:t>Тема 13. </a:t>
            </a:r>
            <a:r>
              <a:rPr lang="ru-RU" sz="1000" b="1" i="1" dirty="0" smtClean="0">
                <a:latin typeface="Times New Roman" pitchFamily="18" charset="0"/>
                <a:cs typeface="Times New Roman" pitchFamily="18" charset="0"/>
              </a:rPr>
              <a:t>Обстоятельства, исключающие преступность деяния (4 часов)</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 1. Понятие и виды обстоятельств, исключающих преступность деяния. </a:t>
            </a:r>
          </a:p>
          <a:p>
            <a:r>
              <a:rPr lang="ru-RU" sz="1000" dirty="0" smtClean="0">
                <a:latin typeface="Times New Roman" pitchFamily="18" charset="0"/>
                <a:cs typeface="Times New Roman" pitchFamily="18" charset="0"/>
              </a:rPr>
              <a:t> 2. Необходимая оборона. </a:t>
            </a:r>
          </a:p>
          <a:p>
            <a:r>
              <a:rPr lang="ru-RU" sz="1000" dirty="0" smtClean="0">
                <a:latin typeface="Times New Roman" pitchFamily="18" charset="0"/>
                <a:cs typeface="Times New Roman" pitchFamily="18" charset="0"/>
              </a:rPr>
              <a:t> 3. Причинение вреда при задержании лица, совершившего преступление. </a:t>
            </a:r>
          </a:p>
          <a:p>
            <a:r>
              <a:rPr lang="ru-RU" sz="1000" dirty="0" smtClean="0">
                <a:latin typeface="Times New Roman" pitchFamily="18" charset="0"/>
                <a:cs typeface="Times New Roman" pitchFamily="18" charset="0"/>
              </a:rPr>
              <a:t> 4. Крайняя необходимость, ее отличие от необходимой обороны. </a:t>
            </a:r>
          </a:p>
          <a:p>
            <a:r>
              <a:rPr lang="ru-RU" sz="1000" dirty="0" smtClean="0">
                <a:latin typeface="Times New Roman" pitchFamily="18" charset="0"/>
                <a:cs typeface="Times New Roman" pitchFamily="18" charset="0"/>
              </a:rPr>
              <a:t> 5. Физическое или психическое принуждение.</a:t>
            </a:r>
          </a:p>
          <a:p>
            <a:r>
              <a:rPr lang="ru-RU" sz="1000" dirty="0" smtClean="0">
                <a:latin typeface="Times New Roman" pitchFamily="18" charset="0"/>
                <a:cs typeface="Times New Roman" pitchFamily="18" charset="0"/>
              </a:rPr>
              <a:t> 6. Обоснованный риск. Соотношение обоснованного риска с крайней необходимостью.</a:t>
            </a:r>
          </a:p>
          <a:p>
            <a:r>
              <a:rPr lang="ru-RU" sz="1000" dirty="0" smtClean="0">
                <a:latin typeface="Times New Roman" pitchFamily="18" charset="0"/>
                <a:cs typeface="Times New Roman" pitchFamily="18" charset="0"/>
              </a:rPr>
              <a:t> 7. Исполнение приказа или распоряжения.</a:t>
            </a:r>
          </a:p>
          <a:p>
            <a:endParaRPr lang="ru-RU" sz="1000" dirty="0" smtClean="0">
              <a:latin typeface="Times New Roman" pitchFamily="18" charset="0"/>
              <a:cs typeface="Times New Roman" pitchFamily="18" charset="0"/>
            </a:endParaRPr>
          </a:p>
          <a:p>
            <a:r>
              <a:rPr lang="ru-RU" sz="1000" b="1" i="1" dirty="0" smtClean="0">
                <a:latin typeface="Times New Roman" pitchFamily="18" charset="0"/>
                <a:cs typeface="Times New Roman" pitchFamily="18" charset="0"/>
              </a:rPr>
              <a:t>Задачи:</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1. Козлова находилась наедине с Сафроновым в комнате коммунальной квартиры. Оба были в состоянии алкогольного опьянения, ссорились. Сафронов вел себя агрессивно, подошел к Козловой, держа нож на уровне ее груди. Далее, как указано в приговоре районного суда, «Козлова из личной неприязни в ссоре вырвала из рук Сафронова кухонный нож и, обороняясь, нанесла ему удар в грудь, отчего он скончался на месте».</a:t>
            </a:r>
          </a:p>
          <a:p>
            <a:r>
              <a:rPr lang="ru-RU" sz="1000" dirty="0" smtClean="0">
                <a:latin typeface="Times New Roman" pitchFamily="18" charset="0"/>
                <a:cs typeface="Times New Roman" pitchFamily="18" charset="0"/>
              </a:rPr>
              <a:t> Признавая Козлову виновной в совершении убийства при превышении пределов необходимой обороны, суд констатировал, что она, увидев в руках Сафронова нож, могла реально опасаться за свою жизнь, однако вырвав его, т.е. завладев ножом. Козлова не попыталась покинуть квартиру, или предотвратить конфликт иным путем, менее опасным, а, ненавидя потерпевшего и сознательно допуская возможность причинения ему смерти, нанесла Сафронову со значительной силой удар в жизненно важную часть тела – грудь, причинив повреждения сердца, от чего он скончался на месте преступления.</a:t>
            </a:r>
          </a:p>
          <a:p>
            <a:r>
              <a:rPr lang="ru-RU" sz="1000" i="1" dirty="0" smtClean="0">
                <a:latin typeface="Times New Roman" pitchFamily="18" charset="0"/>
                <a:cs typeface="Times New Roman" pitchFamily="18" charset="0"/>
              </a:rPr>
              <a:t>Проанализируйте фактические обстоятельства предложенной ситуации. Соблюдены ли Козловой условия правомерности необходимой обороны?</a:t>
            </a:r>
            <a:endParaRPr lang="ru-RU" sz="1000" dirty="0" smtClean="0">
              <a:latin typeface="Times New Roman" pitchFamily="18" charset="0"/>
              <a:cs typeface="Times New Roman" pitchFamily="18" charset="0"/>
            </a:endParaRPr>
          </a:p>
          <a:p>
            <a:r>
              <a:rPr lang="ru-RU" sz="1000" i="1" dirty="0" smtClean="0">
                <a:latin typeface="Times New Roman" pitchFamily="18" charset="0"/>
                <a:cs typeface="Times New Roman" pitchFamily="18" charset="0"/>
              </a:rPr>
              <a:t>Соответствует ли приговор суда требованиям закона?</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 </a:t>
            </a:r>
          </a:p>
          <a:p>
            <a:r>
              <a:rPr lang="ru-RU" sz="1000" dirty="0" smtClean="0">
                <a:latin typeface="Times New Roman" pitchFamily="18" charset="0"/>
                <a:cs typeface="Times New Roman" pitchFamily="18" charset="0"/>
              </a:rPr>
              <a:t>2.Возвращавшийся ночью домой </a:t>
            </a:r>
            <a:r>
              <a:rPr lang="ru-RU" sz="1000" dirty="0" err="1" smtClean="0">
                <a:latin typeface="Times New Roman" pitchFamily="18" charset="0"/>
                <a:cs typeface="Times New Roman" pitchFamily="18" charset="0"/>
              </a:rPr>
              <a:t>Солодков</a:t>
            </a:r>
            <a:r>
              <a:rPr lang="ru-RU" sz="1000" dirty="0" smtClean="0">
                <a:latin typeface="Times New Roman" pitchFamily="18" charset="0"/>
                <a:cs typeface="Times New Roman" pitchFamily="18" charset="0"/>
              </a:rPr>
              <a:t> был остановлен нетрезвыми Рощиным и Резных. Рощин наступил </a:t>
            </a:r>
            <a:r>
              <a:rPr lang="ru-RU" sz="1000" dirty="0" err="1" smtClean="0">
                <a:latin typeface="Times New Roman" pitchFamily="18" charset="0"/>
                <a:cs typeface="Times New Roman" pitchFamily="18" charset="0"/>
              </a:rPr>
              <a:t>Солодкову</a:t>
            </a:r>
            <a:r>
              <a:rPr lang="ru-RU" sz="1000" dirty="0" smtClean="0">
                <a:latin typeface="Times New Roman" pitchFamily="18" charset="0"/>
                <a:cs typeface="Times New Roman" pitchFamily="18" charset="0"/>
              </a:rPr>
              <a:t> на ногу и толкнул его в плечо, а Резных в это время крепко сжал его руку. </a:t>
            </a:r>
            <a:r>
              <a:rPr lang="ru-RU" sz="1000" dirty="0" err="1" smtClean="0">
                <a:latin typeface="Times New Roman" pitchFamily="18" charset="0"/>
                <a:cs typeface="Times New Roman" pitchFamily="18" charset="0"/>
              </a:rPr>
              <a:t>Солодков</a:t>
            </a:r>
            <a:r>
              <a:rPr lang="ru-RU" sz="1000" dirty="0" smtClean="0">
                <a:latin typeface="Times New Roman" pitchFamily="18" charset="0"/>
                <a:cs typeface="Times New Roman" pitchFamily="18" charset="0"/>
              </a:rPr>
              <a:t>, полагая, что они намереваются его избить и ограбить, свободной рукой нанес удар Рощину по лицу, а затем ударил головой в лицо Резных, в результате чего последний упал на землю и тотчас же скончался от кровоизлияния в мозг. При расследовании дела выяснилось, что Рощин и Резных хотели лишь «подшутить» над случайным прохожим.</a:t>
            </a:r>
          </a:p>
          <a:p>
            <a:r>
              <a:rPr lang="ru-RU" sz="1000" i="1" dirty="0" smtClean="0">
                <a:latin typeface="Times New Roman" pitchFamily="18" charset="0"/>
                <a:cs typeface="Times New Roman" pitchFamily="18" charset="0"/>
              </a:rPr>
              <a:t>Подлежит ли </a:t>
            </a:r>
            <a:r>
              <a:rPr lang="ru-RU" sz="1000" i="1" dirty="0" err="1" smtClean="0">
                <a:latin typeface="Times New Roman" pitchFamily="18" charset="0"/>
                <a:cs typeface="Times New Roman" pitchFamily="18" charset="0"/>
              </a:rPr>
              <a:t>Солодков</a:t>
            </a:r>
            <a:r>
              <a:rPr lang="ru-RU" sz="1000" i="1" dirty="0" smtClean="0">
                <a:latin typeface="Times New Roman" pitchFamily="18" charset="0"/>
                <a:cs typeface="Times New Roman" pitchFamily="18" charset="0"/>
              </a:rPr>
              <a:t> уголовной ответственности?</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 </a:t>
            </a:r>
          </a:p>
          <a:p>
            <a:r>
              <a:rPr lang="ru-RU" sz="1000" dirty="0" smtClean="0">
                <a:latin typeface="Times New Roman" pitchFamily="18" charset="0"/>
                <a:cs typeface="Times New Roman" pitchFamily="18" charset="0"/>
              </a:rPr>
              <a:t>3 Дроздов и </a:t>
            </a:r>
            <a:r>
              <a:rPr lang="ru-RU" sz="1000" dirty="0" err="1" smtClean="0">
                <a:latin typeface="Times New Roman" pitchFamily="18" charset="0"/>
                <a:cs typeface="Times New Roman" pitchFamily="18" charset="0"/>
              </a:rPr>
              <a:t>Килин</a:t>
            </a:r>
            <a:r>
              <a:rPr lang="ru-RU" sz="1000" dirty="0" smtClean="0">
                <a:latin typeface="Times New Roman" pitchFamily="18" charset="0"/>
                <a:cs typeface="Times New Roman" pitchFamily="18" charset="0"/>
              </a:rPr>
              <a:t>, находясь в нетрезвом состоянии, в первом часу ночи решили навестить знакомую девушку Ирину. С этой целью они подошли к дому, где проживала Ирина, и стали громко кричать и стучать в </a:t>
            </a:r>
            <a:r>
              <a:rPr lang="ru-RU" sz="1000" dirty="0" err="1" smtClean="0">
                <a:latin typeface="Times New Roman" pitchFamily="18" charset="0"/>
                <a:cs typeface="Times New Roman" pitchFamily="18" charset="0"/>
              </a:rPr>
              <a:t>дверь.От</a:t>
            </a:r>
            <a:r>
              <a:rPr lang="ru-RU" sz="1000" dirty="0" smtClean="0">
                <a:latin typeface="Times New Roman" pitchFamily="18" charset="0"/>
                <a:cs typeface="Times New Roman" pitchFamily="18" charset="0"/>
              </a:rPr>
              <a:t> шума проснулся отец Ирины и, не разобравшись в ситуации, стал звать на помощь. Услышав крики о помощи, проживающий по соседству Васечкин, выбежал на улицу с охотничьим ружьем и выстрелил в направлении Дроздова и </a:t>
            </a:r>
            <a:r>
              <a:rPr lang="ru-RU" sz="1000" dirty="0" err="1" smtClean="0">
                <a:latin typeface="Times New Roman" pitchFamily="18" charset="0"/>
                <a:cs typeface="Times New Roman" pitchFamily="18" charset="0"/>
              </a:rPr>
              <a:t>Килина</a:t>
            </a:r>
            <a:r>
              <a:rPr lang="ru-RU" sz="1000" dirty="0" smtClean="0">
                <a:latin typeface="Times New Roman" pitchFamily="18" charset="0"/>
                <a:cs typeface="Times New Roman" pitchFamily="18" charset="0"/>
              </a:rPr>
              <a:t>, вследствие чего последнему был причинен тяжкий вред здоровью. Испугавшись, Дроздов стал убегать, а Васечкин побежал за ним. Почувствовав, что не может догнать убегающего, Васечкин выстрелил с расстояния 10-12 метров и смертельно ранил Дроздова.</a:t>
            </a:r>
          </a:p>
          <a:p>
            <a:r>
              <a:rPr lang="ru-RU" sz="1000" i="1" dirty="0" smtClean="0">
                <a:latin typeface="Times New Roman" pitchFamily="18" charset="0"/>
                <a:cs typeface="Times New Roman" pitchFamily="18" charset="0"/>
              </a:rPr>
              <a:t>Дайте уголовно-правовую оценку действиям Васечкина.</a:t>
            </a:r>
            <a:endParaRPr lang="ru-RU" sz="1000" dirty="0" smtClean="0">
              <a:latin typeface="Times New Roman" pitchFamily="18" charset="0"/>
              <a:cs typeface="Times New Roman" pitchFamily="18" charset="0"/>
            </a:endParaRPr>
          </a:p>
          <a:p>
            <a:r>
              <a:rPr lang="ru-RU" sz="1000" dirty="0" smtClean="0">
                <a:latin typeface="Times New Roman" pitchFamily="18" charset="0"/>
                <a:cs typeface="Times New Roman" pitchFamily="18" charset="0"/>
              </a:rPr>
              <a:t> </a:t>
            </a:r>
          </a:p>
          <a:p>
            <a:r>
              <a:rPr lang="ru-RU" sz="1000" dirty="0" smtClean="0">
                <a:latin typeface="Times New Roman" pitchFamily="18" charset="0"/>
                <a:cs typeface="Times New Roman" pitchFamily="18" charset="0"/>
              </a:rPr>
              <a:t>4. Хозяин коттеджа Г. 17 марта 1997 г. утром (в 6 часов) услышал какие - то звуки и вышел во двор. Он увидел, что рядом с недостроенным помещением, в котором хранились некоторые ценности, стоит неизвестный ему человек. Заподозрив, что этот человек имеет отношение к предыдущей краже, совершенной из коттеджа, и что он вновь намеревается её совершить, Г. вооружившись заряженным крупной дробью охотничьим ружьем, предложил незнакомцу лечь на землю. Последний не подчинился и стал убегать. Тогда Г. произвел прицельный выстрел, тяжело ранив пришельца. От большой кровопотери потерпевший скончался на месте, что и было обнаружено прибывшими на место происшествия работниками правоохранительных органов. По результатам расследования уголовного дела Г. был предан суду по ст.105 ч.1 УК РФ за совершение умышленного убийства без отягчающих обстоятельств, с мотивировкой, что в данном случае у гражданина отсутствовало право на причинение вреда при задержании лица, поскольку не было очевидным, что потерпевший пытался совершить кражу; и что действия были совершены ввиду неприязненного отношения Г. к неизвестному ему гражданину, подозревавшемуся им в предыдущей краже. Судебные инстанции: районный суд, вынесший приговор, судебная коллегия и президиум Алтайского краевого суда, рассматривавшие дело по кассационному и надзорному протестам, квалифицировали действия Г. по ст. 108 ч.2 УК РФ как убийство с превышением мер, необходимых для задержания. </a:t>
            </a:r>
          </a:p>
          <a:p>
            <a:r>
              <a:rPr lang="ru-RU" sz="1000" i="1" dirty="0" smtClean="0">
                <a:latin typeface="Times New Roman" pitchFamily="18" charset="0"/>
                <a:cs typeface="Times New Roman" pitchFamily="18" charset="0"/>
              </a:rPr>
              <a:t>Обосновано ли данное решение? </a:t>
            </a:r>
            <a:endParaRPr lang="ru-RU" sz="10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endParaRPr lang="ru-RU" sz="1100" dirty="0" smtClean="0">
              <a:latin typeface="Times New Roman" pitchFamily="18" charset="0"/>
              <a:cs typeface="Times New Roman" pitchFamily="18" charset="0"/>
            </a:endParaRPr>
          </a:p>
          <a:p>
            <a:pPr>
              <a:defRPr/>
            </a:pPr>
            <a:endParaRPr lang="ru-RU"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
          <p:cNvSpPr>
            <a:spLocks noChangeArrowheads="1"/>
          </p:cNvSpPr>
          <p:nvPr/>
        </p:nvSpPr>
        <p:spPr bwMode="auto">
          <a:xfrm>
            <a:off x="0" y="257729"/>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5. Карабанов и Денисов незаконно проникли на территорию мясокомбината через лаз в заборе и совершили кражу мясопродуктов из контейнера, находившегося на территории комбината под погрузкой. Нагруженные сумками, они пытались покинуть территорию комбината через тот же лаз в заборе, но были замечены охранником Сизых.</a:t>
            </a:r>
          </a:p>
          <a:p>
            <a:r>
              <a:rPr lang="ru-RU" sz="1200" dirty="0" smtClean="0">
                <a:latin typeface="Times New Roman" pitchFamily="18" charset="0"/>
                <a:cs typeface="Times New Roman" pitchFamily="18" charset="0"/>
              </a:rPr>
              <a:t> Сизых принял меры по задержанию Карабанова и Денисова. Однако на его окрик «стой!» и предупредительный выстрел в воздух воры не среагировали и продолжали движение к забору. Вторым выстрелом Сизых причинил тяжкий вред здоровью Денисова. </a:t>
            </a:r>
          </a:p>
          <a:p>
            <a:r>
              <a:rPr lang="ru-RU" sz="1200" i="1" dirty="0" smtClean="0">
                <a:latin typeface="Times New Roman" pitchFamily="18" charset="0"/>
                <a:cs typeface="Times New Roman" pitchFamily="18" charset="0"/>
              </a:rPr>
              <a:t>Дайте уголовно-правовую оценку действиям Сизых.</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6. Водитель междугороднего автобуса Тарасов, перевозя пассажиров, увидел движущийся с большой скоростью автомобиль КАМАЗ. В целях избежать столкновения Тарасов был вынужден свернуть на тротуар. В результате этих действий он совершил наезд на двух пешеходов, причинив одному тяжкий вред. Другой потерпевший от полученных ран скончался.</a:t>
            </a:r>
          </a:p>
          <a:p>
            <a:r>
              <a:rPr lang="ru-RU" sz="1200" i="1" dirty="0" smtClean="0">
                <a:latin typeface="Times New Roman" pitchFamily="18" charset="0"/>
                <a:cs typeface="Times New Roman" pitchFamily="18" charset="0"/>
              </a:rPr>
              <a:t>Усматривается ли в действиях Тарасова крайняя необходимость?</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7. Во время шторма в открытом море на палубе сухогруза сорвало крепление двух контейнеров с ценным грузом. Опасаясь, что контейнеры из-за сильной качки смогут повредить судно, а в условиях шторма закрепить их не удавалось, капитан приказал сбросить контейнеры в море. </a:t>
            </a:r>
          </a:p>
          <a:p>
            <a:r>
              <a:rPr lang="ru-RU" sz="1200" i="1" dirty="0" smtClean="0">
                <a:latin typeface="Times New Roman" pitchFamily="18" charset="0"/>
                <a:cs typeface="Times New Roman" pitchFamily="18" charset="0"/>
              </a:rPr>
              <a:t>Имеются ли основания для уголовной ответственности капитана за причинение имущественного вреда владельцу ценного груза</a:t>
            </a:r>
            <a:endParaRPr lang="ru-RU" sz="1200"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8.Панин поздно вечером шел с работы домой. На одной из улиц города его остановили двое неизвестных. Под угрозой оружия они заставили его следовать с ними. Втроем они подошли к одному из магазинов, находящихся на окраине города. Взломав дверь, неизвестные, угрожая Панину пистолетом, заставили его выносить из магазина товары и грузить на сани, после этого они принудили его помогать им тащить сани. За несколько кварталов от места хищения они были встречены работниками милиции. Неизвестные скрылись, а Панин не сделал попытки убежать и был задержан.</a:t>
            </a:r>
          </a:p>
          <a:p>
            <a:r>
              <a:rPr lang="ru-RU" sz="1200" i="1" dirty="0" smtClean="0">
                <a:latin typeface="Times New Roman" pitchFamily="18" charset="0"/>
                <a:cs typeface="Times New Roman" pitchFamily="18" charset="0"/>
              </a:rPr>
              <a:t>Дайте уголовно-правовую оценку действиям Панина.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9.Граждане одного из районов Санкт-Петербурга проводили санкционированную акцию – демонстрацию. Для обеспечения порядка в месте проведения демонстрации были выставлены наряды милиции. Во время демонстрации некоторые из ее участников, будучи в нетрезвом состоянии, стали переворачивать патрульные машины. В связи с этим командир патрульного подразделения для наведения порядка отдал приказ применить резиновые дубинки. В результате двум из участников демонстрации были причинены увечья. </a:t>
            </a:r>
          </a:p>
          <a:p>
            <a:r>
              <a:rPr lang="ru-RU" sz="1200" i="1" dirty="0" smtClean="0">
                <a:latin typeface="Times New Roman" pitchFamily="18" charset="0"/>
                <a:cs typeface="Times New Roman" pitchFamily="18" charset="0"/>
              </a:rPr>
              <a:t>Правомерно ли действовали работники милиции, исполняя приказ командира патрульного подразделения? Кто несет ответственность за эти действия, если они были незаконными?</a:t>
            </a: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Rectangle 1"/>
          <p:cNvSpPr>
            <a:spLocks noChangeArrowheads="1"/>
          </p:cNvSpPr>
          <p:nvPr/>
        </p:nvSpPr>
        <p:spPr bwMode="auto">
          <a:xfrm>
            <a:off x="1588" y="450850"/>
            <a:ext cx="9144000" cy="3631763"/>
          </a:xfrm>
          <a:prstGeom prst="rect">
            <a:avLst/>
          </a:prstGeom>
          <a:noFill/>
          <a:ln w="9525">
            <a:noFill/>
            <a:miter lim="800000"/>
            <a:headEnd/>
            <a:tailEnd/>
          </a:ln>
        </p:spPr>
        <p:txBody>
          <a:bodyPr>
            <a:spAutoFit/>
          </a:bodyPr>
          <a:lstStyle/>
          <a:p>
            <a:r>
              <a:rPr lang="ru-RU" b="1" u="sng" dirty="0" smtClean="0">
                <a:latin typeface="Times New Roman" pitchFamily="18" charset="0"/>
                <a:cs typeface="Times New Roman" pitchFamily="18" charset="0"/>
              </a:rPr>
              <a:t>Тема 14.</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Понятие и цели наказания (2 часа)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Понятие и признаки наказания.</a:t>
            </a:r>
          </a:p>
          <a:p>
            <a:r>
              <a:rPr lang="ru-RU" dirty="0" smtClean="0">
                <a:latin typeface="Times New Roman" pitchFamily="18" charset="0"/>
                <a:cs typeface="Times New Roman" pitchFamily="18" charset="0"/>
              </a:rPr>
              <a:t>2. Цели наказания по уголовному законодательству РФ:</a:t>
            </a:r>
          </a:p>
          <a:p>
            <a:r>
              <a:rPr lang="ru-RU" dirty="0" smtClean="0">
                <a:latin typeface="Times New Roman" pitchFamily="18" charset="0"/>
                <a:cs typeface="Times New Roman" pitchFamily="18" charset="0"/>
              </a:rPr>
              <a:t> а) восстановление социальной справедливости;</a:t>
            </a:r>
          </a:p>
          <a:p>
            <a:r>
              <a:rPr lang="ru-RU" dirty="0" smtClean="0">
                <a:latin typeface="Times New Roman" pitchFamily="18" charset="0"/>
                <a:cs typeface="Times New Roman" pitchFamily="18" charset="0"/>
              </a:rPr>
              <a:t> б) исправление осужденного;</a:t>
            </a:r>
          </a:p>
          <a:p>
            <a:r>
              <a:rPr lang="ru-RU" dirty="0" smtClean="0">
                <a:latin typeface="Times New Roman" pitchFamily="18" charset="0"/>
                <a:cs typeface="Times New Roman" pitchFamily="18" charset="0"/>
              </a:rPr>
              <a:t> в) предупреждение совершения новых преступлений. </a:t>
            </a:r>
          </a:p>
          <a:p>
            <a:r>
              <a:rPr lang="ru-RU" dirty="0" smtClean="0">
                <a:latin typeface="Times New Roman" pitchFamily="18" charset="0"/>
                <a:cs typeface="Times New Roman" pitchFamily="18" charset="0"/>
              </a:rPr>
              <a:t>3. Понятие эффективности наказания.</a:t>
            </a: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З</a:t>
            </a:r>
            <a:r>
              <a:rPr lang="ru-RU" b="1" i="1" dirty="0" smtClean="0">
                <a:latin typeface="Times New Roman" pitchFamily="18" charset="0"/>
                <a:cs typeface="Times New Roman" pitchFamily="18" charset="0"/>
              </a:rPr>
              <a:t>аконодательные акты:</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Уголовный Кодекс Российской Федерации: принят Государственной Думой 24 мая 1996г. № 63-ФЗ (ред. от 13.07.2015, с </a:t>
            </a:r>
            <a:r>
              <a:rPr lang="ru-RU" dirty="0" err="1" smtClean="0">
                <a:latin typeface="Times New Roman" pitchFamily="18" charset="0"/>
                <a:cs typeface="Times New Roman" pitchFamily="18" charset="0"/>
              </a:rPr>
              <a:t>изм</a:t>
            </a:r>
            <a:r>
              <a:rPr lang="ru-RU" dirty="0" smtClean="0">
                <a:latin typeface="Times New Roman" pitchFamily="18" charset="0"/>
                <a:cs typeface="Times New Roman" pitchFamily="18" charset="0"/>
              </a:rPr>
              <a:t>. от 16.07.2015).  Ст.43.</a:t>
            </a: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913"/>
            <a:ext cx="9144000" cy="5509200"/>
          </a:xfrm>
          <a:prstGeom prst="rect">
            <a:avLst/>
          </a:prstGeom>
        </p:spPr>
        <p:txBody>
          <a:bodyPr>
            <a:spAutoFit/>
          </a:bodyPr>
          <a:lstStyle/>
          <a:p>
            <a:pPr>
              <a:defRPr/>
            </a:pPr>
            <a:r>
              <a:rPr lang="ru-RU" sz="1600" b="1" i="1" dirty="0" smtClean="0">
                <a:latin typeface="Times New Roman" pitchFamily="18" charset="0"/>
                <a:cs typeface="Times New Roman" pitchFamily="18" charset="0"/>
              </a:rPr>
              <a:t>Задачи:</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1.Юмашев осужден   за участие в банде по ч.2 ст.209 УК РФ на восемь лет лишения свободы с отбыванием наказания в исправительной колонии строгого режима. Его вина подтверждалась только собственным признанием. В судебном заседании было установлено, что признание им своей вины явилось результатом применения незаконных методов следствия.</a:t>
            </a:r>
          </a:p>
          <a:p>
            <a:r>
              <a:rPr lang="ru-RU" sz="1600"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Какой признак наказания не нашел подтверждения в суде?</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2.Хабаров признан судом виновным в том, что из личной неприязни совершил убийство двух лиц. Он осужден по п. «а» ч.2 ст.105 УК РФ к 13 годам лишения свободы.</a:t>
            </a:r>
          </a:p>
          <a:p>
            <a:r>
              <a:rPr lang="ru-RU" sz="1600" dirty="0" smtClean="0">
                <a:latin typeface="Times New Roman" pitchFamily="18" charset="0"/>
                <a:cs typeface="Times New Roman" pitchFamily="18" charset="0"/>
              </a:rPr>
              <a:t>Судом установлено: 3 сентября 2003г. Воропаев и </a:t>
            </a:r>
            <a:r>
              <a:rPr lang="ru-RU" sz="1600" dirty="0" err="1" smtClean="0">
                <a:latin typeface="Times New Roman" pitchFamily="18" charset="0"/>
                <a:cs typeface="Times New Roman" pitchFamily="18" charset="0"/>
              </a:rPr>
              <a:t>Клинцов</a:t>
            </a:r>
            <a:r>
              <a:rPr lang="ru-RU" sz="1600" dirty="0" smtClean="0">
                <a:latin typeface="Times New Roman" pitchFamily="18" charset="0"/>
                <a:cs typeface="Times New Roman" pitchFamily="18" charset="0"/>
              </a:rPr>
              <a:t>, находящиеся в нетрезвом состоянии, пришли к Хабарову и потребовали уплатить долг. Хабаров сказал им, что в настоящее время денег у него нет. Уходя, Воропаев и </a:t>
            </a:r>
            <a:r>
              <a:rPr lang="ru-RU" sz="1600" dirty="0" err="1" smtClean="0">
                <a:latin typeface="Times New Roman" pitchFamily="18" charset="0"/>
                <a:cs typeface="Times New Roman" pitchFamily="18" charset="0"/>
              </a:rPr>
              <a:t>Клинцов</a:t>
            </a:r>
            <a:r>
              <a:rPr lang="ru-RU" sz="1600" dirty="0" smtClean="0">
                <a:latin typeface="Times New Roman" pitchFamily="18" charset="0"/>
                <a:cs typeface="Times New Roman" pitchFamily="18" charset="0"/>
              </a:rPr>
              <a:t> сказали, что скоро вновь придут. Через полчаса они вернулись и снова потребовали деньги, причем </a:t>
            </a:r>
            <a:r>
              <a:rPr lang="ru-RU" sz="1600" dirty="0" err="1" smtClean="0">
                <a:latin typeface="Times New Roman" pitchFamily="18" charset="0"/>
                <a:cs typeface="Times New Roman" pitchFamily="18" charset="0"/>
              </a:rPr>
              <a:t>Клинцов</a:t>
            </a:r>
            <a:r>
              <a:rPr lang="ru-RU" sz="1600" dirty="0" smtClean="0">
                <a:latin typeface="Times New Roman" pitchFamily="18" charset="0"/>
                <a:cs typeface="Times New Roman" pitchFamily="18" charset="0"/>
              </a:rPr>
              <a:t> ударил Хабарова кулаком по голове, а Воропаев взял лопату и стал приближаться к Хабарову, грубо оскорбляя его. Хабаров зашел в другую комнату, зарядил принадлежащее ему охотничье</a:t>
            </a:r>
            <a:r>
              <a:rPr lang="ru-RU" sz="1600" i="1"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ружье и вышел к ним, предложив уйти из квартиры. Поскольку они не уходили, Хабаров стал стрелять и убил обоих, а затем сообщил в милицию, вызвал «скорую помощь».</a:t>
            </a:r>
          </a:p>
          <a:p>
            <a:r>
              <a:rPr lang="ru-RU" sz="1600" dirty="0" smtClean="0">
                <a:latin typeface="Times New Roman" pitchFamily="18" charset="0"/>
                <a:cs typeface="Times New Roman" pitchFamily="18" charset="0"/>
              </a:rPr>
              <a:t>Хабаров сознался в совершении преступления, раскаялся в содеянном, положительно характеризовался, у него на иждивении было трое детей. В кассационной жалобе он просил пересмотреть дело, снизить ему наказание, применить ст.62 или 64 УК РФ.</a:t>
            </a:r>
          </a:p>
          <a:p>
            <a:r>
              <a:rPr lang="ru-RU" sz="1600" i="1" dirty="0" smtClean="0">
                <a:latin typeface="Times New Roman" pitchFamily="18" charset="0"/>
                <a:cs typeface="Times New Roman" pitchFamily="18" charset="0"/>
              </a:rPr>
              <a:t>Соответствует ли целям наказания приговор суда в отношении Хабарова?</a:t>
            </a:r>
            <a:endParaRPr lang="ru-RU" sz="1600" dirty="0" smtClean="0">
              <a:latin typeface="Times New Roman" pitchFamily="18" charset="0"/>
              <a:cs typeface="Times New Roman" pitchFamily="18" charset="0"/>
            </a:endParaRPr>
          </a:p>
          <a:p>
            <a:pPr>
              <a:defRPr/>
            </a:pPr>
            <a:endParaRPr lang="ru-RU" sz="16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1"/>
          <p:cNvSpPr>
            <a:spLocks noChangeArrowheads="1"/>
          </p:cNvSpPr>
          <p:nvPr/>
        </p:nvSpPr>
        <p:spPr bwMode="auto">
          <a:xfrm>
            <a:off x="1588" y="450850"/>
            <a:ext cx="9144000" cy="5016758"/>
          </a:xfrm>
          <a:prstGeom prst="rect">
            <a:avLst/>
          </a:prstGeom>
          <a:noFill/>
          <a:ln w="9525">
            <a:noFill/>
            <a:miter lim="800000"/>
            <a:headEnd/>
            <a:tailEnd/>
          </a:ln>
        </p:spPr>
        <p:txBody>
          <a:bodyPr>
            <a:spAutoFit/>
          </a:bodyPr>
          <a:lstStyle/>
          <a:p>
            <a:r>
              <a:rPr lang="ru-RU" sz="1600" b="1" u="sng" dirty="0" smtClean="0">
                <a:latin typeface="Times New Roman" pitchFamily="18" charset="0"/>
                <a:cs typeface="Times New Roman" pitchFamily="18" charset="0"/>
              </a:rPr>
              <a:t>Тема 15.</a:t>
            </a:r>
            <a:r>
              <a:rPr lang="ru-RU" sz="1600" b="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Система и виды наказаний ( 4 часа)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 Понятие и значение системы наказаний.</a:t>
            </a:r>
          </a:p>
          <a:p>
            <a:r>
              <a:rPr lang="ru-RU" sz="1600" dirty="0" smtClean="0">
                <a:latin typeface="Times New Roman" pitchFamily="18" charset="0"/>
                <a:cs typeface="Times New Roman" pitchFamily="18" charset="0"/>
              </a:rPr>
              <a:t>2.Основные и дополнительные наказания Виды классификации наказаний, рассматриваемые в теории уголовного права</a:t>
            </a:r>
          </a:p>
          <a:p>
            <a:r>
              <a:rPr lang="ru-RU" sz="1600" dirty="0" smtClean="0">
                <a:latin typeface="Times New Roman" pitchFamily="18" charset="0"/>
                <a:cs typeface="Times New Roman" pitchFamily="18" charset="0"/>
              </a:rPr>
              <a:t>3. Виды наказаний: понятие, основания назначения, содержание:  </a:t>
            </a:r>
          </a:p>
          <a:p>
            <a:r>
              <a:rPr lang="ru-RU" sz="1600" dirty="0" smtClean="0">
                <a:latin typeface="Times New Roman" pitchFamily="18" charset="0"/>
                <a:cs typeface="Times New Roman" pitchFamily="18" charset="0"/>
              </a:rPr>
              <a:t>  а) штраф;</a:t>
            </a:r>
          </a:p>
          <a:p>
            <a:r>
              <a:rPr lang="ru-RU" sz="1600" dirty="0" smtClean="0">
                <a:latin typeface="Times New Roman" pitchFamily="18" charset="0"/>
                <a:cs typeface="Times New Roman" pitchFamily="18" charset="0"/>
              </a:rPr>
              <a:t>  б) лишение права занимать определенные должности или заниматься определенной деятельностью;</a:t>
            </a:r>
          </a:p>
          <a:p>
            <a:r>
              <a:rPr lang="ru-RU" sz="1600" dirty="0" smtClean="0">
                <a:latin typeface="Times New Roman" pitchFamily="18" charset="0"/>
                <a:cs typeface="Times New Roman" pitchFamily="18" charset="0"/>
              </a:rPr>
              <a:t>   в) лишение специального, воинского или почетного звания, классного чина и государственных наград;</a:t>
            </a:r>
          </a:p>
          <a:p>
            <a:r>
              <a:rPr lang="ru-RU" sz="1600" dirty="0" smtClean="0">
                <a:latin typeface="Times New Roman" pitchFamily="18" charset="0"/>
                <a:cs typeface="Times New Roman" pitchFamily="18" charset="0"/>
              </a:rPr>
              <a:t>  г). обязательные работы;</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a:t>
            </a:r>
            <a:r>
              <a:rPr lang="ru-RU" sz="1600" dirty="0" smtClean="0">
                <a:latin typeface="Times New Roman" pitchFamily="18" charset="0"/>
                <a:cs typeface="Times New Roman" pitchFamily="18" charset="0"/>
              </a:rPr>
              <a:t>). исправительные работы;</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ограничение по военной службе;</a:t>
            </a:r>
          </a:p>
          <a:p>
            <a:r>
              <a:rPr lang="ru-RU" sz="1600" dirty="0" smtClean="0">
                <a:latin typeface="Times New Roman" pitchFamily="18" charset="0"/>
                <a:cs typeface="Times New Roman" pitchFamily="18" charset="0"/>
              </a:rPr>
              <a:t>  з-1) принудительные работы</a:t>
            </a:r>
          </a:p>
          <a:p>
            <a:r>
              <a:rPr lang="ru-RU" sz="1600" dirty="0" smtClean="0">
                <a:latin typeface="Times New Roman" pitchFamily="18" charset="0"/>
                <a:cs typeface="Times New Roman" pitchFamily="18" charset="0"/>
              </a:rPr>
              <a:t>  и) арест;</a:t>
            </a:r>
          </a:p>
          <a:p>
            <a:r>
              <a:rPr lang="ru-RU" sz="1600" dirty="0" smtClean="0">
                <a:latin typeface="Times New Roman" pitchFamily="18" charset="0"/>
                <a:cs typeface="Times New Roman" pitchFamily="18" charset="0"/>
              </a:rPr>
              <a:t>  к) содержание в дисциплинарной воинской части;</a:t>
            </a:r>
          </a:p>
          <a:p>
            <a:r>
              <a:rPr lang="ru-RU" sz="1600" dirty="0" smtClean="0">
                <a:latin typeface="Times New Roman" pitchFamily="18" charset="0"/>
                <a:cs typeface="Times New Roman" pitchFamily="18" charset="0"/>
              </a:rPr>
              <a:t>  л) лишение свободы на определенный срок. Назначение осужденным к лишению свободы вида исправительного учреждения</a:t>
            </a:r>
          </a:p>
          <a:p>
            <a:r>
              <a:rPr lang="ru-RU" sz="1600" dirty="0" smtClean="0">
                <a:latin typeface="Times New Roman" pitchFamily="18" charset="0"/>
                <a:cs typeface="Times New Roman" pitchFamily="18" charset="0"/>
              </a:rPr>
              <a:t>  м) пожизненное лишение свободы;</a:t>
            </a: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a:t>
            </a:r>
            <a:r>
              <a:rPr lang="ru-RU" sz="1600" dirty="0" smtClean="0">
                <a:latin typeface="Times New Roman" pitchFamily="18" charset="0"/>
                <a:cs typeface="Times New Roman" pitchFamily="18" charset="0"/>
              </a:rPr>
              <a:t>) смертная казнь.</a:t>
            </a:r>
          </a:p>
          <a:p>
            <a:endParaRPr lang="ru-RU" sz="16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5909310"/>
          </a:xfrm>
          <a:prstGeom prst="rect">
            <a:avLst/>
          </a:prstGeom>
        </p:spPr>
        <p:txBody>
          <a:bodyPr>
            <a:spAutoFit/>
          </a:bodyPr>
          <a:lstStyle/>
          <a:p>
            <a:pPr>
              <a:defRPr/>
            </a:pPr>
            <a:r>
              <a:rPr lang="ru-RU" sz="1400" b="1" i="1" dirty="0" smtClean="0">
                <a:latin typeface="Times New Roman" pitchFamily="18" charset="0"/>
                <a:cs typeface="Times New Roman" pitchFamily="18" charset="0"/>
              </a:rPr>
              <a:t>Задачи: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1. Приговором суда В. осуждена за совершение кражи по ч. 1 ст.158 УК РФ к 10 месяцам исправительных работ с удержанием 15% из заработной платы ежемесячно в доход государства, а также за совершение грабежа, предусмотренного ч.1 ст.161 УК РФ к 1 году 6 месяцам исправительных работ с удержанием 20% из заработной платы ежемесячно в доход государства. На основании ч.2 ст.69 УК РФ окончательное наказание определено в виде 2 лет 6 месяцев исправительных работ с удержанием 20% из заработной платы ежемесячно.</a:t>
            </a:r>
          </a:p>
          <a:p>
            <a:r>
              <a:rPr lang="ru-RU" sz="1400" i="1" dirty="0" smtClean="0">
                <a:latin typeface="Times New Roman" pitchFamily="18" charset="0"/>
                <a:cs typeface="Times New Roman" pitchFamily="18" charset="0"/>
              </a:rPr>
              <a:t>Соответствует ли приговор требованиям уголовного закона?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2. По приговору суда от 17 марта 2013 г. К. осужден по п.  «в» ч.4 ст.162 УК РФ к двенадцати годам лишения свободы с ограничением свободы на один год, по п. «ж» и «з» ч.2 ст.105 УК РФ к пятнадцати годам лишения свободы с ограничением свободы на два года. В соответствии с ч.3 ст.69 УК РФ по совокупности преступлений путем частичного сложения наказаний К. назначен двадцать один год лишения свободы с отбыванием в исправительной колонии строгого режима с ограничением свободы на два года шесть месяцев.</a:t>
            </a:r>
          </a:p>
          <a:p>
            <a:r>
              <a:rPr lang="ru-RU" sz="1400" i="1" dirty="0" smtClean="0">
                <a:latin typeface="Times New Roman" pitchFamily="18" charset="0"/>
                <a:cs typeface="Times New Roman" pitchFamily="18" charset="0"/>
              </a:rPr>
              <a:t>Соответствует ли приговор требованиям уголовного закона?</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3. За совершение кражи дамской сумочки стоимостью 13500 руб. Скворцова была осуждена к наказанию в виде ареста на пять месяцев, исходя из санкции ч.1 ст.158 УК РФ, предусматривающей возможность назначения этого наказания.</a:t>
            </a:r>
          </a:p>
          <a:p>
            <a:r>
              <a:rPr lang="ru-RU" sz="1400" i="1" dirty="0" smtClean="0">
                <a:latin typeface="Times New Roman" pitchFamily="18" charset="0"/>
                <a:cs typeface="Times New Roman" pitchFamily="18" charset="0"/>
              </a:rPr>
              <a:t>Соответствует ли требованиям закона приговор суда? </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4. Участвовавший в военных действиях (в период прохождения военной службы в Афганистане) Дмитров был осуждён судом к лишению свободы сроком на четыре года и пять месяцев за совершение мошенничества в отношении соседки Сергеевой. В результате совершенного преступления потерпевшей был причинен значительные материальный ущерб в размере 11 тыс.руб. В качестве дополнительного наказания осужденный был лишен судом орденов и медалей, которыми был награжден в период выполнения им воинских обязанностей.</a:t>
            </a:r>
          </a:p>
          <a:p>
            <a:r>
              <a:rPr lang="ru-RU" sz="1400" i="1" dirty="0" smtClean="0">
                <a:latin typeface="Times New Roman" pitchFamily="18" charset="0"/>
                <a:cs typeface="Times New Roman" pitchFamily="18" charset="0"/>
              </a:rPr>
              <a:t>Дайте оценку назначенному судом наказанию.</a:t>
            </a:r>
            <a:endParaRPr lang="ru-RU" sz="1400" dirty="0" smtClean="0">
              <a:latin typeface="Times New Roman" pitchFamily="18" charset="0"/>
              <a:cs typeface="Times New Roman" pitchFamily="18" charset="0"/>
            </a:endParaRPr>
          </a:p>
          <a:p>
            <a:pPr>
              <a:defRPr/>
            </a:pPr>
            <a:endParaRPr lang="ru-RU" sz="14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32656"/>
            <a:ext cx="9144000" cy="6637679"/>
          </a:xfrm>
          <a:prstGeom prst="rect">
            <a:avLst/>
          </a:prstGeom>
        </p:spPr>
        <p:txBody>
          <a:bodyPr wrap="square">
            <a:spAutoFit/>
          </a:bodyPr>
          <a:lstStyle/>
          <a:p>
            <a:r>
              <a:rPr lang="ru-RU" sz="1600" dirty="0" smtClean="0">
                <a:latin typeface="Times New Roman" pitchFamily="18" charset="0"/>
                <a:cs typeface="Times New Roman" pitchFamily="18" charset="0"/>
              </a:rPr>
              <a:t>5. За совершение хищения в крупном размере заведующая универсамом </a:t>
            </a:r>
            <a:r>
              <a:rPr lang="ru-RU" sz="1600" dirty="0" err="1" smtClean="0">
                <a:latin typeface="Times New Roman" pitchFamily="18" charset="0"/>
                <a:cs typeface="Times New Roman" pitchFamily="18" charset="0"/>
              </a:rPr>
              <a:t>П-ва</a:t>
            </a:r>
            <a:r>
              <a:rPr lang="ru-RU" sz="1600" dirty="0" smtClean="0">
                <a:latin typeface="Times New Roman" pitchFamily="18" charset="0"/>
                <a:cs typeface="Times New Roman" pitchFamily="18" charset="0"/>
              </a:rPr>
              <a:t> была осуждена к восьми годам лишения свободы. В качестве дополнительного наказания суд лишил ее права в течение трех лет занимать в сфере торговли какие-либо должности, связанные с материальной ответственностью.</a:t>
            </a:r>
          </a:p>
          <a:p>
            <a:r>
              <a:rPr lang="ru-RU" sz="1600" dirty="0" smtClean="0">
                <a:latin typeface="Times New Roman" pitchFamily="18" charset="0"/>
                <a:cs typeface="Times New Roman" pitchFamily="18" charset="0"/>
              </a:rPr>
              <a:t>Считая приговор необоснованным в части применения дополнительного наказания, осужденная в своей апелляционной жалобе просила исключить из приговора дополнительное наказание, поскольку таковое не предусмотрено санкцией нормы статьи УК РФ, по которой она была осуждена.</a:t>
            </a:r>
          </a:p>
          <a:p>
            <a:r>
              <a:rPr lang="ru-RU" sz="1600" i="1" dirty="0" smtClean="0">
                <a:latin typeface="Times New Roman" pitchFamily="18" charset="0"/>
                <a:cs typeface="Times New Roman" pitchFamily="18" charset="0"/>
              </a:rPr>
              <a:t>Есть ли основания для удовлетворения жалобы осужденной? В случае, если суд откажет в ее удовлетворении, как должно быть исполнено дополнительное наказание (начало и конец трехлетнего срока отбывания этого наказания)?</a:t>
            </a:r>
            <a:endParaRPr lang="ru-RU" sz="1600"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6. При выборе наказания </a:t>
            </a:r>
            <a:r>
              <a:rPr lang="ru-RU" sz="1600" dirty="0" err="1" smtClean="0">
                <a:latin typeface="Times New Roman" pitchFamily="18" charset="0"/>
                <a:cs typeface="Times New Roman" pitchFamily="18" charset="0"/>
              </a:rPr>
              <a:t>Волошенко</a:t>
            </a:r>
            <a:r>
              <a:rPr lang="ru-RU" sz="1600" dirty="0" smtClean="0">
                <a:latin typeface="Times New Roman" pitchFamily="18" charset="0"/>
                <a:cs typeface="Times New Roman" pitchFamily="18" charset="0"/>
              </a:rPr>
              <a:t>, признанному виновным в умышленном причинении своему соседу </a:t>
            </a:r>
            <a:r>
              <a:rPr lang="ru-RU" sz="1600" dirty="0" err="1" smtClean="0">
                <a:latin typeface="Times New Roman" pitchFamily="18" charset="0"/>
                <a:cs typeface="Times New Roman" pitchFamily="18" charset="0"/>
              </a:rPr>
              <a:t>Быстрову</a:t>
            </a:r>
            <a:r>
              <a:rPr lang="ru-RU" sz="1600" dirty="0" smtClean="0">
                <a:latin typeface="Times New Roman" pitchFamily="18" charset="0"/>
                <a:cs typeface="Times New Roman" pitchFamily="18" charset="0"/>
              </a:rPr>
              <a:t> вреда здоровью средней тяжести в состоянии физиологического аффекта, суд исходил из того, что последний неоднократно оскорблял осужденного, издевался над ним, тем самым создавая в их коммунальной квартире длительную психотравмирующую ситуацию.</a:t>
            </a:r>
          </a:p>
          <a:p>
            <a:r>
              <a:rPr lang="ru-RU" sz="1600" dirty="0" smtClean="0">
                <a:latin typeface="Times New Roman" pitchFamily="18" charset="0"/>
                <a:cs typeface="Times New Roman" pitchFamily="18" charset="0"/>
              </a:rPr>
              <a:t>Учитывая пенсионный возраст и состояние здоровья Волошенко, а также многочисленные факты </a:t>
            </a:r>
            <a:r>
              <a:rPr lang="ru-RU" sz="1600" dirty="0" err="1" smtClean="0">
                <a:latin typeface="Times New Roman" pitchFamily="18" charset="0"/>
                <a:cs typeface="Times New Roman" pitchFamily="18" charset="0"/>
              </a:rPr>
              <a:t>девиантного</a:t>
            </a:r>
            <a:r>
              <a:rPr lang="ru-RU" sz="1600" dirty="0" smtClean="0">
                <a:latin typeface="Times New Roman" pitchFamily="18" charset="0"/>
                <a:cs typeface="Times New Roman" pitchFamily="18" charset="0"/>
              </a:rPr>
              <a:t> поведения потерпевшего по месту жительства и другие данные, отрицательно характеризующие виновного, суд, исходя из санкции нормы ст.113 УК РФ, назначил ему наказание в виде лишения свободы на срок полтора месяца. С применением ст.73 УК РФ назначенное наказание суд постановил считать условным с испытательным сроком в пять месяцев, возложив на осужденного определенные обязанности.</a:t>
            </a:r>
          </a:p>
          <a:p>
            <a:r>
              <a:rPr lang="ru-RU" sz="1600" i="1" dirty="0" smtClean="0">
                <a:latin typeface="Times New Roman" pitchFamily="18" charset="0"/>
                <a:cs typeface="Times New Roman" pitchFamily="18" charset="0"/>
              </a:rPr>
              <a:t>Правильно ли поступил суд применив условное осуждение в отношении осужденного</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7. Рязанов был осужден к пожизненному лишению свободы за преступление, предусмотренное ч.2 ст.105 УК РФ, с отбыванием первых 3,5 лет в тюрьме, а затем – в колонии особого режима.</a:t>
            </a:r>
          </a:p>
          <a:p>
            <a:r>
              <a:rPr lang="ru-RU" sz="1600" i="1" dirty="0" smtClean="0">
                <a:latin typeface="Times New Roman" pitchFamily="18" charset="0"/>
                <a:cs typeface="Times New Roman" pitchFamily="18" charset="0"/>
              </a:rPr>
              <a:t>Оцените приговор суда.</a:t>
            </a:r>
            <a:endParaRPr lang="ru-RU" sz="1600" dirty="0" smtClean="0">
              <a:latin typeface="Times New Roman" pitchFamily="18" charset="0"/>
              <a:cs typeface="Times New Roman" pitchFamily="18" charset="0"/>
            </a:endParaRPr>
          </a:p>
          <a:p>
            <a:pPr>
              <a:defRPr/>
            </a:pPr>
            <a:endParaRPr lang="ru-RU" sz="16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3693319"/>
          </a:xfrm>
          <a:prstGeom prst="rect">
            <a:avLst/>
          </a:prstGeom>
        </p:spPr>
        <p:txBody>
          <a:bodyPr>
            <a:spAutoFit/>
          </a:bodyPr>
          <a:lstStyle/>
          <a:p>
            <a:pPr>
              <a:defRPr/>
            </a:pPr>
            <a:r>
              <a:rPr lang="ru-RU" b="1" u="sng" dirty="0" smtClean="0">
                <a:latin typeface="Times New Roman" pitchFamily="18" charset="0"/>
                <a:cs typeface="Times New Roman" pitchFamily="18" charset="0"/>
              </a:rPr>
              <a:t>Тема 16.</a:t>
            </a:r>
            <a:r>
              <a:rPr lang="ru-RU" b="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Назначение наказания.  (6 часов)</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1. Общие начала назначения наказания.      </a:t>
            </a:r>
          </a:p>
          <a:p>
            <a:r>
              <a:rPr lang="ru-RU" dirty="0" smtClean="0">
                <a:latin typeface="Times New Roman" pitchFamily="18" charset="0"/>
                <a:cs typeface="Times New Roman" pitchFamily="18" charset="0"/>
              </a:rPr>
              <a:t>2. Обстоятельства, смягчающие и отягчающие наказание. </a:t>
            </a:r>
          </a:p>
          <a:p>
            <a:r>
              <a:rPr lang="ru-RU" dirty="0" smtClean="0">
                <a:latin typeface="Times New Roman" pitchFamily="18" charset="0"/>
                <a:cs typeface="Times New Roman" pitchFamily="18" charset="0"/>
              </a:rPr>
              <a:t>3. Назначение более мягкого наказания, чем предусмотрено за данное преступление. Виды смягчения наказания. Назначение наказания в случае нарушения досудебного соглашения о сотрудничестве</a:t>
            </a:r>
          </a:p>
          <a:p>
            <a:r>
              <a:rPr lang="ru-RU" dirty="0" smtClean="0">
                <a:latin typeface="Times New Roman" pitchFamily="18" charset="0"/>
                <a:cs typeface="Times New Roman" pitchFamily="18" charset="0"/>
              </a:rPr>
              <a:t>4. Назначение наказания при вердикте присяжных заседателей о снисхождении.</a:t>
            </a:r>
          </a:p>
          <a:p>
            <a:r>
              <a:rPr lang="ru-RU" dirty="0" smtClean="0">
                <a:latin typeface="Times New Roman" pitchFamily="18" charset="0"/>
                <a:cs typeface="Times New Roman" pitchFamily="18" charset="0"/>
              </a:rPr>
              <a:t>5.Назначение наказания за неоконченное преступление, преступление, совершенное в соучастии и при рецидиве преступления.</a:t>
            </a:r>
          </a:p>
          <a:p>
            <a:r>
              <a:rPr lang="ru-RU" dirty="0" smtClean="0">
                <a:latin typeface="Times New Roman" pitchFamily="18" charset="0"/>
                <a:cs typeface="Times New Roman" pitchFamily="18" charset="0"/>
              </a:rPr>
              <a:t>6. Назначение наказания по совокупности преступлений.</a:t>
            </a:r>
          </a:p>
          <a:p>
            <a:r>
              <a:rPr lang="ru-RU" dirty="0" smtClean="0">
                <a:latin typeface="Times New Roman" pitchFamily="18" charset="0"/>
                <a:cs typeface="Times New Roman" pitchFamily="18" charset="0"/>
              </a:rPr>
              <a:t>7. Назначение наказания по совокупности приговоров.</a:t>
            </a:r>
          </a:p>
          <a:p>
            <a:r>
              <a:rPr lang="ru-RU" dirty="0" smtClean="0">
                <a:latin typeface="Times New Roman" pitchFamily="18" charset="0"/>
                <a:cs typeface="Times New Roman" pitchFamily="18" charset="0"/>
              </a:rPr>
              <a:t>8. Исчисление сроков наказания и зачет наказания.</a:t>
            </a:r>
          </a:p>
          <a:p>
            <a:pPr>
              <a:defRPr/>
            </a:pPr>
            <a:endParaRPr lang="ru-RU"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6863417"/>
          </a:xfrm>
          <a:prstGeom prst="rect">
            <a:avLst/>
          </a:prstGeom>
        </p:spPr>
        <p:txBody>
          <a:bodyPr wrap="square">
            <a:spAutoFit/>
          </a:bodyPr>
          <a:lstStyle/>
          <a:p>
            <a:pPr>
              <a:defRPr/>
            </a:pPr>
            <a:r>
              <a:rPr lang="ru-RU" sz="1100" b="1" i="1" dirty="0" smtClean="0">
                <a:latin typeface="Times New Roman" pitchFamily="18" charset="0"/>
                <a:cs typeface="Times New Roman" pitchFamily="18" charset="0"/>
              </a:rPr>
              <a:t>Задачи:</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1. Приговором суда от 23 января 2009 года Д. признан виновным и осужден по ч.1 ст.105 УК РФ к 8 годам лишения свободы. Как видно из приговора, суд в силу п. «б» ч.1 ст.63 УК РФ признал отягчающими наказание обстоятельствами наступление в результате совершенного преступления тяжких последствий в виде смерти потерпевшего и отказ от дачи показаний во время следствия и суда, что судом оценено как отсутствие раскаяния в содеянном.</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В кассационной жалобе осужденный Д. просил смягчить назначенное судом наказание, как не соответствующее требованиям закона.</a:t>
            </a:r>
            <a:endParaRPr lang="ru-RU" sz="1100" u="sng" dirty="0" smtClean="0">
              <a:latin typeface="Times New Roman" pitchFamily="18" charset="0"/>
              <a:cs typeface="Times New Roman" pitchFamily="18" charset="0"/>
            </a:endParaRPr>
          </a:p>
          <a:p>
            <a:r>
              <a:rPr lang="ru-RU" sz="1100" i="1" dirty="0" smtClean="0">
                <a:latin typeface="Times New Roman" pitchFamily="18" charset="0"/>
                <a:cs typeface="Times New Roman" pitchFamily="18" charset="0"/>
              </a:rPr>
              <a:t>Соответствует ли назначенное судом наказание требованиям уголовного закона</a:t>
            </a:r>
            <a:r>
              <a:rPr lang="ru-RU" sz="1100" dirty="0" smtClean="0">
                <a:latin typeface="Times New Roman" pitchFamily="18" charset="0"/>
                <a:cs typeface="Times New Roman" pitchFamily="18" charset="0"/>
              </a:rPr>
              <a:t>?</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2. Приговором суда от 10.10 2009г. К. осужден по п. «а», «в» ч.2 ст.158 УК РФ к лишению свободы на срок 4 года с отбыванием наказания в исправительной колонии общего режима. Смягчающим наказание обстоятельством признана явка с повинной К., отягчающим – совершение преступления в состоянии алкогольного опьянения.</a:t>
            </a:r>
            <a:endParaRPr lang="ru-RU" sz="1100" u="sng" dirty="0" smtClean="0">
              <a:latin typeface="Times New Roman" pitchFamily="18" charset="0"/>
              <a:cs typeface="Times New Roman" pitchFamily="18" charset="0"/>
            </a:endParaRPr>
          </a:p>
          <a:p>
            <a:r>
              <a:rPr lang="ru-RU" sz="1100" i="1" dirty="0" smtClean="0">
                <a:latin typeface="Times New Roman" pitchFamily="18" charset="0"/>
                <a:cs typeface="Times New Roman" pitchFamily="18" charset="0"/>
              </a:rPr>
              <a:t>Соответствует ли назначенное судом наказание требованиям уголовного закона?</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3.Приговором суда от 4 марта 2012 года И.осужден за совершение двух преступлений, предусмотренных ч.2 ст.161 УК РФ к 3 годам лишения свободы за каждое. На основании ч.3 ст.69 УК РФ по совокупности преступлений путем частичного сложения наказаний окончательно И. назначено наказание с применением ст.64 УК РФ в виде лишения свободы на срок 5 лет 1 месяц с отбыванием наказания в исправительной колонии строгого режима.</a:t>
            </a:r>
            <a:endParaRPr lang="ru-RU" sz="1100" u="sng" dirty="0" smtClean="0">
              <a:latin typeface="Times New Roman" pitchFamily="18" charset="0"/>
              <a:cs typeface="Times New Roman" pitchFamily="18" charset="0"/>
            </a:endParaRPr>
          </a:p>
          <a:p>
            <a:r>
              <a:rPr lang="ru-RU" sz="1100" i="1" dirty="0" smtClean="0">
                <a:latin typeface="Times New Roman" pitchFamily="18" charset="0"/>
                <a:cs typeface="Times New Roman" pitchFamily="18" charset="0"/>
              </a:rPr>
              <a:t>Соответствует ли назначенное судом наказание требованиям уголовного закона?</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4.По приговору Красноярского краевого суда от 14 июня 2006 года Р. осуждена к лишению свободы по п. «а». «ж» ч.2 ст. 105 УК РФ на девятнадцать лет, по ч. 4 ст.33, п. «к» ч.2 ст.105 УК РФ – на десять лет.</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На основании ч.3 ст.69 УК РФ по совокупности преступлений, путем частичного сложения наказаний, ей назначено двадцать лет лишения свободы в исправительной колонии общего режима.</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Р. осуждена за убийство Н. и Л. группой лиц по предварительному сговору и подстрекательство к убийству К. с целью скрыть другое преступление.</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Как видно из приговора, при назначении наказания судом была учтена явка с повинной Р. как обстоятельство, смягчающее наказание. Отягчающих наказание обстоятельств в отношении Р. судом не установлено.</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Судебная коллегия по уголовным делам Верховного Суда РФ 26 декабря 2006г. оставила приговор без изменения. В надзорном представлении первый заместитель Генерального прокурора просил изменить приговор в связи с тем, что суды первой и второй инстанции не учли требований ст.62 УК РФ при назначении Р. наказания.</a:t>
            </a:r>
            <a:endParaRPr lang="ru-RU" sz="1100" u="sng" dirty="0" smtClean="0">
              <a:latin typeface="Times New Roman" pitchFamily="18" charset="0"/>
              <a:cs typeface="Times New Roman" pitchFamily="18" charset="0"/>
            </a:endParaRPr>
          </a:p>
          <a:p>
            <a:r>
              <a:rPr lang="ru-RU" sz="1100" i="1" dirty="0" smtClean="0">
                <a:latin typeface="Times New Roman" pitchFamily="18" charset="0"/>
                <a:cs typeface="Times New Roman" pitchFamily="18" charset="0"/>
              </a:rPr>
              <a:t>Каким должно быть решение по надзорному представлению прокурора?</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 </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5.Приговором суда, ранее не судимый М. осужден по ч.1 ст.108 УК РФ за совершение 13.01.2012 г. убийства Р. при превышении пределов необходимой обороны.</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Вердиктом присяжных заседателей М. признан виновным в совершении указанного преступления, но заслуживающим снисхождения.</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При назначении наказания осужденному М. суд также учел смягчающие обстоятельства и применил правила ст.62 УК РФ, размер наказания осужденному исчислен судом с применением правил ст.65 и 62 УК РФ, то есть две трети от двух третей максимального срока наказания, предусмотренного ч.1 ст.108 УК РФ.</a:t>
            </a:r>
            <a:endParaRPr lang="ru-RU" sz="1100" u="sng" dirty="0" smtClean="0">
              <a:latin typeface="Times New Roman" pitchFamily="18" charset="0"/>
              <a:cs typeface="Times New Roman" pitchFamily="18" charset="0"/>
            </a:endParaRPr>
          </a:p>
          <a:p>
            <a:r>
              <a:rPr lang="ru-RU" sz="1100" dirty="0" smtClean="0">
                <a:latin typeface="Times New Roman" pitchFamily="18" charset="0"/>
                <a:cs typeface="Times New Roman" pitchFamily="18" charset="0"/>
              </a:rPr>
              <a:t>В апелляционном представлении прокурор поставил вопрос об отмене приговора, указывая, что при назначении наказания осужденному суд неправильно применил положения уголовного закона.</a:t>
            </a:r>
            <a:endParaRPr lang="ru-RU" sz="1100" u="sng" dirty="0" smtClean="0">
              <a:latin typeface="Times New Roman" pitchFamily="18" charset="0"/>
              <a:cs typeface="Times New Roman" pitchFamily="18" charset="0"/>
            </a:endParaRPr>
          </a:p>
          <a:p>
            <a:r>
              <a:rPr lang="ru-RU" sz="1100" i="1" dirty="0" smtClean="0">
                <a:latin typeface="Times New Roman" pitchFamily="18" charset="0"/>
                <a:cs typeface="Times New Roman" pitchFamily="18" charset="0"/>
              </a:rPr>
              <a:t>Подлежит ли представление удовлетворению?</a:t>
            </a:r>
            <a:endParaRPr lang="ru-RU" sz="1100" u="sng" dirty="0" smtClean="0">
              <a:latin typeface="Times New Roman" pitchFamily="18" charset="0"/>
              <a:cs typeface="Times New Roman" pitchFamily="18" charset="0"/>
            </a:endParaRPr>
          </a:p>
          <a:p>
            <a:pPr>
              <a:defRPr/>
            </a:pPr>
            <a:endParaRPr lang="ru-RU" sz="11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sz="1100">
              <a:latin typeface="Times New Roman" pitchFamily="18" charset="0"/>
              <a:cs typeface="Times New Roman" pitchFamily="18" charset="0"/>
            </a:endParaRPr>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sz="1100">
              <a:latin typeface="Times New Roman" pitchFamily="18" charset="0"/>
              <a:cs typeface="Times New Roman" pitchFamily="18" charset="0"/>
            </a:endParaRPr>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1100">
              <a:latin typeface="Times New Roman" pitchFamily="18" charset="0"/>
              <a:cs typeface="Times New Roman" pitchFamily="18"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4" name="Rectangle 2081"/>
          <p:cNvSpPr>
            <a:spLocks noChangeArrowheads="1"/>
          </p:cNvSpPr>
          <p:nvPr/>
        </p:nvSpPr>
        <p:spPr bwMode="auto">
          <a:xfrm>
            <a:off x="2484438" y="2060575"/>
            <a:ext cx="4464050" cy="43232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400" b="1" dirty="0">
                <a:solidFill>
                  <a:schemeClr val="bg1"/>
                </a:solidFill>
              </a:rPr>
              <a:t>Уголовный закон имеет обратную силу, если:</a:t>
            </a:r>
          </a:p>
          <a:p>
            <a:pPr algn="ctr"/>
            <a:endParaRPr lang="ru-RU" sz="1400" b="1" dirty="0">
              <a:latin typeface="Arial" charset="0"/>
            </a:endParaRPr>
          </a:p>
        </p:txBody>
      </p:sp>
      <p:sp>
        <p:nvSpPr>
          <p:cNvPr id="37890"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Уголовный закон</a:t>
            </a:r>
          </a:p>
        </p:txBody>
      </p:sp>
      <p:grpSp>
        <p:nvGrpSpPr>
          <p:cNvPr id="330771" name="Group 2067"/>
          <p:cNvGrpSpPr>
            <a:grpSpLocks/>
          </p:cNvGrpSpPr>
          <p:nvPr/>
        </p:nvGrpSpPr>
        <p:grpSpPr bwMode="auto">
          <a:xfrm>
            <a:off x="3124200" y="4664075"/>
            <a:ext cx="3352800" cy="581025"/>
            <a:chOff x="1968" y="2938"/>
            <a:chExt cx="2112" cy="366"/>
          </a:xfrm>
        </p:grpSpPr>
        <p:sp>
          <p:nvSpPr>
            <p:cNvPr id="37899" name="Text Box 2062"/>
            <p:cNvSpPr txBox="1">
              <a:spLocks noChangeArrowheads="1"/>
            </p:cNvSpPr>
            <p:nvPr/>
          </p:nvSpPr>
          <p:spPr bwMode="auto">
            <a:xfrm>
              <a:off x="2184" y="2938"/>
              <a:ext cx="1680" cy="366"/>
            </a:xfrm>
            <a:prstGeom prst="rect">
              <a:avLst/>
            </a:prstGeom>
            <a:noFill/>
            <a:ln w="9525">
              <a:noFill/>
              <a:miter lim="800000"/>
              <a:headEnd/>
              <a:tailEnd/>
            </a:ln>
            <a:effectLst/>
          </p:spPr>
          <p:txBody>
            <a:bodyPr>
              <a:spAutoFit/>
            </a:bodyPr>
            <a:lstStyle/>
            <a:p>
              <a:pPr algn="ctr" eaLnBrk="0" hangingPunct="0">
                <a:spcBef>
                  <a:spcPct val="50000"/>
                </a:spcBef>
              </a:pPr>
              <a:r>
                <a:rPr lang="ru-RU" sz="1600" b="1">
                  <a:latin typeface="Verdana" pitchFamily="34" charset="0"/>
                </a:rPr>
                <a:t>Распространяется на лиц</a:t>
              </a:r>
            </a:p>
          </p:txBody>
        </p:sp>
        <p:sp>
          <p:nvSpPr>
            <p:cNvPr id="37900" name="AutoShape 2064"/>
            <p:cNvSpPr>
              <a:spLocks noChangeArrowheads="1"/>
            </p:cNvSpPr>
            <p:nvPr/>
          </p:nvSpPr>
          <p:spPr bwMode="auto">
            <a:xfrm>
              <a:off x="1968" y="3024"/>
              <a:ext cx="336" cy="240"/>
            </a:xfrm>
            <a:prstGeom prst="leftArrow">
              <a:avLst>
                <a:gd name="adj1" fmla="val 50000"/>
                <a:gd name="adj2" fmla="val 35000"/>
              </a:avLst>
            </a:prstGeom>
            <a:solidFill>
              <a:schemeClr val="accent1"/>
            </a:solidFill>
            <a:ln w="9525">
              <a:solidFill>
                <a:schemeClr val="tx1"/>
              </a:solidFill>
              <a:miter lim="800000"/>
              <a:headEnd/>
              <a:tailEnd/>
            </a:ln>
            <a:effectLst/>
          </p:spPr>
          <p:txBody>
            <a:bodyPr wrap="none" anchor="ctr"/>
            <a:lstStyle/>
            <a:p>
              <a:endParaRPr lang="ru-RU"/>
            </a:p>
          </p:txBody>
        </p:sp>
        <p:sp>
          <p:nvSpPr>
            <p:cNvPr id="37901" name="AutoShape 2065"/>
            <p:cNvSpPr>
              <a:spLocks noChangeArrowheads="1"/>
            </p:cNvSpPr>
            <p:nvPr/>
          </p:nvSpPr>
          <p:spPr bwMode="auto">
            <a:xfrm>
              <a:off x="3744" y="3024"/>
              <a:ext cx="336" cy="240"/>
            </a:xfrm>
            <a:prstGeom prst="rightArrow">
              <a:avLst>
                <a:gd name="adj1" fmla="val 50000"/>
                <a:gd name="adj2" fmla="val 35000"/>
              </a:avLst>
            </a:prstGeom>
            <a:solidFill>
              <a:schemeClr val="accent1"/>
            </a:solidFill>
            <a:ln w="9525">
              <a:solidFill>
                <a:schemeClr val="tx1"/>
              </a:solidFill>
              <a:miter lim="800000"/>
              <a:headEnd/>
              <a:tailEnd/>
            </a:ln>
            <a:effectLst/>
          </p:spPr>
          <p:txBody>
            <a:bodyPr wrap="none" anchor="ctr"/>
            <a:lstStyle/>
            <a:p>
              <a:endParaRPr lang="ru-RU"/>
            </a:p>
          </p:txBody>
        </p:sp>
      </p:grpSp>
      <p:graphicFrame>
        <p:nvGraphicFramePr>
          <p:cNvPr id="330772" name="Object 2068"/>
          <p:cNvGraphicFramePr>
            <a:graphicFrameLocks noChangeAspect="1"/>
          </p:cNvGraphicFramePr>
          <p:nvPr/>
        </p:nvGraphicFramePr>
        <p:xfrm>
          <a:off x="395288" y="1844675"/>
          <a:ext cx="446087" cy="838200"/>
        </p:xfrm>
        <a:graphic>
          <a:graphicData uri="http://schemas.openxmlformats.org/presentationml/2006/ole">
            <mc:AlternateContent xmlns:mc="http://schemas.openxmlformats.org/markup-compatibility/2006">
              <mc:Choice xmlns:v="urn:schemas-microsoft-com:vml" Requires="v">
                <p:oleObj spid="_x0000_s37927"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44675"/>
                        <a:ext cx="44608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3" name="Rectangle 2080"/>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Действие уголовного закона во времени</a:t>
            </a:r>
          </a:p>
          <a:p>
            <a:pPr algn="ctr"/>
            <a:endParaRPr lang="ru-RU" sz="1400" b="1" dirty="0">
              <a:latin typeface="Arial" charset="0"/>
            </a:endParaRPr>
          </a:p>
        </p:txBody>
      </p:sp>
      <p:sp>
        <p:nvSpPr>
          <p:cNvPr id="37895" name="Rectangle 2082"/>
          <p:cNvSpPr>
            <a:spLocks noChangeArrowheads="1"/>
          </p:cNvSpPr>
          <p:nvPr/>
        </p:nvSpPr>
        <p:spPr bwMode="auto">
          <a:xfrm>
            <a:off x="2484438" y="2636838"/>
            <a:ext cx="4464050"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Устраняет преступность деяния</a:t>
            </a:r>
          </a:p>
        </p:txBody>
      </p:sp>
      <p:sp>
        <p:nvSpPr>
          <p:cNvPr id="37896" name="Rectangle 2084"/>
          <p:cNvSpPr>
            <a:spLocks noChangeArrowheads="1"/>
          </p:cNvSpPr>
          <p:nvPr/>
        </p:nvSpPr>
        <p:spPr bwMode="auto">
          <a:xfrm>
            <a:off x="2484438" y="3213100"/>
            <a:ext cx="4464050" cy="10080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chemeClr val="bg1"/>
                </a:solidFill>
              </a:rPr>
              <a:t>Смягчает наказание или иным образом</a:t>
            </a:r>
          </a:p>
          <a:p>
            <a:pPr algn="ctr" eaLnBrk="0" hangingPunct="0"/>
            <a:r>
              <a:rPr lang="ru-RU" dirty="0">
                <a:solidFill>
                  <a:schemeClr val="bg1"/>
                </a:solidFill>
              </a:rPr>
              <a:t> улучшает положение лица</a:t>
            </a:r>
          </a:p>
          <a:p>
            <a:pPr algn="ctr" eaLnBrk="0" hangingPunct="0"/>
            <a:r>
              <a:rPr lang="ru-RU" dirty="0">
                <a:solidFill>
                  <a:schemeClr val="bg1"/>
                </a:solidFill>
              </a:rPr>
              <a:t> совершившего преступление</a:t>
            </a:r>
          </a:p>
          <a:p>
            <a:pPr algn="ctr" eaLnBrk="0" hangingPunct="0"/>
            <a:endParaRPr lang="ru-RU" sz="1400" dirty="0">
              <a:solidFill>
                <a:srgbClr val="000000"/>
              </a:solidFill>
            </a:endParaRPr>
          </a:p>
        </p:txBody>
      </p:sp>
      <p:sp>
        <p:nvSpPr>
          <p:cNvPr id="330789" name="Document"/>
          <p:cNvSpPr>
            <a:spLocks noEditPoints="1" noChangeArrowheads="1"/>
          </p:cNvSpPr>
          <p:nvPr/>
        </p:nvSpPr>
        <p:spPr bwMode="auto">
          <a:xfrm>
            <a:off x="900113" y="4508500"/>
            <a:ext cx="2087562" cy="15128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eaLnBrk="0" hangingPunct="0"/>
            <a:r>
              <a:rPr lang="ru-RU" sz="1450" dirty="0">
                <a:solidFill>
                  <a:srgbClr val="000000"/>
                </a:solidFill>
              </a:rPr>
              <a:t>Совершивших соответствующее деяние до вступления такого закону в силу</a:t>
            </a:r>
          </a:p>
          <a:p>
            <a:pPr algn="ctr"/>
            <a:endParaRPr lang="ru-RU" sz="1400" b="1" dirty="0">
              <a:solidFill>
                <a:srgbClr val="000000"/>
              </a:solidFill>
              <a:latin typeface="Arial" charset="0"/>
            </a:endParaRPr>
          </a:p>
        </p:txBody>
      </p:sp>
      <p:sp>
        <p:nvSpPr>
          <p:cNvPr id="330790" name="Document"/>
          <p:cNvSpPr>
            <a:spLocks noEditPoints="1" noChangeArrowheads="1"/>
          </p:cNvSpPr>
          <p:nvPr/>
        </p:nvSpPr>
        <p:spPr bwMode="auto">
          <a:xfrm>
            <a:off x="6500826" y="4429132"/>
            <a:ext cx="2087562" cy="1511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r>
              <a:rPr lang="ru-RU" sz="1400" dirty="0" smtClean="0">
                <a:solidFill>
                  <a:srgbClr val="000000"/>
                </a:solidFill>
              </a:rPr>
              <a:t>На лиц отбывших наказание, но имеющих судимость или</a:t>
            </a:r>
          </a:p>
          <a:p>
            <a:pPr algn="ctr"/>
            <a:r>
              <a:rPr lang="ru-RU" sz="1400" dirty="0" smtClean="0">
                <a:solidFill>
                  <a:srgbClr val="000000"/>
                </a:solidFill>
              </a:rPr>
              <a:t>отбывающих</a:t>
            </a:r>
          </a:p>
          <a:p>
            <a:pPr algn="ctr"/>
            <a:r>
              <a:rPr lang="ru-RU" sz="1400" dirty="0" smtClean="0">
                <a:solidFill>
                  <a:srgbClr val="000000"/>
                </a:solidFill>
              </a:rPr>
              <a:t>наказание</a:t>
            </a:r>
            <a:endParaRPr lang="ru-RU" sz="1400" dirty="0">
              <a:solidFill>
                <a:srgbClr val="000000"/>
              </a:solidFill>
            </a:endParaRPr>
          </a:p>
        </p:txBody>
      </p:sp>
      <p:sp>
        <p:nvSpPr>
          <p:cNvPr id="18"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9"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0"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1" name="Управляющая кнопка: возврат 20">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arn(inVertical)">
                                      <p:cBhvr>
                                        <p:cTn id="7" dur="500"/>
                                        <p:tgtEl>
                                          <p:spTgt spid="37894"/>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895"/>
                                        </p:tgtEl>
                                        <p:attrNameLst>
                                          <p:attrName>style.visibility</p:attrName>
                                        </p:attrNameLst>
                                      </p:cBhvr>
                                      <p:to>
                                        <p:strVal val="visible"/>
                                      </p:to>
                                    </p:set>
                                    <p:animEffect transition="in" filter="fade">
                                      <p:cBhvr>
                                        <p:cTn id="11" dur="3000"/>
                                        <p:tgtEl>
                                          <p:spTgt spid="37895"/>
                                        </p:tgtEl>
                                      </p:cBhvr>
                                    </p:animEffect>
                                    <p:anim calcmode="lin" valueType="num">
                                      <p:cBhvr>
                                        <p:cTn id="12" dur="3000" fill="hold"/>
                                        <p:tgtEl>
                                          <p:spTgt spid="37895"/>
                                        </p:tgtEl>
                                        <p:attrNameLst>
                                          <p:attrName>ppt_x</p:attrName>
                                        </p:attrNameLst>
                                      </p:cBhvr>
                                      <p:tavLst>
                                        <p:tav tm="0">
                                          <p:val>
                                            <p:strVal val="#ppt_x"/>
                                          </p:val>
                                        </p:tav>
                                        <p:tav tm="100000">
                                          <p:val>
                                            <p:strVal val="#ppt_x"/>
                                          </p:val>
                                        </p:tav>
                                      </p:tavLst>
                                    </p:anim>
                                    <p:anim calcmode="lin" valueType="num">
                                      <p:cBhvr>
                                        <p:cTn id="13" dur="3000" fill="hold"/>
                                        <p:tgtEl>
                                          <p:spTgt spid="3789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500"/>
                            </p:stCondLst>
                            <p:childTnLst>
                              <p:par>
                                <p:cTn id="15" presetID="42" presetClass="entr" presetSubtype="0" fill="hold" grpId="0" nodeType="afterEffect">
                                  <p:stCondLst>
                                    <p:cond delay="0"/>
                                  </p:stCondLst>
                                  <p:childTnLst>
                                    <p:set>
                                      <p:cBhvr>
                                        <p:cTn id="16" dur="1" fill="hold">
                                          <p:stCondLst>
                                            <p:cond delay="0"/>
                                          </p:stCondLst>
                                        </p:cTn>
                                        <p:tgtEl>
                                          <p:spTgt spid="37896"/>
                                        </p:tgtEl>
                                        <p:attrNameLst>
                                          <p:attrName>style.visibility</p:attrName>
                                        </p:attrNameLst>
                                      </p:cBhvr>
                                      <p:to>
                                        <p:strVal val="visible"/>
                                      </p:to>
                                    </p:set>
                                    <p:animEffect transition="in" filter="fade">
                                      <p:cBhvr>
                                        <p:cTn id="17" dur="3000"/>
                                        <p:tgtEl>
                                          <p:spTgt spid="37896"/>
                                        </p:tgtEl>
                                      </p:cBhvr>
                                    </p:animEffect>
                                    <p:anim calcmode="lin" valueType="num">
                                      <p:cBhvr>
                                        <p:cTn id="18" dur="3000" fill="hold"/>
                                        <p:tgtEl>
                                          <p:spTgt spid="37896"/>
                                        </p:tgtEl>
                                        <p:attrNameLst>
                                          <p:attrName>ppt_x</p:attrName>
                                        </p:attrNameLst>
                                      </p:cBhvr>
                                      <p:tavLst>
                                        <p:tav tm="0">
                                          <p:val>
                                            <p:strVal val="#ppt_x"/>
                                          </p:val>
                                        </p:tav>
                                        <p:tav tm="100000">
                                          <p:val>
                                            <p:strVal val="#ppt_x"/>
                                          </p:val>
                                        </p:tav>
                                      </p:tavLst>
                                    </p:anim>
                                    <p:anim calcmode="lin" valueType="num">
                                      <p:cBhvr>
                                        <p:cTn id="19" dur="3000" fill="hold"/>
                                        <p:tgtEl>
                                          <p:spTgt spid="3789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6500"/>
                            </p:stCondLst>
                            <p:childTnLst>
                              <p:par>
                                <p:cTn id="21" presetID="9" presetClass="entr" presetSubtype="0" fill="hold" nodeType="afterEffect">
                                  <p:stCondLst>
                                    <p:cond delay="0"/>
                                  </p:stCondLst>
                                  <p:childTnLst>
                                    <p:set>
                                      <p:cBhvr>
                                        <p:cTn id="22" dur="1" fill="hold">
                                          <p:stCondLst>
                                            <p:cond delay="0"/>
                                          </p:stCondLst>
                                        </p:cTn>
                                        <p:tgtEl>
                                          <p:spTgt spid="330771"/>
                                        </p:tgtEl>
                                        <p:attrNameLst>
                                          <p:attrName>style.visibility</p:attrName>
                                        </p:attrNameLst>
                                      </p:cBhvr>
                                      <p:to>
                                        <p:strVal val="visible"/>
                                      </p:to>
                                    </p:set>
                                    <p:animEffect transition="in" filter="dissolve">
                                      <p:cBhvr>
                                        <p:cTn id="23" dur="3000"/>
                                        <p:tgtEl>
                                          <p:spTgt spid="330771"/>
                                        </p:tgtEl>
                                      </p:cBhvr>
                                    </p:animEffect>
                                  </p:childTnLst>
                                </p:cTn>
                              </p:par>
                            </p:childTnLst>
                          </p:cTn>
                        </p:par>
                        <p:par>
                          <p:cTn id="24" fill="hold" nodeType="afterGroup">
                            <p:stCondLst>
                              <p:cond delay="9500"/>
                            </p:stCondLst>
                            <p:childTnLst>
                              <p:par>
                                <p:cTn id="25" presetID="22" presetClass="entr" presetSubtype="4" fill="hold" grpId="0" nodeType="afterEffect">
                                  <p:stCondLst>
                                    <p:cond delay="0"/>
                                  </p:stCondLst>
                                  <p:childTnLst>
                                    <p:set>
                                      <p:cBhvr>
                                        <p:cTn id="26" dur="1" fill="hold">
                                          <p:stCondLst>
                                            <p:cond delay="0"/>
                                          </p:stCondLst>
                                        </p:cTn>
                                        <p:tgtEl>
                                          <p:spTgt spid="330789"/>
                                        </p:tgtEl>
                                        <p:attrNameLst>
                                          <p:attrName>style.visibility</p:attrName>
                                        </p:attrNameLst>
                                      </p:cBhvr>
                                      <p:to>
                                        <p:strVal val="visible"/>
                                      </p:to>
                                    </p:set>
                                    <p:animEffect transition="in" filter="wipe(down)">
                                      <p:cBhvr>
                                        <p:cTn id="27" dur="3000"/>
                                        <p:tgtEl>
                                          <p:spTgt spid="330789"/>
                                        </p:tgtEl>
                                      </p:cBhvr>
                                    </p:animEffect>
                                  </p:childTnLst>
                                </p:cTn>
                              </p:par>
                            </p:childTnLst>
                          </p:cTn>
                        </p:par>
                        <p:par>
                          <p:cTn id="28" fill="hold" nodeType="afterGroup">
                            <p:stCondLst>
                              <p:cond delay="12500"/>
                            </p:stCondLst>
                            <p:childTnLst>
                              <p:par>
                                <p:cTn id="29" presetID="22" presetClass="entr" presetSubtype="4" fill="hold" grpId="0" nodeType="afterEffect">
                                  <p:stCondLst>
                                    <p:cond delay="0"/>
                                  </p:stCondLst>
                                  <p:childTnLst>
                                    <p:set>
                                      <p:cBhvr>
                                        <p:cTn id="30" dur="1" fill="hold">
                                          <p:stCondLst>
                                            <p:cond delay="0"/>
                                          </p:stCondLst>
                                        </p:cTn>
                                        <p:tgtEl>
                                          <p:spTgt spid="330790"/>
                                        </p:tgtEl>
                                        <p:attrNameLst>
                                          <p:attrName>style.visibility</p:attrName>
                                        </p:attrNameLst>
                                      </p:cBhvr>
                                      <p:to>
                                        <p:strVal val="visible"/>
                                      </p:to>
                                    </p:set>
                                    <p:animEffect transition="in" filter="wipe(down)">
                                      <p:cBhvr>
                                        <p:cTn id="31" dur="3000"/>
                                        <p:tgtEl>
                                          <p:spTgt spid="330790"/>
                                        </p:tgtEl>
                                      </p:cBhvr>
                                    </p:animEffect>
                                  </p:childTnLst>
                                </p:cTn>
                              </p:par>
                            </p:childTnLst>
                          </p:cTn>
                        </p:par>
                        <p:par>
                          <p:cTn id="32" fill="hold" nodeType="afterGroup">
                            <p:stCondLst>
                              <p:cond delay="15500"/>
                            </p:stCondLst>
                            <p:childTnLst>
                              <p:par>
                                <p:cTn id="33" presetID="15" presetClass="entr" presetSubtype="0" fill="hold" nodeType="afterEffect">
                                  <p:stCondLst>
                                    <p:cond delay="0"/>
                                  </p:stCondLst>
                                  <p:childTnLst>
                                    <p:set>
                                      <p:cBhvr>
                                        <p:cTn id="34" dur="1" fill="hold">
                                          <p:stCondLst>
                                            <p:cond delay="0"/>
                                          </p:stCondLst>
                                        </p:cTn>
                                        <p:tgtEl>
                                          <p:spTgt spid="330772"/>
                                        </p:tgtEl>
                                        <p:attrNameLst>
                                          <p:attrName>style.visibility</p:attrName>
                                        </p:attrNameLst>
                                      </p:cBhvr>
                                      <p:to>
                                        <p:strVal val="visible"/>
                                      </p:to>
                                    </p:set>
                                    <p:anim calcmode="lin" valueType="num">
                                      <p:cBhvr>
                                        <p:cTn id="35" dur="5000" fill="hold"/>
                                        <p:tgtEl>
                                          <p:spTgt spid="330772"/>
                                        </p:tgtEl>
                                        <p:attrNameLst>
                                          <p:attrName>ppt_w</p:attrName>
                                        </p:attrNameLst>
                                      </p:cBhvr>
                                      <p:tavLst>
                                        <p:tav tm="0">
                                          <p:val>
                                            <p:fltVal val="0"/>
                                          </p:val>
                                        </p:tav>
                                        <p:tav tm="100000">
                                          <p:val>
                                            <p:strVal val="#ppt_w"/>
                                          </p:val>
                                        </p:tav>
                                      </p:tavLst>
                                    </p:anim>
                                    <p:anim calcmode="lin" valueType="num">
                                      <p:cBhvr>
                                        <p:cTn id="36" dur="5000" fill="hold"/>
                                        <p:tgtEl>
                                          <p:spTgt spid="330772"/>
                                        </p:tgtEl>
                                        <p:attrNameLst>
                                          <p:attrName>ppt_h</p:attrName>
                                        </p:attrNameLst>
                                      </p:cBhvr>
                                      <p:tavLst>
                                        <p:tav tm="0">
                                          <p:val>
                                            <p:fltVal val="0"/>
                                          </p:val>
                                        </p:tav>
                                        <p:tav tm="100000">
                                          <p:val>
                                            <p:strVal val="#ppt_h"/>
                                          </p:val>
                                        </p:tav>
                                      </p:tavLst>
                                    </p:anim>
                                    <p:anim calcmode="lin" valueType="num">
                                      <p:cBhvr>
                                        <p:cTn id="37" dur="5000" fill="hold"/>
                                        <p:tgtEl>
                                          <p:spTgt spid="330772"/>
                                        </p:tgtEl>
                                        <p:attrNameLst>
                                          <p:attrName>ppt_x</p:attrName>
                                        </p:attrNameLst>
                                      </p:cBhvr>
                                      <p:tavLst>
                                        <p:tav tm="0" fmla="#ppt_x+(cos(-2*pi*(1-$))*-#ppt_x-sin(-2*pi*(1-$))*(1-#ppt_y))*(1-$)">
                                          <p:val>
                                            <p:fltVal val="0"/>
                                          </p:val>
                                        </p:tav>
                                        <p:tav tm="100000">
                                          <p:val>
                                            <p:fltVal val="1"/>
                                          </p:val>
                                        </p:tav>
                                      </p:tavLst>
                                    </p:anim>
                                    <p:anim calcmode="lin" valueType="num">
                                      <p:cBhvr>
                                        <p:cTn id="38" dur="5000" fill="hold"/>
                                        <p:tgtEl>
                                          <p:spTgt spid="3307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0" animBg="1"/>
      <p:bldP spid="37896" grpId="0" animBg="1"/>
      <p:bldP spid="330789" grpId="0" animBg="1"/>
      <p:bldP spid="330790"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260648"/>
            <a:ext cx="9144000" cy="6561177"/>
          </a:xfrm>
          <a:prstGeom prst="rect">
            <a:avLst/>
          </a:prstGeom>
        </p:spPr>
        <p:txBody>
          <a:bodyPr wrap="square">
            <a:spAutoFit/>
          </a:bodyPr>
          <a:lstStyle/>
          <a:p>
            <a:r>
              <a:rPr lang="ru-RU" sz="1200" dirty="0" smtClean="0">
                <a:latin typeface="Times New Roman" pitchFamily="18" charset="0"/>
                <a:cs typeface="Times New Roman" pitchFamily="18" charset="0"/>
              </a:rPr>
              <a:t>6.Приговором суда Чулков признан виновным и осужден по п. «а» ч.2 ст.158 УК РФ к 4 годам лишения свободы, по ч.2 ст.162 УК РФ к 7 годам лишения свободы.</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На основании ч.3 ст.69 УК РФ путем частичного сложения окончательное наказание Чулкову определено в виде 10 лет лишения свободы со штрафом в сумме 300тысяч рублей.</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Соответствует ли приговор требованиям уголовного закона?</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7.Приговором суда Бегунов признан виновным в совершении преступления, предусмотренного ч.1 ст.161 УК РФ и осужден к 2 годам лишения свободы условно с испытательным сроком 3 года. В период испытательного срока Бегунов совершил разбой (ч.2 ст.162 УК РФ), за что судом был осужден к 8 годам лишения свободы со штрафом в сумме 200 тысяч руб. При рассмотрении уголовного дела за вновь совершенное преступление, суд отменил условное осуждение, назначенное по предыдущему приговору суда и полностью присоединил </a:t>
            </a:r>
            <a:r>
              <a:rPr lang="ru-RU" sz="1200" dirty="0" err="1" smtClean="0">
                <a:latin typeface="Times New Roman" pitchFamily="18" charset="0"/>
                <a:cs typeface="Times New Roman" pitchFamily="18" charset="0"/>
              </a:rPr>
              <a:t>неотбытое</a:t>
            </a:r>
            <a:r>
              <a:rPr lang="ru-RU" sz="1200" dirty="0" smtClean="0">
                <a:latin typeface="Times New Roman" pitchFamily="18" charset="0"/>
                <a:cs typeface="Times New Roman" pitchFamily="18" charset="0"/>
              </a:rPr>
              <a:t> наказание в виде 2-х лет, мотивировав это наличием рецидива в действиях Бегунова. Окончательное наказание судом определено по совокупности приговоров (ст.70 УК РФ) в виде лишения свободы сроком 10 лет со штрафом 200 тысяч руб. </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Соответствует ли приговор суда требованиям уголовного закона?</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8. По приговору суда от 10 октября 2008г. Б. отбывал наказание в виде 6 лет лишения свободы, назначенное за совершение разбоя (ч.2 ст.162 УК РФ). По отбытии 2 лет Б. причинил тяжкий вред здоровью П., также отбывающему наказание в виде лишения свободы. Во время расследования последнего преступления (ч.1 ст.111 УК РФ) было выяснено, что накануне вынесения приговора по первому делу, т.е. 9 октября 2008г. Б., находящийся в то время на свободе, (ему была избрана мера пресечения в виде подписки о невыезде) совершил убийство своей соседки (ч.1 ст.105 УК РФ).</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Назначьте наказание Б. за преступления, предусмотренные ч.1 ст.111 УК РФ и ч.1 ст.105 УК РФ, а затем определите окончательное наказание Б. по совокупности (минимальное и максимальное).</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9. Приговором суда В. осужден по п. «б» ч.2 ст.158 УК РФ к 1 году 8 месяцам лишения свободы, по ч.1 ст.157 УК РФ – к 6 месяцам исправительных работ с удержанием ежемесячно в доход государства 20% заработной платы.</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На основании ч.2 ст.69 УК РФ путем полного сложения наказаний и ст.71 УК РФ окончательное наказание по совокупности преступлений назначено в виде лишения свободы на срок 2 года. В апелляционной жалобе осужденный просил снизить наказание, указав, что судом нарушен принцип сложения наказаний.</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Подлежит ли жалоба удовлетворению?</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10.Приговором суда от 02.10.2013 года У. осужден к штрафу в размере 250 тыс.руб.</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Апелляционная инстанция снизила размер штрафа до 150 тыс.руб., мотивируя тем, что с 16.01.2013г. по08.08.2013г. У. содержался под стражей.</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Соответствует ли наказание, назначенное судом первой инстанции требованиям уголовного закона.</a:t>
            </a:r>
            <a:endParaRPr lang="ru-RU" sz="1200" u="sng" dirty="0" smtClean="0">
              <a:latin typeface="Times New Roman" pitchFamily="18" charset="0"/>
              <a:cs typeface="Times New Roman" pitchFamily="18" charset="0"/>
            </a:endParaRPr>
          </a:p>
          <a:p>
            <a:pPr>
              <a:defRPr/>
            </a:pPr>
            <a:endParaRPr lang="ru-RU" sz="12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1"/>
          <p:cNvSpPr>
            <a:spLocks noChangeArrowheads="1"/>
          </p:cNvSpPr>
          <p:nvPr/>
        </p:nvSpPr>
        <p:spPr bwMode="auto">
          <a:xfrm>
            <a:off x="1588" y="0"/>
            <a:ext cx="9144000" cy="704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ru-RU" sz="1050" b="1" u="sng" dirty="0" smtClean="0"/>
              <a:t>Т</a:t>
            </a:r>
            <a:r>
              <a:rPr lang="ru-RU" sz="1050" b="1" u="sng" dirty="0" smtClean="0">
                <a:latin typeface="Times New Roman" pitchFamily="18" charset="0"/>
                <a:cs typeface="Times New Roman" pitchFamily="18" charset="0"/>
              </a:rPr>
              <a:t>ема 17</a:t>
            </a:r>
            <a:r>
              <a:rPr lang="ru-RU" sz="1050" b="1" i="1" dirty="0" smtClean="0">
                <a:latin typeface="Times New Roman" pitchFamily="18" charset="0"/>
                <a:cs typeface="Times New Roman" pitchFamily="18" charset="0"/>
              </a:rPr>
              <a:t>.  Условное осуждение (2 часа)</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1. Условное осуждение и его правовая природа. Основания применения условного осуждения.  </a:t>
            </a:r>
          </a:p>
          <a:p>
            <a:r>
              <a:rPr lang="ru-RU" sz="1050" dirty="0" smtClean="0">
                <a:latin typeface="Times New Roman" pitchFamily="18" charset="0"/>
                <a:cs typeface="Times New Roman" pitchFamily="18" charset="0"/>
              </a:rPr>
              <a:t>2. Испытательный срок при условном осуждении. Возложение обязанностей на условно осужденного. Продление испытательного срока.</a:t>
            </a:r>
          </a:p>
          <a:p>
            <a:r>
              <a:rPr lang="ru-RU" sz="1050" dirty="0" smtClean="0">
                <a:latin typeface="Times New Roman" pitchFamily="18" charset="0"/>
                <a:cs typeface="Times New Roman" pitchFamily="18" charset="0"/>
              </a:rPr>
              <a:t>3. Отмена условного осуждения.</a:t>
            </a:r>
          </a:p>
          <a:p>
            <a:r>
              <a:rPr lang="ru-RU" sz="1050" b="1" i="1" dirty="0" smtClean="0">
                <a:latin typeface="Times New Roman" pitchFamily="18" charset="0"/>
                <a:cs typeface="Times New Roman" pitchFamily="18" charset="0"/>
              </a:rPr>
              <a:t> </a:t>
            </a:r>
            <a:endParaRPr lang="ru-RU" sz="1050" dirty="0" smtClean="0">
              <a:latin typeface="Times New Roman" pitchFamily="18" charset="0"/>
              <a:cs typeface="Times New Roman" pitchFamily="18" charset="0"/>
            </a:endParaRPr>
          </a:p>
          <a:p>
            <a:r>
              <a:rPr lang="ru-RU" sz="1050" b="1" i="1" dirty="0" smtClean="0">
                <a:latin typeface="Times New Roman" pitchFamily="18" charset="0"/>
                <a:cs typeface="Times New Roman" pitchFamily="18" charset="0"/>
              </a:rPr>
              <a:t>Задачи:</a:t>
            </a:r>
            <a:r>
              <a:rPr lang="ru-RU" sz="1050" dirty="0" smtClean="0">
                <a:latin typeface="Times New Roman" pitchFamily="18" charset="0"/>
                <a:cs typeface="Times New Roman" pitchFamily="18" charset="0"/>
              </a:rPr>
              <a:t> 1.Приговором суда И. осужден по ч. 1ст.162 УК РФ к трем годам лишения свободы условно с испытательным сроком 5 лет. В течение испытательного срока И. совершил административное правонарушение, за что был подвергнут административному взысканию. Уголовно-исполнительная инспекция обратилась в суд с ходатайством об отмене условного осуждения и направлении И. в места лишения свободы.</a:t>
            </a:r>
          </a:p>
          <a:p>
            <a:r>
              <a:rPr lang="ru-RU" sz="1050" dirty="0" smtClean="0">
                <a:latin typeface="Times New Roman" pitchFamily="18" charset="0"/>
                <a:cs typeface="Times New Roman" pitchFamily="18" charset="0"/>
              </a:rPr>
              <a:t> Суд не согласился с требованием уголовно-исполнительной инспекции и, с учетом поведения осужденного И. в течение испытательного срока, принял решение о продлении испытательного срока И. еще на 1 год и 6месяцев.</a:t>
            </a:r>
          </a:p>
          <a:p>
            <a:r>
              <a:rPr lang="ru-RU" sz="1050" i="1" dirty="0" smtClean="0">
                <a:latin typeface="Times New Roman" pitchFamily="18" charset="0"/>
                <a:cs typeface="Times New Roman" pitchFamily="18" charset="0"/>
              </a:rPr>
              <a:t> Соответствует ли решение суда требованиям уголовного закона?</a:t>
            </a:r>
            <a:endParaRPr lang="ru-RU" sz="1050"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2.Приговором суда от 01.10.2010 г. М. осужден по ч. 1 ст.161 УК РФ к лишению свободы на срок 2 года условно с испытательным сроком 2 года. Однако до вынесения приговора установлено, что М. виновен еще и в другом преступлении –п. «а» ч.2 ст.158 УК РФ, по которому 15.07.2010г. судом вынесен обвинительный приговор и назначено наказание в виде лишения свободы на срок 2 года условно с испытательным сроком 2 года. В связи с указанным обстоятельством на основании ст.74 УК РФ судом отменено условное осуждение М. по приговору от 15.07.2010г. и ему назначено наказание по совокупности преступлений в соответствии с ч.5 ст.69 УК РФ в виде лишения свободы на срок 3 года с испытательным сроком 3 года. </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Соответствует ли приговор суда требованиям уголовного закона?</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3.По приговору суда Г. осужден по п. «а» ч.2 ст.158 УК РФ к 2 годам лишения свободы условно с испытательным сроком в 3 года. Через полгода после своего осуждения Г., управляя автомобилем, нарушил правила дорожного движения, причинив по неосторожности смерть пешеходу, за что осужден по ч.3 ст.264 УК РФ к 4 годам лишения свободы с отбыванием в колонии-поселении, с лишением права управлять транспортными средствами сроком 3 года.</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Определите окончательное наказание по совокупности приговоров.</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4.Приговором суда от 20.10.2012г. К осужден за совершение 25 июля 2011года преступления, предусмотренного ч.2 ст.162 УК РФ к 6 годам лишения свободы. На основании ч.5 ст.74 УК РФ условное осуждение, назначенное по приговору от 20.11.2011г. отменено. В соответствии со ст.70 УК РФ к назначенному наказанию частично присоединено не отбытое наказание по приговору от 20.11.2011г. и окончательное наказание по совокупности приговоров назначено в виде лишения свободы на срок 7 лет с отбыванием наказания в исправительной колонии общего режима.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Как видно из материалов уголовного дела, ранее, приговором от 20.11.2011г. К. был осужден по п. «а» ч.2 ст.158 УК РФ к 2 годам лишения свободы с применением ст.73 УК РФ условно с испытательным сроком 2 года.</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В жалобе осужденный просил исключить из приговора указание суда на применение ст.70 УК РФ и назначение наказания по совокупности приговоров</a:t>
            </a:r>
            <a:r>
              <a:rPr lang="ru-RU" sz="1050" i="1" dirty="0" smtClean="0">
                <a:latin typeface="Times New Roman" pitchFamily="18" charset="0"/>
                <a:cs typeface="Times New Roman" pitchFamily="18" charset="0"/>
              </a:rPr>
              <a:t>.</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Подлежит ли жалоба удовлетворению?</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5.По приговору суда от 6 октября 2008г. Г. осужден по ч.3 ст.30, ч.3 ст. 159 УК РФ к трем года лишения свободы со штрафом в доход государства в размере 5000 руб., по ч.3 ст.159 УК РФ к трем годам и шести месяцам лишения свободы со штрафом в доход государства в размере 5000 руб. На основании ч.3 ст.69 УК РФ по совокупности преступлений путем частичного сложения наказаний ему назначено четыре года лишения свободы со штрафом в доход государства в размере 8000 руб.; на основании ст.73 УК РФ назначенное наказание постановлено считать условным с испытательным сроком 4 года. </a:t>
            </a:r>
            <a:endParaRPr lang="ru-RU" sz="1050" u="sng"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В кассационном представлении государственный обвинитель просил отменить приговор в связи с неправильным применением уголовного закона.</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Подлежит ли представление прокурора удовлетворению?</a:t>
            </a:r>
            <a:endParaRPr lang="ru-RU" sz="1050" u="sng" dirty="0" smtClean="0">
              <a:latin typeface="Times New Roman" pitchFamily="18" charset="0"/>
              <a:cs typeface="Times New Roman" pitchFamily="18" charset="0"/>
            </a:endParaRPr>
          </a:p>
          <a:p>
            <a:pPr>
              <a:defRPr/>
            </a:pPr>
            <a:endParaRPr lang="ru-RU" sz="1050" i="1" dirty="0"/>
          </a:p>
          <a:p>
            <a:pPr>
              <a:defRPr/>
            </a:pPr>
            <a:endParaRPr lang="ru-RU" sz="1050" i="1" dirty="0"/>
          </a:p>
          <a:p>
            <a:pPr>
              <a:defRPr/>
            </a:pPr>
            <a:endParaRPr lang="ru-RU" sz="1050" dirty="0"/>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350" y="1"/>
            <a:ext cx="9144000" cy="6717223"/>
          </a:xfrm>
          <a:prstGeom prst="rect">
            <a:avLst/>
          </a:prstGeom>
        </p:spPr>
        <p:txBody>
          <a:bodyPr wrap="square">
            <a:spAutoFit/>
          </a:bodyPr>
          <a:lstStyle/>
          <a:p>
            <a:r>
              <a:rPr lang="ru-RU" sz="1050" b="1" u="sng" dirty="0" smtClean="0">
                <a:latin typeface="Times New Roman" pitchFamily="18" charset="0"/>
                <a:cs typeface="Times New Roman" pitchFamily="18" charset="0"/>
              </a:rPr>
              <a:t>Тема 18.</a:t>
            </a:r>
            <a:r>
              <a:rPr lang="ru-RU" sz="1050" b="1" dirty="0" smtClean="0">
                <a:latin typeface="Times New Roman" pitchFamily="18" charset="0"/>
                <a:cs typeface="Times New Roman" pitchFamily="18" charset="0"/>
              </a:rPr>
              <a:t> </a:t>
            </a:r>
            <a:r>
              <a:rPr lang="ru-RU" sz="1050" b="1" i="1" dirty="0" smtClean="0">
                <a:latin typeface="Times New Roman" pitchFamily="18" charset="0"/>
                <a:cs typeface="Times New Roman" pitchFamily="18" charset="0"/>
              </a:rPr>
              <a:t>Освобождение от уголовной ответственности ( 4 часа)</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1. Понятие и виды освобождения от уголовной ответственности.</a:t>
            </a:r>
          </a:p>
          <a:p>
            <a:r>
              <a:rPr lang="ru-RU" sz="1050" dirty="0" smtClean="0">
                <a:latin typeface="Times New Roman" pitchFamily="18" charset="0"/>
                <a:cs typeface="Times New Roman" pitchFamily="18" charset="0"/>
              </a:rPr>
              <a:t>2. Освобождение от уголовной ответственности в связи с деятельным раскаянием.</a:t>
            </a:r>
          </a:p>
          <a:p>
            <a:r>
              <a:rPr lang="ru-RU" sz="1050" dirty="0" smtClean="0">
                <a:latin typeface="Times New Roman" pitchFamily="18" charset="0"/>
                <a:cs typeface="Times New Roman" pitchFamily="18" charset="0"/>
              </a:rPr>
              <a:t>3. Освобождение от уголовной ответственности в связи с примирением с потерпевшим.</a:t>
            </a:r>
          </a:p>
          <a:p>
            <a:r>
              <a:rPr lang="ru-RU" sz="1050" dirty="0" smtClean="0">
                <a:latin typeface="Times New Roman" pitchFamily="18" charset="0"/>
                <a:cs typeface="Times New Roman" pitchFamily="18" charset="0"/>
              </a:rPr>
              <a:t>4.Освобождение от уголовной ответственности по делам о преступлениях в сфере экономической деятельности</a:t>
            </a:r>
          </a:p>
          <a:p>
            <a:r>
              <a:rPr lang="ru-RU" sz="1050" dirty="0" smtClean="0">
                <a:latin typeface="Times New Roman" pitchFamily="18" charset="0"/>
                <a:cs typeface="Times New Roman" pitchFamily="18" charset="0"/>
              </a:rPr>
              <a:t>5. Освобождение от уголовной ответственности в связи с истечением сроков давности.</a:t>
            </a:r>
          </a:p>
          <a:p>
            <a:r>
              <a:rPr lang="ru-RU" sz="1050" b="1" i="1" dirty="0" smtClean="0">
                <a:latin typeface="Times New Roman" pitchFamily="18" charset="0"/>
                <a:cs typeface="Times New Roman" pitchFamily="18" charset="0"/>
              </a:rPr>
              <a:t> </a:t>
            </a:r>
            <a:endParaRPr lang="ru-RU" sz="1050" dirty="0" smtClean="0">
              <a:latin typeface="Times New Roman" pitchFamily="18" charset="0"/>
              <a:cs typeface="Times New Roman" pitchFamily="18" charset="0"/>
            </a:endParaRPr>
          </a:p>
          <a:p>
            <a:r>
              <a:rPr lang="ru-RU" sz="1050" b="1" i="1" dirty="0" smtClean="0">
                <a:latin typeface="Times New Roman" pitchFamily="18" charset="0"/>
                <a:cs typeface="Times New Roman" pitchFamily="18" charset="0"/>
              </a:rPr>
              <a:t>Задачи:</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1.Постановлением Санкт-Петербургского городского суда от 1 ноября 2012г. по результатам предварительного слушания прекращено уголовное дело в отношении Г. по обвинению в совершении преступления, предусмотренного п. «е», «з», «и» ст.102 УК РФ РСФСР, в связи с истечением сроков давности уголовного преследования на основании п.3 ч.1 ст.24 УПК РФ.</a:t>
            </a:r>
          </a:p>
          <a:p>
            <a:r>
              <a:rPr lang="ru-RU" sz="1050" dirty="0" smtClean="0">
                <a:latin typeface="Times New Roman" pitchFamily="18" charset="0"/>
                <a:cs typeface="Times New Roman" pitchFamily="18" charset="0"/>
              </a:rPr>
              <a:t>Из постановления суда, вынесенного по результатам предварительного слушания, следует, что основанием для прекращения уголовного дела явилось лишь истечение сроков давности уголовного преследования. Какие-либо обстоятельства относительно характера и степени общественной опасности совершенного преступления, данные о личности обвиняемого, свидетельствующие об отсутствии общественной опасности деяния и лица, его совершившего, суд не указал, а ограничился лишь короткой записью об обоснованности ходатайств о прекращении уголовного дела « с учетом обстоятельств дела, данных о личности обвиняемого».</a:t>
            </a:r>
          </a:p>
          <a:p>
            <a:r>
              <a:rPr lang="ru-RU" sz="1050" dirty="0" smtClean="0">
                <a:latin typeface="Times New Roman" pitchFamily="18" charset="0"/>
                <a:cs typeface="Times New Roman" pitchFamily="18" charset="0"/>
              </a:rPr>
              <a:t>Судебная коллегия постановление суда о прекращении уголовного дела в отношении Г. отменила. </a:t>
            </a:r>
            <a:r>
              <a:rPr lang="ru-RU" sz="1050" i="1" dirty="0" smtClean="0">
                <a:latin typeface="Times New Roman" pitchFamily="18" charset="0"/>
                <a:cs typeface="Times New Roman" pitchFamily="18" charset="0"/>
              </a:rPr>
              <a:t>Изложите доводы принятого решения.</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p>
          <a:p>
            <a:r>
              <a:rPr lang="ru-RU" sz="1050" dirty="0" smtClean="0">
                <a:latin typeface="Times New Roman" pitchFamily="18" charset="0"/>
                <a:cs typeface="Times New Roman" pitchFamily="18" charset="0"/>
              </a:rPr>
              <a:t>2.Аргунова, являющаяся пенсионеркой по возрасту, ввела в заблуждение работников отдела социальной защиты населения, заявив им, что она – инвалид 2 группы и этот факт может подтвердить имеющейся у нее дома справкой. Получив в итоге льготу на проезд с 50% скидкой, </a:t>
            </a:r>
            <a:r>
              <a:rPr lang="ru-RU" sz="1050" dirty="0" err="1" smtClean="0">
                <a:latin typeface="Times New Roman" pitchFamily="18" charset="0"/>
                <a:cs typeface="Times New Roman" pitchFamily="18" charset="0"/>
              </a:rPr>
              <a:t>Аргунова</a:t>
            </a:r>
            <a:r>
              <a:rPr lang="ru-RU" sz="1050" dirty="0" smtClean="0">
                <a:latin typeface="Times New Roman" pitchFamily="18" charset="0"/>
                <a:cs typeface="Times New Roman" pitchFamily="18" charset="0"/>
              </a:rPr>
              <a:t> трижды ею воспользовалась, причинив железной дороге ущерб на 224 рубля. За это она была осуждена по ч.1 ст.165 и ч.3 ст.327 УК РФ к штрафу. Из материалов дела видно, что Аргунов в содеянном раскаялась, оказала помощь следствию в раскрытии и расследовании преступления, возместила причиненный ущерб.</a:t>
            </a:r>
          </a:p>
          <a:p>
            <a:r>
              <a:rPr lang="ru-RU" sz="1050" i="1" dirty="0" smtClean="0">
                <a:latin typeface="Times New Roman" pitchFamily="18" charset="0"/>
                <a:cs typeface="Times New Roman" pitchFamily="18" charset="0"/>
              </a:rPr>
              <a:t>Не было ли оснований для освобождения </a:t>
            </a:r>
            <a:r>
              <a:rPr lang="ru-RU" sz="1050" i="1" dirty="0" err="1" smtClean="0">
                <a:latin typeface="Times New Roman" pitchFamily="18" charset="0"/>
                <a:cs typeface="Times New Roman" pitchFamily="18" charset="0"/>
              </a:rPr>
              <a:t>Аргуновой</a:t>
            </a:r>
            <a:r>
              <a:rPr lang="ru-RU" sz="1050" i="1" dirty="0" smtClean="0">
                <a:latin typeface="Times New Roman" pitchFamily="18" charset="0"/>
                <a:cs typeface="Times New Roman" pitchFamily="18" charset="0"/>
              </a:rPr>
              <a:t> от уголовной ответственности?</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p>
          <a:p>
            <a:r>
              <a:rPr lang="ru-RU" sz="1050" dirty="0" smtClean="0">
                <a:latin typeface="Times New Roman" pitchFamily="18" charset="0"/>
                <a:cs typeface="Times New Roman" pitchFamily="18" charset="0"/>
              </a:rPr>
              <a:t>3.Иванов, управляя «Волгой», сбил на проселочной дороге мотоцикл с двумя подростками. В результате аварии одному из подростков был причинен легкий вред, а второму – тяжкий вред здоровью.  Иванов был привлечен к уголовной ответственности по ч.1 ст.264 УК РФ</a:t>
            </a:r>
          </a:p>
          <a:p>
            <a:r>
              <a:rPr lang="ru-RU" sz="1050" dirty="0" smtClean="0">
                <a:latin typeface="Times New Roman" pitchFamily="18" charset="0"/>
                <a:cs typeface="Times New Roman" pitchFamily="18" charset="0"/>
              </a:rPr>
              <a:t>В содеянном Иванов раскаялся, примирился с родителями подростков, передав по 200 тыс. руб. каждой семье для восстановления здоровья потерпевших. Иванов обещал в дальнейшем оплатить санаторное лечение и подросткам, и сопровождающим их родителям. Матери пострадавших подали заявление в следственные органы с просьбой освободить Иванова от уголовной ответственности.</a:t>
            </a:r>
          </a:p>
          <a:p>
            <a:r>
              <a:rPr lang="ru-RU" sz="1050" i="1" dirty="0" smtClean="0">
                <a:latin typeface="Times New Roman" pitchFamily="18" charset="0"/>
                <a:cs typeface="Times New Roman" pitchFamily="18" charset="0"/>
              </a:rPr>
              <a:t> Имеются ли условия для применения ст.76 УК РФ?</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p>
          <a:p>
            <a:r>
              <a:rPr lang="ru-RU" sz="1050" dirty="0" smtClean="0">
                <a:latin typeface="Times New Roman" pitchFamily="18" charset="0"/>
                <a:cs typeface="Times New Roman" pitchFamily="18" charset="0"/>
              </a:rPr>
              <a:t>4.Попов, совершив умышленное убийство в январе 1997 года (ч.1 ст.105 УК РФ), скрылся от органов следствия. В течение долгого времени он проживал в отдаленном районе Магаданской области под чужим именем.  Спустя 15 лет он предстал перед следственными органами по поводу совершения другого преступления – разбоя, где и была установлена его настоящая фамилия.</a:t>
            </a:r>
          </a:p>
          <a:p>
            <a:r>
              <a:rPr lang="ru-RU" sz="1050" i="1" dirty="0" smtClean="0">
                <a:latin typeface="Times New Roman" pitchFamily="18" charset="0"/>
                <a:cs typeface="Times New Roman" pitchFamily="18" charset="0"/>
              </a:rPr>
              <a:t> Можно ли привлечь Попова к уголовной ответственности за совершенное в прошлом убийство?</a:t>
            </a:r>
            <a:endParaRPr lang="ru-RU" sz="1050" dirty="0" smtClean="0">
              <a:latin typeface="Times New Roman" pitchFamily="18" charset="0"/>
              <a:cs typeface="Times New Roman" pitchFamily="18" charset="0"/>
            </a:endParaRPr>
          </a:p>
          <a:p>
            <a:r>
              <a:rPr lang="ru-RU" sz="1050" dirty="0" smtClean="0">
                <a:latin typeface="Times New Roman" pitchFamily="18" charset="0"/>
                <a:cs typeface="Times New Roman" pitchFamily="18" charset="0"/>
              </a:rPr>
              <a:t> </a:t>
            </a:r>
          </a:p>
          <a:p>
            <a:r>
              <a:rPr lang="ru-RU" sz="1050" dirty="0" smtClean="0">
                <a:latin typeface="Times New Roman" pitchFamily="18" charset="0"/>
                <a:cs typeface="Times New Roman" pitchFamily="18" charset="0"/>
              </a:rPr>
              <a:t>5. После обнаружения убийства, совершенного И. 10.10.2010г. Петин был привлечен к уголовной ответственности за укрывательство этого преступления и осужден по ст.316 УК РФ 10.10.2012 года.</a:t>
            </a:r>
            <a:endParaRPr lang="ru-RU" sz="1050" u="sng" dirty="0" smtClean="0">
              <a:latin typeface="Times New Roman" pitchFamily="18" charset="0"/>
              <a:cs typeface="Times New Roman" pitchFamily="18" charset="0"/>
            </a:endParaRPr>
          </a:p>
          <a:p>
            <a:r>
              <a:rPr lang="ru-RU" sz="1050" i="1" dirty="0" smtClean="0">
                <a:latin typeface="Times New Roman" pitchFamily="18" charset="0"/>
                <a:cs typeface="Times New Roman" pitchFamily="18" charset="0"/>
              </a:rPr>
              <a:t>Не нарушен ли по данному делу уголовный закон?</a:t>
            </a:r>
            <a:endParaRPr lang="ru-RU" sz="1050" u="sng" dirty="0" smtClean="0">
              <a:latin typeface="Times New Roman" pitchFamily="18" charset="0"/>
              <a:cs typeface="Times New Roman" pitchFamily="18" charset="0"/>
            </a:endParaRPr>
          </a:p>
          <a:p>
            <a:pPr>
              <a:defRPr/>
            </a:pPr>
            <a:endParaRPr lang="ru-RU" sz="105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0"/>
            <a:ext cx="9144000" cy="6924973"/>
          </a:xfrm>
          <a:prstGeom prst="rect">
            <a:avLst/>
          </a:prstGeom>
        </p:spPr>
        <p:txBody>
          <a:bodyPr wrap="square">
            <a:spAutoFit/>
          </a:bodyPr>
          <a:lstStyle/>
          <a:p>
            <a:pPr>
              <a:defRPr/>
            </a:pPr>
            <a:r>
              <a:rPr lang="ru-RU" sz="1200" b="1" u="sng" dirty="0" smtClean="0">
                <a:latin typeface="Times New Roman" pitchFamily="18" charset="0"/>
                <a:cs typeface="Times New Roman" pitchFamily="18" charset="0"/>
              </a:rPr>
              <a:t>Тема 19.</a:t>
            </a:r>
            <a:r>
              <a:rPr lang="ru-RU" sz="1200" b="1" dirty="0" smtClean="0">
                <a:latin typeface="Times New Roman" pitchFamily="18" charset="0"/>
                <a:cs typeface="Times New Roman" pitchFamily="18" charset="0"/>
              </a:rPr>
              <a:t> </a:t>
            </a:r>
            <a:r>
              <a:rPr lang="ru-RU" sz="1200" b="1" i="1" dirty="0" smtClean="0">
                <a:latin typeface="Times New Roman" pitchFamily="18" charset="0"/>
                <a:cs typeface="Times New Roman" pitchFamily="18" charset="0"/>
              </a:rPr>
              <a:t>Освобождение от наказания (4 часа)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 Понятие и виды освобождения от наказания.</a:t>
            </a:r>
          </a:p>
          <a:p>
            <a:r>
              <a:rPr lang="ru-RU" sz="1200" dirty="0" smtClean="0">
                <a:latin typeface="Times New Roman" pitchFamily="18" charset="0"/>
                <a:cs typeface="Times New Roman" pitchFamily="18" charset="0"/>
              </a:rPr>
              <a:t>2. Условно-досрочное освобождение от отбывания наказания.</a:t>
            </a:r>
          </a:p>
          <a:p>
            <a:r>
              <a:rPr lang="ru-RU" sz="1200" dirty="0" smtClean="0">
                <a:latin typeface="Times New Roman" pitchFamily="18" charset="0"/>
                <a:cs typeface="Times New Roman" pitchFamily="18" charset="0"/>
              </a:rPr>
              <a:t>3. Замена </a:t>
            </a:r>
            <a:r>
              <a:rPr lang="ru-RU" sz="1200" dirty="0" err="1" smtClean="0">
                <a:latin typeface="Times New Roman" pitchFamily="18" charset="0"/>
                <a:cs typeface="Times New Roman" pitchFamily="18" charset="0"/>
              </a:rPr>
              <a:t>неотбытой</a:t>
            </a:r>
            <a:r>
              <a:rPr lang="ru-RU" sz="1200" dirty="0" smtClean="0">
                <a:latin typeface="Times New Roman" pitchFamily="18" charset="0"/>
                <a:cs typeface="Times New Roman" pitchFamily="18" charset="0"/>
              </a:rPr>
              <a:t> части наказания более мягким видом.</a:t>
            </a:r>
          </a:p>
          <a:p>
            <a:r>
              <a:rPr lang="ru-RU" sz="1200" dirty="0" smtClean="0">
                <a:latin typeface="Times New Roman" pitchFamily="18" charset="0"/>
                <a:cs typeface="Times New Roman" pitchFamily="18" charset="0"/>
              </a:rPr>
              <a:t>3. Освобождение от наказания в связи с изменением обстановки.</a:t>
            </a:r>
          </a:p>
          <a:p>
            <a:r>
              <a:rPr lang="ru-RU" sz="1200" dirty="0" smtClean="0">
                <a:latin typeface="Times New Roman" pitchFamily="18" charset="0"/>
                <a:cs typeface="Times New Roman" pitchFamily="18" charset="0"/>
              </a:rPr>
              <a:t>4. Освобождение от наказания в связи с болезнью.</a:t>
            </a:r>
          </a:p>
          <a:p>
            <a:r>
              <a:rPr lang="ru-RU" sz="1200" dirty="0" smtClean="0">
                <a:latin typeface="Times New Roman" pitchFamily="18" charset="0"/>
                <a:cs typeface="Times New Roman" pitchFamily="18" charset="0"/>
              </a:rPr>
              <a:t>5. Отсрочка отбывания наказания.</a:t>
            </a:r>
          </a:p>
          <a:p>
            <a:r>
              <a:rPr lang="ru-RU" sz="1200" dirty="0" smtClean="0">
                <a:latin typeface="Times New Roman" pitchFamily="18" charset="0"/>
                <a:cs typeface="Times New Roman" pitchFamily="18" charset="0"/>
              </a:rPr>
              <a:t>6.Отсрочка отбывания наказания больным наркоманией</a:t>
            </a:r>
          </a:p>
          <a:p>
            <a:r>
              <a:rPr lang="ru-RU" sz="1200" dirty="0" smtClean="0">
                <a:latin typeface="Times New Roman" pitchFamily="18" charset="0"/>
                <a:cs typeface="Times New Roman" pitchFamily="18" charset="0"/>
              </a:rPr>
              <a:t>7. Освобождение от отбывания наказания в связи с истечением сроков давности обвинительного приговора.</a:t>
            </a:r>
          </a:p>
          <a:p>
            <a:r>
              <a:rPr lang="ru-RU" sz="1200" b="1" i="1"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b="1" i="1" dirty="0" smtClean="0">
                <a:latin typeface="Times New Roman" pitchFamily="18" charset="0"/>
                <a:cs typeface="Times New Roman" pitchFamily="18" charset="0"/>
              </a:rPr>
              <a:t>Задачи:</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1.Суд отказал И. в удовлетворении ходатайства об условно-досрочном освобождении, сославшись на то, что во время отбывания наказания она имела непогашенные взыскания, что характеризует ее, по мнению суда, как склонную к нарушениям порядка отбывания наказания, к тому же ею не погашен материальный ущерб.</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Из имеющейся в материалах справки о поощрениях и взысканиях видно, что осужденной отбыта половина срока, назначенного ей за совершение тяжкого преступления, наказания. Она имеет шесть поощрений за добросовестное отношение к труду, активно участвует в работе самодеятельных организаций. Отмеченные в постановлении суда нарушения совершены в другом исправительном учреждении и к моменту рассмотрения ходатайства, являются погашенными. Из характеристики И. видно, что она дисциплинированна, конфликтных ситуаций старается избегать, является членом совета коллектива отряда, вину в совершенном преступлении признала, раскаялась. Администрация колонии сделала вывод, что И. не нуждается в полном отбывании назначенного наказания. В судебном заседании представитель учреждения поддержал ходатайство осужденной об условно-досрочном освобождении.</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 апелляционной жалобе осужденная просила применить к ней условно-досрочное освобождение, поскольку все взыскания к моменту рассмотрения ходатайства были погашены. Что же касается </a:t>
            </a:r>
            <a:r>
              <a:rPr lang="ru-RU" sz="1200" dirty="0" err="1" smtClean="0">
                <a:latin typeface="Times New Roman" pitchFamily="18" charset="0"/>
                <a:cs typeface="Times New Roman" pitchFamily="18" charset="0"/>
              </a:rPr>
              <a:t>невозмещенного</a:t>
            </a:r>
            <a:r>
              <a:rPr lang="ru-RU" sz="1200" dirty="0" smtClean="0">
                <a:latin typeface="Times New Roman" pitchFamily="18" charset="0"/>
                <a:cs typeface="Times New Roman" pitchFamily="18" charset="0"/>
              </a:rPr>
              <a:t> материального ущерба, то такой возможности у нее нет до тех пор, пока она находится в местах лишения свободы из-за низкой оплаты труда осужденных.</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Может ли апелляционная инстанция при таких условиях принять решение об условно-досрочном освобождении И.?</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2.По приговору суда К. осуждена по ч.1 ст.158 УК РФ за совокупность краж (три кражи и каждая из них квалифицирована по ч.1 ст.158 УК РФ). В качестве наказания К. назначено лишение свободы на 3 года. На иждивении у К. двое детей – четырехлетний сын и 8-летняя дочь.</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Суд, учитывая личность К., ранее также судимой за кражу, отказал в удовлетворении ходатайства осужденной о применении отсрочки, предусмотренной ст.82 УК РФ.</a:t>
            </a:r>
            <a:endParaRPr lang="ru-RU" sz="1200" u="sng"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Правильно ли применен уголовный закон?</a:t>
            </a:r>
            <a:endParaRPr lang="ru-RU" sz="1200" u="sng"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3.Н. в январе 2004 г. был осужден по ч. 3 ст. 260 УК РФ. Ему был назначен штраф в размере 400 тыс.руб. В марте 2004 г. участок леса, где осужденный совершил преступление, был вырублен для застройки коттеджами. В связи с этим обстоятельством Н. заявил ходатайство об освобождении от наказания. </a:t>
            </a:r>
            <a:r>
              <a:rPr lang="ru-RU" sz="1200" i="1" dirty="0" smtClean="0">
                <a:latin typeface="Times New Roman" pitchFamily="18" charset="0"/>
                <a:cs typeface="Times New Roman" pitchFamily="18" charset="0"/>
              </a:rPr>
              <a:t>Какое решение должен принять суд?</a:t>
            </a:r>
            <a:endParaRPr lang="ru-RU" sz="1200" dirty="0" smtClean="0">
              <a:latin typeface="Times New Roman" pitchFamily="18" charset="0"/>
              <a:cs typeface="Times New Roman" pitchFamily="18" charset="0"/>
            </a:endParaRPr>
          </a:p>
          <a:p>
            <a:pPr>
              <a:defRPr/>
            </a:pPr>
            <a:endParaRPr lang="ru-RU" sz="12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53336"/>
            <a:ext cx="719882" cy="404664"/>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53336"/>
            <a:ext cx="719410" cy="404664"/>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33375"/>
            <a:ext cx="9144000" cy="6340197"/>
          </a:xfrm>
          <a:prstGeom prst="rect">
            <a:avLst/>
          </a:prstGeom>
        </p:spPr>
        <p:txBody>
          <a:bodyPr>
            <a:spAutoFit/>
          </a:bodyPr>
          <a:lstStyle/>
          <a:p>
            <a:pPr>
              <a:defRPr/>
            </a:pPr>
            <a:r>
              <a:rPr lang="ru-RU" sz="1400" dirty="0" smtClean="0">
                <a:latin typeface="Times New Roman" pitchFamily="18" charset="0"/>
                <a:cs typeface="Times New Roman" pitchFamily="18" charset="0"/>
              </a:rPr>
              <a:t>4.С. принял участие во внезапно возникшей между молодыми людьми драке. В отношении него было возбуждено уголовное дело по ч. 2 ст. 213 УК РФ. Спустя два месяца его призвали на военную службу, вследствие чего он был освобожден судом при вынесении приговора от наказания в связи с изменением обстановки. </a:t>
            </a:r>
          </a:p>
          <a:p>
            <a:r>
              <a:rPr lang="ru-RU" sz="1400" i="1" dirty="0" smtClean="0">
                <a:latin typeface="Times New Roman" pitchFamily="18" charset="0"/>
                <a:cs typeface="Times New Roman" pitchFamily="18" charset="0"/>
              </a:rPr>
              <a:t>Является ли правомерным такое решение?</a:t>
            </a:r>
            <a:endParaRPr lang="ru-RU" sz="1400"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5. С., имевшая 12-летнюю дочь, осуждена к четырем годам лишения свободы с применением отсрочки исполнения приговора в соответствии со ст.82 УК РФ. Через год после применения отсрочки ее дочь погибла в результате несчастного случая.</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Каковы правовые последствия смерти ребенка для С.?</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6. Ж., осужденный за убийство по ч.2 ст.105 УК РФ к 12 годам лишения свободы, по отбытии трех лет назначенного наказания заболел </a:t>
            </a:r>
            <a:r>
              <a:rPr lang="ru-RU" sz="1400" dirty="0" err="1" smtClean="0">
                <a:latin typeface="Times New Roman" pitchFamily="18" charset="0"/>
                <a:cs typeface="Times New Roman" pitchFamily="18" charset="0"/>
              </a:rPr>
              <a:t>миокардическим</a:t>
            </a:r>
            <a:r>
              <a:rPr lang="ru-RU" sz="1400" dirty="0" smtClean="0">
                <a:latin typeface="Times New Roman" pitchFamily="18" charset="0"/>
                <a:cs typeface="Times New Roman" pitchFamily="18" charset="0"/>
              </a:rPr>
              <a:t> кардиосклерозом, в связи с чем был представлен к освобождению от наказания. Во время отбывания наказания Ж. добросовестно трудился, дисциплинарных взысканий не имел, несколько раз поощрялся администрацией исправительного учреждения.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Суд отказал в освобождении, мотивировав отказ тяжестью совершенного преступления.</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Правильно ли применен уголовный закон?</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 </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7. Постановлением суда Н. признана виновной в совершении преступления, предусмотренного п. «а» ч.3 ст.162 УК РФ, и ей назначено наказание в виде лишения свободы на срок 8 лет с отбыванием наказания в исправительной колонии общего режима. Н. освобождена от назначенного наказания, и в отношении нее применены принудительные меры медицинского характера с помещением в психиатрический стационар специализированного типа с интенсивным наблюдением. Согласно заключению стационарной судебно-психиатрической экспертизы, в период проведения расследования у Н. наступило психическое расстройство. До выхода Н. из указанного состояния эксперты указали на ее нуждаемость в принудительном лечении в психиатрическом стационаре.</a:t>
            </a:r>
            <a:endParaRPr lang="ru-RU" sz="1400" u="sng"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 апелляционном представлении прокурор просил о пересмотре постановления суда, указывая, что в отношении лица, у которого после совершения преступления наступило психическое расстройство, законом не предусмотрена возможность признания данного лица виновным и назначения ему наказания.</a:t>
            </a:r>
            <a:endParaRPr lang="ru-RU" sz="1400" u="sng"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Подлежит ли представление удовлетворению?</a:t>
            </a:r>
            <a:endParaRPr lang="ru-RU" sz="1400" u="sng" dirty="0" smtClean="0">
              <a:latin typeface="Times New Roman" pitchFamily="18" charset="0"/>
              <a:cs typeface="Times New Roman" pitchFamily="18" charset="0"/>
            </a:endParaRPr>
          </a:p>
          <a:p>
            <a:pPr>
              <a:defRPr/>
            </a:pPr>
            <a:endParaRPr lang="ru-RU" sz="14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6555641"/>
          </a:xfrm>
          <a:prstGeom prst="rect">
            <a:avLst/>
          </a:prstGeom>
        </p:spPr>
        <p:txBody>
          <a:bodyPr wrap="square">
            <a:spAutoFit/>
          </a:bodyPr>
          <a:lstStyle/>
          <a:p>
            <a:r>
              <a:rPr lang="ru-RU" sz="1200" b="1" u="sng" dirty="0" smtClean="0">
                <a:latin typeface="Times New Roman" pitchFamily="18" charset="0"/>
                <a:cs typeface="Times New Roman" pitchFamily="18" charset="0"/>
              </a:rPr>
              <a:t>Тема 20.</a:t>
            </a:r>
            <a:r>
              <a:rPr lang="ru-RU" sz="1200" b="1" dirty="0" smtClean="0">
                <a:latin typeface="Times New Roman" pitchFamily="18" charset="0"/>
                <a:cs typeface="Times New Roman" pitchFamily="18" charset="0"/>
              </a:rPr>
              <a:t> </a:t>
            </a:r>
            <a:r>
              <a:rPr lang="ru-RU" sz="1200" b="1" i="1" dirty="0" smtClean="0">
                <a:latin typeface="Times New Roman" pitchFamily="18" charset="0"/>
                <a:cs typeface="Times New Roman" pitchFamily="18" charset="0"/>
              </a:rPr>
              <a:t>Амнистия, помилование, судимость (2 часа)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 Понятие амнистии и помилования. Общие и отличительные признаки амнистии и помилования.</a:t>
            </a:r>
          </a:p>
          <a:p>
            <a:r>
              <a:rPr lang="ru-RU" sz="1200" dirty="0" smtClean="0">
                <a:latin typeface="Times New Roman" pitchFamily="18" charset="0"/>
                <a:cs typeface="Times New Roman" pitchFamily="18" charset="0"/>
              </a:rPr>
              <a:t>2. Судимость. Понятие и уголовно-правовое значение судимости.</a:t>
            </a:r>
          </a:p>
          <a:p>
            <a:r>
              <a:rPr lang="ru-RU" sz="1200" dirty="0" smtClean="0">
                <a:latin typeface="Times New Roman" pitchFamily="18" charset="0"/>
                <a:cs typeface="Times New Roman" pitchFamily="18" charset="0"/>
              </a:rPr>
              <a:t>3. Погашение и снятие судимости.</a:t>
            </a:r>
          </a:p>
          <a:p>
            <a:r>
              <a:rPr lang="ru-RU" sz="1200" b="1" i="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b="1" i="1" dirty="0" smtClean="0">
                <a:latin typeface="Times New Roman" pitchFamily="18" charset="0"/>
                <a:cs typeface="Times New Roman" pitchFamily="18" charset="0"/>
              </a:rPr>
              <a:t>Задачи: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1.Изучите Постановление Государственной Думы Федерального Собрания от 24.04.2015 №6576-6 ГД «Об объявлении амнистии в связи с 70-летием Победы в Великой Отечественной войне 1941-1945 годов», а также Постановление о порядке применения амнистии (Постановление ГД ФС от 24.04.2015 № 6578-6ГД) и определите, какие лица подлежат освобождению от наказания со снятием судимости.</a:t>
            </a: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2.П. было предъявлено обвинение в совершении преступления, предусмотренного ч.1 ст.165 УК РФ. При допросе в качестве обвиняемого он заявил, что «ничего противоправного не совершал» и виновным себя не признает. В этот же день было опубликовано Постановление Государственной Думы Федерального Собрания РФ от 26 мая 2000 года «Об объявлении амнистии в связи с 55-летием Победы в Великой Отечественной войне 1941-1945 годов», пункт 8 которого обязывал прекратить уже возбужденные уголовные дела в отношении лиц, совершивших преступления, за которые предусмотрено максимальное наказание, не превышающее трех лет лишения свободы.</a:t>
            </a:r>
          </a:p>
          <a:p>
            <a:r>
              <a:rPr lang="ru-RU" sz="1200" i="1" dirty="0" smtClean="0">
                <a:latin typeface="Times New Roman" pitchFamily="18" charset="0"/>
                <a:cs typeface="Times New Roman" pitchFamily="18" charset="0"/>
              </a:rPr>
              <a:t>Какое решение необходимо принять?</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3. Силин, осужденный за государственную измену по ст.275 УК РФ к 15 годам лишения свободы, по отбытии 5 лет лишения свободы, обратился к Президенту Российской Федерации с просьбой о помиловании.</a:t>
            </a:r>
          </a:p>
          <a:p>
            <a:r>
              <a:rPr lang="ru-RU" sz="1200" i="1" dirty="0" smtClean="0">
                <a:latin typeface="Times New Roman" pitchFamily="18" charset="0"/>
                <a:cs typeface="Times New Roman" pitchFamily="18" charset="0"/>
              </a:rPr>
              <a:t>Определите порядок решения вопроса о помиловании.</a:t>
            </a:r>
            <a:endParaRPr lang="ru-RU" sz="1200"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4.17 июня 2010г. М. был осужден по ч.2 ст.264 УК РФ к трем годам лишения свободы с лишением права управлять транспортным средством на срок три года и взят под стражу в зале суда.</a:t>
            </a:r>
          </a:p>
          <a:p>
            <a:r>
              <a:rPr lang="ru-RU" sz="1200" i="1" dirty="0" smtClean="0">
                <a:latin typeface="Times New Roman" pitchFamily="18" charset="0"/>
                <a:cs typeface="Times New Roman" pitchFamily="18" charset="0"/>
              </a:rPr>
              <a:t>Определите момент окончания судимости. Разъясните неблагоприятные последствия судимости.</a:t>
            </a:r>
            <a:endParaRPr lang="ru-RU" sz="1200"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Как решается вопрос с погашением судимости в том случае, если к лицу применяется более мягкий вид наказания, чем лишение свободы?</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5. М. в мае 2004 г. осужден за кражу по ч.1 ст. 158 УК РФ к двум годам лишения свободы и за хулиганство по ч. 1 ст. 213 УК РФ к лишению свободы на срок четыре года. По совокупности ему было назначено шесть лет лишения свободы. </a:t>
            </a:r>
          </a:p>
          <a:p>
            <a:r>
              <a:rPr lang="ru-RU" sz="1200" i="1" dirty="0" smtClean="0">
                <a:latin typeface="Times New Roman" pitchFamily="18" charset="0"/>
                <a:cs typeface="Times New Roman" pitchFamily="18" charset="0"/>
              </a:rPr>
              <a:t>Определите срок погашения судимости.</a:t>
            </a:r>
            <a:endParaRPr lang="ru-RU" sz="1200"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6.Ш. 1992 г. рождения в июне 2008 г. осужден по п.  «в» ч. 2 ст. 112 УК РФ к лишению свободы на срок три года условно с испытательным сроком в три года. </a:t>
            </a:r>
            <a:r>
              <a:rPr lang="ru-RU" sz="1200" i="1" dirty="0" smtClean="0">
                <a:latin typeface="Times New Roman" pitchFamily="18" charset="0"/>
                <a:cs typeface="Times New Roman" pitchFamily="18" charset="0"/>
              </a:rPr>
              <a:t>Определите момент погашения судимости.</a:t>
            </a:r>
            <a:endParaRPr lang="ru-RU" sz="1200" dirty="0" smtClean="0">
              <a:latin typeface="Times New Roman" pitchFamily="18" charset="0"/>
              <a:cs typeface="Times New Roman" pitchFamily="18" charset="0"/>
            </a:endParaRPr>
          </a:p>
          <a:p>
            <a:pPr>
              <a:defRPr/>
            </a:pPr>
            <a:endParaRPr lang="ru-RU" sz="12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6294031"/>
          </a:xfrm>
          <a:prstGeom prst="rect">
            <a:avLst/>
          </a:prstGeom>
        </p:spPr>
        <p:txBody>
          <a:bodyPr wrap="square">
            <a:spAutoFit/>
          </a:bodyPr>
          <a:lstStyle/>
          <a:p>
            <a:pPr>
              <a:defRPr/>
            </a:pPr>
            <a:r>
              <a:rPr lang="ru-RU" sz="1300" b="1" u="sng" dirty="0" smtClean="0">
                <a:latin typeface="Times New Roman" pitchFamily="18" charset="0"/>
                <a:cs typeface="Times New Roman" pitchFamily="18" charset="0"/>
              </a:rPr>
              <a:t>Тема 21.</a:t>
            </a:r>
            <a:r>
              <a:rPr lang="ru-RU" sz="1300" b="1" dirty="0" smtClean="0">
                <a:latin typeface="Times New Roman" pitchFamily="18" charset="0"/>
                <a:cs typeface="Times New Roman" pitchFamily="18" charset="0"/>
              </a:rPr>
              <a:t> </a:t>
            </a:r>
            <a:r>
              <a:rPr lang="ru-RU" sz="1300" b="1" i="1" dirty="0" smtClean="0">
                <a:latin typeface="Times New Roman" pitchFamily="18" charset="0"/>
                <a:cs typeface="Times New Roman" pitchFamily="18" charset="0"/>
              </a:rPr>
              <a:t>Уголовная ответственность и наказание   несовершеннолетних (4 часа)</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1. Лица, признаваемые несовершеннолетним в уголовном праве. Социально-психологические особенности несовершеннолетних.</a:t>
            </a:r>
          </a:p>
          <a:p>
            <a:r>
              <a:rPr lang="ru-RU" sz="1300" dirty="0" smtClean="0">
                <a:latin typeface="Times New Roman" pitchFamily="18" charset="0"/>
                <a:cs typeface="Times New Roman" pitchFamily="18" charset="0"/>
              </a:rPr>
              <a:t>2. Виды наказаний, применяемые к несовершеннолетним, и особенности их назначения.</a:t>
            </a:r>
          </a:p>
          <a:p>
            <a:r>
              <a:rPr lang="ru-RU" sz="1300" dirty="0" smtClean="0">
                <a:latin typeface="Times New Roman" pitchFamily="18" charset="0"/>
                <a:cs typeface="Times New Roman" pitchFamily="18" charset="0"/>
              </a:rPr>
              <a:t>2. Освобождение несовершеннолетних от уголовной ответственности.</a:t>
            </a:r>
          </a:p>
          <a:p>
            <a:r>
              <a:rPr lang="ru-RU" sz="1300" dirty="0" smtClean="0">
                <a:latin typeface="Times New Roman" pitchFamily="18" charset="0"/>
                <a:cs typeface="Times New Roman" pitchFamily="18" charset="0"/>
              </a:rPr>
              <a:t>3. Принудительные меры воспитательного воздействия: виды, содержание, основания применения. Правовые последствия неисполнения принудительных мер воспитательного воздействия. </a:t>
            </a:r>
          </a:p>
          <a:p>
            <a:r>
              <a:rPr lang="ru-RU" sz="1300" dirty="0" smtClean="0">
                <a:latin typeface="Times New Roman" pitchFamily="18" charset="0"/>
                <a:cs typeface="Times New Roman" pitchFamily="18" charset="0"/>
              </a:rPr>
              <a:t>4. Особенности освобождение несовершеннолетних от наказания. Исчисление сроков давности и погашения судимости.</a:t>
            </a:r>
          </a:p>
          <a:p>
            <a:r>
              <a:rPr lang="ru-RU" sz="1300" dirty="0" smtClean="0">
                <a:latin typeface="Times New Roman" pitchFamily="18" charset="0"/>
                <a:cs typeface="Times New Roman" pitchFamily="18" charset="0"/>
              </a:rPr>
              <a:t> </a:t>
            </a:r>
          </a:p>
          <a:p>
            <a:r>
              <a:rPr lang="ru-RU" sz="1300" b="1" i="1" dirty="0" smtClean="0">
                <a:latin typeface="Times New Roman" pitchFamily="18" charset="0"/>
                <a:cs typeface="Times New Roman" pitchFamily="18" charset="0"/>
              </a:rPr>
              <a:t>Задачи: </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1. Родившийся 14 апреля 1995г. Х. предложил своему знакомому П., возраст которого документально установить не удалось, отметить собственное </a:t>
            </a:r>
            <a:r>
              <a:rPr lang="ru-RU" sz="1300" dirty="0" err="1" smtClean="0">
                <a:latin typeface="Times New Roman" pitchFamily="18" charset="0"/>
                <a:cs typeface="Times New Roman" pitchFamily="18" charset="0"/>
              </a:rPr>
              <a:t>четырнадцатилетие</a:t>
            </a:r>
            <a:r>
              <a:rPr lang="ru-RU" sz="1300" dirty="0" smtClean="0">
                <a:latin typeface="Times New Roman" pitchFamily="18" charset="0"/>
                <a:cs typeface="Times New Roman" pitchFamily="18" charset="0"/>
              </a:rPr>
              <a:t> «как взрослые» и с этой целью проникнуть в продовольственный магазин. В 2часа 30 минут 14 апреля 2009г. Х. вместе с П., разбив стекло в форточке подсобного помещения, проникли в магазин и похитили шесть бутылок вина и продукты питания, всего на сумму 1460 руб. Через два дня они были задержаны и проведенной судебно-медицинской экспертизой установлено, что возраст П. составляет 13-14 лет.</a:t>
            </a:r>
          </a:p>
          <a:p>
            <a:r>
              <a:rPr lang="ru-RU" sz="1300" i="1" dirty="0" smtClean="0">
                <a:latin typeface="Times New Roman" pitchFamily="18" charset="0"/>
                <a:cs typeface="Times New Roman" pitchFamily="18" charset="0"/>
              </a:rPr>
              <a:t>Какие меры правового воздействия могут быть приняты в отношении Х. и П.?</a:t>
            </a:r>
            <a:endParaRPr lang="ru-RU" sz="13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2.Шестнадцатилетний Никитенко признан виновным в умышленном причинении легкого вреда здоровью Коровину (ч.1 ст.115 УК РФ). В соответствии со ст.90 УК РФ Никитенко освобожден от уголовной ответственности. Суд признал, что его исправление может быть достигнуто путем применения в течение года принудительной меры воспитательного воздействия в виде ограничения досуга и установлении особых требований к поведению несовершеннолетнего.</a:t>
            </a:r>
          </a:p>
          <a:p>
            <a:r>
              <a:rPr lang="ru-RU" sz="1300" dirty="0" smtClean="0">
                <a:latin typeface="Times New Roman" pitchFamily="18" charset="0"/>
                <a:cs typeface="Times New Roman" pitchFamily="18" charset="0"/>
              </a:rPr>
              <a:t>Ограничение досуга и установление особых требований к поведению Никитенко предусматривало: ограничение пребывания вне дома после 22 часов, требование возвратиться в образовательное учреждение (колледж), не выезжать в другие местности без разрешения специализированного государственного органа.</a:t>
            </a:r>
          </a:p>
          <a:p>
            <a:r>
              <a:rPr lang="ru-RU" sz="1300" dirty="0" smtClean="0">
                <a:latin typeface="Times New Roman" pitchFamily="18" charset="0"/>
                <a:cs typeface="Times New Roman" pitchFamily="18" charset="0"/>
              </a:rPr>
              <a:t>Однако Никитенко ни одну из указанных обязанностей в течение трех месяцев не выполнил.</a:t>
            </a:r>
          </a:p>
          <a:p>
            <a:r>
              <a:rPr lang="ru-RU" sz="1300" i="1" dirty="0" smtClean="0">
                <a:latin typeface="Times New Roman" pitchFamily="18" charset="0"/>
                <a:cs typeface="Times New Roman" pitchFamily="18" charset="0"/>
              </a:rPr>
              <a:t>Можно ли поведение Никитенко квалифицировать как систематическое неисполнение назначенной ему принудительной меры воспитательного воздействия? Последствия такой квалификации. Возможна ли замена назначенной меры на иную меру воспитательного воздействия?</a:t>
            </a:r>
            <a:endParaRPr lang="ru-RU" sz="1300" dirty="0" smtClean="0">
              <a:latin typeface="Times New Roman" pitchFamily="18" charset="0"/>
              <a:cs typeface="Times New Roman" pitchFamily="18" charset="0"/>
            </a:endParaRPr>
          </a:p>
          <a:p>
            <a:r>
              <a:rPr lang="ru-RU" sz="1300" i="1" dirty="0" smtClean="0">
                <a:latin typeface="Times New Roman" pitchFamily="18" charset="0"/>
                <a:cs typeface="Times New Roman" pitchFamily="18" charset="0"/>
              </a:rPr>
              <a:t>Может ли повлечь отмену принудительной меры воспитательного воздействия совершение в течение срока ее применения административного правонарушения?</a:t>
            </a:r>
            <a:endParaRPr lang="ru-RU" sz="1300" dirty="0" smtClean="0">
              <a:latin typeface="Times New Roman" pitchFamily="18" charset="0"/>
              <a:cs typeface="Times New Roman" pitchFamily="18" charset="0"/>
            </a:endParaRPr>
          </a:p>
          <a:p>
            <a:pPr>
              <a:defRPr/>
            </a:pPr>
            <a:endParaRPr lang="ru-RU" sz="13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0"/>
            <a:ext cx="9144000" cy="6640279"/>
          </a:xfrm>
          <a:prstGeom prst="rect">
            <a:avLst/>
          </a:prstGeom>
        </p:spPr>
        <p:txBody>
          <a:bodyPr wrap="square">
            <a:spAutoFit/>
          </a:bodyPr>
          <a:lstStyle/>
          <a:p>
            <a:pPr>
              <a:defRPr/>
            </a:pPr>
            <a:r>
              <a:rPr lang="ru-RU" sz="1150" dirty="0" smtClean="0">
                <a:latin typeface="Times New Roman" pitchFamily="18" charset="0"/>
                <a:cs typeface="Times New Roman" pitchFamily="18" charset="0"/>
              </a:rPr>
              <a:t>3.Судом первой инстанции Десяткин осужден по п. «д» ч.2 ст.112 УК РФ к двум годам лишения свободы в воспитательной колонии. Учитывая характер и степень общественной опасности совершенного преступления, личность виновного, в том числе его несовершеннолетний возраст, совершение преступления впервые, суд постановил считать назначенное наказание условным с испытательным сроком 3 года.</a:t>
            </a:r>
          </a:p>
          <a:p>
            <a:r>
              <a:rPr lang="ru-RU" sz="1150" dirty="0" smtClean="0">
                <a:latin typeface="Times New Roman" pitchFamily="18" charset="0"/>
                <a:cs typeface="Times New Roman" pitchFamily="18" charset="0"/>
              </a:rPr>
              <a:t>На момент совершения Десяткиным преступления ему исполнилось 14 лет и 10 месяцев.</a:t>
            </a:r>
          </a:p>
          <a:p>
            <a:r>
              <a:rPr lang="ru-RU" sz="1150" dirty="0" smtClean="0">
                <a:latin typeface="Times New Roman" pitchFamily="18" charset="0"/>
                <a:cs typeface="Times New Roman" pitchFamily="18" charset="0"/>
              </a:rPr>
              <a:t> </a:t>
            </a:r>
            <a:r>
              <a:rPr lang="ru-RU" sz="1150" i="1" dirty="0" smtClean="0">
                <a:latin typeface="Times New Roman" pitchFamily="18" charset="0"/>
                <a:cs typeface="Times New Roman" pitchFamily="18" charset="0"/>
              </a:rPr>
              <a:t>Соответствует ли приговор суда положениям уголовного закона?</a:t>
            </a:r>
            <a:endParaRPr lang="ru-RU" sz="1150" dirty="0" smtClean="0">
              <a:latin typeface="Times New Roman" pitchFamily="18" charset="0"/>
              <a:cs typeface="Times New Roman" pitchFamily="18" charset="0"/>
            </a:endParaRPr>
          </a:p>
          <a:p>
            <a:r>
              <a:rPr lang="ru-RU" sz="1150" dirty="0" smtClean="0">
                <a:latin typeface="Times New Roman" pitchFamily="18" charset="0"/>
                <a:cs typeface="Times New Roman" pitchFamily="18" charset="0"/>
              </a:rPr>
              <a:t> Суд апелляционной инстанции по жалобе осужденного смягчил Десяткину наказание (рассмотрите указанные варианты):</a:t>
            </a:r>
          </a:p>
          <a:p>
            <a:r>
              <a:rPr lang="ru-RU" sz="1150" dirty="0" smtClean="0">
                <a:latin typeface="Times New Roman" pitchFamily="18" charset="0"/>
                <a:cs typeface="Times New Roman" pitchFamily="18" charset="0"/>
              </a:rPr>
              <a:t>А) до одного года исправительных работ с удержанием из заработка 5%. Десяткин является учащимся дневного отделения колледжа</a:t>
            </a:r>
          </a:p>
          <a:p>
            <a:r>
              <a:rPr lang="ru-RU" sz="1150" dirty="0" smtClean="0">
                <a:latin typeface="Times New Roman" pitchFamily="18" charset="0"/>
                <a:cs typeface="Times New Roman" pitchFamily="18" charset="0"/>
              </a:rPr>
              <a:t>Б) до ста часов обязательных работ. Ввиду занятости в дневное время Десяткин отбыл наказание, работая в вечернее время в течение месяца.</a:t>
            </a:r>
          </a:p>
          <a:p>
            <a:r>
              <a:rPr lang="ru-RU" sz="1150" dirty="0" smtClean="0">
                <a:latin typeface="Times New Roman" pitchFamily="18" charset="0"/>
                <a:cs typeface="Times New Roman" pitchFamily="18" charset="0"/>
              </a:rPr>
              <a:t>В) до штрафа в размере 15 тыс.руб.</a:t>
            </a:r>
          </a:p>
          <a:p>
            <a:r>
              <a:rPr lang="ru-RU" sz="1150" i="1" dirty="0" smtClean="0">
                <a:latin typeface="Times New Roman" pitchFamily="18" charset="0"/>
                <a:cs typeface="Times New Roman" pitchFamily="18" charset="0"/>
              </a:rPr>
              <a:t>Соответствует ли наказание положениям уголовного закона?</a:t>
            </a:r>
            <a:endParaRPr lang="ru-RU" sz="1150" dirty="0" smtClean="0">
              <a:latin typeface="Times New Roman" pitchFamily="18" charset="0"/>
              <a:cs typeface="Times New Roman" pitchFamily="18" charset="0"/>
            </a:endParaRPr>
          </a:p>
          <a:p>
            <a:r>
              <a:rPr lang="ru-RU" sz="1150" dirty="0" smtClean="0">
                <a:latin typeface="Times New Roman" pitchFamily="18" charset="0"/>
                <a:cs typeface="Times New Roman" pitchFamily="18" charset="0"/>
              </a:rPr>
              <a:t> </a:t>
            </a:r>
          </a:p>
          <a:p>
            <a:r>
              <a:rPr lang="ru-RU" sz="1150" dirty="0" smtClean="0">
                <a:latin typeface="Times New Roman" pitchFamily="18" charset="0"/>
                <a:cs typeface="Times New Roman" pitchFamily="18" charset="0"/>
              </a:rPr>
              <a:t>4.16-летний С., студент колледжа, в драке совершил убийство своего сокурсника. Приговором суда, состоявшегося 20 января 2009г. С. был признан виновным в совершении преступления, предусмотренного ч.1 ст.105 УК РФ.</a:t>
            </a:r>
          </a:p>
          <a:p>
            <a:r>
              <a:rPr lang="ru-RU" sz="1150" dirty="0" smtClean="0">
                <a:latin typeface="Times New Roman" pitchFamily="18" charset="0"/>
                <a:cs typeface="Times New Roman" pitchFamily="18" charset="0"/>
              </a:rPr>
              <a:t>Принимая во внимание несовершеннолетний возраст виновного и его чистосердечное признание, суд счел возможным назначить наказание на срок, равный низшему пределу санкции, установленной за данное преступление – шесть лет лишения свободы. </a:t>
            </a:r>
          </a:p>
          <a:p>
            <a:r>
              <a:rPr lang="ru-RU" sz="1150" dirty="0" smtClean="0">
                <a:latin typeface="Times New Roman" pitchFamily="18" charset="0"/>
                <a:cs typeface="Times New Roman" pitchFamily="18" charset="0"/>
              </a:rPr>
              <a:t>В апелляционном представлении государственный обвинитель обжаловал принятое решение.</a:t>
            </a:r>
          </a:p>
          <a:p>
            <a:r>
              <a:rPr lang="ru-RU" sz="1150" i="1" dirty="0" smtClean="0">
                <a:latin typeface="Times New Roman" pitchFamily="18" charset="0"/>
                <a:cs typeface="Times New Roman" pitchFamily="18" charset="0"/>
              </a:rPr>
              <a:t>Какое решение должна принять апелляционная инстанция?</a:t>
            </a:r>
            <a:endParaRPr lang="ru-RU" sz="1150" dirty="0" smtClean="0">
              <a:latin typeface="Times New Roman" pitchFamily="18" charset="0"/>
              <a:cs typeface="Times New Roman" pitchFamily="18" charset="0"/>
            </a:endParaRPr>
          </a:p>
          <a:p>
            <a:r>
              <a:rPr lang="ru-RU" sz="1150" dirty="0" smtClean="0">
                <a:latin typeface="Times New Roman" pitchFamily="18" charset="0"/>
                <a:cs typeface="Times New Roman" pitchFamily="18" charset="0"/>
              </a:rPr>
              <a:t> </a:t>
            </a:r>
          </a:p>
          <a:p>
            <a:r>
              <a:rPr lang="ru-RU" sz="1150" dirty="0" smtClean="0">
                <a:latin typeface="Times New Roman" pitchFamily="18" charset="0"/>
                <a:cs typeface="Times New Roman" pitchFamily="18" charset="0"/>
              </a:rPr>
              <a:t>5.Несовершеннолетний С., которому за ранее совершенное преступление было назначено условное осуждение, совершил в течение испытательного срока разбойное нападение в составе группы лиц по предварительному сговору, предусмотренное ч.2 ст.162 УК РФ.</a:t>
            </a:r>
          </a:p>
          <a:p>
            <a:r>
              <a:rPr lang="ru-RU" sz="1150" dirty="0" smtClean="0">
                <a:latin typeface="Times New Roman" pitchFamily="18" charset="0"/>
                <a:cs typeface="Times New Roman" pitchFamily="18" charset="0"/>
              </a:rPr>
              <a:t>Назначив наказание в виде лишения свободы на срок семь лет, суд с учетом обстоятельств дела и личности виновного повторно принял решение об условном осуждении.</a:t>
            </a:r>
          </a:p>
          <a:p>
            <a:r>
              <a:rPr lang="ru-RU" sz="1150" i="1" dirty="0" smtClean="0">
                <a:latin typeface="Times New Roman" pitchFamily="18" charset="0"/>
                <a:cs typeface="Times New Roman" pitchFamily="18" charset="0"/>
              </a:rPr>
              <a:t>Соответствует ли приговор суда уголовному закону?</a:t>
            </a:r>
            <a:endParaRPr lang="ru-RU" sz="1150" dirty="0" smtClean="0">
              <a:latin typeface="Times New Roman" pitchFamily="18" charset="0"/>
              <a:cs typeface="Times New Roman" pitchFamily="18" charset="0"/>
            </a:endParaRPr>
          </a:p>
          <a:p>
            <a:r>
              <a:rPr lang="ru-RU" sz="1150" dirty="0" smtClean="0">
                <a:latin typeface="Times New Roman" pitchFamily="18" charset="0"/>
                <a:cs typeface="Times New Roman" pitchFamily="18" charset="0"/>
              </a:rPr>
              <a:t> </a:t>
            </a:r>
          </a:p>
          <a:p>
            <a:r>
              <a:rPr lang="ru-RU" sz="1150" dirty="0" smtClean="0">
                <a:latin typeface="Times New Roman" pitchFamily="18" charset="0"/>
                <a:cs typeface="Times New Roman" pitchFamily="18" charset="0"/>
              </a:rPr>
              <a:t>6.Плеханов и </a:t>
            </a:r>
            <a:r>
              <a:rPr lang="ru-RU" sz="1150" dirty="0" err="1" smtClean="0">
                <a:latin typeface="Times New Roman" pitchFamily="18" charset="0"/>
                <a:cs typeface="Times New Roman" pitchFamily="18" charset="0"/>
              </a:rPr>
              <a:t>Рыбинская</a:t>
            </a:r>
            <a:r>
              <a:rPr lang="ru-RU" sz="1150" dirty="0" smtClean="0">
                <a:latin typeface="Times New Roman" pitchFamily="18" charset="0"/>
                <a:cs typeface="Times New Roman" pitchFamily="18" charset="0"/>
              </a:rPr>
              <a:t> в январе 1998г. в возрасте 17 лет совершили убийство группой лиц по предварительному сговору (п. «ж» ч.2 ст.105 УК РФ)</a:t>
            </a:r>
          </a:p>
          <a:p>
            <a:r>
              <a:rPr lang="ru-RU" sz="1150" dirty="0" smtClean="0">
                <a:latin typeface="Times New Roman" pitchFamily="18" charset="0"/>
                <a:cs typeface="Times New Roman" pitchFamily="18" charset="0"/>
              </a:rPr>
              <a:t>В связи с тем, что они не уклонялись от следствия и суда, по мнению адвоката, сроки давности их привлечения к уголовной ответственности истекли в июле 2005 г. Признавая наличие данного обстоятельства, суд, однако, не счел возможным освободить Плеханова и Рыбинскую от уголовной ответственности, мотивировав это тем, что совершенное преступление   наказуемо смертной казнью или пожизненным лишением свободы (ч.2 ст.78 УК РФ).</a:t>
            </a:r>
          </a:p>
          <a:p>
            <a:r>
              <a:rPr lang="ru-RU" sz="1150" i="1" dirty="0" smtClean="0">
                <a:latin typeface="Times New Roman" pitchFamily="18" charset="0"/>
                <a:cs typeface="Times New Roman" pitchFamily="18" charset="0"/>
              </a:rPr>
              <a:t> Соответствует ли принятое судом решение требованиям уголовного закона?</a:t>
            </a:r>
            <a:endParaRPr lang="ru-RU" sz="1150" dirty="0" smtClean="0">
              <a:latin typeface="Times New Roman" pitchFamily="18" charset="0"/>
              <a:cs typeface="Times New Roman" pitchFamily="18" charset="0"/>
            </a:endParaRPr>
          </a:p>
          <a:p>
            <a:r>
              <a:rPr lang="ru-RU" sz="1150" i="1" dirty="0" smtClean="0">
                <a:latin typeface="Times New Roman" pitchFamily="18" charset="0"/>
                <a:cs typeface="Times New Roman" pitchFamily="18" charset="0"/>
              </a:rPr>
              <a:t> Вариант:</a:t>
            </a:r>
            <a:r>
              <a:rPr lang="ru-RU" sz="1150" dirty="0" smtClean="0">
                <a:latin typeface="Times New Roman" pitchFamily="18" charset="0"/>
                <a:cs typeface="Times New Roman" pitchFamily="18" charset="0"/>
              </a:rPr>
              <a:t> Те же лица совершили 10 января 1998г. преступление, предусмотренное ч.1 ст.167 УК РФ (умышленное уничтожение или повреждение чужого имущества). Обвинительный приговор вынесен 10 июля 1999г.</a:t>
            </a:r>
          </a:p>
          <a:p>
            <a:r>
              <a:rPr lang="ru-RU" sz="1150" dirty="0" smtClean="0">
                <a:latin typeface="Times New Roman" pitchFamily="18" charset="0"/>
                <a:cs typeface="Times New Roman" pitchFamily="18" charset="0"/>
              </a:rPr>
              <a:t>  </a:t>
            </a:r>
            <a:r>
              <a:rPr lang="ru-RU" sz="1150" i="1" dirty="0" smtClean="0">
                <a:latin typeface="Times New Roman" pitchFamily="18" charset="0"/>
                <a:cs typeface="Times New Roman" pitchFamily="18" charset="0"/>
              </a:rPr>
              <a:t>Должно ли быть удовлетворено апелляционное представление прокурора об </a:t>
            </a:r>
            <a:endParaRPr lang="ru-RU" sz="1150" dirty="0" smtClean="0">
              <a:latin typeface="Times New Roman" pitchFamily="18" charset="0"/>
              <a:cs typeface="Times New Roman" pitchFamily="18" charset="0"/>
            </a:endParaRPr>
          </a:p>
          <a:p>
            <a:r>
              <a:rPr lang="ru-RU" sz="1150" i="1" dirty="0" smtClean="0">
                <a:latin typeface="Times New Roman" pitchFamily="18" charset="0"/>
                <a:cs typeface="Times New Roman" pitchFamily="18" charset="0"/>
              </a:rPr>
              <a:t>освобождении Плеханова и </a:t>
            </a:r>
            <a:r>
              <a:rPr lang="ru-RU" sz="1150" i="1" dirty="0" err="1" smtClean="0">
                <a:latin typeface="Times New Roman" pitchFamily="18" charset="0"/>
                <a:cs typeface="Times New Roman" pitchFamily="18" charset="0"/>
              </a:rPr>
              <a:t>Рыбинской</a:t>
            </a:r>
            <a:r>
              <a:rPr lang="ru-RU" sz="1150" i="1" dirty="0" smtClean="0">
                <a:latin typeface="Times New Roman" pitchFamily="18" charset="0"/>
                <a:cs typeface="Times New Roman" pitchFamily="18" charset="0"/>
              </a:rPr>
              <a:t> от уголовной ответственности в связи с истечением сроков давности уголовного преследования?</a:t>
            </a:r>
            <a:endParaRPr lang="ru-RU" sz="1150" dirty="0" smtClean="0">
              <a:latin typeface="Times New Roman" pitchFamily="18" charset="0"/>
              <a:cs typeface="Times New Roman" pitchFamily="18" charset="0"/>
            </a:endParaRPr>
          </a:p>
          <a:p>
            <a:pPr>
              <a:defRPr/>
            </a:pPr>
            <a:endParaRPr lang="ru-RU" sz="115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6555641"/>
          </a:xfrm>
          <a:prstGeom prst="rect">
            <a:avLst/>
          </a:prstGeom>
        </p:spPr>
        <p:txBody>
          <a:bodyPr wrap="square">
            <a:spAutoFit/>
          </a:bodyPr>
          <a:lstStyle/>
          <a:p>
            <a:pPr>
              <a:defRPr/>
            </a:pPr>
            <a:r>
              <a:rPr lang="ru-RU" sz="1200" b="1" u="sng" dirty="0" smtClean="0">
                <a:latin typeface="Times New Roman" pitchFamily="18" charset="0"/>
                <a:cs typeface="Times New Roman" pitchFamily="18" charset="0"/>
              </a:rPr>
              <a:t>Тема 22.</a:t>
            </a:r>
            <a:r>
              <a:rPr lang="ru-RU" sz="1200" b="1" dirty="0" smtClean="0">
                <a:latin typeface="Times New Roman" pitchFamily="18" charset="0"/>
                <a:cs typeface="Times New Roman" pitchFamily="18" charset="0"/>
              </a:rPr>
              <a:t> </a:t>
            </a:r>
            <a:r>
              <a:rPr lang="ru-RU" sz="1200" b="1" i="1" dirty="0" smtClean="0">
                <a:latin typeface="Times New Roman" pitchFamily="18" charset="0"/>
                <a:cs typeface="Times New Roman" pitchFamily="18" charset="0"/>
              </a:rPr>
              <a:t>Принудительные меры медицинского характера (2 часа)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 Понятие, юридическая природа принудительных мер медицинского характера. Основания и цели их применения.</a:t>
            </a:r>
          </a:p>
          <a:p>
            <a:r>
              <a:rPr lang="ru-RU" sz="1200" dirty="0" smtClean="0">
                <a:latin typeface="Times New Roman" pitchFamily="18" charset="0"/>
                <a:cs typeface="Times New Roman" pitchFamily="18" charset="0"/>
              </a:rPr>
              <a:t>2. Виды принудительных мер медицинского характера. </a:t>
            </a:r>
          </a:p>
          <a:p>
            <a:r>
              <a:rPr lang="ru-RU" sz="1200" dirty="0" smtClean="0">
                <a:latin typeface="Times New Roman" pitchFamily="18" charset="0"/>
                <a:cs typeface="Times New Roman" pitchFamily="18" charset="0"/>
              </a:rPr>
              <a:t>3. Порядок назначения принудительных мер медицинского характера. Продление принудительных мер, изменение вида учреждения, отмена принудительных мер медицинского характера.</a:t>
            </a:r>
          </a:p>
          <a:p>
            <a:r>
              <a:rPr lang="ru-RU" sz="1200" dirty="0" smtClean="0">
                <a:latin typeface="Times New Roman" pitchFamily="18" charset="0"/>
                <a:cs typeface="Times New Roman" pitchFamily="18" charset="0"/>
              </a:rPr>
              <a:t>4. Применение принудительных меры медицинского характера, соединенных с исполнением наказания.</a:t>
            </a:r>
          </a:p>
          <a:p>
            <a:endParaRPr lang="ru-RU" sz="1200" b="1" i="1" dirty="0" smtClean="0">
              <a:latin typeface="Times New Roman" pitchFamily="18" charset="0"/>
              <a:cs typeface="Times New Roman" pitchFamily="18" charset="0"/>
            </a:endParaRPr>
          </a:p>
          <a:p>
            <a:r>
              <a:rPr lang="ru-RU" sz="1200" b="1" i="1" dirty="0" smtClean="0">
                <a:latin typeface="Times New Roman" pitchFamily="18" charset="0"/>
                <a:cs typeface="Times New Roman" pitchFamily="18" charset="0"/>
              </a:rPr>
              <a:t>Задачи: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1.Шутов совершил две кражи и угон транспортного средства. Поскольку он обнаруживал признаки умственного недоразвития в виде дебильности, была назначена судебно-психиатрическая экспертиза, и в итоге Шутов был признан невменяемым. Вместе с тем суд принял решение применить к Шутову положения ст.75 УК РФ. В определении суд указал, что подсудимый деяние совершил впервые, раскаялся, активно способствовал раскрытию совершенных им преступлений. Шутову также была назначена мера медицинского характера в виде амбулаторного принудительного наблюдения и лечения у психиатра.</a:t>
            </a:r>
          </a:p>
          <a:p>
            <a:r>
              <a:rPr lang="ru-RU" sz="1200" i="1" dirty="0" smtClean="0">
                <a:latin typeface="Times New Roman" pitchFamily="18" charset="0"/>
                <a:cs typeface="Times New Roman" pitchFamily="18" charset="0"/>
              </a:rPr>
              <a:t>Соответствует ли принятое судом решение требованиям уголовного закона?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2.Кутко – племяннику С., явившемуся очевидцем совершенного С. убийства, работники полиции предложили следовать с ними в отдел для дачи показаний. </a:t>
            </a:r>
            <a:r>
              <a:rPr lang="ru-RU" sz="1200" dirty="0" err="1" smtClean="0">
                <a:latin typeface="Times New Roman" pitchFamily="18" charset="0"/>
                <a:cs typeface="Times New Roman" pitchFamily="18" charset="0"/>
              </a:rPr>
              <a:t>Кутко</a:t>
            </a:r>
            <a:r>
              <a:rPr lang="ru-RU" sz="1200" dirty="0" smtClean="0">
                <a:latin typeface="Times New Roman" pitchFamily="18" charset="0"/>
                <a:cs typeface="Times New Roman" pitchFamily="18" charset="0"/>
              </a:rPr>
              <a:t>, ссылаясь на ночное время, отказался выходить из квартиры, предъявив также справку о том, что он страдает психическим заболеванием. Когда работники полиции применили к нему силу, он оказал сопротивление, укусил сержанта полиции за руку. Позднее дело в отношении него, возбужденное по ч.1 ст.318 УК РФ было прекращено, и как признанный невменяемым он был помещен в психиатрический стационар специализированного типа. В жалобе адвокат указал на неправомерность действий сотрудников полиции и на отсутствие в этой связи в действиях </a:t>
            </a:r>
            <a:r>
              <a:rPr lang="ru-RU" sz="1200" dirty="0" err="1" smtClean="0">
                <a:latin typeface="Times New Roman" pitchFamily="18" charset="0"/>
                <a:cs typeface="Times New Roman" pitchFamily="18" charset="0"/>
              </a:rPr>
              <a:t>Кутко</a:t>
            </a:r>
            <a:r>
              <a:rPr lang="ru-RU" sz="1200" dirty="0" smtClean="0">
                <a:latin typeface="Times New Roman" pitchFamily="18" charset="0"/>
                <a:cs typeface="Times New Roman" pitchFamily="18" charset="0"/>
              </a:rPr>
              <a:t> признаков преступления, а также на то, что в этих условиях у суда не было законных оснований для применения к его подзащитному принудительных мер медицинского характера.</a:t>
            </a:r>
          </a:p>
          <a:p>
            <a:r>
              <a:rPr lang="ru-RU" sz="1200" i="1" dirty="0" smtClean="0">
                <a:latin typeface="Times New Roman" pitchFamily="18" charset="0"/>
                <a:cs typeface="Times New Roman" pitchFamily="18" charset="0"/>
              </a:rPr>
              <a:t>Каким должно быть решение по жалобе адвоката?</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3.Кривко совершила убийство дочери, находившейся в силу малолетнего возраста в беспомощном состоянии. Согласно выводам экспертов, проводивших комплексную психолого-психиатрическую экспертизу, сделанным на основе стационарного обследования </a:t>
            </a:r>
            <a:r>
              <a:rPr lang="ru-RU" sz="1200" dirty="0" err="1" smtClean="0">
                <a:latin typeface="Times New Roman" pitchFamily="18" charset="0"/>
                <a:cs typeface="Times New Roman" pitchFamily="18" charset="0"/>
              </a:rPr>
              <a:t>Кривко</a:t>
            </a:r>
            <a:r>
              <a:rPr lang="ru-RU" sz="1200" dirty="0" smtClean="0">
                <a:latin typeface="Times New Roman" pitchFamily="18" charset="0"/>
                <a:cs typeface="Times New Roman" pitchFamily="18" charset="0"/>
              </a:rPr>
              <a:t> в Государственном научном центре социальной и судебной психиатрии им. В.П.Сербского, она страдает органическим расстройством личности смешанного типа, которое лишило ее способности осознавать фактический характер и общественную опасность своих действий и руководить ими. Из указанного состояния </a:t>
            </a:r>
            <a:r>
              <a:rPr lang="ru-RU" sz="1200" dirty="0" err="1" smtClean="0">
                <a:latin typeface="Times New Roman" pitchFamily="18" charset="0"/>
                <a:cs typeface="Times New Roman" pitchFamily="18" charset="0"/>
              </a:rPr>
              <a:t>Кривко</a:t>
            </a:r>
            <a:r>
              <a:rPr lang="ru-RU" sz="1200" dirty="0" smtClean="0">
                <a:latin typeface="Times New Roman" pitchFamily="18" charset="0"/>
                <a:cs typeface="Times New Roman" pitchFamily="18" charset="0"/>
              </a:rPr>
              <a:t> не вышла.</a:t>
            </a:r>
          </a:p>
          <a:p>
            <a:r>
              <a:rPr lang="ru-RU" sz="1200" i="1" dirty="0" smtClean="0">
                <a:latin typeface="Times New Roman" pitchFamily="18" charset="0"/>
                <a:cs typeface="Times New Roman" pitchFamily="18" charset="0"/>
              </a:rPr>
              <a:t>Укажите основания назначения </a:t>
            </a:r>
            <a:r>
              <a:rPr lang="ru-RU" sz="1200" i="1" dirty="0" err="1" smtClean="0">
                <a:latin typeface="Times New Roman" pitchFamily="18" charset="0"/>
                <a:cs typeface="Times New Roman" pitchFamily="18" charset="0"/>
              </a:rPr>
              <a:t>Кривко</a:t>
            </a:r>
            <a:r>
              <a:rPr lang="ru-RU" sz="1200" i="1" dirty="0" smtClean="0">
                <a:latin typeface="Times New Roman" pitchFamily="18" charset="0"/>
                <a:cs typeface="Times New Roman" pitchFamily="18" charset="0"/>
              </a:rPr>
              <a:t> принудительных мер медицинского характера.</a:t>
            </a:r>
            <a:endParaRPr lang="ru-RU" sz="1200"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Раскройте содержание понятия «опасность лица для себя или других лиц». Можно ли такую опасность определить, как высокую степень вероятности совершения лицом общественно опасного деяния?</a:t>
            </a:r>
            <a:endParaRPr lang="ru-RU" sz="1200" dirty="0" smtClean="0">
              <a:latin typeface="Times New Roman" pitchFamily="18" charset="0"/>
              <a:cs typeface="Times New Roman" pitchFamily="18" charset="0"/>
            </a:endParaRPr>
          </a:p>
          <a:p>
            <a:r>
              <a:rPr lang="ru-RU" sz="1200" i="1" dirty="0" smtClean="0">
                <a:latin typeface="Times New Roman" pitchFamily="18" charset="0"/>
                <a:cs typeface="Times New Roman" pitchFamily="18" charset="0"/>
              </a:rPr>
              <a:t>Сформулируйте цели применения принудительных мер медицинского характера </a:t>
            </a:r>
            <a:r>
              <a:rPr lang="ru-RU" sz="1200" i="1" dirty="0" err="1" smtClean="0">
                <a:latin typeface="Times New Roman" pitchFamily="18" charset="0"/>
                <a:cs typeface="Times New Roman" pitchFamily="18" charset="0"/>
              </a:rPr>
              <a:t>Кривко</a:t>
            </a:r>
            <a:r>
              <a:rPr lang="ru-RU" sz="1200" i="1" dirty="0" smtClean="0">
                <a:latin typeface="Times New Roman" pitchFamily="18" charset="0"/>
                <a:cs typeface="Times New Roman" pitchFamily="18" charset="0"/>
              </a:rPr>
              <a:t>. Какие виды принудительных мер медицинского характера могут быть назначены </a:t>
            </a:r>
            <a:r>
              <a:rPr lang="ru-RU" sz="1200" i="1" dirty="0" err="1" smtClean="0">
                <a:latin typeface="Times New Roman" pitchFamily="18" charset="0"/>
                <a:cs typeface="Times New Roman" pitchFamily="18" charset="0"/>
              </a:rPr>
              <a:t>Кривко</a:t>
            </a:r>
            <a:r>
              <a:rPr lang="ru-RU" sz="1200" i="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defRPr/>
            </a:pPr>
            <a:endParaRPr lang="ru-RU" sz="12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6740307"/>
          </a:xfrm>
          <a:prstGeom prst="rect">
            <a:avLst/>
          </a:prstGeom>
        </p:spPr>
        <p:txBody>
          <a:bodyPr wrap="square">
            <a:spAutoFit/>
          </a:bodyPr>
          <a:lstStyle/>
          <a:p>
            <a:pPr>
              <a:defRPr/>
            </a:pPr>
            <a:r>
              <a:rPr lang="ru-RU" sz="1350" dirty="0" smtClean="0">
                <a:latin typeface="Times New Roman" pitchFamily="18" charset="0"/>
                <a:cs typeface="Times New Roman" pitchFamily="18" charset="0"/>
              </a:rPr>
              <a:t>4.Сотрудник полиции </a:t>
            </a:r>
            <a:r>
              <a:rPr lang="ru-RU" sz="1350" dirty="0" err="1" smtClean="0">
                <a:latin typeface="Times New Roman" pitchFamily="18" charset="0"/>
                <a:cs typeface="Times New Roman" pitchFamily="18" charset="0"/>
              </a:rPr>
              <a:t>Ивицкий</a:t>
            </a:r>
            <a:r>
              <a:rPr lang="ru-RU" sz="1350" dirty="0" smtClean="0">
                <a:latin typeface="Times New Roman" pitchFamily="18" charset="0"/>
                <a:cs typeface="Times New Roman" pitchFamily="18" charset="0"/>
              </a:rPr>
              <a:t> с целью убийства выстрелил несколько раз в </a:t>
            </a:r>
            <a:r>
              <a:rPr lang="ru-RU" sz="1350" dirty="0" err="1" smtClean="0">
                <a:latin typeface="Times New Roman" pitchFamily="18" charset="0"/>
                <a:cs typeface="Times New Roman" pitchFamily="18" charset="0"/>
              </a:rPr>
              <a:t>Тимершина</a:t>
            </a:r>
            <a:r>
              <a:rPr lang="ru-RU" sz="1350" dirty="0" smtClean="0">
                <a:latin typeface="Times New Roman" pitchFamily="18" charset="0"/>
                <a:cs typeface="Times New Roman" pitchFamily="18" charset="0"/>
              </a:rPr>
              <a:t> – директора фирмы, в которой работала его жена, и свою жену, причинив им тяжкий вред здоровью, опасный для жизни. </a:t>
            </a:r>
          </a:p>
          <a:p>
            <a:r>
              <a:rPr lang="ru-RU" sz="1350" dirty="0" smtClean="0">
                <a:latin typeface="Times New Roman" pitchFamily="18" charset="0"/>
                <a:cs typeface="Times New Roman" pitchFamily="18" charset="0"/>
              </a:rPr>
              <a:t>Рассмотрев дело, суд пришел к выводу, что </a:t>
            </a:r>
            <a:r>
              <a:rPr lang="ru-RU" sz="1350" dirty="0" err="1" smtClean="0">
                <a:latin typeface="Times New Roman" pitchFamily="18" charset="0"/>
                <a:cs typeface="Times New Roman" pitchFamily="18" charset="0"/>
              </a:rPr>
              <a:t>Ивицкий</a:t>
            </a:r>
            <a:r>
              <a:rPr lang="ru-RU" sz="1350" dirty="0" smtClean="0">
                <a:latin typeface="Times New Roman" pitchFamily="18" charset="0"/>
                <a:cs typeface="Times New Roman" pitchFamily="18" charset="0"/>
              </a:rPr>
              <a:t> не может нести уголовную ответственность по ч.3 ст.30, п. «а» ч.2 ст.105 УК РФ за содеянное, поскольку он находился в состоянии невменяемости. Освободив </a:t>
            </a:r>
            <a:r>
              <a:rPr lang="ru-RU" sz="1350" dirty="0" err="1" smtClean="0">
                <a:latin typeface="Times New Roman" pitchFamily="18" charset="0"/>
                <a:cs typeface="Times New Roman" pitchFamily="18" charset="0"/>
              </a:rPr>
              <a:t>Ивицкого</a:t>
            </a:r>
            <a:r>
              <a:rPr lang="ru-RU" sz="1350" dirty="0" smtClean="0">
                <a:latin typeface="Times New Roman" pitchFamily="18" charset="0"/>
                <a:cs typeface="Times New Roman" pitchFamily="18" charset="0"/>
              </a:rPr>
              <a:t> от уголовной ответственности, суд направил его на принудительное лечение в психиатрическом стационаре общего типа с учетом его соматического состояния. В апелляционной жалобе потерпевший </a:t>
            </a:r>
            <a:r>
              <a:rPr lang="ru-RU" sz="1350" dirty="0" err="1" smtClean="0">
                <a:latin typeface="Times New Roman" pitchFamily="18" charset="0"/>
                <a:cs typeface="Times New Roman" pitchFamily="18" charset="0"/>
              </a:rPr>
              <a:t>Тимершин</a:t>
            </a:r>
            <a:r>
              <a:rPr lang="ru-RU" sz="1350" dirty="0" smtClean="0">
                <a:latin typeface="Times New Roman" pitchFamily="18" charset="0"/>
                <a:cs typeface="Times New Roman" pitchFamily="18" charset="0"/>
              </a:rPr>
              <a:t> просил постановление суда отменить в связи с необоснованным, по его мнению, направлением </a:t>
            </a:r>
            <a:r>
              <a:rPr lang="ru-RU" sz="1350" dirty="0" err="1" smtClean="0">
                <a:latin typeface="Times New Roman" pitchFamily="18" charset="0"/>
                <a:cs typeface="Times New Roman" pitchFamily="18" charset="0"/>
              </a:rPr>
              <a:t>Ивицкого</a:t>
            </a:r>
            <a:r>
              <a:rPr lang="ru-RU" sz="1350" dirty="0" smtClean="0">
                <a:latin typeface="Times New Roman" pitchFamily="18" charset="0"/>
                <a:cs typeface="Times New Roman" pitchFamily="18" charset="0"/>
              </a:rPr>
              <a:t> в психиатрический стационар общего типа. По заключению экспертов- психиатров </a:t>
            </a:r>
            <a:r>
              <a:rPr lang="ru-RU" sz="1350" dirty="0" err="1" smtClean="0">
                <a:latin typeface="Times New Roman" pitchFamily="18" charset="0"/>
                <a:cs typeface="Times New Roman" pitchFamily="18" charset="0"/>
              </a:rPr>
              <a:t>Ивицкий</a:t>
            </a:r>
            <a:r>
              <a:rPr lang="ru-RU" sz="1350" dirty="0" smtClean="0">
                <a:latin typeface="Times New Roman" pitchFamily="18" charset="0"/>
                <a:cs typeface="Times New Roman" pitchFamily="18" charset="0"/>
              </a:rPr>
              <a:t> нуждается в принудительном лечении в психиатрическом стационаре специализированного типа. Однако суд не согласился с выводами экспертов. Как установлено по делу, ранее </a:t>
            </a:r>
            <a:r>
              <a:rPr lang="ru-RU" sz="1350" dirty="0" err="1" smtClean="0">
                <a:latin typeface="Times New Roman" pitchFamily="18" charset="0"/>
                <a:cs typeface="Times New Roman" pitchFamily="18" charset="0"/>
              </a:rPr>
              <a:t>Ивицкий</a:t>
            </a:r>
            <a:r>
              <a:rPr lang="ru-RU" sz="1350" dirty="0" smtClean="0">
                <a:latin typeface="Times New Roman" pitchFamily="18" charset="0"/>
                <a:cs typeface="Times New Roman" pitchFamily="18" charset="0"/>
              </a:rPr>
              <a:t> общественно опасных действий не совершал. По показаниям его законного представителя и свидетелей состояние его здоровья несколько улучшилось, он высказывал сожаление о случившемся.</a:t>
            </a:r>
          </a:p>
          <a:p>
            <a:r>
              <a:rPr lang="ru-RU" sz="1350" i="1" dirty="0" smtClean="0">
                <a:latin typeface="Times New Roman" pitchFamily="18" charset="0"/>
                <a:cs typeface="Times New Roman" pitchFamily="18" charset="0"/>
              </a:rPr>
              <a:t> Является ли постановление суда при указанных обстоятельствах обоснованным?</a:t>
            </a:r>
            <a:endParaRPr lang="ru-RU" sz="1350"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Что имеет в виду ст.101 УК РФ, говоря о «постоянном наблюдении», «интенсивном наблюдении». Какими обстоятельствами определяется нуждаемость лица в больничном лечении.</a:t>
            </a:r>
            <a:endParaRPr lang="ru-RU" sz="1350"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С какими право ограничениями связано принудительное лечение в психиатрических стационарах?</a:t>
            </a:r>
            <a:endParaRPr lang="ru-RU" sz="1350"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 </a:t>
            </a:r>
            <a:endParaRPr lang="ru-RU" sz="1350"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5. Московский городской суд признал доказанными совершение </a:t>
            </a:r>
            <a:r>
              <a:rPr lang="ru-RU" sz="1350" dirty="0" err="1" smtClean="0">
                <a:latin typeface="Times New Roman" pitchFamily="18" charset="0"/>
                <a:cs typeface="Times New Roman" pitchFamily="18" charset="0"/>
              </a:rPr>
              <a:t>Павлюком</a:t>
            </a:r>
            <a:r>
              <a:rPr lang="ru-RU" sz="1350" dirty="0" smtClean="0">
                <a:latin typeface="Times New Roman" pitchFamily="18" charset="0"/>
                <a:cs typeface="Times New Roman" pitchFamily="18" charset="0"/>
              </a:rPr>
              <a:t> общественно опасных деяний, предусмотренных п. «а» ч.2 ст.105 УК РФ в состоянии невменяемости (убийство своей матери и родственницы). </a:t>
            </a:r>
            <a:r>
              <a:rPr lang="ru-RU" sz="1350" dirty="0" err="1" smtClean="0">
                <a:latin typeface="Times New Roman" pitchFamily="18" charset="0"/>
                <a:cs typeface="Times New Roman" pitchFamily="18" charset="0"/>
              </a:rPr>
              <a:t>Павлюк</a:t>
            </a:r>
            <a:r>
              <a:rPr lang="ru-RU" sz="1350" dirty="0" smtClean="0">
                <a:latin typeface="Times New Roman" pitchFamily="18" charset="0"/>
                <a:cs typeface="Times New Roman" pitchFamily="18" charset="0"/>
              </a:rPr>
              <a:t> освобожден от уголовной ответственности и в отношении него применены принудительные меры медицинского характера – лечение в психиатрическом стационаре общего типа.</a:t>
            </a:r>
          </a:p>
          <a:p>
            <a:r>
              <a:rPr lang="ru-RU" sz="1350" dirty="0" smtClean="0">
                <a:latin typeface="Times New Roman" pitchFamily="18" charset="0"/>
                <a:cs typeface="Times New Roman" pitchFamily="18" charset="0"/>
              </a:rPr>
              <a:t>Через пять лет в суд поступило представление с заключением врачебной комиссии психиатрической больницы о том, что </a:t>
            </a:r>
            <a:r>
              <a:rPr lang="ru-RU" sz="1350" dirty="0" err="1" smtClean="0">
                <a:latin typeface="Times New Roman" pitchFamily="18" charset="0"/>
                <a:cs typeface="Times New Roman" pitchFamily="18" charset="0"/>
              </a:rPr>
              <a:t>Павлюк</a:t>
            </a:r>
            <a:r>
              <a:rPr lang="ru-RU" sz="1350" dirty="0" smtClean="0">
                <a:latin typeface="Times New Roman" pitchFamily="18" charset="0"/>
                <a:cs typeface="Times New Roman" pitchFamily="18" charset="0"/>
              </a:rPr>
              <a:t> по своему психическому состоянию и характеру поведения представляет повышенную общественную опасность и нуждается в направлении на принудительное лечение в психиатрическом стационаре специализированного типа. По заключению комиссии </a:t>
            </a:r>
            <a:r>
              <a:rPr lang="ru-RU" sz="1350" dirty="0" err="1" smtClean="0">
                <a:latin typeface="Times New Roman" pitchFamily="18" charset="0"/>
                <a:cs typeface="Times New Roman" pitchFamily="18" charset="0"/>
              </a:rPr>
              <a:t>Павлюк</a:t>
            </a:r>
            <a:r>
              <a:rPr lang="ru-RU" sz="1350" dirty="0" smtClean="0">
                <a:latin typeface="Times New Roman" pitchFamily="18" charset="0"/>
                <a:cs typeface="Times New Roman" pitchFamily="18" charset="0"/>
              </a:rPr>
              <a:t> страдает хроническим душевным заболеванием в форме шизофрении, проявляет агрессивные тенденции по отношению к больным, стремится к побегам и неоднократно их реализовывал.</a:t>
            </a:r>
          </a:p>
          <a:p>
            <a:r>
              <a:rPr lang="ru-RU" sz="1350" dirty="0" smtClean="0">
                <a:latin typeface="Times New Roman" pitchFamily="18" charset="0"/>
                <a:cs typeface="Times New Roman" pitchFamily="18" charset="0"/>
              </a:rPr>
              <a:t>В порядке, предусмотренном ст.445 УПК РФ, принудительная мера медицинского характера в отношении </a:t>
            </a:r>
            <a:r>
              <a:rPr lang="ru-RU" sz="1350" dirty="0" err="1" smtClean="0">
                <a:latin typeface="Times New Roman" pitchFamily="18" charset="0"/>
                <a:cs typeface="Times New Roman" pitchFamily="18" charset="0"/>
              </a:rPr>
              <a:t>Павлюка</a:t>
            </a:r>
            <a:r>
              <a:rPr lang="ru-RU" sz="1350" dirty="0" smtClean="0">
                <a:latin typeface="Times New Roman" pitchFamily="18" charset="0"/>
                <a:cs typeface="Times New Roman" pitchFamily="18" charset="0"/>
              </a:rPr>
              <a:t> была изменена. В апелляционной жалобе законный представитель </a:t>
            </a:r>
            <a:r>
              <a:rPr lang="ru-RU" sz="1350" dirty="0" err="1" smtClean="0">
                <a:latin typeface="Times New Roman" pitchFamily="18" charset="0"/>
                <a:cs typeface="Times New Roman" pitchFamily="18" charset="0"/>
              </a:rPr>
              <a:t>Павлюка</a:t>
            </a:r>
            <a:r>
              <a:rPr lang="ru-RU" sz="1350" dirty="0" smtClean="0">
                <a:latin typeface="Times New Roman" pitchFamily="18" charset="0"/>
                <a:cs typeface="Times New Roman" pitchFamily="18" charset="0"/>
              </a:rPr>
              <a:t> – его отец, не оспаривая, что сын болен и нуждается в лечении, просил постановление суда отменить, считая, что изменение принудительной меры медицинского характера отрицательно скажется на его здоровье. Он также указал, что готов взять сына под опеку, так как он у него единственный и к тому же инвалид второй группы.</a:t>
            </a:r>
          </a:p>
          <a:p>
            <a:r>
              <a:rPr lang="ru-RU" sz="1350" i="1" dirty="0" smtClean="0">
                <a:latin typeface="Times New Roman" pitchFamily="18" charset="0"/>
                <a:cs typeface="Times New Roman" pitchFamily="18" charset="0"/>
              </a:rPr>
              <a:t>Примите аргументированное решение по апелляционной жалобе.</a:t>
            </a:r>
            <a:endParaRPr lang="ru-RU" sz="1350" dirty="0" smtClean="0">
              <a:latin typeface="Times New Roman" pitchFamily="18" charset="0"/>
              <a:cs typeface="Times New Roman" pitchFamily="18" charset="0"/>
            </a:endParaRPr>
          </a:p>
          <a:p>
            <a:pPr>
              <a:defRPr/>
            </a:pPr>
            <a:endParaRPr lang="ru-RU" sz="135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Уголовный закон</a:t>
            </a:r>
          </a:p>
        </p:txBody>
      </p:sp>
      <p:graphicFrame>
        <p:nvGraphicFramePr>
          <p:cNvPr id="331793" name="Object 17"/>
          <p:cNvGraphicFramePr>
            <a:graphicFrameLocks noChangeAspect="1"/>
          </p:cNvGraphicFramePr>
          <p:nvPr/>
        </p:nvGraphicFramePr>
        <p:xfrm>
          <a:off x="395288" y="1844675"/>
          <a:ext cx="446087" cy="838200"/>
        </p:xfrm>
        <a:graphic>
          <a:graphicData uri="http://schemas.openxmlformats.org/presentationml/2006/ole">
            <mc:AlternateContent xmlns:mc="http://schemas.openxmlformats.org/markup-compatibility/2006">
              <mc:Choice xmlns:v="urn:schemas-microsoft-com:vml" Requires="v">
                <p:oleObj spid="_x0000_s38950"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44675"/>
                        <a:ext cx="446087"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Rectangle 27"/>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Действие уголовного закона во времени</a:t>
            </a:r>
          </a:p>
          <a:p>
            <a:pPr algn="ctr" eaLnBrk="0" hangingPunct="0"/>
            <a:endParaRPr lang="ru-RU" sz="1400" b="1">
              <a:latin typeface="Arial" charset="0"/>
            </a:endParaRPr>
          </a:p>
        </p:txBody>
      </p:sp>
      <p:sp>
        <p:nvSpPr>
          <p:cNvPr id="331804" name="Rectangle 28"/>
          <p:cNvSpPr>
            <a:spLocks noChangeArrowheads="1"/>
          </p:cNvSpPr>
          <p:nvPr/>
        </p:nvSpPr>
        <p:spPr bwMode="auto">
          <a:xfrm>
            <a:off x="1187624" y="2204864"/>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dirty="0">
                <a:solidFill>
                  <a:schemeClr val="bg1"/>
                </a:solidFill>
              </a:rPr>
              <a:t>Уголовный закон не имеет обратную силу, если: (ст. 10 </a:t>
            </a:r>
            <a:r>
              <a:rPr lang="ru-RU" sz="1600" b="1" dirty="0" smtClean="0">
                <a:solidFill>
                  <a:schemeClr val="bg1"/>
                </a:solidFill>
              </a:rPr>
              <a:t>УК РФ)</a:t>
            </a:r>
            <a:endParaRPr lang="ru-RU" sz="1600" b="1" dirty="0">
              <a:solidFill>
                <a:schemeClr val="bg1"/>
              </a:solidFill>
            </a:endParaRPr>
          </a:p>
          <a:p>
            <a:pPr algn="ctr" eaLnBrk="0" hangingPunct="0"/>
            <a:endParaRPr lang="ru-RU" sz="1400" b="1" dirty="0">
              <a:latin typeface="Arial" charset="0"/>
            </a:endParaRPr>
          </a:p>
        </p:txBody>
      </p:sp>
      <p:sp>
        <p:nvSpPr>
          <p:cNvPr id="331807" name="Rectangle 31"/>
          <p:cNvSpPr>
            <a:spLocks noChangeArrowheads="1"/>
          </p:cNvSpPr>
          <p:nvPr/>
        </p:nvSpPr>
        <p:spPr bwMode="auto">
          <a:xfrm>
            <a:off x="2124075" y="2996952"/>
            <a:ext cx="5257800"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Устанавливает преступность деяния</a:t>
            </a:r>
          </a:p>
          <a:p>
            <a:pPr algn="ctr" eaLnBrk="0" hangingPunct="0"/>
            <a:endParaRPr lang="ru-RU" sz="1400" b="1" dirty="0">
              <a:latin typeface="Arial" charset="0"/>
            </a:endParaRPr>
          </a:p>
        </p:txBody>
      </p:sp>
      <p:sp>
        <p:nvSpPr>
          <p:cNvPr id="331809" name="Rectangle 33"/>
          <p:cNvSpPr>
            <a:spLocks noChangeArrowheads="1"/>
          </p:cNvSpPr>
          <p:nvPr/>
        </p:nvSpPr>
        <p:spPr bwMode="auto">
          <a:xfrm>
            <a:off x="1979712" y="3644900"/>
            <a:ext cx="5616623" cy="7207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Усиливает наказание или иным образом </a:t>
            </a:r>
          </a:p>
          <a:p>
            <a:pPr algn="ctr" eaLnBrk="0" hangingPunct="0"/>
            <a:r>
              <a:rPr lang="ru-RU" dirty="0" smtClean="0">
                <a:solidFill>
                  <a:srgbClr val="000000"/>
                </a:solidFill>
              </a:rPr>
              <a:t>ухудшает </a:t>
            </a:r>
            <a:r>
              <a:rPr lang="ru-RU" dirty="0">
                <a:solidFill>
                  <a:srgbClr val="000000"/>
                </a:solidFill>
              </a:rPr>
              <a:t>положение </a:t>
            </a:r>
            <a:r>
              <a:rPr lang="ru-RU" dirty="0" smtClean="0">
                <a:solidFill>
                  <a:srgbClr val="000000"/>
                </a:solidFill>
              </a:rPr>
              <a:t>лица, </a:t>
            </a:r>
            <a:r>
              <a:rPr lang="ru-RU" dirty="0">
                <a:solidFill>
                  <a:srgbClr val="000000"/>
                </a:solidFill>
              </a:rPr>
              <a:t>отбывающего наказание</a:t>
            </a:r>
          </a:p>
          <a:p>
            <a:pPr algn="ctr" eaLnBrk="0" hangingPunct="0"/>
            <a:endParaRPr lang="ru-RU" sz="1400" b="1" dirty="0">
              <a:solidFill>
                <a:srgbClr val="000000"/>
              </a:solidFill>
              <a:latin typeface="Arial" charset="0"/>
            </a:endParaRPr>
          </a:p>
        </p:txBody>
      </p:sp>
      <p:sp>
        <p:nvSpPr>
          <p:cNvPr id="12"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14">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331804"/>
                                        </p:tgtEl>
                                        <p:attrNameLst>
                                          <p:attrName>style.color</p:attrName>
                                        </p:attrNameLst>
                                      </p:cBhvr>
                                      <p:to>
                                        <a:schemeClr val="bg1"/>
                                      </p:to>
                                    </p:animClr>
                                    <p:animClr clrSpc="rgb" dir="cw">
                                      <p:cBhvr>
                                        <p:cTn id="7" dur="250" autoRev="1" fill="remove"/>
                                        <p:tgtEl>
                                          <p:spTgt spid="331804"/>
                                        </p:tgtEl>
                                        <p:attrNameLst>
                                          <p:attrName>fillcolor</p:attrName>
                                        </p:attrNameLst>
                                      </p:cBhvr>
                                      <p:to>
                                        <a:schemeClr val="bg1"/>
                                      </p:to>
                                    </p:animClr>
                                    <p:set>
                                      <p:cBhvr>
                                        <p:cTn id="8" dur="250" autoRev="1" fill="remove"/>
                                        <p:tgtEl>
                                          <p:spTgt spid="331804"/>
                                        </p:tgtEl>
                                        <p:attrNameLst>
                                          <p:attrName>fill.type</p:attrName>
                                        </p:attrNameLst>
                                      </p:cBhvr>
                                      <p:to>
                                        <p:strVal val="solid"/>
                                      </p:to>
                                    </p:set>
                                    <p:set>
                                      <p:cBhvr>
                                        <p:cTn id="9" dur="250" autoRev="1" fill="remove"/>
                                        <p:tgtEl>
                                          <p:spTgt spid="331804"/>
                                        </p:tgtEl>
                                        <p:attrNameLst>
                                          <p:attrName>fill.on</p:attrName>
                                        </p:attrNameLst>
                                      </p:cBhvr>
                                      <p:to>
                                        <p:strVal val="true"/>
                                      </p:to>
                                    </p:se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1807"/>
                                        </p:tgtEl>
                                        <p:attrNameLst>
                                          <p:attrName>style.visibility</p:attrName>
                                        </p:attrNameLst>
                                      </p:cBhvr>
                                      <p:to>
                                        <p:strVal val="visible"/>
                                      </p:to>
                                    </p:set>
                                    <p:anim calcmode="lin" valueType="num">
                                      <p:cBhvr>
                                        <p:cTn id="13" dur="2000" fill="hold"/>
                                        <p:tgtEl>
                                          <p:spTgt spid="331807"/>
                                        </p:tgtEl>
                                        <p:attrNameLst>
                                          <p:attrName>ppt_w</p:attrName>
                                        </p:attrNameLst>
                                      </p:cBhvr>
                                      <p:tavLst>
                                        <p:tav tm="0">
                                          <p:val>
                                            <p:strVal val="#ppt_w*0.70"/>
                                          </p:val>
                                        </p:tav>
                                        <p:tav tm="100000">
                                          <p:val>
                                            <p:strVal val="#ppt_w"/>
                                          </p:val>
                                        </p:tav>
                                      </p:tavLst>
                                    </p:anim>
                                    <p:anim calcmode="lin" valueType="num">
                                      <p:cBhvr>
                                        <p:cTn id="14" dur="2000" fill="hold"/>
                                        <p:tgtEl>
                                          <p:spTgt spid="331807"/>
                                        </p:tgtEl>
                                        <p:attrNameLst>
                                          <p:attrName>ppt_h</p:attrName>
                                        </p:attrNameLst>
                                      </p:cBhvr>
                                      <p:tavLst>
                                        <p:tav tm="0">
                                          <p:val>
                                            <p:strVal val="#ppt_h"/>
                                          </p:val>
                                        </p:tav>
                                        <p:tav tm="100000">
                                          <p:val>
                                            <p:strVal val="#ppt_h"/>
                                          </p:val>
                                        </p:tav>
                                      </p:tavLst>
                                    </p:anim>
                                    <p:animEffect transition="in" filter="fade">
                                      <p:cBhvr>
                                        <p:cTn id="15" dur="2000"/>
                                        <p:tgtEl>
                                          <p:spTgt spid="331807"/>
                                        </p:tgtEl>
                                      </p:cBhvr>
                                    </p:animEffect>
                                  </p:childTnLst>
                                </p:cTn>
                              </p:par>
                            </p:childTnLst>
                          </p:cTn>
                        </p:par>
                        <p:par>
                          <p:cTn id="16" fill="hold" nodeType="afterGroup">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331809"/>
                                        </p:tgtEl>
                                        <p:attrNameLst>
                                          <p:attrName>style.visibility</p:attrName>
                                        </p:attrNameLst>
                                      </p:cBhvr>
                                      <p:to>
                                        <p:strVal val="visible"/>
                                      </p:to>
                                    </p:set>
                                    <p:anim calcmode="lin" valueType="num">
                                      <p:cBhvr>
                                        <p:cTn id="19" dur="2000" fill="hold"/>
                                        <p:tgtEl>
                                          <p:spTgt spid="331809"/>
                                        </p:tgtEl>
                                        <p:attrNameLst>
                                          <p:attrName>ppt_w</p:attrName>
                                        </p:attrNameLst>
                                      </p:cBhvr>
                                      <p:tavLst>
                                        <p:tav tm="0">
                                          <p:val>
                                            <p:strVal val="#ppt_w*0.70"/>
                                          </p:val>
                                        </p:tav>
                                        <p:tav tm="100000">
                                          <p:val>
                                            <p:strVal val="#ppt_w"/>
                                          </p:val>
                                        </p:tav>
                                      </p:tavLst>
                                    </p:anim>
                                    <p:anim calcmode="lin" valueType="num">
                                      <p:cBhvr>
                                        <p:cTn id="20" dur="2000" fill="hold"/>
                                        <p:tgtEl>
                                          <p:spTgt spid="331809"/>
                                        </p:tgtEl>
                                        <p:attrNameLst>
                                          <p:attrName>ppt_h</p:attrName>
                                        </p:attrNameLst>
                                      </p:cBhvr>
                                      <p:tavLst>
                                        <p:tav tm="0">
                                          <p:val>
                                            <p:strVal val="#ppt_h"/>
                                          </p:val>
                                        </p:tav>
                                        <p:tav tm="100000">
                                          <p:val>
                                            <p:strVal val="#ppt_h"/>
                                          </p:val>
                                        </p:tav>
                                      </p:tavLst>
                                    </p:anim>
                                    <p:animEffect transition="in" filter="fade">
                                      <p:cBhvr>
                                        <p:cTn id="21" dur="2000"/>
                                        <p:tgtEl>
                                          <p:spTgt spid="331809"/>
                                        </p:tgtEl>
                                      </p:cBhvr>
                                    </p:animEffect>
                                  </p:childTnLst>
                                </p:cTn>
                              </p:par>
                            </p:childTnLst>
                          </p:cTn>
                        </p:par>
                        <p:par>
                          <p:cTn id="22" fill="hold" nodeType="afterGroup">
                            <p:stCondLst>
                              <p:cond delay="5000"/>
                            </p:stCondLst>
                            <p:childTnLst>
                              <p:par>
                                <p:cTn id="23" presetID="15" presetClass="entr" presetSubtype="0" fill="hold" nodeType="afterEffect">
                                  <p:stCondLst>
                                    <p:cond delay="0"/>
                                  </p:stCondLst>
                                  <p:childTnLst>
                                    <p:set>
                                      <p:cBhvr>
                                        <p:cTn id="24" dur="1" fill="hold">
                                          <p:stCondLst>
                                            <p:cond delay="0"/>
                                          </p:stCondLst>
                                        </p:cTn>
                                        <p:tgtEl>
                                          <p:spTgt spid="331793"/>
                                        </p:tgtEl>
                                        <p:attrNameLst>
                                          <p:attrName>style.visibility</p:attrName>
                                        </p:attrNameLst>
                                      </p:cBhvr>
                                      <p:to>
                                        <p:strVal val="visible"/>
                                      </p:to>
                                    </p:set>
                                    <p:anim calcmode="lin" valueType="num">
                                      <p:cBhvr>
                                        <p:cTn id="25" dur="5000" fill="hold"/>
                                        <p:tgtEl>
                                          <p:spTgt spid="331793"/>
                                        </p:tgtEl>
                                        <p:attrNameLst>
                                          <p:attrName>ppt_w</p:attrName>
                                        </p:attrNameLst>
                                      </p:cBhvr>
                                      <p:tavLst>
                                        <p:tav tm="0">
                                          <p:val>
                                            <p:fltVal val="0"/>
                                          </p:val>
                                        </p:tav>
                                        <p:tav tm="100000">
                                          <p:val>
                                            <p:strVal val="#ppt_w"/>
                                          </p:val>
                                        </p:tav>
                                      </p:tavLst>
                                    </p:anim>
                                    <p:anim calcmode="lin" valueType="num">
                                      <p:cBhvr>
                                        <p:cTn id="26" dur="5000" fill="hold"/>
                                        <p:tgtEl>
                                          <p:spTgt spid="331793"/>
                                        </p:tgtEl>
                                        <p:attrNameLst>
                                          <p:attrName>ppt_h</p:attrName>
                                        </p:attrNameLst>
                                      </p:cBhvr>
                                      <p:tavLst>
                                        <p:tav tm="0">
                                          <p:val>
                                            <p:fltVal val="0"/>
                                          </p:val>
                                        </p:tav>
                                        <p:tav tm="100000">
                                          <p:val>
                                            <p:strVal val="#ppt_h"/>
                                          </p:val>
                                        </p:tav>
                                      </p:tavLst>
                                    </p:anim>
                                    <p:anim calcmode="lin" valueType="num">
                                      <p:cBhvr>
                                        <p:cTn id="27" dur="5000" fill="hold"/>
                                        <p:tgtEl>
                                          <p:spTgt spid="331793"/>
                                        </p:tgtEl>
                                        <p:attrNameLst>
                                          <p:attrName>ppt_x</p:attrName>
                                        </p:attrNameLst>
                                      </p:cBhvr>
                                      <p:tavLst>
                                        <p:tav tm="0" fmla="#ppt_x+(cos(-2*pi*(1-$))*-#ppt_x-sin(-2*pi*(1-$))*(1-#ppt_y))*(1-$)">
                                          <p:val>
                                            <p:fltVal val="0"/>
                                          </p:val>
                                        </p:tav>
                                        <p:tav tm="100000">
                                          <p:val>
                                            <p:fltVal val="1"/>
                                          </p:val>
                                        </p:tav>
                                      </p:tavLst>
                                    </p:anim>
                                    <p:anim calcmode="lin" valueType="num">
                                      <p:cBhvr>
                                        <p:cTn id="28" dur="5000" fill="hold"/>
                                        <p:tgtEl>
                                          <p:spTgt spid="3317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04" grpId="0" animBg="1"/>
      <p:bldP spid="331807" grpId="0" animBg="1"/>
      <p:bldP spid="331809"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0"/>
            <a:ext cx="9144000" cy="7344445"/>
          </a:xfrm>
          <a:prstGeom prst="rect">
            <a:avLst/>
          </a:prstGeom>
        </p:spPr>
        <p:txBody>
          <a:bodyPr wrap="square">
            <a:spAutoFit/>
          </a:bodyPr>
          <a:lstStyle/>
          <a:p>
            <a:r>
              <a:rPr lang="ru-RU" sz="1350" b="1" dirty="0" smtClean="0">
                <a:latin typeface="Times New Roman" pitchFamily="18" charset="0"/>
                <a:cs typeface="Times New Roman" pitchFamily="18" charset="0"/>
              </a:rPr>
              <a:t>Тема 23. </a:t>
            </a:r>
            <a:r>
              <a:rPr lang="ru-RU" sz="1350" b="1" i="1" dirty="0" smtClean="0">
                <a:latin typeface="Times New Roman" pitchFamily="18" charset="0"/>
                <a:cs typeface="Times New Roman" pitchFamily="18" charset="0"/>
              </a:rPr>
              <a:t>Конфискация имущества (изучается самостоятельно)</a:t>
            </a:r>
            <a:endParaRPr lang="ru-RU" sz="1350"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1.Понятие конфискации имущества, ее цели.</a:t>
            </a:r>
          </a:p>
          <a:p>
            <a:r>
              <a:rPr lang="ru-RU" sz="1350" dirty="0" smtClean="0">
                <a:latin typeface="Times New Roman" pitchFamily="18" charset="0"/>
                <a:cs typeface="Times New Roman" pitchFamily="18" charset="0"/>
              </a:rPr>
              <a:t>2.Предмет конфискации (перечень имущества, подлежащего конфискации).</a:t>
            </a:r>
          </a:p>
          <a:p>
            <a:r>
              <a:rPr lang="ru-RU" sz="1350" dirty="0" smtClean="0">
                <a:latin typeface="Times New Roman" pitchFamily="18" charset="0"/>
                <a:cs typeface="Times New Roman" pitchFamily="18" charset="0"/>
              </a:rPr>
              <a:t>3. Конфискация денежной суммы взамен имущества.</a:t>
            </a:r>
          </a:p>
          <a:p>
            <a:r>
              <a:rPr lang="ru-RU" sz="1350" dirty="0" smtClean="0">
                <a:latin typeface="Times New Roman" pitchFamily="18" charset="0"/>
                <a:cs typeface="Times New Roman" pitchFamily="18" charset="0"/>
              </a:rPr>
              <a:t>4. Возмещение причиненного ущерба.</a:t>
            </a:r>
          </a:p>
          <a:p>
            <a:r>
              <a:rPr lang="ru-RU" sz="1350" dirty="0" smtClean="0">
                <a:latin typeface="Times New Roman" pitchFamily="18" charset="0"/>
                <a:cs typeface="Times New Roman" pitchFamily="18" charset="0"/>
              </a:rPr>
              <a:t> </a:t>
            </a:r>
          </a:p>
          <a:p>
            <a:r>
              <a:rPr lang="ru-RU" sz="1350" b="1" i="1" dirty="0" smtClean="0">
                <a:latin typeface="Times New Roman" pitchFamily="18" charset="0"/>
                <a:cs typeface="Times New Roman" pitchFamily="18" charset="0"/>
              </a:rPr>
              <a:t>Задачи:</a:t>
            </a:r>
            <a:endParaRPr lang="ru-RU" sz="1350" u="sng"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1.К осужденному по ч.2 ст.258 УК РФ Р. по приговору также была назначена конфискация автомобиля, который им использовался при совершении преступления. В ходе следствия было установлено, что автомобиль принадлежал отцу Р. Адвокат в жалобе указал что конфискацию имущества в данном случае применять нельзя, т.к. преступление не указано в перечне п. «а» ч.1 ст.104-1 УК РФ. </a:t>
            </a:r>
            <a:endParaRPr lang="ru-RU" sz="1350" u="sng"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Подлежит ли удовлетворению жалоба адвоката?</a:t>
            </a:r>
            <a:endParaRPr lang="ru-RU" sz="1350" u="sng"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 </a:t>
            </a:r>
            <a:endParaRPr lang="ru-RU" sz="1350" u="sng"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2.По приговору районного суда </a:t>
            </a:r>
            <a:r>
              <a:rPr lang="ru-RU" sz="1350" dirty="0" err="1" smtClean="0">
                <a:latin typeface="Times New Roman" pitchFamily="18" charset="0"/>
                <a:cs typeface="Times New Roman" pitchFamily="18" charset="0"/>
              </a:rPr>
              <a:t>Габов</a:t>
            </a:r>
            <a:r>
              <a:rPr lang="ru-RU" sz="1350" dirty="0" smtClean="0">
                <a:latin typeface="Times New Roman" pitchFamily="18" charset="0"/>
                <a:cs typeface="Times New Roman" pitchFamily="18" charset="0"/>
              </a:rPr>
              <a:t> осужден по п. «б», «в» и «г» ч.2 ст.158 УК РФ к трем годам лишения свободы. При обыске в его квартире и гараже было обнаружено ценное имущество (золотые изделия, сотовые телефоны и др.), законные владельцы которого не установлены. </a:t>
            </a:r>
            <a:r>
              <a:rPr lang="ru-RU" sz="1350" dirty="0" err="1" smtClean="0">
                <a:latin typeface="Times New Roman" pitchFamily="18" charset="0"/>
                <a:cs typeface="Times New Roman" pitchFamily="18" charset="0"/>
              </a:rPr>
              <a:t>Габов</a:t>
            </a:r>
            <a:r>
              <a:rPr lang="ru-RU" sz="1350" dirty="0" smtClean="0">
                <a:latin typeface="Times New Roman" pitchFamily="18" charset="0"/>
                <a:cs typeface="Times New Roman" pitchFamily="18" charset="0"/>
              </a:rPr>
              <a:t> пояснил, что все это имущество он похитил, но у кого и где, не помнит. Потерпевшие с заявлениями в милицию не обращались. В обвинительной речи прокурор высказал мнение о необходимости конфискации этого имущества.</a:t>
            </a:r>
            <a:endParaRPr lang="ru-RU" sz="1350" u="sng"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В описательно-мотивировочной части обвинительного приговора в обосновании неприменения конфискации имущества указано, что ст.158 УК РФ не входит в перечень преступлений, предусмотренных п. «а» ч.1 ст.104-1 УК РФ, при совершении которых осуществляется принудительное безвозмездное обращение в собственность государства полученных от преступной деятельности денег, ценностей и иного имущества. Имущество возвращено </a:t>
            </a:r>
            <a:r>
              <a:rPr lang="ru-RU" sz="1350" dirty="0" err="1" smtClean="0">
                <a:latin typeface="Times New Roman" pitchFamily="18" charset="0"/>
                <a:cs typeface="Times New Roman" pitchFamily="18" charset="0"/>
              </a:rPr>
              <a:t>Габову</a:t>
            </a:r>
            <a:r>
              <a:rPr lang="ru-RU" sz="1350" dirty="0" smtClean="0">
                <a:latin typeface="Times New Roman" pitchFamily="18" charset="0"/>
                <a:cs typeface="Times New Roman" pitchFamily="18" charset="0"/>
              </a:rPr>
              <a:t>.</a:t>
            </a:r>
            <a:endParaRPr lang="ru-RU" sz="1350" u="sng"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Соответствует ли приговор положениям уголовного закона? Правильно ли определена судьба имущества?</a:t>
            </a:r>
            <a:endParaRPr lang="ru-RU" sz="1350" u="sng"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Как соотносятся  уголовно-правовая и уголовно-процессуальная конфискации имущества?</a:t>
            </a:r>
            <a:endParaRPr lang="ru-RU" sz="1350" u="sng"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 </a:t>
            </a:r>
            <a:endParaRPr lang="ru-RU" sz="1350" u="sng"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3.Смелов осужден за совершение убийства двух или более лиц по найму (п. «а», «з» ч.2 ст.105 УК РФ). На преступные доходы Смелов купил дом, который впоследствии продал, ранее незнакомому Козлову. Следствию не удалось доказать, что Козлов знал или должен был знать, что дом был куплен на денежные средства, полученные в результате преступных действий.</a:t>
            </a:r>
            <a:endParaRPr lang="ru-RU" sz="1350" u="sng" dirty="0" smtClean="0">
              <a:latin typeface="Times New Roman" pitchFamily="18" charset="0"/>
              <a:cs typeface="Times New Roman" pitchFamily="18" charset="0"/>
            </a:endParaRPr>
          </a:p>
          <a:p>
            <a:r>
              <a:rPr lang="ru-RU" sz="1350" dirty="0" smtClean="0">
                <a:latin typeface="Times New Roman" pitchFamily="18" charset="0"/>
                <a:cs typeface="Times New Roman" pitchFamily="18" charset="0"/>
              </a:rPr>
              <a:t>Суд в отношении Смелова вынес решение о конфискации взамен имущества денежной суммы, исходя из инвентаризационной оценки стоимости дома.</a:t>
            </a:r>
            <a:endParaRPr lang="ru-RU" sz="1350" u="sng"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Были ли установлены основания для замены конфискации имущества конфискацией денежной суммы?</a:t>
            </a:r>
            <a:endParaRPr lang="ru-RU" sz="1350" u="sng" dirty="0" smtClean="0">
              <a:latin typeface="Times New Roman" pitchFamily="18" charset="0"/>
              <a:cs typeface="Times New Roman" pitchFamily="18" charset="0"/>
            </a:endParaRPr>
          </a:p>
          <a:p>
            <a:r>
              <a:rPr lang="ru-RU" sz="1350" i="1" dirty="0" smtClean="0">
                <a:latin typeface="Times New Roman" pitchFamily="18" charset="0"/>
                <a:cs typeface="Times New Roman" pitchFamily="18" charset="0"/>
              </a:rPr>
              <a:t>Правильно ли определен размер конфискуемой денежной суммы?</a:t>
            </a:r>
            <a:endParaRPr lang="ru-RU" sz="1350" u="sng" dirty="0" smtClean="0">
              <a:latin typeface="Times New Roman" pitchFamily="18" charset="0"/>
              <a:cs typeface="Times New Roman" pitchFamily="18" charset="0"/>
            </a:endParaRPr>
          </a:p>
          <a:p>
            <a:pPr>
              <a:defRPr/>
            </a:pPr>
            <a:endParaRPr lang="ru-RU" sz="135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597352"/>
            <a:ext cx="719882" cy="260648"/>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597352"/>
            <a:ext cx="719410" cy="260648"/>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97352"/>
            <a:ext cx="467544"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597352"/>
            <a:ext cx="468000"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1"/>
          <p:cNvSpPr>
            <a:spLocks noChangeArrowheads="1"/>
          </p:cNvSpPr>
          <p:nvPr/>
        </p:nvSpPr>
        <p:spPr bwMode="auto">
          <a:xfrm>
            <a:off x="1588" y="450850"/>
            <a:ext cx="9144000" cy="3046988"/>
          </a:xfrm>
          <a:prstGeom prst="rect">
            <a:avLst/>
          </a:prstGeom>
          <a:noFill/>
          <a:ln w="9525">
            <a:noFill/>
            <a:miter lim="800000"/>
            <a:headEnd/>
            <a:tailEnd/>
          </a:ln>
        </p:spPr>
        <p:txBody>
          <a:bodyPr>
            <a:spAutoFit/>
          </a:bodyPr>
          <a:lstStyle/>
          <a:p>
            <a:r>
              <a:rPr lang="ru-RU" sz="1600" b="1" dirty="0" smtClean="0">
                <a:latin typeface="Times New Roman" pitchFamily="18" charset="0"/>
                <a:cs typeface="Times New Roman" pitchFamily="18" charset="0"/>
              </a:rPr>
              <a:t>Тема 24. </a:t>
            </a:r>
            <a:r>
              <a:rPr lang="ru-RU" sz="1600" b="1" i="1" dirty="0" smtClean="0">
                <a:latin typeface="Times New Roman" pitchFamily="18" charset="0"/>
                <a:cs typeface="Times New Roman" pitchFamily="18" charset="0"/>
              </a:rPr>
              <a:t>Основные положения Общей части уголовного права некоторых зарубежных государств (изучается самостоятельно</a:t>
            </a:r>
            <a:r>
              <a:rPr lang="ru-RU" sz="1600" i="1" dirty="0" smtClean="0">
                <a:latin typeface="Times New Roman" pitchFamily="18" charset="0"/>
                <a:cs typeface="Times New Roman" pitchFamily="18" charset="0"/>
              </a:rPr>
              <a:t>)</a:t>
            </a:r>
            <a:endParaRPr lang="ru-RU" sz="1600" u="sng" dirty="0" smtClean="0">
              <a:latin typeface="Times New Roman" pitchFamily="18" charset="0"/>
              <a:cs typeface="Times New Roman" pitchFamily="18" charset="0"/>
            </a:endParaRPr>
          </a:p>
          <a:p>
            <a:r>
              <a:rPr lang="ru-RU" sz="1600" i="1" dirty="0" smtClean="0">
                <a:latin typeface="Times New Roman" pitchFamily="18" charset="0"/>
                <a:cs typeface="Times New Roman" pitchFamily="18" charset="0"/>
              </a:rPr>
              <a:t> </a:t>
            </a:r>
            <a:endParaRPr lang="ru-RU" sz="1600" u="sng"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1.Общая характеристика уголовного права зарубежных стран. Источники уголовного права зарубежных государств. Особенности англо-саксонской и континентальной систем права.</a:t>
            </a:r>
            <a:endParaRPr lang="ru-RU" sz="1600" u="sng"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2. Уголовно-правые школы и теории. Классическое, антропологическое, социологическое направление в уголовном праве. Теория социальной защиты.</a:t>
            </a:r>
          </a:p>
          <a:p>
            <a:r>
              <a:rPr lang="ru-RU" sz="1600" dirty="0" smtClean="0">
                <a:latin typeface="Times New Roman" pitchFamily="18" charset="0"/>
                <a:cs typeface="Times New Roman" pitchFamily="18" charset="0"/>
              </a:rPr>
              <a:t>     3.Понятие преступления и наказания по уголовному праву различных государств.</a:t>
            </a:r>
          </a:p>
          <a:p>
            <a:r>
              <a:rPr lang="ru-RU" sz="1600" dirty="0" smtClean="0">
                <a:latin typeface="Times New Roman" pitchFamily="18" charset="0"/>
                <a:cs typeface="Times New Roman" pitchFamily="18" charset="0"/>
              </a:rPr>
              <a:t>    4. Система и виды наказания. Тенденции в развитии действующей системы наказаний в зарубежных странах.</a:t>
            </a:r>
          </a:p>
          <a:p>
            <a:r>
              <a:rPr lang="ru-RU" sz="1600" dirty="0" smtClean="0">
                <a:latin typeface="Times New Roman" pitchFamily="18" charset="0"/>
                <a:cs typeface="Times New Roman" pitchFamily="18" charset="0"/>
              </a:rPr>
              <a:t>   5.  Основные положения уголовного законодательства Англии, Франции, ФРГ, США, Японии, КНР.</a:t>
            </a:r>
            <a:endParaRPr lang="ru-RU" sz="1600" u="sng"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1"/>
          <p:cNvSpPr>
            <a:spLocks noChangeArrowheads="1"/>
          </p:cNvSpPr>
          <p:nvPr/>
        </p:nvSpPr>
        <p:spPr bwMode="auto">
          <a:xfrm>
            <a:off x="-12700" y="188640"/>
            <a:ext cx="9144000" cy="6924973"/>
          </a:xfrm>
          <a:prstGeom prst="rect">
            <a:avLst/>
          </a:prstGeom>
          <a:noFill/>
          <a:ln w="9525">
            <a:noFill/>
            <a:miter lim="800000"/>
            <a:headEnd/>
            <a:tailEnd/>
          </a:ln>
        </p:spPr>
        <p:txBody>
          <a:bodyPr wrap="square">
            <a:spAutoFit/>
          </a:bodyPr>
          <a:lstStyle/>
          <a:p>
            <a:r>
              <a:rPr lang="ru-RU" sz="1200" b="1" i="1" dirty="0" smtClean="0">
                <a:latin typeface="Times New Roman" pitchFamily="18" charset="0"/>
                <a:cs typeface="Times New Roman" pitchFamily="18" charset="0"/>
              </a:rPr>
              <a:t>Вопросы к зачету по Уголовному праву ч. Общая</a:t>
            </a:r>
            <a:endParaRPr lang="ru-RU" sz="1200" dirty="0" smtClean="0">
              <a:latin typeface="Times New Roman" pitchFamily="18" charset="0"/>
              <a:cs typeface="Times New Roman" pitchFamily="18" charset="0"/>
            </a:endParaRPr>
          </a:p>
          <a:p>
            <a:pPr lvl="0"/>
            <a:endParaRPr lang="ru-RU" sz="1200" dirty="0" smtClean="0">
              <a:latin typeface="Times New Roman" pitchFamily="18" charset="0"/>
              <a:cs typeface="Times New Roman" pitchFamily="18" charset="0"/>
            </a:endParaRPr>
          </a:p>
          <a:p>
            <a:pPr lvl="0"/>
            <a:r>
              <a:rPr lang="ru-RU" sz="1200" dirty="0" smtClean="0">
                <a:latin typeface="Times New Roman" pitchFamily="18" charset="0"/>
                <a:cs typeface="Times New Roman" pitchFamily="18" charset="0"/>
              </a:rPr>
              <a:t>1.Понятие уголовного права. Предмет и метод уголовного права. </a:t>
            </a:r>
          </a:p>
          <a:p>
            <a:pPr lvl="0"/>
            <a:r>
              <a:rPr lang="ru-RU" sz="1200" dirty="0" smtClean="0">
                <a:latin typeface="Times New Roman" pitchFamily="18" charset="0"/>
                <a:cs typeface="Times New Roman" pitchFamily="18" charset="0"/>
              </a:rPr>
              <a:t>2.Уголовное законодательство РФ. Толкование уголовного закона.</a:t>
            </a:r>
          </a:p>
          <a:p>
            <a:pPr lvl="0"/>
            <a:r>
              <a:rPr lang="ru-RU" sz="1200" dirty="0" smtClean="0">
                <a:latin typeface="Times New Roman" pitchFamily="18" charset="0"/>
                <a:cs typeface="Times New Roman" pitchFamily="18" charset="0"/>
              </a:rPr>
              <a:t>3.Принципы уголовного права.</a:t>
            </a:r>
          </a:p>
          <a:p>
            <a:pPr lvl="0"/>
            <a:r>
              <a:rPr lang="ru-RU" sz="1200" dirty="0" smtClean="0">
                <a:latin typeface="Times New Roman" pitchFamily="18" charset="0"/>
                <a:cs typeface="Times New Roman" pitchFamily="18" charset="0"/>
              </a:rPr>
              <a:t>4.Понятие уголовного закона. Строение уголовного закона.</a:t>
            </a:r>
          </a:p>
          <a:p>
            <a:pPr lvl="0"/>
            <a:r>
              <a:rPr lang="ru-RU" sz="1200" dirty="0" smtClean="0">
                <a:latin typeface="Times New Roman" pitchFamily="18" charset="0"/>
                <a:cs typeface="Times New Roman" pitchFamily="18" charset="0"/>
              </a:rPr>
              <a:t>5.Структура уголовно-правовых норм.</a:t>
            </a:r>
          </a:p>
          <a:p>
            <a:pPr lvl="0"/>
            <a:r>
              <a:rPr lang="ru-RU" sz="1200" dirty="0" smtClean="0">
                <a:latin typeface="Times New Roman" pitchFamily="18" charset="0"/>
                <a:cs typeface="Times New Roman" pitchFamily="18" charset="0"/>
              </a:rPr>
              <a:t>6.Действие уголовного закона в пространстве.</a:t>
            </a:r>
          </a:p>
          <a:p>
            <a:pPr lvl="0"/>
            <a:r>
              <a:rPr lang="ru-RU" sz="1200" dirty="0" smtClean="0">
                <a:latin typeface="Times New Roman" pitchFamily="18" charset="0"/>
                <a:cs typeface="Times New Roman" pitchFamily="18" charset="0"/>
              </a:rPr>
              <a:t>7.Действие уголовного закона во времени.</a:t>
            </a:r>
          </a:p>
          <a:p>
            <a:pPr lvl="0"/>
            <a:r>
              <a:rPr lang="ru-RU" sz="1200" dirty="0" smtClean="0">
                <a:latin typeface="Times New Roman" pitchFamily="18" charset="0"/>
                <a:cs typeface="Times New Roman" pitchFamily="18" charset="0"/>
              </a:rPr>
              <a:t>8.Понятие и признаки преступления по уголовному праву России. Малозначительная деятельность деяния (ч. 2 ст. 14 УК РФ) и её значение для материального понимания преступления.</a:t>
            </a:r>
          </a:p>
          <a:p>
            <a:r>
              <a:rPr lang="ru-RU" sz="1200" dirty="0" smtClean="0">
                <a:latin typeface="Times New Roman" pitchFamily="18" charset="0"/>
                <a:cs typeface="Times New Roman" pitchFamily="18" charset="0"/>
              </a:rPr>
              <a:t>9.     Категории преступлений (ст. 15 УК РФ) и значение их выделения. Основания для изменения судом категории преступления.</a:t>
            </a:r>
          </a:p>
          <a:p>
            <a:r>
              <a:rPr lang="ru-RU" sz="1200" dirty="0" smtClean="0">
                <a:latin typeface="Times New Roman" pitchFamily="18" charset="0"/>
                <a:cs typeface="Times New Roman" pitchFamily="18" charset="0"/>
              </a:rPr>
              <a:t>10.   Понятие уголовной ответственности. Отличие уголовной ответственности от иных видов ответственности.</a:t>
            </a:r>
          </a:p>
          <a:p>
            <a:r>
              <a:rPr lang="ru-RU" sz="1200" dirty="0" smtClean="0">
                <a:latin typeface="Times New Roman" pitchFamily="18" charset="0"/>
                <a:cs typeface="Times New Roman" pitchFamily="18" charset="0"/>
              </a:rPr>
              <a:t>11. Понятие состава преступления. Признаки состава преступления. Значение состава преступления.</a:t>
            </a:r>
          </a:p>
          <a:p>
            <a:r>
              <a:rPr lang="ru-RU" sz="1200" dirty="0" smtClean="0">
                <a:latin typeface="Times New Roman" pitchFamily="18" charset="0"/>
                <a:cs typeface="Times New Roman" pitchFamily="18" charset="0"/>
              </a:rPr>
              <a:t>12. Виды составов преступлений.</a:t>
            </a:r>
          </a:p>
          <a:p>
            <a:r>
              <a:rPr lang="ru-RU" sz="1200" dirty="0" smtClean="0">
                <a:latin typeface="Times New Roman" pitchFamily="18" charset="0"/>
                <a:cs typeface="Times New Roman" pitchFamily="18" charset="0"/>
              </a:rPr>
              <a:t>13.Понятие объекта преступления по уголовному праву РФ. Значение объекта преступления. Признаки состава, характеризующие объект преступления.</a:t>
            </a:r>
          </a:p>
          <a:p>
            <a:r>
              <a:rPr lang="ru-RU" sz="1200" dirty="0" smtClean="0">
                <a:latin typeface="Times New Roman" pitchFamily="18" charset="0"/>
                <a:cs typeface="Times New Roman" pitchFamily="18" charset="0"/>
              </a:rPr>
              <a:t>14. Виды объектов преступления.</a:t>
            </a:r>
          </a:p>
          <a:p>
            <a:r>
              <a:rPr lang="ru-RU" sz="1200" dirty="0" smtClean="0">
                <a:latin typeface="Times New Roman" pitchFamily="18" charset="0"/>
                <a:cs typeface="Times New Roman" pitchFamily="18" charset="0"/>
              </a:rPr>
              <a:t>15. Объект и предмет преступления.</a:t>
            </a:r>
          </a:p>
          <a:p>
            <a:r>
              <a:rPr lang="ru-RU" sz="1200" dirty="0" smtClean="0">
                <a:latin typeface="Times New Roman" pitchFamily="18" charset="0"/>
                <a:cs typeface="Times New Roman" pitchFamily="18" charset="0"/>
              </a:rPr>
              <a:t>16. Понятие субъекта преступления, признаки состава, характеризующие субъект преступления.</a:t>
            </a:r>
          </a:p>
          <a:p>
            <a:r>
              <a:rPr lang="ru-RU" sz="1200" dirty="0" smtClean="0">
                <a:latin typeface="Times New Roman" pitchFamily="18" charset="0"/>
                <a:cs typeface="Times New Roman" pitchFamily="18" charset="0"/>
              </a:rPr>
              <a:t>17. Вменяемость и невменяемость. Ограниченная вменяемость. Уголовная ответственность лиц, совершивших преступление в состоянии опьянения.</a:t>
            </a:r>
          </a:p>
          <a:p>
            <a:r>
              <a:rPr lang="ru-RU" sz="1200" dirty="0" smtClean="0">
                <a:latin typeface="Times New Roman" pitchFamily="18" charset="0"/>
                <a:cs typeface="Times New Roman" pitchFamily="18" charset="0"/>
              </a:rPr>
              <a:t>18. Возраст, с которого наступает уголовная ответственность.</a:t>
            </a:r>
          </a:p>
          <a:p>
            <a:r>
              <a:rPr lang="ru-RU" sz="1200" dirty="0" smtClean="0">
                <a:latin typeface="Times New Roman" pitchFamily="18" charset="0"/>
                <a:cs typeface="Times New Roman" pitchFamily="18" charset="0"/>
              </a:rPr>
              <a:t>19. Специальный субъект преступления.</a:t>
            </a:r>
          </a:p>
          <a:p>
            <a:r>
              <a:rPr lang="ru-RU" sz="1200" dirty="0" smtClean="0">
                <a:latin typeface="Times New Roman" pitchFamily="18" charset="0"/>
                <a:cs typeface="Times New Roman" pitchFamily="18" charset="0"/>
              </a:rPr>
              <a:t>20. Понятие, содержание и значение объективной стороны преступления.</a:t>
            </a:r>
          </a:p>
          <a:p>
            <a:r>
              <a:rPr lang="ru-RU" sz="1200" dirty="0" smtClean="0">
                <a:latin typeface="Times New Roman" pitchFamily="18" charset="0"/>
                <a:cs typeface="Times New Roman" pitchFamily="18" charset="0"/>
              </a:rPr>
              <a:t>21.Признаки и формы деяния.</a:t>
            </a:r>
          </a:p>
          <a:p>
            <a:r>
              <a:rPr lang="ru-RU" sz="1200" dirty="0" smtClean="0">
                <a:latin typeface="Times New Roman" pitchFamily="18" charset="0"/>
                <a:cs typeface="Times New Roman" pitchFamily="18" charset="0"/>
              </a:rPr>
              <a:t>22. Преступные последствия и их значение.</a:t>
            </a:r>
          </a:p>
          <a:p>
            <a:r>
              <a:rPr lang="ru-RU" sz="1200" dirty="0" smtClean="0">
                <a:latin typeface="Times New Roman" pitchFamily="18" charset="0"/>
                <a:cs typeface="Times New Roman" pitchFamily="18" charset="0"/>
              </a:rPr>
              <a:t>23. Способ, средство, обстановка, место совершения преступления.</a:t>
            </a:r>
          </a:p>
          <a:p>
            <a:r>
              <a:rPr lang="ru-RU" sz="1200" dirty="0" smtClean="0">
                <a:latin typeface="Times New Roman" pitchFamily="18" charset="0"/>
                <a:cs typeface="Times New Roman" pitchFamily="18" charset="0"/>
              </a:rPr>
              <a:t>24. Понятие и значение субъективной стороны преступления. Признаки состава, характеризующие субъективную сторону преступления.</a:t>
            </a:r>
          </a:p>
          <a:p>
            <a:r>
              <a:rPr lang="ru-RU" sz="1200" dirty="0" smtClean="0">
                <a:latin typeface="Times New Roman" pitchFamily="18" charset="0"/>
                <a:cs typeface="Times New Roman" pitchFamily="18" charset="0"/>
              </a:rPr>
              <a:t>25. Понятие вины по уголовному праву. Содержание, сущность, форма и степень вины по уголовному праву. </a:t>
            </a:r>
          </a:p>
          <a:p>
            <a:r>
              <a:rPr lang="ru-RU" sz="1200" dirty="0" smtClean="0">
                <a:latin typeface="Times New Roman" pitchFamily="18" charset="0"/>
                <a:cs typeface="Times New Roman" pitchFamily="18" charset="0"/>
              </a:rPr>
              <a:t>26. Умысел и его виды.</a:t>
            </a:r>
          </a:p>
          <a:p>
            <a:r>
              <a:rPr lang="ru-RU" sz="1200" dirty="0" smtClean="0">
                <a:latin typeface="Times New Roman" pitchFamily="18" charset="0"/>
                <a:cs typeface="Times New Roman" pitchFamily="18" charset="0"/>
              </a:rPr>
              <a:t>27. Неосторожность и её виды.</a:t>
            </a:r>
          </a:p>
          <a:p>
            <a:r>
              <a:rPr lang="ru-RU" sz="1200" dirty="0" smtClean="0">
                <a:latin typeface="Times New Roman" pitchFamily="18" charset="0"/>
                <a:cs typeface="Times New Roman" pitchFamily="18" charset="0"/>
              </a:rPr>
              <a:t>28. Мотив и цель преступления. Эмоции и их уголовно-правовое значение.</a:t>
            </a:r>
          </a:p>
          <a:p>
            <a:r>
              <a:rPr lang="ru-RU" sz="1200" dirty="0" smtClean="0">
                <a:latin typeface="Times New Roman" pitchFamily="18" charset="0"/>
                <a:cs typeface="Times New Roman" pitchFamily="18" charset="0"/>
              </a:rPr>
              <a:t>29. Ответственность за преступление, совершенное с двумя формами вины.</a:t>
            </a:r>
          </a:p>
          <a:p>
            <a:r>
              <a:rPr lang="ru-RU" sz="1200" dirty="0" smtClean="0">
                <a:latin typeface="Times New Roman" pitchFamily="18" charset="0"/>
                <a:cs typeface="Times New Roman" pitchFamily="18" charset="0"/>
              </a:rPr>
              <a:t>30. Ошибка и её уголовно-правовое значение.</a:t>
            </a:r>
          </a:p>
          <a:p>
            <a:r>
              <a:rPr lang="ru-RU" sz="1200" dirty="0" smtClean="0">
                <a:latin typeface="Times New Roman" pitchFamily="18" charset="0"/>
                <a:cs typeface="Times New Roman" pitchFamily="18" charset="0"/>
              </a:rPr>
              <a:t>31. Невиновное причинение вреда.</a:t>
            </a:r>
          </a:p>
          <a:p>
            <a:endParaRPr lang="ru-RU" sz="1200" i="1" dirty="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Rectangle 3"/>
          <p:cNvSpPr>
            <a:spLocks noGrp="1" noChangeArrowheads="1"/>
          </p:cNvSpPr>
          <p:nvPr>
            <p:ph idx="1"/>
          </p:nvPr>
        </p:nvSpPr>
        <p:spPr>
          <a:xfrm>
            <a:off x="0" y="764704"/>
            <a:ext cx="8748464" cy="5400600"/>
          </a:xfrm>
        </p:spPr>
        <p:txBody>
          <a:bodyPr>
            <a:noAutofit/>
          </a:bodyPr>
          <a:lstStyle/>
          <a:p>
            <a:pPr lvl="0">
              <a:spcBef>
                <a:spcPts val="0"/>
              </a:spcBef>
            </a:pPr>
            <a:r>
              <a:rPr lang="ru-RU" sz="1100" dirty="0" smtClean="0">
                <a:latin typeface="Times New Roman" pitchFamily="18" charset="0"/>
                <a:cs typeface="Times New Roman" pitchFamily="18" charset="0"/>
              </a:rPr>
              <a:t>Понятие уголовного права России. Задачи, предмет, метод уголовного права. Понятие науки уголовного права.</a:t>
            </a:r>
          </a:p>
          <a:p>
            <a:pPr lvl="0">
              <a:spcBef>
                <a:spcPts val="0"/>
              </a:spcBef>
            </a:pPr>
            <a:r>
              <a:rPr lang="ru-RU" sz="1100" dirty="0" smtClean="0">
                <a:latin typeface="Times New Roman" pitchFamily="18" charset="0"/>
                <a:cs typeface="Times New Roman" pitchFamily="18" charset="0"/>
              </a:rPr>
              <a:t>Принципы уголовного права.</a:t>
            </a:r>
          </a:p>
          <a:p>
            <a:pPr lvl="0">
              <a:spcBef>
                <a:spcPts val="0"/>
              </a:spcBef>
            </a:pPr>
            <a:r>
              <a:rPr lang="ru-RU" sz="1100" dirty="0" smtClean="0">
                <a:latin typeface="Times New Roman" pitchFamily="18" charset="0"/>
                <a:cs typeface="Times New Roman" pitchFamily="18" charset="0"/>
              </a:rPr>
              <a:t>Понятие уголовного закона, его основные черты, значение уголовного закона, структура УК РФ и структура статей  Особенной части УК РФ.</a:t>
            </a:r>
          </a:p>
          <a:p>
            <a:pPr lvl="0">
              <a:spcBef>
                <a:spcPts val="0"/>
              </a:spcBef>
            </a:pPr>
            <a:r>
              <a:rPr lang="ru-RU" sz="1100" dirty="0" smtClean="0">
                <a:latin typeface="Times New Roman" pitchFamily="18" charset="0"/>
                <a:cs typeface="Times New Roman" pitchFamily="18" charset="0"/>
              </a:rPr>
              <a:t>Действие уголовного закона во времени. Обратная сила закона.</a:t>
            </a:r>
          </a:p>
          <a:p>
            <a:pPr lvl="0">
              <a:spcBef>
                <a:spcPts val="0"/>
              </a:spcBef>
            </a:pPr>
            <a:r>
              <a:rPr lang="ru-RU" sz="1100" dirty="0" smtClean="0">
                <a:latin typeface="Times New Roman" pitchFamily="18" charset="0"/>
                <a:cs typeface="Times New Roman" pitchFamily="18" charset="0"/>
              </a:rPr>
              <a:t>Действие уголовного закона в пространстве.</a:t>
            </a:r>
          </a:p>
          <a:p>
            <a:pPr lvl="0">
              <a:spcBef>
                <a:spcPts val="0"/>
              </a:spcBef>
            </a:pPr>
            <a:r>
              <a:rPr lang="ru-RU" sz="1100" dirty="0" smtClean="0">
                <a:latin typeface="Times New Roman" pitchFamily="18" charset="0"/>
                <a:cs typeface="Times New Roman" pitchFamily="18" charset="0"/>
              </a:rPr>
              <a:t>Понятие преступления, признаки преступления. Категории преступлений, их значение. Основания для изменения судом категории преступления.</a:t>
            </a:r>
          </a:p>
          <a:p>
            <a:pPr lvl="0">
              <a:spcBef>
                <a:spcPts val="0"/>
              </a:spcBef>
            </a:pPr>
            <a:r>
              <a:rPr lang="ru-RU" sz="1100" dirty="0" smtClean="0">
                <a:latin typeface="Times New Roman" pitchFamily="18" charset="0"/>
                <a:cs typeface="Times New Roman" pitchFamily="18" charset="0"/>
              </a:rPr>
              <a:t>Понятие состава преступления. Значение состава, виды составов. Понятие квалификации преступлений. </a:t>
            </a:r>
          </a:p>
          <a:p>
            <a:pPr lvl="0">
              <a:spcBef>
                <a:spcPts val="0"/>
              </a:spcBef>
            </a:pPr>
            <a:r>
              <a:rPr lang="ru-RU" sz="1100" dirty="0" smtClean="0">
                <a:latin typeface="Times New Roman" pitchFamily="18" charset="0"/>
                <a:cs typeface="Times New Roman" pitchFamily="18" charset="0"/>
              </a:rPr>
              <a:t>Понятие уголовной ответственности. Основание уголовной ответственности. Уголовная ответственность и уголовное наказание.</a:t>
            </a:r>
          </a:p>
          <a:p>
            <a:pPr lvl="0">
              <a:spcBef>
                <a:spcPts val="0"/>
              </a:spcBef>
            </a:pPr>
            <a:r>
              <a:rPr lang="ru-RU" sz="1100" dirty="0" smtClean="0">
                <a:latin typeface="Times New Roman" pitchFamily="18" charset="0"/>
                <a:cs typeface="Times New Roman" pitchFamily="18" charset="0"/>
              </a:rPr>
              <a:t>Объект преступления. Виды объектов. Отличие от предмета.</a:t>
            </a:r>
          </a:p>
          <a:p>
            <a:pPr lvl="0">
              <a:spcBef>
                <a:spcPts val="0"/>
              </a:spcBef>
            </a:pPr>
            <a:r>
              <a:rPr lang="ru-RU" sz="1100" dirty="0" smtClean="0">
                <a:latin typeface="Times New Roman" pitchFamily="18" charset="0"/>
                <a:cs typeface="Times New Roman" pitchFamily="18" charset="0"/>
              </a:rPr>
              <a:t>Объективная сторона преступлений. Деяние: признаки и формы.</a:t>
            </a:r>
          </a:p>
          <a:p>
            <a:pPr lvl="0">
              <a:spcBef>
                <a:spcPts val="0"/>
              </a:spcBef>
            </a:pPr>
            <a:r>
              <a:rPr lang="ru-RU" sz="1100" dirty="0" smtClean="0">
                <a:latin typeface="Times New Roman" pitchFamily="18" charset="0"/>
                <a:cs typeface="Times New Roman" pitchFamily="18" charset="0"/>
              </a:rPr>
              <a:t>Понятие субъекта. Специальный субъект преступления. </a:t>
            </a:r>
          </a:p>
          <a:p>
            <a:pPr lvl="0">
              <a:spcBef>
                <a:spcPts val="0"/>
              </a:spcBef>
            </a:pPr>
            <a:r>
              <a:rPr lang="ru-RU" sz="1100" dirty="0" smtClean="0">
                <a:latin typeface="Times New Roman" pitchFamily="18" charset="0"/>
                <a:cs typeface="Times New Roman" pitchFamily="18" charset="0"/>
              </a:rPr>
              <a:t>Понятие невменяемости по уголовному праву. Критерии невменяемости. Уголовная ответственность лиц с психическим расстройством, не исключающим вменяемости.</a:t>
            </a:r>
          </a:p>
          <a:p>
            <a:pPr lvl="0">
              <a:spcBef>
                <a:spcPts val="0"/>
              </a:spcBef>
            </a:pPr>
            <a:r>
              <a:rPr lang="ru-RU" sz="1100" dirty="0" smtClean="0">
                <a:latin typeface="Times New Roman" pitchFamily="18" charset="0"/>
                <a:cs typeface="Times New Roman" pitchFamily="18" charset="0"/>
              </a:rPr>
              <a:t>Вина. Её содержание, форма, сущность и степень.  </a:t>
            </a:r>
          </a:p>
          <a:p>
            <a:pPr lvl="0">
              <a:spcBef>
                <a:spcPts val="0"/>
              </a:spcBef>
            </a:pPr>
            <a:r>
              <a:rPr lang="ru-RU" sz="1100" dirty="0" smtClean="0">
                <a:latin typeface="Times New Roman" pitchFamily="18" charset="0"/>
                <a:cs typeface="Times New Roman" pitchFamily="18" charset="0"/>
              </a:rPr>
              <a:t>Умысел как форма вины. Виды умысла.</a:t>
            </a:r>
          </a:p>
          <a:p>
            <a:pPr lvl="0">
              <a:spcBef>
                <a:spcPts val="0"/>
              </a:spcBef>
            </a:pPr>
            <a:r>
              <a:rPr lang="ru-RU" sz="1100" dirty="0" smtClean="0">
                <a:latin typeface="Times New Roman" pitchFamily="18" charset="0"/>
                <a:cs typeface="Times New Roman" pitchFamily="18" charset="0"/>
              </a:rPr>
              <a:t>Неосторожность, её виды, содержание, отличие от других форм вины.</a:t>
            </a:r>
          </a:p>
          <a:p>
            <a:pPr lvl="0">
              <a:spcBef>
                <a:spcPts val="0"/>
              </a:spcBef>
            </a:pPr>
            <a:r>
              <a:rPr lang="ru-RU" sz="1100" dirty="0" smtClean="0">
                <a:latin typeface="Times New Roman" pitchFamily="18" charset="0"/>
                <a:cs typeface="Times New Roman" pitchFamily="18" charset="0"/>
              </a:rPr>
              <a:t>Юридические и фактические ошибки, их виды и уголовно-правовое значение.</a:t>
            </a:r>
          </a:p>
          <a:p>
            <a:pPr lvl="0">
              <a:spcBef>
                <a:spcPts val="0"/>
              </a:spcBef>
            </a:pPr>
            <a:r>
              <a:rPr lang="ru-RU" sz="1100" dirty="0" smtClean="0">
                <a:latin typeface="Times New Roman" pitchFamily="18" charset="0"/>
                <a:cs typeface="Times New Roman" pitchFamily="18" charset="0"/>
              </a:rPr>
              <a:t>Оконченное и неоконченное преступление. Приготовление к преступлению и покушение на преступление.</a:t>
            </a:r>
          </a:p>
          <a:p>
            <a:pPr lvl="0">
              <a:spcBef>
                <a:spcPts val="0"/>
              </a:spcBef>
            </a:pPr>
            <a:r>
              <a:rPr lang="ru-RU" sz="1100" dirty="0" smtClean="0">
                <a:latin typeface="Times New Roman" pitchFamily="18" charset="0"/>
                <a:cs typeface="Times New Roman" pitchFamily="18" charset="0"/>
              </a:rPr>
              <a:t>Добровольный отказ от преступления. Отличие от покушения.</a:t>
            </a:r>
          </a:p>
          <a:p>
            <a:pPr lvl="0">
              <a:spcBef>
                <a:spcPts val="0"/>
              </a:spcBef>
            </a:pPr>
            <a:r>
              <a:rPr lang="ru-RU" sz="1100" dirty="0" smtClean="0">
                <a:latin typeface="Times New Roman" pitchFamily="18" charset="0"/>
                <a:cs typeface="Times New Roman" pitchFamily="18" charset="0"/>
              </a:rPr>
              <a:t>Понятие соучастия. Признаки соучастия.</a:t>
            </a:r>
          </a:p>
          <a:p>
            <a:pPr lvl="0">
              <a:spcBef>
                <a:spcPts val="0"/>
              </a:spcBef>
            </a:pPr>
            <a:r>
              <a:rPr lang="ru-RU" sz="1100" dirty="0" smtClean="0">
                <a:latin typeface="Times New Roman" pitchFamily="18" charset="0"/>
                <a:cs typeface="Times New Roman" pitchFamily="18" charset="0"/>
              </a:rPr>
              <a:t>Формы соучастия.</a:t>
            </a:r>
          </a:p>
          <a:p>
            <a:pPr lvl="0">
              <a:spcBef>
                <a:spcPts val="0"/>
              </a:spcBef>
            </a:pPr>
            <a:r>
              <a:rPr lang="ru-RU" sz="1100" dirty="0" smtClean="0">
                <a:latin typeface="Times New Roman" pitchFamily="18" charset="0"/>
                <a:cs typeface="Times New Roman" pitchFamily="18" charset="0"/>
              </a:rPr>
              <a:t>Виды соучастников преступления. Особенности ответственности соучастников.</a:t>
            </a:r>
          </a:p>
          <a:p>
            <a:pPr lvl="0">
              <a:spcBef>
                <a:spcPts val="0"/>
              </a:spcBef>
            </a:pPr>
            <a:r>
              <a:rPr lang="ru-RU" sz="1100" dirty="0" smtClean="0">
                <a:latin typeface="Times New Roman" pitchFamily="18" charset="0"/>
                <a:cs typeface="Times New Roman" pitchFamily="18" charset="0"/>
              </a:rPr>
              <a:t>Ответственность соучастников преступления. Эксцесс исполнителя преступления.</a:t>
            </a:r>
          </a:p>
          <a:p>
            <a:pPr lvl="0">
              <a:spcBef>
                <a:spcPts val="0"/>
              </a:spcBef>
            </a:pPr>
            <a:r>
              <a:rPr lang="ru-RU" sz="1100" dirty="0" smtClean="0">
                <a:latin typeface="Times New Roman" pitchFamily="18" charset="0"/>
                <a:cs typeface="Times New Roman" pitchFamily="18" charset="0"/>
              </a:rPr>
              <a:t>Понятие множественности преступлений. Виды множественности. Отграничения множественности преступлений от единичных преступлений.</a:t>
            </a:r>
          </a:p>
          <a:p>
            <a:pPr lvl="0">
              <a:spcBef>
                <a:spcPts val="0"/>
              </a:spcBef>
            </a:pPr>
            <a:r>
              <a:rPr lang="ru-RU" sz="1100" dirty="0" smtClean="0">
                <a:latin typeface="Times New Roman" pitchFamily="18" charset="0"/>
                <a:cs typeface="Times New Roman" pitchFamily="18" charset="0"/>
              </a:rPr>
              <a:t>Совокупность преступлений. Виды, отграничение совокупности преступлений от конкуренции норм.</a:t>
            </a:r>
          </a:p>
          <a:p>
            <a:pPr lvl="0">
              <a:spcBef>
                <a:spcPts val="0"/>
              </a:spcBef>
            </a:pPr>
            <a:r>
              <a:rPr lang="ru-RU" sz="1100" dirty="0" smtClean="0">
                <a:latin typeface="Times New Roman" pitchFamily="18" charset="0"/>
                <a:cs typeface="Times New Roman" pitchFamily="18" charset="0"/>
              </a:rPr>
              <a:t>Рецидив преступлений, его виды.</a:t>
            </a:r>
          </a:p>
          <a:p>
            <a:pPr lvl="0">
              <a:spcBef>
                <a:spcPts val="0"/>
              </a:spcBef>
            </a:pPr>
            <a:r>
              <a:rPr lang="ru-RU" sz="1100" dirty="0" smtClean="0">
                <a:latin typeface="Times New Roman" pitchFamily="18" charset="0"/>
                <a:cs typeface="Times New Roman" pitchFamily="18" charset="0"/>
              </a:rPr>
              <a:t>Понятие и виды обстоятельств, исключающих преступность деяния.</a:t>
            </a:r>
          </a:p>
          <a:p>
            <a:pPr lvl="0">
              <a:spcBef>
                <a:spcPts val="0"/>
              </a:spcBef>
            </a:pPr>
            <a:r>
              <a:rPr lang="ru-RU" sz="1100" dirty="0" smtClean="0">
                <a:latin typeface="Times New Roman" pitchFamily="18" charset="0"/>
                <a:cs typeface="Times New Roman" pitchFamily="18" charset="0"/>
              </a:rPr>
              <a:t>Необходимая оборона и превышение её пределов.</a:t>
            </a:r>
          </a:p>
          <a:p>
            <a:pPr lvl="0">
              <a:spcBef>
                <a:spcPts val="0"/>
              </a:spcBef>
            </a:pPr>
            <a:r>
              <a:rPr lang="ru-RU" sz="1100" dirty="0" smtClean="0">
                <a:latin typeface="Times New Roman" pitchFamily="18" charset="0"/>
                <a:cs typeface="Times New Roman" pitchFamily="18" charset="0"/>
              </a:rPr>
              <a:t>Крайняя необходимость. Отличие от необходимой обороны.</a:t>
            </a:r>
          </a:p>
          <a:p>
            <a:pPr lvl="0">
              <a:spcBef>
                <a:spcPts val="0"/>
              </a:spcBef>
            </a:pPr>
            <a:r>
              <a:rPr lang="ru-RU" sz="1100" dirty="0" smtClean="0">
                <a:latin typeface="Times New Roman" pitchFamily="18" charset="0"/>
                <a:cs typeface="Times New Roman" pitchFamily="18" charset="0"/>
              </a:rPr>
              <a:t>Причинение вреда при задержании лица, совершившего преступление. Физическое или психическое принуждение.</a:t>
            </a:r>
          </a:p>
          <a:p>
            <a:pPr lvl="0">
              <a:spcBef>
                <a:spcPts val="0"/>
              </a:spcBef>
            </a:pPr>
            <a:r>
              <a:rPr lang="ru-RU" sz="1100" dirty="0" smtClean="0">
                <a:latin typeface="Times New Roman" pitchFamily="18" charset="0"/>
                <a:cs typeface="Times New Roman" pitchFamily="18" charset="0"/>
              </a:rPr>
              <a:t>Обоснованный риск и исполнение приказа или распоряжения как обстоятельства, исключающие преступность деяния.</a:t>
            </a:r>
          </a:p>
          <a:p>
            <a:pPr marL="411480" eaLnBrk="1" fontAlgn="auto" hangingPunct="1">
              <a:spcBef>
                <a:spcPts val="0"/>
              </a:spcBef>
              <a:spcAft>
                <a:spcPts val="0"/>
              </a:spcAft>
              <a:buNone/>
              <a:defRPr/>
            </a:pPr>
            <a:endParaRPr lang="ru-RU" sz="1100" dirty="0" smtClean="0">
              <a:latin typeface="Times New Roman" pitchFamily="18" charset="0"/>
              <a:cs typeface="Times New Roman" pitchFamily="18" charset="0"/>
            </a:endParaRPr>
          </a:p>
        </p:txBody>
      </p:sp>
      <p:sp>
        <p:nvSpPr>
          <p:cNvPr id="266243" name="Rectangle 4"/>
          <p:cNvSpPr>
            <a:spLocks noChangeArrowheads="1"/>
          </p:cNvSpPr>
          <p:nvPr/>
        </p:nvSpPr>
        <p:spPr bwMode="auto">
          <a:xfrm>
            <a:off x="0" y="188640"/>
            <a:ext cx="8892480" cy="576063"/>
          </a:xfrm>
          <a:prstGeom prst="rect">
            <a:avLst/>
          </a:prstGeom>
          <a:solidFill>
            <a:schemeClr val="folHlink">
              <a:alpha val="83136"/>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spcBef>
                <a:spcPct val="50000"/>
              </a:spcBef>
            </a:pPr>
            <a:r>
              <a:rPr lang="ru-RU" b="1" dirty="0">
                <a:solidFill>
                  <a:srgbClr val="000000"/>
                </a:solidFill>
              </a:rPr>
              <a:t>ВОПРОСЫ  К ЭКЗАМЕНУ  ПО  УГОЛОВНОМУ  </a:t>
            </a:r>
            <a:r>
              <a:rPr lang="ru-RU" b="1" dirty="0" smtClean="0">
                <a:solidFill>
                  <a:srgbClr val="000000"/>
                </a:solidFill>
              </a:rPr>
              <a:t>ПРАВУ</a:t>
            </a:r>
            <a:br>
              <a:rPr lang="ru-RU" b="1" dirty="0" smtClean="0">
                <a:solidFill>
                  <a:srgbClr val="000000"/>
                </a:solidFill>
              </a:rPr>
            </a:br>
            <a:r>
              <a:rPr lang="ru-RU" b="1" dirty="0" smtClean="0">
                <a:solidFill>
                  <a:srgbClr val="000000"/>
                </a:solidFill>
              </a:rPr>
              <a:t>Общая </a:t>
            </a:r>
            <a:r>
              <a:rPr lang="ru-RU" b="1" dirty="0">
                <a:solidFill>
                  <a:srgbClr val="000000"/>
                </a:solidFill>
              </a:rPr>
              <a:t>часть</a:t>
            </a:r>
          </a:p>
        </p:txBody>
      </p:sp>
      <p:sp>
        <p:nvSpPr>
          <p:cNvPr id="4" name="AutoShape 2054">
            <a:hlinkClick r:id="" action="ppaction://hlinkshowjump?jump=nextslide" highlightClick="1"/>
          </p:cNvPr>
          <p:cNvSpPr>
            <a:spLocks noChangeArrowheads="1"/>
          </p:cNvSpPr>
          <p:nvPr/>
        </p:nvSpPr>
        <p:spPr bwMode="auto">
          <a:xfrm flipV="1">
            <a:off x="7380312" y="6525344"/>
            <a:ext cx="719882" cy="332656"/>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588224" y="6525344"/>
            <a:ext cx="719410" cy="332656"/>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7">
            <a:hlinkClick r:id="" action="ppaction://noaction"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3"/>
          <p:cNvSpPr>
            <a:spLocks noGrp="1" noChangeArrowheads="1"/>
          </p:cNvSpPr>
          <p:nvPr>
            <p:ph idx="1"/>
          </p:nvPr>
        </p:nvSpPr>
        <p:spPr>
          <a:xfrm>
            <a:off x="0" y="0"/>
            <a:ext cx="7543800" cy="6525344"/>
          </a:xfrm>
        </p:spPr>
        <p:txBody>
          <a:bodyPr>
            <a:noAutofit/>
          </a:bodyPr>
          <a:lstStyle/>
          <a:p>
            <a:pPr lvl="0">
              <a:spcBef>
                <a:spcPts val="0"/>
              </a:spcBef>
            </a:pPr>
            <a:r>
              <a:rPr lang="ru-RU" sz="1150" dirty="0" smtClean="0">
                <a:latin typeface="Times New Roman" pitchFamily="18" charset="0"/>
                <a:cs typeface="Times New Roman" pitchFamily="18" charset="0"/>
              </a:rPr>
              <a:t>Понятие наказания. Цели наказания.</a:t>
            </a:r>
          </a:p>
          <a:p>
            <a:pPr lvl="0">
              <a:spcBef>
                <a:spcPts val="0"/>
              </a:spcBef>
            </a:pPr>
            <a:r>
              <a:rPr lang="ru-RU" sz="1150" dirty="0" smtClean="0">
                <a:latin typeface="Times New Roman" pitchFamily="18" charset="0"/>
                <a:cs typeface="Times New Roman" pitchFamily="18" charset="0"/>
              </a:rPr>
              <a:t>Система наказаний. Основные и дополнительные наказания.</a:t>
            </a:r>
          </a:p>
          <a:p>
            <a:pPr lvl="0">
              <a:spcBef>
                <a:spcPts val="0"/>
              </a:spcBef>
            </a:pPr>
            <a:r>
              <a:rPr lang="ru-RU" sz="1150" dirty="0" smtClean="0">
                <a:latin typeface="Times New Roman" pitchFamily="18" charset="0"/>
                <a:cs typeface="Times New Roman" pitchFamily="18" charset="0"/>
              </a:rPr>
              <a:t>Штраф. Возможность замены штрафа.</a:t>
            </a:r>
          </a:p>
          <a:p>
            <a:pPr lvl="0">
              <a:spcBef>
                <a:spcPts val="0"/>
              </a:spcBef>
            </a:pPr>
            <a:r>
              <a:rPr lang="ru-RU" sz="1150" dirty="0" smtClean="0">
                <a:latin typeface="Times New Roman" pitchFamily="18" charset="0"/>
                <a:cs typeface="Times New Roman" pitchFamily="18" charset="0"/>
              </a:rPr>
              <a:t>Лишение права занимать определенные должности или заниматься определенной деятельностью. Лишение специального, воинского или почетного звания, классного чина и государственных наград.</a:t>
            </a:r>
          </a:p>
          <a:p>
            <a:pPr lvl="0">
              <a:spcBef>
                <a:spcPts val="0"/>
              </a:spcBef>
            </a:pPr>
            <a:r>
              <a:rPr lang="ru-RU" sz="1150" dirty="0" smtClean="0">
                <a:latin typeface="Times New Roman" pitchFamily="18" charset="0"/>
                <a:cs typeface="Times New Roman" pitchFamily="18" charset="0"/>
              </a:rPr>
              <a:t>Исправительные работы. Обязательные работы.</a:t>
            </a:r>
          </a:p>
          <a:p>
            <a:pPr lvl="0">
              <a:spcBef>
                <a:spcPts val="0"/>
              </a:spcBef>
            </a:pPr>
            <a:r>
              <a:rPr lang="ru-RU" sz="1150" dirty="0" smtClean="0">
                <a:latin typeface="Times New Roman" pitchFamily="18" charset="0"/>
                <a:cs typeface="Times New Roman" pitchFamily="18" charset="0"/>
              </a:rPr>
              <a:t>Ограничение свободы, принудительные работы.</a:t>
            </a:r>
          </a:p>
          <a:p>
            <a:pPr lvl="0">
              <a:spcBef>
                <a:spcPts val="0"/>
              </a:spcBef>
            </a:pPr>
            <a:r>
              <a:rPr lang="ru-RU" sz="1150" dirty="0" smtClean="0">
                <a:latin typeface="Times New Roman" pitchFamily="18" charset="0"/>
                <a:cs typeface="Times New Roman" pitchFamily="18" charset="0"/>
              </a:rPr>
              <a:t>Лишение свободы. Виды ИУ, исполняющие лишение свободы.</a:t>
            </a:r>
          </a:p>
          <a:p>
            <a:pPr lvl="0">
              <a:spcBef>
                <a:spcPts val="0"/>
              </a:spcBef>
            </a:pPr>
            <a:r>
              <a:rPr lang="ru-RU" sz="1150" dirty="0" smtClean="0">
                <a:latin typeface="Times New Roman" pitchFamily="18" charset="0"/>
                <a:cs typeface="Times New Roman" pitchFamily="18" charset="0"/>
              </a:rPr>
              <a:t>Назначение осужденным к лишению свободы вида исправительного учреждения.</a:t>
            </a:r>
          </a:p>
          <a:p>
            <a:pPr lvl="0">
              <a:spcBef>
                <a:spcPts val="0"/>
              </a:spcBef>
            </a:pPr>
            <a:r>
              <a:rPr lang="ru-RU" sz="1150" dirty="0" smtClean="0">
                <a:latin typeface="Times New Roman" pitchFamily="18" charset="0"/>
                <a:cs typeface="Times New Roman" pitchFamily="18" charset="0"/>
              </a:rPr>
              <a:t>Пожизненное лишение свободы. Смертная казнь.</a:t>
            </a:r>
          </a:p>
          <a:p>
            <a:pPr lvl="0">
              <a:spcBef>
                <a:spcPts val="0"/>
              </a:spcBef>
            </a:pPr>
            <a:r>
              <a:rPr lang="ru-RU" sz="1150" dirty="0" smtClean="0">
                <a:latin typeface="Times New Roman" pitchFamily="18" charset="0"/>
                <a:cs typeface="Times New Roman" pitchFamily="18" charset="0"/>
              </a:rPr>
              <a:t>Общие начала назначения наказания.</a:t>
            </a:r>
          </a:p>
          <a:p>
            <a:pPr lvl="0">
              <a:spcBef>
                <a:spcPts val="0"/>
              </a:spcBef>
            </a:pPr>
            <a:r>
              <a:rPr lang="ru-RU" sz="1150" dirty="0" smtClean="0">
                <a:latin typeface="Times New Roman" pitchFamily="18" charset="0"/>
                <a:cs typeface="Times New Roman" pitchFamily="18" charset="0"/>
              </a:rPr>
              <a:t>Обстоятельства, смягчающие наказание. Назначение наказания при наличии смягчающих обстоятельств.</a:t>
            </a:r>
          </a:p>
          <a:p>
            <a:pPr lvl="0">
              <a:spcBef>
                <a:spcPts val="0"/>
              </a:spcBef>
            </a:pPr>
            <a:r>
              <a:rPr lang="ru-RU" sz="1150" dirty="0" smtClean="0">
                <a:latin typeface="Times New Roman" pitchFamily="18" charset="0"/>
                <a:cs typeface="Times New Roman" pitchFamily="18" charset="0"/>
              </a:rPr>
              <a:t>Обстоятельства, отягчающие наказание.</a:t>
            </a:r>
          </a:p>
          <a:p>
            <a:pPr lvl="0">
              <a:spcBef>
                <a:spcPts val="0"/>
              </a:spcBef>
            </a:pPr>
            <a:r>
              <a:rPr lang="ru-RU" sz="1150" dirty="0" smtClean="0">
                <a:latin typeface="Times New Roman" pitchFamily="18" charset="0"/>
                <a:cs typeface="Times New Roman" pitchFamily="18" charset="0"/>
              </a:rPr>
              <a:t>Назначение более мягкого наказания, чем предусмотрено за данное преступление.</a:t>
            </a:r>
          </a:p>
          <a:p>
            <a:pPr lvl="0">
              <a:spcBef>
                <a:spcPts val="0"/>
              </a:spcBef>
            </a:pPr>
            <a:r>
              <a:rPr lang="ru-RU" sz="1150" dirty="0" smtClean="0">
                <a:latin typeface="Times New Roman" pitchFamily="18" charset="0"/>
                <a:cs typeface="Times New Roman" pitchFamily="18" charset="0"/>
              </a:rPr>
              <a:t>Назначение наказания при вердикте присяжных о снисхождении; за неоконченное преступление; при рецидиве; за преступление, совершенное в соучастии.</a:t>
            </a:r>
          </a:p>
          <a:p>
            <a:pPr lvl="0">
              <a:spcBef>
                <a:spcPts val="0"/>
              </a:spcBef>
            </a:pPr>
            <a:r>
              <a:rPr lang="ru-RU" sz="1150" dirty="0" smtClean="0">
                <a:latin typeface="Times New Roman" pitchFamily="18" charset="0"/>
                <a:cs typeface="Times New Roman" pitchFamily="18" charset="0"/>
              </a:rPr>
              <a:t>Назначение наказания по совокупности преступлений.</a:t>
            </a:r>
          </a:p>
          <a:p>
            <a:pPr lvl="0">
              <a:spcBef>
                <a:spcPts val="0"/>
              </a:spcBef>
            </a:pPr>
            <a:r>
              <a:rPr lang="ru-RU" sz="1150" dirty="0" smtClean="0">
                <a:latin typeface="Times New Roman" pitchFamily="18" charset="0"/>
                <a:cs typeface="Times New Roman" pitchFamily="18" charset="0"/>
              </a:rPr>
              <a:t>Назначение наказания по совокупности приговоров.</a:t>
            </a:r>
          </a:p>
          <a:p>
            <a:pPr lvl="0">
              <a:spcBef>
                <a:spcPts val="0"/>
              </a:spcBef>
            </a:pPr>
            <a:r>
              <a:rPr lang="ru-RU" sz="1150" dirty="0" smtClean="0">
                <a:latin typeface="Times New Roman" pitchFamily="18" charset="0"/>
                <a:cs typeface="Times New Roman" pitchFamily="18" charset="0"/>
              </a:rPr>
              <a:t>Исчисление сроков наказания и зачет наказания. Порядок определения сроков наказаний при сложении наказаний.</a:t>
            </a:r>
          </a:p>
          <a:p>
            <a:pPr lvl="0">
              <a:spcBef>
                <a:spcPts val="0"/>
              </a:spcBef>
            </a:pPr>
            <a:r>
              <a:rPr lang="ru-RU" sz="1150" dirty="0" smtClean="0">
                <a:latin typeface="Times New Roman" pitchFamily="18" charset="0"/>
                <a:cs typeface="Times New Roman" pitchFamily="18" charset="0"/>
              </a:rPr>
              <a:t>Условное осуждение (ст. 73, 74 УК РФ).</a:t>
            </a:r>
          </a:p>
          <a:p>
            <a:pPr lvl="0">
              <a:spcBef>
                <a:spcPts val="0"/>
              </a:spcBef>
            </a:pPr>
            <a:r>
              <a:rPr lang="ru-RU" sz="1150" dirty="0" smtClean="0">
                <a:latin typeface="Times New Roman" pitchFamily="18" charset="0"/>
                <a:cs typeface="Times New Roman" pitchFamily="18" charset="0"/>
              </a:rPr>
              <a:t>Понятие и виды освобождения от уголовной ответственности. Освобождение от уголовной ответственности и освобождение от наказания, их отличия.</a:t>
            </a:r>
          </a:p>
          <a:p>
            <a:pPr lvl="0">
              <a:spcBef>
                <a:spcPts val="0"/>
              </a:spcBef>
            </a:pPr>
            <a:r>
              <a:rPr lang="ru-RU" sz="1150" dirty="0" smtClean="0">
                <a:latin typeface="Times New Roman" pitchFamily="18" charset="0"/>
                <a:cs typeface="Times New Roman" pitchFamily="18" charset="0"/>
              </a:rPr>
              <a:t>Освобождение от уголовной ответственности в связи с деятельным раскаянием; примирением с потерпевшим. Освобождение от уголовной ответственности по делам о преступлениях в сфере экономической деятельности.</a:t>
            </a:r>
          </a:p>
          <a:p>
            <a:pPr lvl="0">
              <a:spcBef>
                <a:spcPts val="0"/>
              </a:spcBef>
            </a:pPr>
            <a:r>
              <a:rPr lang="ru-RU" sz="1150" dirty="0" smtClean="0">
                <a:latin typeface="Times New Roman" pitchFamily="18" charset="0"/>
                <a:cs typeface="Times New Roman" pitchFamily="18" charset="0"/>
              </a:rPr>
              <a:t>Освобождение от уголовной ответственности в связи с истечением сроков давности.</a:t>
            </a:r>
          </a:p>
          <a:p>
            <a:pPr lvl="0">
              <a:spcBef>
                <a:spcPts val="0"/>
              </a:spcBef>
            </a:pPr>
            <a:r>
              <a:rPr lang="ru-RU" sz="1150" dirty="0" smtClean="0">
                <a:latin typeface="Times New Roman" pitchFamily="18" charset="0"/>
                <a:cs typeface="Times New Roman" pitchFamily="18" charset="0"/>
              </a:rPr>
              <a:t>Понятие, основания и виды освобождения от наказания.</a:t>
            </a:r>
          </a:p>
          <a:p>
            <a:pPr lvl="0">
              <a:spcBef>
                <a:spcPts val="0"/>
              </a:spcBef>
            </a:pPr>
            <a:r>
              <a:rPr lang="ru-RU" sz="1150" dirty="0" smtClean="0">
                <a:latin typeface="Times New Roman" pitchFamily="18" charset="0"/>
                <a:cs typeface="Times New Roman" pitchFamily="18" charset="0"/>
              </a:rPr>
              <a:t>Условно-досрочное освобождение от наказания.</a:t>
            </a:r>
          </a:p>
          <a:p>
            <a:pPr lvl="0">
              <a:spcBef>
                <a:spcPts val="0"/>
              </a:spcBef>
            </a:pPr>
            <a:r>
              <a:rPr lang="ru-RU" sz="1150" dirty="0" smtClean="0">
                <a:latin typeface="Times New Roman" pitchFamily="18" charset="0"/>
                <a:cs typeface="Times New Roman" pitchFamily="18" charset="0"/>
              </a:rPr>
              <a:t>Замена </a:t>
            </a:r>
            <a:r>
              <a:rPr lang="ru-RU" sz="1150" dirty="0" err="1" smtClean="0">
                <a:latin typeface="Times New Roman" pitchFamily="18" charset="0"/>
                <a:cs typeface="Times New Roman" pitchFamily="18" charset="0"/>
              </a:rPr>
              <a:t>неотбытой</a:t>
            </a:r>
            <a:r>
              <a:rPr lang="ru-RU" sz="1150" dirty="0" smtClean="0">
                <a:latin typeface="Times New Roman" pitchFamily="18" charset="0"/>
                <a:cs typeface="Times New Roman" pitchFamily="18" charset="0"/>
              </a:rPr>
              <a:t> части наказания более мягким видом наказания. Освобождение от наказания в связи с болезнью.</a:t>
            </a:r>
          </a:p>
          <a:p>
            <a:pPr lvl="0">
              <a:spcBef>
                <a:spcPts val="0"/>
              </a:spcBef>
            </a:pPr>
            <a:r>
              <a:rPr lang="ru-RU" sz="1150" dirty="0" smtClean="0">
                <a:latin typeface="Times New Roman" pitchFamily="18" charset="0"/>
                <a:cs typeface="Times New Roman" pitchFamily="18" charset="0"/>
              </a:rPr>
              <a:t> Отсрочка отбывания наказания. Отсрочка отбывания наказания больным наркоманией.</a:t>
            </a:r>
          </a:p>
          <a:p>
            <a:pPr lvl="0">
              <a:spcBef>
                <a:spcPts val="0"/>
              </a:spcBef>
            </a:pPr>
            <a:r>
              <a:rPr lang="ru-RU" sz="1150" dirty="0" smtClean="0">
                <a:latin typeface="Times New Roman" pitchFamily="18" charset="0"/>
                <a:cs typeface="Times New Roman" pitchFamily="18" charset="0"/>
              </a:rPr>
              <a:t>Освобождение от отбывания наказания в связи с истечением сроков давности обвинительного приговора суда.</a:t>
            </a:r>
          </a:p>
          <a:p>
            <a:pPr lvl="0">
              <a:spcBef>
                <a:spcPts val="0"/>
              </a:spcBef>
            </a:pPr>
            <a:r>
              <a:rPr lang="ru-RU" sz="1150" dirty="0" smtClean="0">
                <a:latin typeface="Times New Roman" pitchFamily="18" charset="0"/>
                <a:cs typeface="Times New Roman" pitchFamily="18" charset="0"/>
              </a:rPr>
              <a:t>Амнистия и помилование. Характеристика и отличия.</a:t>
            </a:r>
          </a:p>
          <a:p>
            <a:pPr lvl="0">
              <a:spcBef>
                <a:spcPts val="0"/>
              </a:spcBef>
            </a:pPr>
            <a:r>
              <a:rPr lang="ru-RU" sz="1150" dirty="0" smtClean="0">
                <a:latin typeface="Times New Roman" pitchFamily="18" charset="0"/>
                <a:cs typeface="Times New Roman" pitchFamily="18" charset="0"/>
              </a:rPr>
              <a:t>Судимость, её погашение и снятие.</a:t>
            </a:r>
          </a:p>
          <a:p>
            <a:pPr lvl="0">
              <a:spcBef>
                <a:spcPts val="0"/>
              </a:spcBef>
            </a:pPr>
            <a:r>
              <a:rPr lang="ru-RU" sz="1150" dirty="0" smtClean="0">
                <a:latin typeface="Times New Roman" pitchFamily="18" charset="0"/>
                <a:cs typeface="Times New Roman" pitchFamily="18" charset="0"/>
              </a:rPr>
              <a:t>Особенности уголовной ответственности и наказания несовершеннолетних.</a:t>
            </a:r>
          </a:p>
          <a:p>
            <a:pPr lvl="0">
              <a:spcBef>
                <a:spcPts val="0"/>
              </a:spcBef>
            </a:pPr>
            <a:r>
              <a:rPr lang="ru-RU" sz="1150" dirty="0" smtClean="0">
                <a:latin typeface="Times New Roman" pitchFamily="18" charset="0"/>
                <a:cs typeface="Times New Roman" pitchFamily="18" charset="0"/>
              </a:rPr>
              <a:t>Особенности освобождения несовершеннолетних от наказания.</a:t>
            </a:r>
          </a:p>
          <a:p>
            <a:pPr lvl="0">
              <a:spcBef>
                <a:spcPts val="0"/>
              </a:spcBef>
            </a:pPr>
            <a:r>
              <a:rPr lang="ru-RU" sz="1150" dirty="0" smtClean="0">
                <a:latin typeface="Times New Roman" pitchFamily="18" charset="0"/>
                <a:cs typeface="Times New Roman" pitchFamily="18" charset="0"/>
              </a:rPr>
              <a:t>Иные меры уголовно-правового характера: принудительные меры медицинского характера, конфискация имущества.</a:t>
            </a:r>
          </a:p>
          <a:p>
            <a:pPr marL="609600" indent="-609600" eaLnBrk="1" fontAlgn="auto" hangingPunct="1">
              <a:lnSpc>
                <a:spcPct val="80000"/>
              </a:lnSpc>
              <a:spcAft>
                <a:spcPts val="0"/>
              </a:spcAft>
              <a:buNone/>
              <a:defRPr/>
            </a:pPr>
            <a:endParaRPr lang="ru-RU" sz="1150" dirty="0" smtClean="0">
              <a:latin typeface="Times New Roman" pitchFamily="18" charset="0"/>
              <a:cs typeface="Times New Roman" pitchFamily="18" charset="0"/>
            </a:endParaRPr>
          </a:p>
        </p:txBody>
      </p:sp>
      <p:sp>
        <p:nvSpPr>
          <p:cNvPr id="3" name="AutoShape 2054">
            <a:hlinkClick r:id="" action="ppaction://hlinkshowjump?jump=nextslide" highlightClick="1"/>
          </p:cNvPr>
          <p:cNvSpPr>
            <a:spLocks noChangeArrowheads="1"/>
          </p:cNvSpPr>
          <p:nvPr/>
        </p:nvSpPr>
        <p:spPr bwMode="auto">
          <a:xfrm flipV="1">
            <a:off x="7380312" y="6525344"/>
            <a:ext cx="719882" cy="332656"/>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588224" y="6525344"/>
            <a:ext cx="719410" cy="332656"/>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7">
            <a:hlinkClick r:id="" action="ppaction://noaction"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131" name="Rectangle 3"/>
          <p:cNvSpPr>
            <a:spLocks noGrp="1" noChangeArrowheads="1"/>
          </p:cNvSpPr>
          <p:nvPr>
            <p:ph idx="1"/>
          </p:nvPr>
        </p:nvSpPr>
        <p:spPr>
          <a:xfrm>
            <a:off x="0" y="980728"/>
            <a:ext cx="8964488" cy="6192688"/>
          </a:xfrm>
        </p:spPr>
        <p:txBody>
          <a:bodyPr>
            <a:normAutofit/>
          </a:bodyPr>
          <a:lstStyle/>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1.</a:t>
            </a:r>
            <a:r>
              <a:rPr lang="ru-RU" sz="1150" u="sng" dirty="0">
                <a:latin typeface="Arial" pitchFamily="34" charset="0"/>
                <a:cs typeface="Arial" pitchFamily="34" charset="0"/>
              </a:rPr>
              <a:t> ППВС от </a:t>
            </a:r>
            <a:r>
              <a:rPr lang="ru-RU" sz="1150" u="sng" dirty="0" smtClean="0">
                <a:latin typeface="Arial" pitchFamily="34" charset="0"/>
                <a:cs typeface="Arial" pitchFamily="34" charset="0"/>
              </a:rPr>
              <a:t>17.01.1997 №</a:t>
            </a:r>
            <a:r>
              <a:rPr lang="ru-RU" sz="1150" u="sng" dirty="0">
                <a:latin typeface="Arial" pitchFamily="34" charset="0"/>
                <a:cs typeface="Arial" pitchFamily="34" charset="0"/>
              </a:rPr>
              <a:t>1</a:t>
            </a:r>
          </a:p>
          <a:p>
            <a:pPr marL="448056" indent="-384048" fontAlgn="auto">
              <a:lnSpc>
                <a:spcPct val="80000"/>
              </a:lnSpc>
              <a:spcAft>
                <a:spcPts val="0"/>
              </a:spcAft>
              <a:buFont typeface="Wingdings 2"/>
              <a:buChar char=""/>
              <a:defRPr/>
            </a:pPr>
            <a:r>
              <a:rPr lang="ru-RU" sz="1150" b="1" dirty="0" smtClean="0">
                <a:latin typeface="Arial" pitchFamily="34" charset="0"/>
                <a:cs typeface="Arial" pitchFamily="34" charset="0"/>
              </a:rPr>
              <a:t>«О практике применения судами законодательства об ответственности за бандитизм».</a:t>
            </a:r>
            <a:endParaRPr lang="ru-RU" sz="1150" b="1"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2.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10.06.2010 №12</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судебной практике рассмотрения уголовных дел об организации преступного сообщества (преступной организации) или участии в нем (ней)».</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3.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27.06.2012 №19</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применении судами законодательства о необходимой обороне и причинении вреда при задержании лица, совершившего преступление».</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4.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22.12.2015 №58</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практике назначения судами Российской Федерации уголовного наказания».</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5.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29.05.2014</a:t>
            </a:r>
            <a:r>
              <a:rPr lang="en-US" sz="1150" u="sng" dirty="0" smtClean="0">
                <a:latin typeface="Arial" pitchFamily="34" charset="0"/>
                <a:cs typeface="Arial" pitchFamily="34" charset="0"/>
              </a:rPr>
              <a:t> </a:t>
            </a:r>
            <a:r>
              <a:rPr lang="ru-RU" sz="1150" u="sng" dirty="0" smtClean="0">
                <a:latin typeface="Arial" pitchFamily="34" charset="0"/>
                <a:cs typeface="Arial" pitchFamily="34" charset="0"/>
              </a:rPr>
              <a:t>№9</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практике назначения и изменения судами видов исправительных учреждений» (п. 1-20).</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6. </a:t>
            </a:r>
            <a:r>
              <a:rPr lang="ru-RU" sz="1150" u="sng" dirty="0">
                <a:latin typeface="Arial" pitchFamily="34" charset="0"/>
                <a:cs typeface="Arial" pitchFamily="34" charset="0"/>
              </a:rPr>
              <a:t>ППВС </a:t>
            </a:r>
            <a:r>
              <a:rPr lang="ru-RU" sz="1150" u="sng" dirty="0" smtClean="0">
                <a:latin typeface="Arial" pitchFamily="34" charset="0"/>
                <a:cs typeface="Arial" pitchFamily="34" charset="0"/>
              </a:rPr>
              <a:t>27.06.2013 №19</a:t>
            </a:r>
            <a:endParaRPr lang="ru-RU" sz="1150" dirty="0">
              <a:latin typeface="Arial" pitchFamily="34" charset="0"/>
              <a:cs typeface="Arial" pitchFamily="34" charset="0"/>
            </a:endParaRPr>
          </a:p>
          <a:p>
            <a:pPr marL="448056" lvl="0"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применении судами законодательства, регламентирующего основания и порядок освобождения от уголовной ответственности»</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7.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21.04.2009 №8</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судебной практике условно-досрочного освобождения от отбывания наказания, замены </a:t>
            </a:r>
            <a:r>
              <a:rPr lang="ru-RU" sz="1150" b="1" dirty="0" err="1" smtClean="0">
                <a:latin typeface="Arial" pitchFamily="34" charset="0"/>
                <a:cs typeface="Arial" pitchFamily="34" charset="0"/>
              </a:rPr>
              <a:t>неотбытой</a:t>
            </a:r>
            <a:r>
              <a:rPr lang="ru-RU" sz="1150" b="1" dirty="0" smtClean="0">
                <a:latin typeface="Arial" pitchFamily="34" charset="0"/>
                <a:cs typeface="Arial" pitchFamily="34" charset="0"/>
              </a:rPr>
              <a:t> части наказания более мягким видом наказания (ред. от 17.11.2015 г.).</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8. </a:t>
            </a:r>
            <a:r>
              <a:rPr lang="ru-RU" sz="1150" u="sng" dirty="0">
                <a:latin typeface="Arial" pitchFamily="34" charset="0"/>
                <a:cs typeface="Arial" pitchFamily="34" charset="0"/>
              </a:rPr>
              <a:t>ППВС </a:t>
            </a:r>
            <a:r>
              <a:rPr lang="ru-RU" sz="1150" u="sng" dirty="0" smtClean="0">
                <a:latin typeface="Arial" pitchFamily="34" charset="0"/>
                <a:cs typeface="Arial" pitchFamily="34" charset="0"/>
              </a:rPr>
              <a:t>от 01.02.2011 №1</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b="1" dirty="0" smtClean="0">
                <a:latin typeface="Arial" pitchFamily="34" charset="0"/>
                <a:cs typeface="Arial" pitchFamily="34" charset="0"/>
              </a:rPr>
              <a:t>«О судебной практике применения законодательства, регламентирующего особенности уголовной ответственности и наказания несовершеннолетних» (ред. от 02.04.2013 г.)</a:t>
            </a:r>
            <a:endParaRPr lang="ru-RU" sz="1150" b="1"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9.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27.01.1999 №1</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dirty="0" smtClean="0">
                <a:latin typeface="Arial" pitchFamily="34" charset="0"/>
                <a:cs typeface="Arial" pitchFamily="34" charset="0"/>
              </a:rPr>
              <a:t>«</a:t>
            </a:r>
            <a:r>
              <a:rPr lang="ru-RU" sz="1150" b="1" dirty="0" smtClean="0">
                <a:latin typeface="Arial" pitchFamily="34" charset="0"/>
                <a:cs typeface="Arial" pitchFamily="34" charset="0"/>
              </a:rPr>
              <a:t>О судебной практике по делам об убийстве (ст. 105 УК РФ)» (ред. от 03.03.2015 г.)</a:t>
            </a:r>
            <a:endParaRPr lang="ru-RU" sz="1150"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10.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04.12.2004 №16</a:t>
            </a:r>
            <a:endParaRPr lang="ru-RU" sz="1150" dirty="0">
              <a:latin typeface="Arial" pitchFamily="34" charset="0"/>
              <a:cs typeface="Arial" pitchFamily="34" charset="0"/>
            </a:endParaRPr>
          </a:p>
          <a:p>
            <a:pPr marL="448056" lvl="0" indent="-384048" fontAlgn="auto">
              <a:lnSpc>
                <a:spcPct val="80000"/>
              </a:lnSpc>
              <a:spcAft>
                <a:spcPts val="0"/>
              </a:spcAft>
              <a:buFont typeface="Wingdings 2"/>
              <a:buChar char=""/>
              <a:defRPr/>
            </a:pPr>
            <a:r>
              <a:rPr lang="ru-RU" sz="1150" b="1" dirty="0" smtClean="0">
                <a:latin typeface="Arial" pitchFamily="34" charset="0"/>
                <a:cs typeface="Arial" pitchFamily="34" charset="0"/>
              </a:rPr>
              <a:t>«О судебной практике по делам о преступлениях против половой неприкосновенности и половой свободы личности» (п. 7-10, 18-19).</a:t>
            </a:r>
            <a:endParaRPr lang="ru-RU" sz="1150" b="1" dirty="0">
              <a:latin typeface="Arial" pitchFamily="34" charset="0"/>
              <a:cs typeface="Arial" pitchFamily="34" charset="0"/>
            </a:endParaRPr>
          </a:p>
          <a:p>
            <a:pPr marL="448056" indent="-384048" eaLnBrk="1" fontAlgn="auto" hangingPunct="1">
              <a:lnSpc>
                <a:spcPct val="80000"/>
              </a:lnSpc>
              <a:spcAft>
                <a:spcPts val="0"/>
              </a:spcAft>
              <a:buFont typeface="Wingdings 2"/>
              <a:buChar char=""/>
              <a:defRPr/>
            </a:pPr>
            <a:r>
              <a:rPr lang="ru-RU" sz="1150" dirty="0">
                <a:latin typeface="Arial" pitchFamily="34" charset="0"/>
                <a:cs typeface="Arial" pitchFamily="34" charset="0"/>
              </a:rPr>
              <a:t>11. </a:t>
            </a:r>
            <a:r>
              <a:rPr lang="ru-RU" sz="1150" u="sng" dirty="0">
                <a:latin typeface="Arial" pitchFamily="34" charset="0"/>
                <a:cs typeface="Arial" pitchFamily="34" charset="0"/>
              </a:rPr>
              <a:t>ППВС от </a:t>
            </a:r>
            <a:r>
              <a:rPr lang="ru-RU" sz="1150" u="sng" dirty="0" smtClean="0">
                <a:latin typeface="Arial" pitchFamily="34" charset="0"/>
                <a:cs typeface="Arial" pitchFamily="34" charset="0"/>
              </a:rPr>
              <a:t>27.12.2002 №19</a:t>
            </a:r>
            <a:endParaRPr lang="ru-RU" sz="1150" dirty="0">
              <a:latin typeface="Arial" pitchFamily="34" charset="0"/>
              <a:cs typeface="Arial" pitchFamily="34" charset="0"/>
            </a:endParaRPr>
          </a:p>
          <a:p>
            <a:pPr marL="448056" indent="-384048" fontAlgn="auto">
              <a:lnSpc>
                <a:spcPct val="80000"/>
              </a:lnSpc>
              <a:spcAft>
                <a:spcPts val="0"/>
              </a:spcAft>
              <a:buFont typeface="Wingdings 2"/>
              <a:buChar char=""/>
              <a:defRPr/>
            </a:pPr>
            <a:r>
              <a:rPr lang="ru-RU" sz="1150" b="1" dirty="0" smtClean="0">
                <a:latin typeface="Arial" pitchFamily="34" charset="0"/>
                <a:cs typeface="Arial" pitchFamily="34" charset="0"/>
              </a:rPr>
              <a:t>«</a:t>
            </a:r>
            <a:r>
              <a:rPr lang="ru-RU" sz="1200" b="1" dirty="0" smtClean="0">
                <a:latin typeface="Arial" pitchFamily="34" charset="0"/>
                <a:cs typeface="Arial" pitchFamily="34" charset="0"/>
              </a:rPr>
              <a:t>О судебной практике по делам о краже, грабеже и разбое» (в ред. от 03.03.2015г.)</a:t>
            </a:r>
            <a:endParaRPr lang="ru-RU" sz="1150" b="1" dirty="0">
              <a:latin typeface="Arial" pitchFamily="34" charset="0"/>
              <a:cs typeface="Arial" pitchFamily="34" charset="0"/>
            </a:endParaRPr>
          </a:p>
        </p:txBody>
      </p:sp>
      <p:sp>
        <p:nvSpPr>
          <p:cNvPr id="268291" name="Rectangle 4"/>
          <p:cNvSpPr>
            <a:spLocks noChangeArrowheads="1"/>
          </p:cNvSpPr>
          <p:nvPr/>
        </p:nvSpPr>
        <p:spPr bwMode="auto">
          <a:xfrm>
            <a:off x="0" y="188640"/>
            <a:ext cx="8964488" cy="792088"/>
          </a:xfrm>
          <a:prstGeom prst="rect">
            <a:avLst/>
          </a:prstGeom>
          <a:solidFill>
            <a:schemeClr val="folHlink">
              <a:alpha val="83136"/>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spcBef>
                <a:spcPct val="50000"/>
              </a:spcBef>
            </a:pPr>
            <a:r>
              <a:rPr lang="ru-RU" b="1" i="1" dirty="0">
                <a:solidFill>
                  <a:srgbClr val="000000"/>
                </a:solidFill>
                <a:latin typeface="Times New Roman" pitchFamily="18" charset="0"/>
                <a:cs typeface="Times New Roman" pitchFamily="18" charset="0"/>
              </a:rPr>
              <a:t>Перечень Постановлений Пленумов Верховного </a:t>
            </a:r>
            <a:r>
              <a:rPr lang="ru-RU" b="1" i="1" dirty="0" smtClean="0">
                <a:solidFill>
                  <a:srgbClr val="000000"/>
                </a:solidFill>
                <a:latin typeface="Times New Roman" pitchFamily="18" charset="0"/>
                <a:cs typeface="Times New Roman" pitchFamily="18" charset="0"/>
              </a:rPr>
              <a:t>Суда</a:t>
            </a:r>
            <a:br>
              <a:rPr lang="ru-RU" b="1" i="1" dirty="0" smtClean="0">
                <a:solidFill>
                  <a:srgbClr val="000000"/>
                </a:solidFill>
                <a:latin typeface="Times New Roman" pitchFamily="18" charset="0"/>
                <a:cs typeface="Times New Roman" pitchFamily="18" charset="0"/>
              </a:rPr>
            </a:br>
            <a:r>
              <a:rPr lang="ru-RU" b="1" i="1" dirty="0" smtClean="0">
                <a:solidFill>
                  <a:srgbClr val="000000"/>
                </a:solidFill>
                <a:latin typeface="Times New Roman" pitchFamily="18" charset="0"/>
                <a:cs typeface="Times New Roman" pitchFamily="18" charset="0"/>
              </a:rPr>
              <a:t>Российской </a:t>
            </a:r>
            <a:r>
              <a:rPr lang="ru-RU" b="1" i="1" dirty="0">
                <a:solidFill>
                  <a:srgbClr val="000000"/>
                </a:solidFill>
                <a:latin typeface="Times New Roman" pitchFamily="18" charset="0"/>
                <a:cs typeface="Times New Roman" pitchFamily="18" charset="0"/>
              </a:rPr>
              <a:t>Федерации рекомендуемых к изучению</a:t>
            </a:r>
          </a:p>
        </p:txBody>
      </p:sp>
      <p:sp>
        <p:nvSpPr>
          <p:cNvPr id="4" name="AutoShape 2054">
            <a:hlinkClick r:id="" action="ppaction://hlinkshowjump?jump=nextslide" highlightClick="1"/>
          </p:cNvPr>
          <p:cNvSpPr>
            <a:spLocks noChangeArrowheads="1"/>
          </p:cNvSpPr>
          <p:nvPr/>
        </p:nvSpPr>
        <p:spPr bwMode="auto">
          <a:xfrm flipV="1">
            <a:off x="7668344" y="6597352"/>
            <a:ext cx="431850" cy="260648"/>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7164288" y="6597352"/>
            <a:ext cx="432048" cy="260648"/>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597352"/>
            <a:ext cx="467544"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7">
            <a:hlinkClick r:id="" action="ppaction://noaction" highlightClick="1"/>
          </p:cNvPr>
          <p:cNvSpPr/>
          <p:nvPr/>
        </p:nvSpPr>
        <p:spPr>
          <a:xfrm>
            <a:off x="8172400" y="6597352"/>
            <a:ext cx="468000"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3"/>
          <p:cNvSpPr>
            <a:spLocks noGrp="1" noChangeArrowheads="1"/>
          </p:cNvSpPr>
          <p:nvPr>
            <p:ph idx="1"/>
          </p:nvPr>
        </p:nvSpPr>
        <p:spPr>
          <a:xfrm>
            <a:off x="0" y="692696"/>
            <a:ext cx="9144000" cy="5976664"/>
          </a:xfrm>
        </p:spPr>
        <p:txBody>
          <a:bodyPr>
            <a:noAutofit/>
          </a:bodyPr>
          <a:lstStyle/>
          <a:p>
            <a:pPr>
              <a:spcBef>
                <a:spcPts val="0"/>
              </a:spcBef>
            </a:pPr>
            <a:r>
              <a:rPr lang="ru-RU" sz="1050" b="1" i="1" dirty="0" smtClean="0">
                <a:latin typeface="Times New Roman" pitchFamily="18" charset="0"/>
                <a:cs typeface="Times New Roman" pitchFamily="18" charset="0"/>
              </a:rPr>
              <a:t>Понятие, предмет, метод, задачи уголовного права.  Принципы российского уголовного права. Понятие Общей части уголовного права</a:t>
            </a:r>
            <a:r>
              <a:rPr lang="ru-RU" sz="1050" i="1" dirty="0" smtClean="0">
                <a:latin typeface="Times New Roman" pitchFamily="18" charset="0"/>
                <a:cs typeface="Times New Roman" pitchFamily="18" charset="0"/>
              </a:rPr>
              <a:t> </a:t>
            </a:r>
            <a:endParaRPr lang="ru-RU" sz="1050" dirty="0" smtClean="0">
              <a:latin typeface="Times New Roman" pitchFamily="18" charset="0"/>
              <a:cs typeface="Times New Roman" pitchFamily="18" charset="0"/>
            </a:endParaRPr>
          </a:p>
          <a:p>
            <a:pPr lvl="0">
              <a:spcBef>
                <a:spcPts val="0"/>
              </a:spcBef>
            </a:pPr>
            <a:r>
              <a:rPr lang="ru-RU" sz="1050" dirty="0" smtClean="0">
                <a:latin typeface="Times New Roman" pitchFamily="18" charset="0"/>
                <a:cs typeface="Times New Roman" pitchFamily="18" charset="0"/>
              </a:rPr>
              <a:t>Понятие уголовного права, его предмет.</a:t>
            </a:r>
          </a:p>
          <a:p>
            <a:pPr lvl="0">
              <a:spcBef>
                <a:spcPts val="0"/>
              </a:spcBef>
            </a:pPr>
            <a:r>
              <a:rPr lang="ru-RU" sz="1050" dirty="0" smtClean="0">
                <a:latin typeface="Times New Roman" pitchFamily="18" charset="0"/>
                <a:cs typeface="Times New Roman" pitchFamily="18" charset="0"/>
              </a:rPr>
              <a:t>Принципы уголовного права. </a:t>
            </a:r>
          </a:p>
          <a:p>
            <a:pPr>
              <a:spcBef>
                <a:spcPts val="0"/>
              </a:spcBef>
              <a:buNone/>
            </a:pPr>
            <a:endParaRPr lang="ru-RU" sz="1050" dirty="0" smtClean="0">
              <a:latin typeface="Times New Roman" pitchFamily="18" charset="0"/>
              <a:cs typeface="Times New Roman" pitchFamily="18" charset="0"/>
            </a:endParaRPr>
          </a:p>
          <a:p>
            <a:pPr>
              <a:spcBef>
                <a:spcPts val="0"/>
              </a:spcBef>
            </a:pPr>
            <a:r>
              <a:rPr lang="ru-RU" sz="1050" b="1" i="1" dirty="0" smtClean="0">
                <a:latin typeface="Times New Roman" pitchFamily="18" charset="0"/>
                <a:cs typeface="Times New Roman" pitchFamily="18" charset="0"/>
              </a:rPr>
              <a:t>Уголовный закон</a:t>
            </a:r>
            <a:endParaRPr lang="ru-RU" sz="1050" dirty="0" smtClean="0">
              <a:latin typeface="Times New Roman" pitchFamily="18" charset="0"/>
              <a:cs typeface="Times New Roman" pitchFamily="18" charset="0"/>
            </a:endParaRPr>
          </a:p>
          <a:p>
            <a:pPr lvl="0">
              <a:spcBef>
                <a:spcPts val="0"/>
              </a:spcBef>
            </a:pPr>
            <a:r>
              <a:rPr lang="ru-RU" sz="1050" dirty="0" smtClean="0">
                <a:latin typeface="Times New Roman" pitchFamily="18" charset="0"/>
                <a:cs typeface="Times New Roman" pitchFamily="18" charset="0"/>
              </a:rPr>
              <a:t>Понятие уголовного закона, его структура и значение.</a:t>
            </a:r>
          </a:p>
          <a:p>
            <a:pPr lvl="0">
              <a:spcBef>
                <a:spcPts val="0"/>
              </a:spcBef>
            </a:pPr>
            <a:r>
              <a:rPr lang="ru-RU" sz="1050" dirty="0" smtClean="0">
                <a:latin typeface="Times New Roman" pitchFamily="18" charset="0"/>
                <a:cs typeface="Times New Roman" pitchFamily="18" charset="0"/>
              </a:rPr>
              <a:t>Действие уголовного закона во времени.</a:t>
            </a:r>
          </a:p>
          <a:p>
            <a:pPr lvl="0">
              <a:spcBef>
                <a:spcPts val="0"/>
              </a:spcBef>
            </a:pPr>
            <a:r>
              <a:rPr lang="ru-RU" sz="1050" dirty="0" smtClean="0">
                <a:latin typeface="Times New Roman" pitchFamily="18" charset="0"/>
                <a:cs typeface="Times New Roman" pitchFamily="18" charset="0"/>
              </a:rPr>
              <a:t>Действие уголовного закона в пространстве.</a:t>
            </a:r>
          </a:p>
          <a:p>
            <a:pPr>
              <a:spcBef>
                <a:spcPts val="0"/>
              </a:spcBef>
              <a:buNone/>
            </a:pPr>
            <a:endParaRPr lang="ru-RU" sz="1050" dirty="0" smtClean="0">
              <a:latin typeface="Times New Roman" pitchFamily="18" charset="0"/>
              <a:cs typeface="Times New Roman" pitchFamily="18" charset="0"/>
            </a:endParaRPr>
          </a:p>
          <a:p>
            <a:pPr>
              <a:spcBef>
                <a:spcPts val="0"/>
              </a:spcBef>
            </a:pPr>
            <a:r>
              <a:rPr lang="ru-RU" sz="1050" b="1" i="1" dirty="0" smtClean="0">
                <a:latin typeface="Times New Roman" pitchFamily="18" charset="0"/>
                <a:cs typeface="Times New Roman" pitchFamily="18" charset="0"/>
              </a:rPr>
              <a:t>Понятие преступления</a:t>
            </a:r>
            <a:endParaRPr lang="ru-RU" sz="1050" dirty="0" smtClean="0">
              <a:latin typeface="Times New Roman" pitchFamily="18" charset="0"/>
              <a:cs typeface="Times New Roman" pitchFamily="18" charset="0"/>
            </a:endParaRPr>
          </a:p>
          <a:p>
            <a:pPr lvl="0">
              <a:spcBef>
                <a:spcPts val="0"/>
              </a:spcBef>
            </a:pPr>
            <a:r>
              <a:rPr lang="ru-RU" sz="1050" dirty="0" smtClean="0">
                <a:latin typeface="Times New Roman" pitchFamily="18" charset="0"/>
                <a:cs typeface="Times New Roman" pitchFamily="18" charset="0"/>
              </a:rPr>
              <a:t>Понятие и признаки преступления.</a:t>
            </a:r>
          </a:p>
          <a:p>
            <a:pPr lvl="0">
              <a:spcBef>
                <a:spcPts val="0"/>
              </a:spcBef>
            </a:pPr>
            <a:r>
              <a:rPr lang="ru-RU" sz="1050" dirty="0" smtClean="0">
                <a:latin typeface="Times New Roman" pitchFamily="18" charset="0"/>
                <a:cs typeface="Times New Roman" pitchFamily="18" charset="0"/>
              </a:rPr>
              <a:t>Отграничение преступления от иных правонарушений.</a:t>
            </a:r>
          </a:p>
          <a:p>
            <a:pPr lvl="0">
              <a:spcBef>
                <a:spcPts val="0"/>
              </a:spcBef>
            </a:pPr>
            <a:r>
              <a:rPr lang="ru-RU" sz="1050" dirty="0" smtClean="0">
                <a:latin typeface="Times New Roman" pitchFamily="18" charset="0"/>
                <a:cs typeface="Times New Roman" pitchFamily="18" charset="0"/>
              </a:rPr>
              <a:t>Классификация преступлений и ее значение.</a:t>
            </a:r>
          </a:p>
          <a:p>
            <a:pPr>
              <a:spcBef>
                <a:spcPts val="0"/>
              </a:spcBef>
              <a:buNone/>
            </a:pPr>
            <a:endParaRPr lang="ru-RU" sz="1050" dirty="0" smtClean="0">
              <a:latin typeface="Times New Roman" pitchFamily="18" charset="0"/>
              <a:cs typeface="Times New Roman" pitchFamily="18" charset="0"/>
            </a:endParaRPr>
          </a:p>
          <a:p>
            <a:pPr>
              <a:spcBef>
                <a:spcPts val="0"/>
              </a:spcBef>
            </a:pPr>
            <a:r>
              <a:rPr lang="ru-RU" sz="1050" b="1" i="1" dirty="0" smtClean="0">
                <a:latin typeface="Times New Roman" pitchFamily="18" charset="0"/>
                <a:cs typeface="Times New Roman" pitchFamily="18" charset="0"/>
              </a:rPr>
              <a:t>Уголовная ответственность и ее основание</a:t>
            </a:r>
            <a:r>
              <a:rPr lang="ru-RU" sz="1050" i="1" dirty="0" smtClean="0">
                <a:latin typeface="Times New Roman" pitchFamily="18" charset="0"/>
                <a:cs typeface="Times New Roman" pitchFamily="18" charset="0"/>
              </a:rPr>
              <a:t> </a:t>
            </a:r>
            <a:endParaRPr lang="ru-RU" sz="1050" dirty="0" smtClean="0">
              <a:latin typeface="Times New Roman" pitchFamily="18" charset="0"/>
              <a:cs typeface="Times New Roman" pitchFamily="18" charset="0"/>
            </a:endParaRPr>
          </a:p>
          <a:p>
            <a:pPr lvl="0">
              <a:spcBef>
                <a:spcPts val="0"/>
              </a:spcBef>
            </a:pPr>
            <a:r>
              <a:rPr lang="ru-RU" sz="1050" dirty="0" smtClean="0">
                <a:latin typeface="Times New Roman" pitchFamily="18" charset="0"/>
                <a:cs typeface="Times New Roman" pitchFamily="18" charset="0"/>
              </a:rPr>
              <a:t>Уголовная ответственность: понятие, основание и стадии реализации. </a:t>
            </a:r>
          </a:p>
          <a:p>
            <a:pPr>
              <a:spcBef>
                <a:spcPts val="0"/>
              </a:spcBef>
              <a:buNone/>
            </a:pPr>
            <a:endParaRPr lang="ru-RU" sz="1050" dirty="0" smtClean="0">
              <a:latin typeface="Times New Roman" pitchFamily="18" charset="0"/>
              <a:cs typeface="Times New Roman" pitchFamily="18" charset="0"/>
            </a:endParaRPr>
          </a:p>
          <a:p>
            <a:pPr>
              <a:spcBef>
                <a:spcPts val="0"/>
              </a:spcBef>
            </a:pPr>
            <a:r>
              <a:rPr lang="ru-RU" sz="1050" b="1" i="1" dirty="0" smtClean="0">
                <a:latin typeface="Times New Roman" pitchFamily="18" charset="0"/>
                <a:cs typeface="Times New Roman" pitchFamily="18" charset="0"/>
              </a:rPr>
              <a:t>Состав преступления</a:t>
            </a:r>
            <a:endParaRPr lang="ru-RU" sz="1050" dirty="0" smtClean="0">
              <a:latin typeface="Times New Roman" pitchFamily="18" charset="0"/>
              <a:cs typeface="Times New Roman" pitchFamily="18" charset="0"/>
            </a:endParaRPr>
          </a:p>
          <a:p>
            <a:pPr lvl="0">
              <a:spcBef>
                <a:spcPts val="0"/>
              </a:spcBef>
            </a:pPr>
            <a:r>
              <a:rPr lang="ru-RU" sz="1050" dirty="0" smtClean="0">
                <a:latin typeface="Times New Roman" pitchFamily="18" charset="0"/>
                <a:cs typeface="Times New Roman" pitchFamily="18" charset="0"/>
              </a:rPr>
              <a:t>Объективная сторона состава преступления.</a:t>
            </a:r>
          </a:p>
          <a:p>
            <a:pPr lvl="0">
              <a:spcBef>
                <a:spcPts val="0"/>
              </a:spcBef>
            </a:pPr>
            <a:r>
              <a:rPr lang="ru-RU" sz="1050" dirty="0" smtClean="0">
                <a:latin typeface="Times New Roman" pitchFamily="18" charset="0"/>
                <a:cs typeface="Times New Roman" pitchFamily="18" charset="0"/>
              </a:rPr>
              <a:t>Общественно-опасное деяние: понятие и признаки.</a:t>
            </a:r>
          </a:p>
          <a:p>
            <a:pPr lvl="0">
              <a:spcBef>
                <a:spcPts val="0"/>
              </a:spcBef>
            </a:pPr>
            <a:r>
              <a:rPr lang="ru-RU" sz="1050" dirty="0" smtClean="0">
                <a:latin typeface="Times New Roman" pitchFamily="18" charset="0"/>
                <a:cs typeface="Times New Roman" pitchFamily="18" charset="0"/>
              </a:rPr>
              <a:t>Бездействие как форма преступного поведения.</a:t>
            </a:r>
          </a:p>
          <a:p>
            <a:pPr lvl="0">
              <a:spcBef>
                <a:spcPts val="0"/>
              </a:spcBef>
            </a:pPr>
            <a:r>
              <a:rPr lang="ru-RU" sz="1050" dirty="0" smtClean="0">
                <a:latin typeface="Times New Roman" pitchFamily="18" charset="0"/>
                <a:cs typeface="Times New Roman" pitchFamily="18" charset="0"/>
              </a:rPr>
              <a:t>Последствия преступления: виды и содержание.</a:t>
            </a:r>
          </a:p>
          <a:p>
            <a:pPr lvl="0">
              <a:spcBef>
                <a:spcPts val="0"/>
              </a:spcBef>
            </a:pPr>
            <a:r>
              <a:rPr lang="ru-RU" sz="1050" dirty="0" smtClean="0">
                <a:latin typeface="Times New Roman" pitchFamily="18" charset="0"/>
                <a:cs typeface="Times New Roman" pitchFamily="18" charset="0"/>
              </a:rPr>
              <a:t>Причинная связь в уголовном праве.</a:t>
            </a:r>
          </a:p>
          <a:p>
            <a:pPr lvl="0">
              <a:spcBef>
                <a:spcPts val="0"/>
              </a:spcBef>
            </a:pPr>
            <a:r>
              <a:rPr lang="ru-RU" sz="1050" dirty="0" smtClean="0">
                <a:latin typeface="Times New Roman" pitchFamily="18" charset="0"/>
                <a:cs typeface="Times New Roman" pitchFamily="18" charset="0"/>
              </a:rPr>
              <a:t>Способ совершения преступления как признак объективной стороны.</a:t>
            </a:r>
          </a:p>
          <a:p>
            <a:pPr lvl="0">
              <a:spcBef>
                <a:spcPts val="0"/>
              </a:spcBef>
            </a:pPr>
            <a:r>
              <a:rPr lang="ru-RU" sz="1050" dirty="0" smtClean="0">
                <a:latin typeface="Times New Roman" pitchFamily="18" charset="0"/>
                <a:cs typeface="Times New Roman" pitchFamily="18" charset="0"/>
              </a:rPr>
              <a:t>Субъект преступления.</a:t>
            </a:r>
          </a:p>
          <a:p>
            <a:pPr lvl="0">
              <a:spcBef>
                <a:spcPts val="0"/>
              </a:spcBef>
            </a:pPr>
            <a:r>
              <a:rPr lang="ru-RU" sz="1050" dirty="0" smtClean="0">
                <a:latin typeface="Times New Roman" pitchFamily="18" charset="0"/>
                <a:cs typeface="Times New Roman" pitchFamily="18" charset="0"/>
              </a:rPr>
              <a:t>Понятие и значение специального субъекта преступления.</a:t>
            </a:r>
          </a:p>
          <a:p>
            <a:pPr lvl="0">
              <a:spcBef>
                <a:spcPts val="0"/>
              </a:spcBef>
            </a:pPr>
            <a:r>
              <a:rPr lang="ru-RU" sz="1050" dirty="0" smtClean="0">
                <a:latin typeface="Times New Roman" pitchFamily="18" charset="0"/>
                <a:cs typeface="Times New Roman" pitchFamily="18" charset="0"/>
              </a:rPr>
              <a:t>Уголовная ответственность лиц с психическими расстройствами, не исключающими вменяемости.</a:t>
            </a:r>
          </a:p>
          <a:p>
            <a:pPr lvl="0">
              <a:spcBef>
                <a:spcPts val="0"/>
              </a:spcBef>
            </a:pPr>
            <a:r>
              <a:rPr lang="ru-RU" sz="1050" dirty="0" smtClean="0">
                <a:latin typeface="Times New Roman" pitchFamily="18" charset="0"/>
                <a:cs typeface="Times New Roman" pitchFamily="18" charset="0"/>
              </a:rPr>
              <a:t>Субъективная сторона состава преступления.</a:t>
            </a:r>
          </a:p>
          <a:p>
            <a:pPr lvl="0">
              <a:spcBef>
                <a:spcPts val="0"/>
              </a:spcBef>
            </a:pPr>
            <a:r>
              <a:rPr lang="ru-RU" sz="1050" dirty="0" smtClean="0">
                <a:latin typeface="Times New Roman" pitchFamily="18" charset="0"/>
                <a:cs typeface="Times New Roman" pitchFamily="18" charset="0"/>
              </a:rPr>
              <a:t>Умысел и его виды.</a:t>
            </a:r>
          </a:p>
          <a:p>
            <a:pPr lvl="0">
              <a:spcBef>
                <a:spcPts val="0"/>
              </a:spcBef>
            </a:pPr>
            <a:r>
              <a:rPr lang="ru-RU" sz="1050" dirty="0" smtClean="0">
                <a:latin typeface="Times New Roman" pitchFamily="18" charset="0"/>
                <a:cs typeface="Times New Roman" pitchFamily="18" charset="0"/>
              </a:rPr>
              <a:t>Прямой умысел: понятие и содержание.</a:t>
            </a:r>
          </a:p>
          <a:p>
            <a:pPr lvl="0">
              <a:spcBef>
                <a:spcPts val="0"/>
              </a:spcBef>
            </a:pPr>
            <a:r>
              <a:rPr lang="ru-RU" sz="1050" dirty="0" smtClean="0">
                <a:latin typeface="Times New Roman" pitchFamily="18" charset="0"/>
                <a:cs typeface="Times New Roman" pitchFamily="18" charset="0"/>
              </a:rPr>
              <a:t>Косвенный умысел: понятие, признаки и содержание.</a:t>
            </a:r>
          </a:p>
          <a:p>
            <a:pPr lvl="0">
              <a:spcBef>
                <a:spcPts val="0"/>
              </a:spcBef>
            </a:pPr>
            <a:r>
              <a:rPr lang="ru-RU" sz="1050" dirty="0" smtClean="0">
                <a:latin typeface="Times New Roman" pitchFamily="18" charset="0"/>
                <a:cs typeface="Times New Roman" pitchFamily="18" charset="0"/>
              </a:rPr>
              <a:t>Преступное легкомыслие, отграничение от косвенного умысла.</a:t>
            </a:r>
          </a:p>
          <a:p>
            <a:pPr lvl="0">
              <a:spcBef>
                <a:spcPts val="0"/>
              </a:spcBef>
            </a:pPr>
            <a:r>
              <a:rPr lang="ru-RU" sz="1050" dirty="0" smtClean="0">
                <a:latin typeface="Times New Roman" pitchFamily="18" charset="0"/>
                <a:cs typeface="Times New Roman" pitchFamily="18" charset="0"/>
              </a:rPr>
              <a:t>Преступная небрежность, отграничение от невиновного причинения вреда.</a:t>
            </a:r>
          </a:p>
          <a:p>
            <a:pPr lvl="0">
              <a:spcBef>
                <a:spcPts val="0"/>
              </a:spcBef>
            </a:pPr>
            <a:r>
              <a:rPr lang="ru-RU" sz="1050" dirty="0" smtClean="0">
                <a:latin typeface="Times New Roman" pitchFamily="18" charset="0"/>
                <a:cs typeface="Times New Roman" pitchFamily="18" charset="0"/>
              </a:rPr>
              <a:t>Невиновное причинение вреда.</a:t>
            </a:r>
          </a:p>
          <a:p>
            <a:pPr lvl="0">
              <a:spcBef>
                <a:spcPts val="0"/>
              </a:spcBef>
            </a:pPr>
            <a:r>
              <a:rPr lang="ru-RU" sz="1050" dirty="0" smtClean="0">
                <a:latin typeface="Times New Roman" pitchFamily="18" charset="0"/>
                <a:cs typeface="Times New Roman" pitchFamily="18" charset="0"/>
              </a:rPr>
              <a:t>Понятие и значение ошибки в уголовном праве. </a:t>
            </a:r>
          </a:p>
          <a:p>
            <a:pPr lvl="0">
              <a:spcBef>
                <a:spcPts val="0"/>
              </a:spcBef>
            </a:pPr>
            <a:r>
              <a:rPr lang="ru-RU" sz="1050" dirty="0" smtClean="0">
                <a:latin typeface="Times New Roman" pitchFamily="18" charset="0"/>
                <a:cs typeface="Times New Roman" pitchFamily="18" charset="0"/>
              </a:rPr>
              <a:t>Субъект преступления.</a:t>
            </a:r>
          </a:p>
          <a:p>
            <a:pPr lvl="0">
              <a:spcBef>
                <a:spcPts val="0"/>
              </a:spcBef>
            </a:pPr>
            <a:r>
              <a:rPr lang="ru-RU" sz="1050" dirty="0" smtClean="0">
                <a:latin typeface="Times New Roman" pitchFamily="18" charset="0"/>
                <a:cs typeface="Times New Roman" pitchFamily="18" charset="0"/>
              </a:rPr>
              <a:t>Понятие и значение специального субъекта преступления.</a:t>
            </a:r>
          </a:p>
          <a:p>
            <a:pPr lvl="0">
              <a:spcBef>
                <a:spcPts val="0"/>
              </a:spcBef>
            </a:pPr>
            <a:r>
              <a:rPr lang="ru-RU" sz="1050" dirty="0" smtClean="0">
                <a:latin typeface="Times New Roman" pitchFamily="18" charset="0"/>
                <a:cs typeface="Times New Roman" pitchFamily="18" charset="0"/>
              </a:rPr>
              <a:t>Уголовная ответственность лиц с психическими расстройствами, не исключающими вменяемости.</a:t>
            </a:r>
          </a:p>
          <a:p>
            <a:pPr marL="609600" indent="-609600" eaLnBrk="1" fontAlgn="auto" hangingPunct="1">
              <a:lnSpc>
                <a:spcPct val="80000"/>
              </a:lnSpc>
              <a:spcBef>
                <a:spcPts val="0"/>
              </a:spcBef>
              <a:spcAft>
                <a:spcPts val="0"/>
              </a:spcAft>
              <a:buFont typeface="Wingdings" pitchFamily="2" charset="2"/>
              <a:buNone/>
              <a:defRPr/>
            </a:pPr>
            <a:endParaRPr lang="ru-RU" sz="1050" dirty="0" smtClean="0">
              <a:latin typeface="Times New Roman" pitchFamily="18" charset="0"/>
              <a:cs typeface="Times New Roman" pitchFamily="18" charset="0"/>
            </a:endParaRPr>
          </a:p>
        </p:txBody>
      </p:sp>
      <p:sp>
        <p:nvSpPr>
          <p:cNvPr id="269315" name="Rectangle 4"/>
          <p:cNvSpPr>
            <a:spLocks noChangeArrowheads="1"/>
          </p:cNvSpPr>
          <p:nvPr/>
        </p:nvSpPr>
        <p:spPr bwMode="auto">
          <a:xfrm>
            <a:off x="0" y="333375"/>
            <a:ext cx="9144000" cy="359321"/>
          </a:xfrm>
          <a:prstGeom prst="rect">
            <a:avLst/>
          </a:prstGeom>
          <a:solidFill>
            <a:schemeClr val="folHlink">
              <a:alpha val="83136"/>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spcBef>
                <a:spcPct val="50000"/>
              </a:spcBef>
            </a:pPr>
            <a:r>
              <a:rPr lang="ru-RU" sz="1200" b="1" dirty="0">
                <a:solidFill>
                  <a:srgbClr val="000000"/>
                </a:solidFill>
              </a:rPr>
              <a:t>Темы курсовых и дипломных работ </a:t>
            </a:r>
            <a:br>
              <a:rPr lang="ru-RU" sz="1200" b="1" dirty="0">
                <a:solidFill>
                  <a:srgbClr val="000000"/>
                </a:solidFill>
              </a:rPr>
            </a:br>
            <a:r>
              <a:rPr lang="ru-RU" sz="1200" b="1" dirty="0">
                <a:solidFill>
                  <a:srgbClr val="000000"/>
                </a:solidFill>
              </a:rPr>
              <a:t>по Уголовному </a:t>
            </a:r>
            <a:r>
              <a:rPr lang="ru-RU" sz="1200" b="1" dirty="0" smtClean="0">
                <a:solidFill>
                  <a:srgbClr val="000000"/>
                </a:solidFill>
              </a:rPr>
              <a:t>праву (общая часть)</a:t>
            </a:r>
            <a:endParaRPr lang="ru-RU" sz="1200" b="1" dirty="0">
              <a:solidFill>
                <a:srgbClr val="000000"/>
              </a:solidFill>
            </a:endParaRPr>
          </a:p>
        </p:txBody>
      </p:sp>
      <p:sp>
        <p:nvSpPr>
          <p:cNvPr id="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7">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9" name="Content Placeholder 1"/>
          <p:cNvSpPr>
            <a:spLocks noGrp="1"/>
          </p:cNvSpPr>
          <p:nvPr>
            <p:ph idx="1"/>
          </p:nvPr>
        </p:nvSpPr>
        <p:spPr>
          <a:xfrm>
            <a:off x="0" y="0"/>
            <a:ext cx="8229600" cy="6857999"/>
          </a:xfrm>
        </p:spPr>
        <p:txBody>
          <a:bodyPr/>
          <a:lstStyle/>
          <a:p>
            <a:pPr>
              <a:spcBef>
                <a:spcPts val="0"/>
              </a:spcBef>
            </a:pPr>
            <a:r>
              <a:rPr lang="ru-RU" sz="950" b="1" i="1" dirty="0" smtClean="0">
                <a:latin typeface="Times New Roman" pitchFamily="18" charset="0"/>
                <a:cs typeface="Times New Roman" pitchFamily="18" charset="0"/>
              </a:rPr>
              <a:t>Стадии совершения преступления. Неоконченное преступление </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Стадии совершения преступления.</a:t>
            </a:r>
          </a:p>
          <a:p>
            <a:pPr lvl="0">
              <a:spcBef>
                <a:spcPts val="0"/>
              </a:spcBef>
            </a:pPr>
            <a:r>
              <a:rPr lang="ru-RU" sz="950" dirty="0" smtClean="0">
                <a:latin typeface="Times New Roman" pitchFamily="18" charset="0"/>
                <a:cs typeface="Times New Roman" pitchFamily="18" charset="0"/>
              </a:rPr>
              <a:t>Приготовление к преступлению. </a:t>
            </a:r>
          </a:p>
          <a:p>
            <a:pPr lvl="0">
              <a:spcBef>
                <a:spcPts val="0"/>
              </a:spcBef>
            </a:pPr>
            <a:r>
              <a:rPr lang="ru-RU" sz="950" dirty="0" smtClean="0">
                <a:latin typeface="Times New Roman" pitchFamily="18" charset="0"/>
                <a:cs typeface="Times New Roman" pitchFamily="18" charset="0"/>
              </a:rPr>
              <a:t>Покушение на преступление. </a:t>
            </a:r>
          </a:p>
          <a:p>
            <a:pPr lvl="0">
              <a:spcBef>
                <a:spcPts val="0"/>
              </a:spcBef>
            </a:pPr>
            <a:r>
              <a:rPr lang="ru-RU" sz="950" dirty="0" smtClean="0">
                <a:latin typeface="Times New Roman" pitchFamily="18" charset="0"/>
                <a:cs typeface="Times New Roman" pitchFamily="18" charset="0"/>
              </a:rPr>
              <a:t>Добровольный отказ от преступления, его отличие от деятельного раскаяния. </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Соучастие в преступлении</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Соучастие: понятие и признаки.</a:t>
            </a:r>
          </a:p>
          <a:p>
            <a:pPr lvl="0">
              <a:spcBef>
                <a:spcPts val="0"/>
              </a:spcBef>
            </a:pPr>
            <a:r>
              <a:rPr lang="ru-RU" sz="950" dirty="0" smtClean="0">
                <a:latin typeface="Times New Roman" pitchFamily="18" charset="0"/>
                <a:cs typeface="Times New Roman" pitchFamily="18" charset="0"/>
              </a:rPr>
              <a:t>Формы соучастия в преступлении.</a:t>
            </a:r>
          </a:p>
          <a:p>
            <a:pPr lvl="0">
              <a:spcBef>
                <a:spcPts val="0"/>
              </a:spcBef>
            </a:pPr>
            <a:r>
              <a:rPr lang="ru-RU" sz="950" dirty="0" smtClean="0">
                <a:latin typeface="Times New Roman" pitchFamily="18" charset="0"/>
                <a:cs typeface="Times New Roman" pitchFamily="18" charset="0"/>
              </a:rPr>
              <a:t>Виды соучастников и особенности их ответственности.</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Множественность преступлений</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Совокупность преступлений по УК РФ</a:t>
            </a:r>
          </a:p>
          <a:p>
            <a:pPr>
              <a:spcBef>
                <a:spcPts val="0"/>
              </a:spcBef>
            </a:pPr>
            <a:r>
              <a:rPr lang="ru-RU" sz="950" b="1" dirty="0" smtClean="0">
                <a:latin typeface="Times New Roman" pitchFamily="18" charset="0"/>
                <a:cs typeface="Times New Roman" pitchFamily="18" charset="0"/>
              </a:rPr>
              <a:t> </a:t>
            </a:r>
            <a:endParaRPr lang="ru-RU" sz="950" dirty="0" smtClean="0">
              <a:latin typeface="Times New Roman" pitchFamily="18" charset="0"/>
              <a:cs typeface="Times New Roman" pitchFamily="18" charset="0"/>
            </a:endParaRPr>
          </a:p>
          <a:p>
            <a:pPr>
              <a:spcBef>
                <a:spcPts val="0"/>
              </a:spcBef>
            </a:pPr>
            <a:r>
              <a:rPr lang="ru-RU" sz="950" b="1" i="1" dirty="0" smtClean="0">
                <a:latin typeface="Times New Roman" pitchFamily="18" charset="0"/>
                <a:cs typeface="Times New Roman" pitchFamily="18" charset="0"/>
              </a:rPr>
              <a:t>Обстоятельства, исключающие преступность деяния</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Обстоятельства, исключающие преступность деяния (по видам).</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Наказание и его цели</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Понятие и цели наказания.</a:t>
            </a:r>
          </a:p>
          <a:p>
            <a:pPr lvl="0">
              <a:spcBef>
                <a:spcPts val="0"/>
              </a:spcBef>
            </a:pPr>
            <a:r>
              <a:rPr lang="ru-RU" sz="950" dirty="0" smtClean="0">
                <a:latin typeface="Times New Roman" pitchFamily="18" charset="0"/>
                <a:cs typeface="Times New Roman" pitchFamily="18" charset="0"/>
              </a:rPr>
              <a:t>Характеристика (отдельных) видов наказания.</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Назначение наказания</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Общие начала назначения наказания.</a:t>
            </a:r>
          </a:p>
          <a:p>
            <a:pPr lvl="0">
              <a:spcBef>
                <a:spcPts val="0"/>
              </a:spcBef>
            </a:pPr>
            <a:r>
              <a:rPr lang="ru-RU" sz="950" dirty="0" smtClean="0">
                <a:latin typeface="Times New Roman" pitchFamily="18" charset="0"/>
                <a:cs typeface="Times New Roman" pitchFamily="18" charset="0"/>
              </a:rPr>
              <a:t>Обстоятельства, смягчающие наказание.</a:t>
            </a:r>
          </a:p>
          <a:p>
            <a:pPr lvl="0">
              <a:spcBef>
                <a:spcPts val="0"/>
              </a:spcBef>
            </a:pPr>
            <a:r>
              <a:rPr lang="ru-RU" sz="950" dirty="0" smtClean="0">
                <a:latin typeface="Times New Roman" pitchFamily="18" charset="0"/>
                <a:cs typeface="Times New Roman" pitchFamily="18" charset="0"/>
              </a:rPr>
              <a:t>Обстоятельства, отягчающие наказание.</a:t>
            </a:r>
          </a:p>
          <a:p>
            <a:pPr lvl="0">
              <a:spcBef>
                <a:spcPts val="0"/>
              </a:spcBef>
            </a:pPr>
            <a:r>
              <a:rPr lang="ru-RU" sz="950" dirty="0" smtClean="0">
                <a:latin typeface="Times New Roman" pitchFamily="18" charset="0"/>
                <a:cs typeface="Times New Roman" pitchFamily="18" charset="0"/>
              </a:rPr>
              <a:t>Назначение наказания по совокупности преступлений.</a:t>
            </a:r>
          </a:p>
          <a:p>
            <a:pPr lvl="0">
              <a:spcBef>
                <a:spcPts val="0"/>
              </a:spcBef>
            </a:pPr>
            <a:r>
              <a:rPr lang="ru-RU" sz="950" dirty="0" smtClean="0">
                <a:latin typeface="Times New Roman" pitchFamily="18" charset="0"/>
                <a:cs typeface="Times New Roman" pitchFamily="18" charset="0"/>
              </a:rPr>
              <a:t>Назначение наказания по совокупности приговоров.</a:t>
            </a:r>
          </a:p>
          <a:p>
            <a:pPr lvl="0">
              <a:spcBef>
                <a:spcPts val="0"/>
              </a:spcBef>
            </a:pPr>
            <a:r>
              <a:rPr lang="ru-RU" sz="950" dirty="0" smtClean="0">
                <a:latin typeface="Times New Roman" pitchFamily="18" charset="0"/>
                <a:cs typeface="Times New Roman" pitchFamily="18" charset="0"/>
              </a:rPr>
              <a:t>Назначение наказания при рецидиве.</a:t>
            </a:r>
          </a:p>
          <a:p>
            <a:pPr lvl="0">
              <a:spcBef>
                <a:spcPts val="0"/>
              </a:spcBef>
            </a:pPr>
            <a:r>
              <a:rPr lang="ru-RU" sz="950" dirty="0" smtClean="0">
                <a:latin typeface="Times New Roman" pitchFamily="18" charset="0"/>
                <a:cs typeface="Times New Roman" pitchFamily="18" charset="0"/>
              </a:rPr>
              <a:t>Назначение наказания при вердикте присяжных.</a:t>
            </a:r>
          </a:p>
          <a:p>
            <a:pPr lvl="0">
              <a:spcBef>
                <a:spcPts val="0"/>
              </a:spcBef>
            </a:pPr>
            <a:r>
              <a:rPr lang="ru-RU" sz="950" dirty="0" smtClean="0">
                <a:latin typeface="Times New Roman" pitchFamily="18" charset="0"/>
                <a:cs typeface="Times New Roman" pitchFamily="18" charset="0"/>
              </a:rPr>
              <a:t>Назначение наказания при особых условиях (ст. 62, 63.1, 64 УК РФ).</a:t>
            </a:r>
          </a:p>
          <a:p>
            <a:pPr lvl="0">
              <a:spcBef>
                <a:spcPts val="0"/>
              </a:spcBef>
            </a:pPr>
            <a:r>
              <a:rPr lang="ru-RU" sz="950" dirty="0" smtClean="0">
                <a:latin typeface="Times New Roman" pitchFamily="18" charset="0"/>
                <a:cs typeface="Times New Roman" pitchFamily="18" charset="0"/>
              </a:rPr>
              <a:t>Условное осуждение: понятие, исполнение, условия отмены.</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Освобождение от  уголовной ответственности и наказания</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Понятие, основание и условия освобождения от уголовной ответственности и наказания.</a:t>
            </a:r>
          </a:p>
          <a:p>
            <a:pPr lvl="0">
              <a:spcBef>
                <a:spcPts val="0"/>
              </a:spcBef>
            </a:pPr>
            <a:r>
              <a:rPr lang="ru-RU" sz="950" dirty="0" smtClean="0">
                <a:latin typeface="Times New Roman" pitchFamily="18" charset="0"/>
                <a:cs typeface="Times New Roman" pitchFamily="18" charset="0"/>
              </a:rPr>
              <a:t>Освобождение от уголовной ответственности (по видам).</a:t>
            </a:r>
          </a:p>
          <a:p>
            <a:pPr lvl="0">
              <a:spcBef>
                <a:spcPts val="0"/>
              </a:spcBef>
            </a:pPr>
            <a:r>
              <a:rPr lang="ru-RU" sz="950" dirty="0" smtClean="0">
                <a:latin typeface="Times New Roman" pitchFamily="18" charset="0"/>
                <a:cs typeface="Times New Roman" pitchFamily="18" charset="0"/>
              </a:rPr>
              <a:t>Освобождение от наказания (по видам).</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Особенности уголовной ответственности и наказания несовершеннолетних </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Особенности освобождения от уголовной ответственности несовершеннолетних.</a:t>
            </a:r>
          </a:p>
          <a:p>
            <a:pPr lvl="0">
              <a:spcBef>
                <a:spcPts val="0"/>
              </a:spcBef>
            </a:pPr>
            <a:r>
              <a:rPr lang="ru-RU" sz="950" dirty="0" smtClean="0">
                <a:latin typeface="Times New Roman" pitchFamily="18" charset="0"/>
                <a:cs typeface="Times New Roman" pitchFamily="18" charset="0"/>
              </a:rPr>
              <a:t>Особенности освобождения несовершеннолетних от наказания.</a:t>
            </a:r>
          </a:p>
          <a:p>
            <a:pPr lvl="0">
              <a:spcBef>
                <a:spcPts val="0"/>
              </a:spcBef>
            </a:pPr>
            <a:r>
              <a:rPr lang="ru-RU" sz="950" dirty="0" smtClean="0">
                <a:latin typeface="Times New Roman" pitchFamily="18" charset="0"/>
                <a:cs typeface="Times New Roman" pitchFamily="18" charset="0"/>
              </a:rPr>
              <a:t>Понятие и значение принудительных мер воспитательного воздействия.</a:t>
            </a:r>
          </a:p>
          <a:p>
            <a:pPr>
              <a:spcBef>
                <a:spcPts val="0"/>
              </a:spcBef>
            </a:pPr>
            <a:r>
              <a:rPr lang="ru-RU" sz="950" dirty="0" smtClean="0">
                <a:latin typeface="Times New Roman" pitchFamily="18" charset="0"/>
                <a:cs typeface="Times New Roman" pitchFamily="18" charset="0"/>
              </a:rPr>
              <a:t> </a:t>
            </a:r>
          </a:p>
          <a:p>
            <a:pPr>
              <a:spcBef>
                <a:spcPts val="0"/>
              </a:spcBef>
            </a:pPr>
            <a:r>
              <a:rPr lang="ru-RU" sz="950" b="1" i="1" dirty="0" smtClean="0">
                <a:latin typeface="Times New Roman" pitchFamily="18" charset="0"/>
                <a:cs typeface="Times New Roman" pitchFamily="18" charset="0"/>
              </a:rPr>
              <a:t>Принудительные меры медицинского характера</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Принудительные меры медицинского характера: понятие, виды, категории лиц.</a:t>
            </a:r>
          </a:p>
          <a:p>
            <a:pPr>
              <a:spcBef>
                <a:spcPts val="0"/>
              </a:spcBef>
            </a:pPr>
            <a:r>
              <a:rPr lang="ru-RU" sz="950" b="1" dirty="0" smtClean="0">
                <a:latin typeface="Times New Roman" pitchFamily="18" charset="0"/>
                <a:cs typeface="Times New Roman" pitchFamily="18" charset="0"/>
              </a:rPr>
              <a:t> </a:t>
            </a:r>
            <a:endParaRPr lang="ru-RU" sz="950" dirty="0" smtClean="0">
              <a:latin typeface="Times New Roman" pitchFamily="18" charset="0"/>
              <a:cs typeface="Times New Roman" pitchFamily="18" charset="0"/>
            </a:endParaRPr>
          </a:p>
          <a:p>
            <a:pPr>
              <a:spcBef>
                <a:spcPts val="0"/>
              </a:spcBef>
            </a:pPr>
            <a:r>
              <a:rPr lang="ru-RU" sz="950" b="1" i="1" dirty="0" smtClean="0">
                <a:latin typeface="Times New Roman" pitchFamily="18" charset="0"/>
                <a:cs typeface="Times New Roman" pitchFamily="18" charset="0"/>
              </a:rPr>
              <a:t>Иные меры уголовно-правового характера</a:t>
            </a:r>
            <a:endParaRPr lang="ru-RU" sz="950" dirty="0" smtClean="0">
              <a:latin typeface="Times New Roman" pitchFamily="18" charset="0"/>
              <a:cs typeface="Times New Roman" pitchFamily="18" charset="0"/>
            </a:endParaRPr>
          </a:p>
          <a:p>
            <a:pPr lvl="0">
              <a:spcBef>
                <a:spcPts val="0"/>
              </a:spcBef>
            </a:pPr>
            <a:r>
              <a:rPr lang="ru-RU" sz="950" dirty="0" smtClean="0">
                <a:latin typeface="Times New Roman" pitchFamily="18" charset="0"/>
                <a:cs typeface="Times New Roman" pitchFamily="18" charset="0"/>
              </a:rPr>
              <a:t>Конфискация имущества.</a:t>
            </a:r>
          </a:p>
          <a:p>
            <a:pPr eaLnBrk="1" hangingPunct="1">
              <a:spcBef>
                <a:spcPts val="0"/>
              </a:spcBef>
              <a:buNone/>
            </a:pPr>
            <a:endParaRPr lang="ru-RU" sz="950" dirty="0" smtClean="0">
              <a:latin typeface="Times New Roman" pitchFamily="18" charset="0"/>
              <a:cs typeface="Times New Roman" pitchFamily="18" charset="0"/>
            </a:endParaRPr>
          </a:p>
          <a:p>
            <a:pPr eaLnBrk="1" hangingPunct="1">
              <a:spcBef>
                <a:spcPts val="0"/>
              </a:spcBef>
            </a:pPr>
            <a:endParaRPr lang="ru-RU" sz="950" dirty="0" smtClean="0">
              <a:latin typeface="Times New Roman" pitchFamily="18" charset="0"/>
              <a:cs typeface="Times New Roman" pitchFamily="18" charset="0"/>
            </a:endParaRPr>
          </a:p>
        </p:txBody>
      </p:sp>
      <p:sp>
        <p:nvSpPr>
          <p:cNvPr id="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7">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34"/>
          <p:cNvSpPr>
            <a:spLocks noChangeArrowheads="1"/>
          </p:cNvSpPr>
          <p:nvPr/>
        </p:nvSpPr>
        <p:spPr bwMode="auto">
          <a:xfrm>
            <a:off x="0" y="116632"/>
            <a:ext cx="8874126" cy="360040"/>
          </a:xfrm>
          <a:prstGeom prst="rect">
            <a:avLst/>
          </a:prstGeom>
          <a:solidFill>
            <a:schemeClr val="folHlink">
              <a:alpha val="83136"/>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r>
              <a:rPr lang="ru-RU" b="1" dirty="0"/>
              <a:t>Тематический план особенной части уголовного права</a:t>
            </a:r>
            <a:endParaRPr lang="ru-RU" b="1" dirty="0">
              <a:latin typeface="Arial" charset="0"/>
            </a:endParaRPr>
          </a:p>
          <a:p>
            <a:pPr algn="ctr"/>
            <a:endParaRPr lang="ru-RU" sz="1400" b="1" dirty="0">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31543978"/>
              </p:ext>
            </p:extLst>
          </p:nvPr>
        </p:nvGraphicFramePr>
        <p:xfrm>
          <a:off x="0" y="620688"/>
          <a:ext cx="9144001" cy="5760639"/>
        </p:xfrm>
        <a:graphic>
          <a:graphicData uri="http://schemas.openxmlformats.org/drawingml/2006/table">
            <a:tbl>
              <a:tblPr firstRow="1" firstCol="1" lastRow="1" lastCol="1" bandRow="1" bandCol="1">
                <a:tableStyleId>{5C22544A-7EE6-4342-B048-85BDC9FD1C3A}</a:tableStyleId>
              </a:tblPr>
              <a:tblGrid>
                <a:gridCol w="978761">
                  <a:extLst>
                    <a:ext uri="{9D8B030D-6E8A-4147-A177-3AD203B41FA5}">
                      <a16:colId xmlns="" xmlns:a16="http://schemas.microsoft.com/office/drawing/2014/main" val="20000"/>
                    </a:ext>
                  </a:extLst>
                </a:gridCol>
                <a:gridCol w="2064202">
                  <a:extLst>
                    <a:ext uri="{9D8B030D-6E8A-4147-A177-3AD203B41FA5}">
                      <a16:colId xmlns="" xmlns:a16="http://schemas.microsoft.com/office/drawing/2014/main" val="20001"/>
                    </a:ext>
                  </a:extLst>
                </a:gridCol>
                <a:gridCol w="1115663">
                  <a:extLst>
                    <a:ext uri="{9D8B030D-6E8A-4147-A177-3AD203B41FA5}">
                      <a16:colId xmlns="" xmlns:a16="http://schemas.microsoft.com/office/drawing/2014/main" val="20002"/>
                    </a:ext>
                  </a:extLst>
                </a:gridCol>
                <a:gridCol w="978761">
                  <a:extLst>
                    <a:ext uri="{9D8B030D-6E8A-4147-A177-3AD203B41FA5}">
                      <a16:colId xmlns="" xmlns:a16="http://schemas.microsoft.com/office/drawing/2014/main" val="20003"/>
                    </a:ext>
                  </a:extLst>
                </a:gridCol>
                <a:gridCol w="978761">
                  <a:extLst>
                    <a:ext uri="{9D8B030D-6E8A-4147-A177-3AD203B41FA5}">
                      <a16:colId xmlns="" xmlns:a16="http://schemas.microsoft.com/office/drawing/2014/main" val="20004"/>
                    </a:ext>
                  </a:extLst>
                </a:gridCol>
                <a:gridCol w="1068550">
                  <a:extLst>
                    <a:ext uri="{9D8B030D-6E8A-4147-A177-3AD203B41FA5}">
                      <a16:colId xmlns="" xmlns:a16="http://schemas.microsoft.com/office/drawing/2014/main" val="20005"/>
                    </a:ext>
                  </a:extLst>
                </a:gridCol>
                <a:gridCol w="1068550">
                  <a:extLst>
                    <a:ext uri="{9D8B030D-6E8A-4147-A177-3AD203B41FA5}">
                      <a16:colId xmlns="" xmlns:a16="http://schemas.microsoft.com/office/drawing/2014/main" val="20006"/>
                    </a:ext>
                  </a:extLst>
                </a:gridCol>
                <a:gridCol w="890753">
                  <a:extLst>
                    <a:ext uri="{9D8B030D-6E8A-4147-A177-3AD203B41FA5}">
                      <a16:colId xmlns="" xmlns:a16="http://schemas.microsoft.com/office/drawing/2014/main" val="20007"/>
                    </a:ext>
                  </a:extLst>
                </a:gridCol>
              </a:tblGrid>
              <a:tr h="173792">
                <a:tc rowSpan="2">
                  <a:txBody>
                    <a:bodyPr/>
                    <a:lstStyle/>
                    <a:p>
                      <a:pPr>
                        <a:spcAft>
                          <a:spcPts val="0"/>
                        </a:spcAft>
                      </a:pPr>
                      <a:r>
                        <a:rPr lang="ru-RU" sz="1100" b="1" spc="-20" baseline="0" dirty="0">
                          <a:effectLst/>
                        </a:rPr>
                        <a:t>№</a:t>
                      </a:r>
                      <a:endParaRPr lang="ru-RU" sz="1100" b="1" baseline="0" dirty="0">
                        <a:effectLst/>
                      </a:endParaRPr>
                    </a:p>
                    <a:p>
                      <a:pPr>
                        <a:spcAft>
                          <a:spcPts val="0"/>
                        </a:spcAft>
                      </a:pPr>
                      <a:r>
                        <a:rPr lang="ru-RU" sz="1100" b="1" spc="-20" baseline="0" dirty="0" err="1">
                          <a:effectLst/>
                        </a:rPr>
                        <a:t>п</a:t>
                      </a:r>
                      <a:r>
                        <a:rPr lang="ru-RU" sz="1100" b="1" spc="-20" baseline="0" dirty="0">
                          <a:effectLst/>
                        </a:rPr>
                        <a:t>/</a:t>
                      </a:r>
                      <a:r>
                        <a:rPr lang="ru-RU" sz="1100" b="1" spc="-20" baseline="0" dirty="0" err="1">
                          <a:effectLst/>
                        </a:rPr>
                        <a:t>п</a:t>
                      </a:r>
                      <a:endParaRPr lang="ru-RU" sz="1100" b="1" baseline="0" dirty="0">
                        <a:effectLst/>
                        <a:latin typeface="Times New Roman"/>
                        <a:ea typeface="Times New Roman"/>
                      </a:endParaRPr>
                    </a:p>
                  </a:txBody>
                  <a:tcPr marL="39641" marR="39641" marT="0" marB="0"/>
                </a:tc>
                <a:tc rowSpan="2">
                  <a:txBody>
                    <a:bodyPr/>
                    <a:lstStyle/>
                    <a:p>
                      <a:pPr>
                        <a:spcAft>
                          <a:spcPts val="0"/>
                        </a:spcAft>
                      </a:pPr>
                      <a:r>
                        <a:rPr lang="ru-RU" sz="1100" b="1" spc="-20" baseline="0">
                          <a:effectLst/>
                        </a:rPr>
                        <a:t>Наименование тем</a:t>
                      </a:r>
                      <a:endParaRPr lang="ru-RU" sz="1100" b="1" baseline="0">
                        <a:effectLst/>
                        <a:latin typeface="Times New Roman"/>
                        <a:ea typeface="Times New Roman"/>
                      </a:endParaRPr>
                    </a:p>
                  </a:txBody>
                  <a:tcPr marL="39641" marR="39641" marT="0" marB="0"/>
                </a:tc>
                <a:tc rowSpan="2">
                  <a:txBody>
                    <a:bodyPr/>
                    <a:lstStyle/>
                    <a:p>
                      <a:pPr>
                        <a:spcAft>
                          <a:spcPts val="0"/>
                        </a:spcAft>
                      </a:pPr>
                      <a:r>
                        <a:rPr lang="ru-RU" sz="1100" b="1" spc="-20" baseline="0">
                          <a:effectLst/>
                        </a:rPr>
                        <a:t>Всего ауд. часов</a:t>
                      </a:r>
                      <a:endParaRPr lang="ru-RU" sz="1100" b="1" baseline="0">
                        <a:effectLst/>
                        <a:latin typeface="Times New Roman"/>
                        <a:ea typeface="Times New Roman"/>
                      </a:endParaRPr>
                    </a:p>
                  </a:txBody>
                  <a:tcPr marL="39641" marR="39641" marT="0" marB="0"/>
                </a:tc>
                <a:tc gridSpan="5">
                  <a:txBody>
                    <a:bodyPr/>
                    <a:lstStyle/>
                    <a:p>
                      <a:pPr algn="ctr">
                        <a:spcAft>
                          <a:spcPts val="0"/>
                        </a:spcAft>
                      </a:pPr>
                      <a:r>
                        <a:rPr lang="ru-RU" sz="1100" b="1" spc="-20" baseline="0">
                          <a:effectLst/>
                        </a:rPr>
                        <a:t>Количество часов по видам занятий</a:t>
                      </a:r>
                      <a:endParaRPr lang="ru-RU" sz="1100" b="1" baseline="0">
                        <a:effectLst/>
                        <a:latin typeface="Times New Roman"/>
                        <a:ea typeface="Times New Roman"/>
                      </a:endParaRPr>
                    </a:p>
                  </a:txBody>
                  <a:tcPr marL="39641" marR="39641"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25539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1100" b="1" spc="-20" baseline="0">
                          <a:effectLst/>
                        </a:rPr>
                        <a:t>лекций</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с/зан.</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прак. зан.</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СРС</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итого</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1"/>
                  </a:ext>
                </a:extLst>
              </a:tr>
              <a:tr h="173792">
                <a:tc>
                  <a:txBody>
                    <a:bodyPr/>
                    <a:lstStyle/>
                    <a:p>
                      <a:pPr algn="ctr">
                        <a:spcAft>
                          <a:spcPts val="0"/>
                        </a:spcAft>
                      </a:pPr>
                      <a:r>
                        <a:rPr lang="ru-RU" sz="1100" b="1" spc="-20" baseline="0">
                          <a:effectLst/>
                        </a:rPr>
                        <a:t>1</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3</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5</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7</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2"/>
                  </a:ext>
                </a:extLst>
              </a:tr>
              <a:tr h="383092">
                <a:tc>
                  <a:txBody>
                    <a:bodyPr/>
                    <a:lstStyle/>
                    <a:p>
                      <a:pPr>
                        <a:spcAft>
                          <a:spcPts val="0"/>
                        </a:spcAft>
                      </a:pPr>
                      <a:r>
                        <a:rPr lang="ru-RU" sz="1100" b="1" spc="-20" baseline="0">
                          <a:effectLst/>
                        </a:rPr>
                        <a:t>1.</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dirty="0">
                          <a:effectLst/>
                        </a:rPr>
                        <a:t>Понятие, Особенной части уголовного права РФ</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2</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3"/>
                  </a:ext>
                </a:extLst>
              </a:tr>
              <a:tr h="383092">
                <a:tc>
                  <a:txBody>
                    <a:bodyPr/>
                    <a:lstStyle/>
                    <a:p>
                      <a:pPr>
                        <a:spcAft>
                          <a:spcPts val="0"/>
                        </a:spcAft>
                      </a:pPr>
                      <a:r>
                        <a:rPr lang="ru-RU" sz="1100" b="1" spc="-20" baseline="0" dirty="0">
                          <a:effectLst/>
                        </a:rPr>
                        <a:t>2.</a:t>
                      </a:r>
                      <a:endParaRPr lang="ru-RU" sz="1100" b="1" baseline="0" dirty="0">
                        <a:effectLst/>
                        <a:latin typeface="Times New Roman"/>
                        <a:ea typeface="Times New Roman"/>
                      </a:endParaRPr>
                    </a:p>
                  </a:txBody>
                  <a:tcPr marL="39641" marR="39641" marT="0" marB="0"/>
                </a:tc>
                <a:tc>
                  <a:txBody>
                    <a:bodyPr/>
                    <a:lstStyle/>
                    <a:p>
                      <a:pPr>
                        <a:spcAft>
                          <a:spcPts val="0"/>
                        </a:spcAft>
                      </a:pPr>
                      <a:r>
                        <a:rPr lang="ru-RU" sz="1100" b="1" spc="-20" baseline="0">
                          <a:effectLst/>
                        </a:rPr>
                        <a:t>Квалификация преступлений и ее значение</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4"/>
                  </a:ext>
                </a:extLst>
              </a:tr>
              <a:tr h="255396">
                <a:tc>
                  <a:txBody>
                    <a:bodyPr/>
                    <a:lstStyle/>
                    <a:p>
                      <a:pPr>
                        <a:spcAft>
                          <a:spcPts val="0"/>
                        </a:spcAft>
                      </a:pPr>
                      <a:r>
                        <a:rPr lang="ru-RU" sz="1100" b="1" spc="-20" baseline="0">
                          <a:effectLst/>
                        </a:rPr>
                        <a:t>3.</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жизни</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10</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5"/>
                  </a:ext>
                </a:extLst>
              </a:tr>
              <a:tr h="347584">
                <a:tc>
                  <a:txBody>
                    <a:bodyPr/>
                    <a:lstStyle/>
                    <a:p>
                      <a:pP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здоровья</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12</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6"/>
                  </a:ext>
                </a:extLst>
              </a:tr>
              <a:tr h="383092">
                <a:tc>
                  <a:txBody>
                    <a:bodyPr/>
                    <a:lstStyle/>
                    <a:p>
                      <a:pPr>
                        <a:spcAft>
                          <a:spcPts val="0"/>
                        </a:spcAft>
                      </a:pPr>
                      <a:r>
                        <a:rPr lang="ru-RU" sz="1100" b="1" spc="-20" baseline="0">
                          <a:effectLst/>
                        </a:rPr>
                        <a:t>5.</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опасные для жизни и здоровья</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7"/>
                  </a:ext>
                </a:extLst>
              </a:tr>
              <a:tr h="521374">
                <a:tc>
                  <a:txBody>
                    <a:bodyPr/>
                    <a:lstStyle/>
                    <a:p>
                      <a:pP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свободы, чести и достоинства личности</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8"/>
                  </a:ext>
                </a:extLst>
              </a:tr>
              <a:tr h="638488">
                <a:tc>
                  <a:txBody>
                    <a:bodyPr/>
                    <a:lstStyle/>
                    <a:p>
                      <a:pPr>
                        <a:spcAft>
                          <a:spcPts val="0"/>
                        </a:spcAft>
                      </a:pPr>
                      <a:r>
                        <a:rPr lang="ru-RU" sz="1100" b="1" spc="-20" baseline="0">
                          <a:effectLst/>
                        </a:rPr>
                        <a:t>7.</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половой неприкосновенности и половой свободы личности</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2</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09"/>
                  </a:ext>
                </a:extLst>
              </a:tr>
              <a:tr h="766188">
                <a:tc>
                  <a:txBody>
                    <a:bodyPr/>
                    <a:lstStyle/>
                    <a:p>
                      <a:pP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конституционных прав и свобод человека и гражданина</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4</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10"/>
                  </a:ext>
                </a:extLst>
              </a:tr>
              <a:tr h="510792">
                <a:tc>
                  <a:txBody>
                    <a:bodyPr/>
                    <a:lstStyle/>
                    <a:p>
                      <a:pPr>
                        <a:spcAft>
                          <a:spcPts val="0"/>
                        </a:spcAft>
                      </a:pPr>
                      <a:r>
                        <a:rPr lang="ru-RU" sz="1100" b="1" spc="-20" baseline="0">
                          <a:effectLst/>
                        </a:rPr>
                        <a:t>9.</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семьи несовершеннолетних</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8</a:t>
                      </a:r>
                      <a:endParaRPr lang="ru-RU" sz="1100" b="1" baseline="0">
                        <a:effectLst/>
                        <a:latin typeface="Times New Roman"/>
                        <a:ea typeface="Times New Roman"/>
                      </a:endParaRPr>
                    </a:p>
                  </a:txBody>
                  <a:tcPr marL="39641" marR="39641" marT="0" marB="0"/>
                </a:tc>
                <a:extLst>
                  <a:ext uri="{0D108BD9-81ED-4DB2-BD59-A6C34878D82A}">
                    <a16:rowId xmlns="" xmlns:a16="http://schemas.microsoft.com/office/drawing/2014/main" val="10011"/>
                  </a:ext>
                </a:extLst>
              </a:tr>
              <a:tr h="457769">
                <a:tc>
                  <a:txBody>
                    <a:bodyPr/>
                    <a:lstStyle/>
                    <a:p>
                      <a:pPr>
                        <a:spcAft>
                          <a:spcPts val="0"/>
                        </a:spcAft>
                      </a:pPr>
                      <a:r>
                        <a:rPr lang="ru-RU" sz="1100" b="1" spc="-20" baseline="0">
                          <a:effectLst/>
                        </a:rPr>
                        <a:t>10.</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против собственности</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2</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10</a:t>
                      </a:r>
                      <a:endParaRPr lang="ru-RU" sz="1100" b="1" baseline="0" dirty="0">
                        <a:effectLst/>
                        <a:latin typeface="Times New Roman"/>
                        <a:ea typeface="Times New Roman"/>
                      </a:endParaRPr>
                    </a:p>
                  </a:txBody>
                  <a:tcPr marL="39641" marR="39641" marT="0" marB="0"/>
                </a:tc>
                <a:extLst>
                  <a:ext uri="{0D108BD9-81ED-4DB2-BD59-A6C34878D82A}">
                    <a16:rowId xmlns="" xmlns:a16="http://schemas.microsoft.com/office/drawing/2014/main" val="10012"/>
                  </a:ext>
                </a:extLst>
              </a:tr>
              <a:tr h="510792">
                <a:tc>
                  <a:txBody>
                    <a:bodyPr/>
                    <a:lstStyle/>
                    <a:p>
                      <a:pPr>
                        <a:spcAft>
                          <a:spcPts val="0"/>
                        </a:spcAft>
                      </a:pPr>
                      <a:r>
                        <a:rPr lang="ru-RU" sz="1100" b="1" spc="-20" baseline="0">
                          <a:effectLst/>
                        </a:rPr>
                        <a:t>11.</a:t>
                      </a:r>
                      <a:endParaRPr lang="ru-RU" sz="1100" b="1" baseline="0">
                        <a:effectLst/>
                        <a:latin typeface="Times New Roman"/>
                        <a:ea typeface="Times New Roman"/>
                      </a:endParaRPr>
                    </a:p>
                  </a:txBody>
                  <a:tcPr marL="39641" marR="39641" marT="0" marB="0"/>
                </a:tc>
                <a:tc>
                  <a:txBody>
                    <a:bodyPr/>
                    <a:lstStyle/>
                    <a:p>
                      <a:pPr>
                        <a:spcAft>
                          <a:spcPts val="0"/>
                        </a:spcAft>
                      </a:pPr>
                      <a:r>
                        <a:rPr lang="ru-RU" sz="1100" b="1" spc="-20" baseline="0">
                          <a:effectLst/>
                        </a:rPr>
                        <a:t>Преступления в сфере экономической деятельности</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a:effectLst/>
                        </a:rPr>
                        <a:t>4</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4</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2</a:t>
                      </a:r>
                      <a:endParaRPr lang="ru-RU" sz="1100" b="1" baseline="0" dirty="0">
                        <a:effectLst/>
                        <a:latin typeface="Times New Roman"/>
                        <a:ea typeface="Times New Roman"/>
                      </a:endParaRPr>
                    </a:p>
                  </a:txBody>
                  <a:tcPr marL="39641" marR="39641" marT="0" marB="0"/>
                </a:tc>
                <a:tc>
                  <a:txBody>
                    <a:bodyPr/>
                    <a:lstStyle/>
                    <a:p>
                      <a:pPr algn="ctr">
                        <a:spcAft>
                          <a:spcPts val="0"/>
                        </a:spcAft>
                      </a:pPr>
                      <a:r>
                        <a:rPr lang="ru-RU" sz="1100" b="1" spc="-20" baseline="0">
                          <a:effectLst/>
                        </a:rPr>
                        <a:t>6</a:t>
                      </a:r>
                      <a:endParaRPr lang="ru-RU" sz="1100" b="1" baseline="0">
                        <a:effectLst/>
                        <a:latin typeface="Times New Roman"/>
                        <a:ea typeface="Times New Roman"/>
                      </a:endParaRPr>
                    </a:p>
                  </a:txBody>
                  <a:tcPr marL="39641" marR="39641" marT="0" marB="0"/>
                </a:tc>
                <a:tc>
                  <a:txBody>
                    <a:bodyPr/>
                    <a:lstStyle/>
                    <a:p>
                      <a:pPr algn="ctr">
                        <a:spcAft>
                          <a:spcPts val="0"/>
                        </a:spcAft>
                      </a:pPr>
                      <a:r>
                        <a:rPr lang="ru-RU" sz="1100" b="1" spc="-20" baseline="0" dirty="0">
                          <a:effectLst/>
                        </a:rPr>
                        <a:t>12</a:t>
                      </a:r>
                      <a:endParaRPr lang="ru-RU" sz="1100" b="1" baseline="0" dirty="0">
                        <a:effectLst/>
                        <a:latin typeface="Times New Roman"/>
                        <a:ea typeface="Times New Roman"/>
                      </a:endParaRPr>
                    </a:p>
                  </a:txBody>
                  <a:tcPr marL="39641" marR="39641" marT="0" marB="0"/>
                </a:tc>
                <a:extLst>
                  <a:ext uri="{0D108BD9-81ED-4DB2-BD59-A6C34878D82A}">
                    <a16:rowId xmlns="" xmlns:a16="http://schemas.microsoft.com/office/drawing/2014/main" val="10013"/>
                  </a:ext>
                </a:extLst>
              </a:tr>
            </a:tbl>
          </a:graphicData>
        </a:graphic>
      </p:graphicFrame>
      <p:sp>
        <p:nvSpPr>
          <p:cNvPr id="4" name="AutoShape 2054">
            <a:hlinkClick r:id="" action="ppaction://hlinkshowjump?jump=nextslide" highlightClick="1"/>
          </p:cNvPr>
          <p:cNvSpPr>
            <a:spLocks noChangeArrowheads="1"/>
          </p:cNvSpPr>
          <p:nvPr/>
        </p:nvSpPr>
        <p:spPr bwMode="auto">
          <a:xfrm flipV="1">
            <a:off x="7829550" y="6407150"/>
            <a:ext cx="774700"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7092950" y="6407150"/>
            <a:ext cx="73660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04250" y="6407150"/>
            <a:ext cx="539750" cy="450850"/>
          </a:xfrm>
          <a:prstGeom prst="actionButtonHom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25450"/>
            <a:ext cx="9144000" cy="254000"/>
          </a:xfrm>
          <a:prstGeom prst="rect">
            <a:avLst/>
          </a:prstGeom>
        </p:spPr>
        <p:txBody>
          <a:bodyPr>
            <a:spAutoFit/>
          </a:bodyPr>
          <a:lstStyle/>
          <a:p>
            <a:pPr>
              <a:defRPr/>
            </a:pPr>
            <a:endParaRPr lang="ru-RU" sz="1050" dirty="0">
              <a:cs typeface="+mn-cs"/>
            </a:endParaRPr>
          </a:p>
        </p:txBody>
      </p:sp>
      <p:graphicFrame>
        <p:nvGraphicFramePr>
          <p:cNvPr id="5" name="Table 4"/>
          <p:cNvGraphicFramePr>
            <a:graphicFrameLocks noGrp="1"/>
          </p:cNvGraphicFramePr>
          <p:nvPr/>
        </p:nvGraphicFramePr>
        <p:xfrm>
          <a:off x="1588" y="0"/>
          <a:ext cx="9142412" cy="6381327"/>
        </p:xfrm>
        <a:graphic>
          <a:graphicData uri="http://schemas.openxmlformats.org/drawingml/2006/table">
            <a:tbl>
              <a:tblPr firstRow="1" firstCol="1" lastRow="1" lastCol="1" bandRow="1" bandCol="1">
                <a:tableStyleId>{5C22544A-7EE6-4342-B048-85BDC9FD1C3A}</a:tableStyleId>
              </a:tblPr>
              <a:tblGrid>
                <a:gridCol w="586163">
                  <a:extLst>
                    <a:ext uri="{9D8B030D-6E8A-4147-A177-3AD203B41FA5}">
                      <a16:colId xmlns="" xmlns:a16="http://schemas.microsoft.com/office/drawing/2014/main" val="20000"/>
                    </a:ext>
                  </a:extLst>
                </a:gridCol>
                <a:gridCol w="2103135">
                  <a:extLst>
                    <a:ext uri="{9D8B030D-6E8A-4147-A177-3AD203B41FA5}">
                      <a16:colId xmlns="" xmlns:a16="http://schemas.microsoft.com/office/drawing/2014/main" val="20001"/>
                    </a:ext>
                  </a:extLst>
                </a:gridCol>
                <a:gridCol w="1139764">
                  <a:extLst>
                    <a:ext uri="{9D8B030D-6E8A-4147-A177-3AD203B41FA5}">
                      <a16:colId xmlns="" xmlns:a16="http://schemas.microsoft.com/office/drawing/2014/main" val="20002"/>
                    </a:ext>
                  </a:extLst>
                </a:gridCol>
                <a:gridCol w="995936">
                  <a:extLst>
                    <a:ext uri="{9D8B030D-6E8A-4147-A177-3AD203B41FA5}">
                      <a16:colId xmlns="" xmlns:a16="http://schemas.microsoft.com/office/drawing/2014/main" val="20003"/>
                    </a:ext>
                  </a:extLst>
                </a:gridCol>
                <a:gridCol w="990509">
                  <a:extLst>
                    <a:ext uri="{9D8B030D-6E8A-4147-A177-3AD203B41FA5}">
                      <a16:colId xmlns="" xmlns:a16="http://schemas.microsoft.com/office/drawing/2014/main" val="20004"/>
                    </a:ext>
                  </a:extLst>
                </a:gridCol>
                <a:gridCol w="174071">
                  <a:extLst>
                    <a:ext uri="{9D8B030D-6E8A-4147-A177-3AD203B41FA5}">
                      <a16:colId xmlns="" xmlns:a16="http://schemas.microsoft.com/office/drawing/2014/main" val="20005"/>
                    </a:ext>
                  </a:extLst>
                </a:gridCol>
                <a:gridCol w="995936">
                  <a:extLst>
                    <a:ext uri="{9D8B030D-6E8A-4147-A177-3AD203B41FA5}">
                      <a16:colId xmlns="" xmlns:a16="http://schemas.microsoft.com/office/drawing/2014/main" val="20006"/>
                    </a:ext>
                  </a:extLst>
                </a:gridCol>
                <a:gridCol w="1087299">
                  <a:extLst>
                    <a:ext uri="{9D8B030D-6E8A-4147-A177-3AD203B41FA5}">
                      <a16:colId xmlns="" xmlns:a16="http://schemas.microsoft.com/office/drawing/2014/main" val="20007"/>
                    </a:ext>
                  </a:extLst>
                </a:gridCol>
                <a:gridCol w="1069599">
                  <a:extLst>
                    <a:ext uri="{9D8B030D-6E8A-4147-A177-3AD203B41FA5}">
                      <a16:colId xmlns="" xmlns:a16="http://schemas.microsoft.com/office/drawing/2014/main" val="20008"/>
                    </a:ext>
                  </a:extLst>
                </a:gridCol>
              </a:tblGrid>
              <a:tr h="588060">
                <a:tc>
                  <a:txBody>
                    <a:bodyPr/>
                    <a:lstStyle/>
                    <a:p>
                      <a:pPr>
                        <a:spcAft>
                          <a:spcPts val="0"/>
                        </a:spcAft>
                      </a:pPr>
                      <a:r>
                        <a:rPr lang="ru-RU" sz="1100" b="1" spc="-20" dirty="0">
                          <a:effectLst/>
                        </a:rPr>
                        <a:t>12.</a:t>
                      </a:r>
                      <a:endParaRPr lang="ru-RU" sz="1100" b="1" dirty="0">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интересов  службы в коммерческих и иных организациях</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0"/>
                  </a:ext>
                </a:extLst>
              </a:tr>
              <a:tr h="705673">
                <a:tc>
                  <a:txBody>
                    <a:bodyPr/>
                    <a:lstStyle/>
                    <a:p>
                      <a:pPr>
                        <a:spcAft>
                          <a:spcPts val="0"/>
                        </a:spcAft>
                      </a:pPr>
                      <a:r>
                        <a:rPr lang="ru-RU" sz="1100" b="1" spc="-20">
                          <a:effectLst/>
                        </a:rPr>
                        <a:t>13.</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общественной безопасности и общественного порядка</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8</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1"/>
                  </a:ext>
                </a:extLst>
              </a:tr>
              <a:tr h="588060">
                <a:tc>
                  <a:txBody>
                    <a:bodyPr/>
                    <a:lstStyle/>
                    <a:p>
                      <a:pPr>
                        <a:spcAft>
                          <a:spcPts val="0"/>
                        </a:spcAft>
                      </a:pPr>
                      <a:r>
                        <a:rPr lang="ru-RU" sz="1100" b="1" spc="-20">
                          <a:effectLst/>
                        </a:rPr>
                        <a:t>14.</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здоровья населения и общественной нравственности</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10</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2"/>
                  </a:ext>
                </a:extLst>
              </a:tr>
              <a:tr h="235225">
                <a:tc>
                  <a:txBody>
                    <a:bodyPr/>
                    <a:lstStyle/>
                    <a:p>
                      <a:pPr>
                        <a:spcAft>
                          <a:spcPts val="0"/>
                        </a:spcAft>
                      </a:pPr>
                      <a:r>
                        <a:rPr lang="ru-RU" sz="1100" b="1" spc="-20">
                          <a:effectLst/>
                        </a:rPr>
                        <a:t>15.</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Экологические преступления</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8</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3"/>
                  </a:ext>
                </a:extLst>
              </a:tr>
              <a:tr h="588060">
                <a:tc>
                  <a:txBody>
                    <a:bodyPr/>
                    <a:lstStyle/>
                    <a:p>
                      <a:pPr>
                        <a:spcAft>
                          <a:spcPts val="0"/>
                        </a:spcAft>
                      </a:pPr>
                      <a:r>
                        <a:rPr lang="ru-RU" sz="1100" b="1" spc="-20">
                          <a:effectLst/>
                        </a:rPr>
                        <a:t>16.</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безопасности движения и эксплуатации транспорта</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10</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4"/>
                  </a:ext>
                </a:extLst>
              </a:tr>
              <a:tr h="367143">
                <a:tc>
                  <a:txBody>
                    <a:bodyPr/>
                    <a:lstStyle/>
                    <a:p>
                      <a:pPr>
                        <a:spcAft>
                          <a:spcPts val="0"/>
                        </a:spcAft>
                      </a:pPr>
                      <a:r>
                        <a:rPr lang="ru-RU" sz="1100" b="1" spc="-20">
                          <a:effectLst/>
                        </a:rPr>
                        <a:t>17.</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в сфере компьютерной информации</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5"/>
                  </a:ext>
                </a:extLst>
              </a:tr>
              <a:tr h="588060">
                <a:tc>
                  <a:txBody>
                    <a:bodyPr/>
                    <a:lstStyle/>
                    <a:p>
                      <a:pPr>
                        <a:spcAft>
                          <a:spcPts val="0"/>
                        </a:spcAft>
                      </a:pPr>
                      <a:r>
                        <a:rPr lang="ru-RU" sz="1100" b="1" spc="-20">
                          <a:effectLst/>
                        </a:rPr>
                        <a:t>18.</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основ конституционного строя и безопасности государства</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10</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6"/>
                  </a:ext>
                </a:extLst>
              </a:tr>
              <a:tr h="940897">
                <a:tc>
                  <a:txBody>
                    <a:bodyPr/>
                    <a:lstStyle/>
                    <a:p>
                      <a:pPr>
                        <a:spcAft>
                          <a:spcPts val="0"/>
                        </a:spcAft>
                      </a:pPr>
                      <a:r>
                        <a:rPr lang="ru-RU" sz="1100" b="1" spc="-20">
                          <a:effectLst/>
                        </a:rPr>
                        <a:t>19.</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государственной власти, интересов государственной службы и службы в органах местного самоуправления</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12</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7"/>
                  </a:ext>
                </a:extLst>
              </a:tr>
              <a:tr h="367143">
                <a:tc>
                  <a:txBody>
                    <a:bodyPr/>
                    <a:lstStyle/>
                    <a:p>
                      <a:pPr>
                        <a:spcAft>
                          <a:spcPts val="0"/>
                        </a:spcAft>
                      </a:pPr>
                      <a:r>
                        <a:rPr lang="ru-RU" sz="1100" b="1" spc="-20">
                          <a:effectLst/>
                        </a:rPr>
                        <a:t>20.</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правосудия</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10</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8"/>
                  </a:ext>
                </a:extLst>
              </a:tr>
              <a:tr h="367143">
                <a:tc>
                  <a:txBody>
                    <a:bodyPr/>
                    <a:lstStyle/>
                    <a:p>
                      <a:pPr>
                        <a:spcAft>
                          <a:spcPts val="0"/>
                        </a:spcAft>
                      </a:pPr>
                      <a:r>
                        <a:rPr lang="ru-RU" sz="1100" b="1" spc="-20">
                          <a:effectLst/>
                        </a:rPr>
                        <a:t>21.</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порядка управления</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10</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09"/>
                  </a:ext>
                </a:extLst>
              </a:tr>
              <a:tr h="367143">
                <a:tc>
                  <a:txBody>
                    <a:bodyPr/>
                    <a:lstStyle/>
                    <a:p>
                      <a:pPr>
                        <a:spcAft>
                          <a:spcPts val="0"/>
                        </a:spcAft>
                      </a:pPr>
                      <a:r>
                        <a:rPr lang="ru-RU" sz="1100" b="1" spc="-20">
                          <a:effectLst/>
                        </a:rPr>
                        <a:t>22.</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военной службы</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8</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10"/>
                  </a:ext>
                </a:extLst>
              </a:tr>
              <a:tr h="470448">
                <a:tc>
                  <a:txBody>
                    <a:bodyPr/>
                    <a:lstStyle/>
                    <a:p>
                      <a:pPr>
                        <a:spcAft>
                          <a:spcPts val="0"/>
                        </a:spcAft>
                      </a:pPr>
                      <a:r>
                        <a:rPr lang="ru-RU" sz="1100" b="1" spc="-20">
                          <a:effectLst/>
                        </a:rPr>
                        <a:t>23.</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Преступления против мира и безопасности человечества</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dirty="0">
                          <a:effectLst/>
                        </a:rPr>
                        <a:t>---</a:t>
                      </a:r>
                      <a:endParaRPr lang="ru-RU" sz="1100" b="1" dirty="0">
                        <a:effectLst/>
                        <a:latin typeface="Times New Roman"/>
                        <a:ea typeface="Times New Roman"/>
                      </a:endParaRPr>
                    </a:p>
                  </a:txBody>
                  <a:tcPr marL="32490" marR="32490" marT="0" marB="0"/>
                </a:tc>
                <a:tc gridSpan="2">
                  <a:txBody>
                    <a:bodyPr/>
                    <a:lstStyle/>
                    <a:p>
                      <a:pPr algn="ctr">
                        <a:spcAft>
                          <a:spcPts val="0"/>
                        </a:spcAft>
                      </a:pPr>
                      <a:r>
                        <a:rPr lang="ru-RU" sz="1100" b="1" spc="-20">
                          <a:effectLst/>
                        </a:rPr>
                        <a:t>2</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6</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10</a:t>
                      </a:r>
                      <a:endParaRPr lang="ru-RU" sz="1100" b="1">
                        <a:effectLst/>
                        <a:latin typeface="Times New Roman"/>
                        <a:ea typeface="Times New Roman"/>
                      </a:endParaRPr>
                    </a:p>
                  </a:txBody>
                  <a:tcPr marL="32490" marR="32490" marT="0" marB="0"/>
                </a:tc>
                <a:extLst>
                  <a:ext uri="{0D108BD9-81ED-4DB2-BD59-A6C34878D82A}">
                    <a16:rowId xmlns="" xmlns:a16="http://schemas.microsoft.com/office/drawing/2014/main" val="10011"/>
                  </a:ext>
                </a:extLst>
              </a:tr>
              <a:tr h="208272">
                <a:tc>
                  <a:txBody>
                    <a:bodyPr/>
                    <a:lstStyle/>
                    <a:p>
                      <a:pPr>
                        <a:spcAft>
                          <a:spcPts val="0"/>
                        </a:spcAft>
                      </a:pPr>
                      <a:r>
                        <a:rPr lang="ru-RU" sz="1100" b="1" spc="-20">
                          <a:effectLst/>
                        </a:rPr>
                        <a:t> </a:t>
                      </a:r>
                      <a:endParaRPr lang="ru-RU" sz="1100" b="1">
                        <a:effectLst/>
                        <a:latin typeface="Times New Roman"/>
                        <a:ea typeface="Times New Roman"/>
                      </a:endParaRPr>
                    </a:p>
                  </a:txBody>
                  <a:tcPr marL="32490" marR="32490" marT="0" marB="0"/>
                </a:tc>
                <a:tc>
                  <a:txBody>
                    <a:bodyPr/>
                    <a:lstStyle/>
                    <a:p>
                      <a:pPr>
                        <a:spcAft>
                          <a:spcPts val="0"/>
                        </a:spcAft>
                      </a:pPr>
                      <a:r>
                        <a:rPr lang="ru-RU" sz="1100" b="1" spc="-20">
                          <a:effectLst/>
                        </a:rPr>
                        <a:t>Итого</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a:effectLst/>
                        </a:rPr>
                        <a:t>94</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dirty="0">
                          <a:effectLst/>
                        </a:rPr>
                        <a:t>48</a:t>
                      </a:r>
                      <a:endParaRPr lang="ru-RU" sz="1100" b="1" dirty="0">
                        <a:effectLst/>
                        <a:latin typeface="Times New Roman"/>
                        <a:ea typeface="Times New Roman"/>
                      </a:endParaRPr>
                    </a:p>
                  </a:txBody>
                  <a:tcPr marL="32490" marR="32490" marT="0" marB="0"/>
                </a:tc>
                <a:tc>
                  <a:txBody>
                    <a:bodyPr/>
                    <a:lstStyle/>
                    <a:p>
                      <a:pPr algn="ctr">
                        <a:spcAft>
                          <a:spcPts val="0"/>
                        </a:spcAft>
                      </a:pPr>
                      <a:r>
                        <a:rPr lang="ru-RU" sz="1100" b="1" spc="-20">
                          <a:effectLst/>
                        </a:rPr>
                        <a:t>4</a:t>
                      </a:r>
                      <a:endParaRPr lang="ru-RU" sz="1100" b="1">
                        <a:effectLst/>
                        <a:latin typeface="Times New Roman"/>
                        <a:ea typeface="Times New Roman"/>
                      </a:endParaRPr>
                    </a:p>
                  </a:txBody>
                  <a:tcPr marL="32490" marR="32490" marT="0" marB="0"/>
                </a:tc>
                <a:tc gridSpan="2">
                  <a:txBody>
                    <a:bodyPr/>
                    <a:lstStyle/>
                    <a:p>
                      <a:pPr algn="ctr">
                        <a:spcAft>
                          <a:spcPts val="0"/>
                        </a:spcAft>
                      </a:pPr>
                      <a:r>
                        <a:rPr lang="ru-RU" sz="1100" b="1" spc="-20">
                          <a:effectLst/>
                        </a:rPr>
                        <a:t>46</a:t>
                      </a:r>
                      <a:endParaRPr lang="ru-RU" sz="1100" b="1">
                        <a:effectLst/>
                        <a:latin typeface="Times New Roman"/>
                        <a:ea typeface="Times New Roman"/>
                      </a:endParaRPr>
                    </a:p>
                  </a:txBody>
                  <a:tcPr marL="32490" marR="32490" marT="0" marB="0"/>
                </a:tc>
                <a:tc hMerge="1">
                  <a:txBody>
                    <a:bodyPr/>
                    <a:lstStyle/>
                    <a:p>
                      <a:endParaRPr lang="ru-RU"/>
                    </a:p>
                  </a:txBody>
                  <a:tcPr/>
                </a:tc>
                <a:tc>
                  <a:txBody>
                    <a:bodyPr/>
                    <a:lstStyle/>
                    <a:p>
                      <a:pPr algn="ctr">
                        <a:spcAft>
                          <a:spcPts val="0"/>
                        </a:spcAft>
                      </a:pPr>
                      <a:r>
                        <a:rPr lang="ru-RU" sz="1100" b="1" spc="-20">
                          <a:effectLst/>
                        </a:rPr>
                        <a:t>108</a:t>
                      </a:r>
                      <a:endParaRPr lang="ru-RU" sz="1100" b="1">
                        <a:effectLst/>
                        <a:latin typeface="Times New Roman"/>
                        <a:ea typeface="Times New Roman"/>
                      </a:endParaRPr>
                    </a:p>
                  </a:txBody>
                  <a:tcPr marL="32490" marR="32490" marT="0" marB="0"/>
                </a:tc>
                <a:tc>
                  <a:txBody>
                    <a:bodyPr/>
                    <a:lstStyle/>
                    <a:p>
                      <a:pPr algn="ctr">
                        <a:spcAft>
                          <a:spcPts val="0"/>
                        </a:spcAft>
                      </a:pPr>
                      <a:r>
                        <a:rPr lang="ru-RU" sz="1100" b="1" spc="-20" dirty="0">
                          <a:effectLst/>
                        </a:rPr>
                        <a:t>206</a:t>
                      </a:r>
                      <a:endParaRPr lang="ru-RU" sz="1100" b="1" dirty="0">
                        <a:effectLst/>
                        <a:latin typeface="Times New Roman"/>
                        <a:ea typeface="Times New Roman"/>
                      </a:endParaRPr>
                    </a:p>
                  </a:txBody>
                  <a:tcPr marL="32490" marR="32490" marT="0" marB="0"/>
                </a:tc>
                <a:extLst>
                  <a:ext uri="{0D108BD9-81ED-4DB2-BD59-A6C34878D82A}">
                    <a16:rowId xmlns="" xmlns:a16="http://schemas.microsoft.com/office/drawing/2014/main" val="10012"/>
                  </a:ext>
                </a:extLst>
              </a:tr>
            </a:tbl>
          </a:graphicData>
        </a:graphic>
      </p:graphicFrame>
      <p:sp>
        <p:nvSpPr>
          <p:cNvPr id="4" name="AutoShape 2054">
            <a:hlinkClick r:id="" action="ppaction://hlinkshowjump?jump=nextslide" highlightClick="1"/>
          </p:cNvPr>
          <p:cNvSpPr>
            <a:spLocks noChangeArrowheads="1"/>
          </p:cNvSpPr>
          <p:nvPr/>
        </p:nvSpPr>
        <p:spPr bwMode="auto">
          <a:xfrm flipV="1">
            <a:off x="7829550" y="6407150"/>
            <a:ext cx="774700"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7092950" y="6407150"/>
            <a:ext cx="73660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04250" y="6407150"/>
            <a:ext cx="539750" cy="450850"/>
          </a:xfrm>
          <a:prstGeom prst="actionButtonHom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bwMode="auto">
          <a:xfrm>
            <a:off x="899592"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Уголовный закон</a:t>
            </a:r>
          </a:p>
        </p:txBody>
      </p:sp>
      <p:sp>
        <p:nvSpPr>
          <p:cNvPr id="39939" name="Rectangle 2071"/>
          <p:cNvSpPr>
            <a:spLocks noChangeArrowheads="1"/>
          </p:cNvSpPr>
          <p:nvPr/>
        </p:nvSpPr>
        <p:spPr bwMode="auto">
          <a:xfrm>
            <a:off x="900113" y="1341438"/>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Действие уголовного закона в пространстве</a:t>
            </a:r>
          </a:p>
          <a:p>
            <a:pPr algn="ctr" eaLnBrk="0" hangingPunct="0"/>
            <a:endParaRPr lang="ru-RU" sz="1400" b="1">
              <a:latin typeface="Arial" charset="0"/>
            </a:endParaRPr>
          </a:p>
        </p:txBody>
      </p:sp>
      <p:sp>
        <p:nvSpPr>
          <p:cNvPr id="478233" name="Rectangle 2073"/>
          <p:cNvSpPr>
            <a:spLocks noChangeArrowheads="1"/>
          </p:cNvSpPr>
          <p:nvPr/>
        </p:nvSpPr>
        <p:spPr bwMode="auto">
          <a:xfrm>
            <a:off x="2339975" y="2205038"/>
            <a:ext cx="4968875"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endParaRPr lang="ru-RU" b="1" dirty="0">
              <a:solidFill>
                <a:srgbClr val="000000"/>
              </a:solidFill>
            </a:endParaRPr>
          </a:p>
          <a:p>
            <a:pPr algn="ctr"/>
            <a:r>
              <a:rPr lang="ru-RU" b="1" dirty="0"/>
              <a:t>Принцип территориальности</a:t>
            </a:r>
          </a:p>
          <a:p>
            <a:pPr algn="ctr"/>
            <a:endParaRPr lang="ru-RU" b="1" dirty="0"/>
          </a:p>
          <a:p>
            <a:pPr algn="ctr" eaLnBrk="0" hangingPunct="0"/>
            <a:endParaRPr lang="ru-RU" sz="1400" b="1" dirty="0">
              <a:latin typeface="Arial" charset="0"/>
            </a:endParaRPr>
          </a:p>
        </p:txBody>
      </p:sp>
      <p:sp>
        <p:nvSpPr>
          <p:cNvPr id="478234" name="Rectangle 2074"/>
          <p:cNvSpPr>
            <a:spLocks noChangeArrowheads="1"/>
          </p:cNvSpPr>
          <p:nvPr/>
        </p:nvSpPr>
        <p:spPr bwMode="auto">
          <a:xfrm>
            <a:off x="2339975" y="2852936"/>
            <a:ext cx="4970463" cy="43160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Сухопутная территория РФ</a:t>
            </a:r>
          </a:p>
          <a:p>
            <a:pPr algn="ctr" eaLnBrk="0" hangingPunct="0"/>
            <a:endParaRPr lang="ru-RU" sz="1600" dirty="0">
              <a:solidFill>
                <a:srgbClr val="000000"/>
              </a:solidFill>
            </a:endParaRPr>
          </a:p>
        </p:txBody>
      </p:sp>
      <p:sp>
        <p:nvSpPr>
          <p:cNvPr id="478235" name="Rectangle 2075"/>
          <p:cNvSpPr>
            <a:spLocks noChangeArrowheads="1"/>
          </p:cNvSpPr>
          <p:nvPr/>
        </p:nvSpPr>
        <p:spPr bwMode="auto">
          <a:xfrm>
            <a:off x="2339975" y="3429000"/>
            <a:ext cx="497046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Водная территория РФ</a:t>
            </a:r>
          </a:p>
          <a:p>
            <a:pPr algn="ctr" eaLnBrk="0" hangingPunct="0"/>
            <a:endParaRPr lang="ru-RU" sz="1400" b="1" dirty="0">
              <a:latin typeface="Arial" charset="0"/>
            </a:endParaRPr>
          </a:p>
        </p:txBody>
      </p:sp>
      <p:sp>
        <p:nvSpPr>
          <p:cNvPr id="478236" name="Rectangle 2076"/>
          <p:cNvSpPr>
            <a:spLocks noChangeArrowheads="1"/>
          </p:cNvSpPr>
          <p:nvPr/>
        </p:nvSpPr>
        <p:spPr bwMode="auto">
          <a:xfrm>
            <a:off x="2339975" y="4508500"/>
            <a:ext cx="497046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Воздушное пространство РФ</a:t>
            </a:r>
          </a:p>
          <a:p>
            <a:pPr algn="ctr" eaLnBrk="0" hangingPunct="0"/>
            <a:endParaRPr lang="ru-RU" b="1" dirty="0">
              <a:latin typeface="Arial" charset="0"/>
            </a:endParaRPr>
          </a:p>
        </p:txBody>
      </p:sp>
      <p:sp>
        <p:nvSpPr>
          <p:cNvPr id="478237" name="Rectangle 2077"/>
          <p:cNvSpPr>
            <a:spLocks noChangeArrowheads="1"/>
          </p:cNvSpPr>
          <p:nvPr/>
        </p:nvSpPr>
        <p:spPr bwMode="auto">
          <a:xfrm>
            <a:off x="2339975" y="4005263"/>
            <a:ext cx="497046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dirty="0">
                <a:solidFill>
                  <a:srgbClr val="000000"/>
                </a:solidFill>
              </a:rPr>
              <a:t>Континентальный шельф</a:t>
            </a:r>
          </a:p>
          <a:p>
            <a:pPr algn="ctr" eaLnBrk="0" hangingPunct="0"/>
            <a:endParaRPr lang="ru-RU" sz="1400" b="1" dirty="0">
              <a:latin typeface="Arial" charset="0"/>
            </a:endParaRPr>
          </a:p>
        </p:txBody>
      </p:sp>
      <p:sp>
        <p:nvSpPr>
          <p:cNvPr id="478238" name="Rectangle 2078"/>
          <p:cNvSpPr>
            <a:spLocks noChangeArrowheads="1"/>
          </p:cNvSpPr>
          <p:nvPr/>
        </p:nvSpPr>
        <p:spPr bwMode="auto">
          <a:xfrm>
            <a:off x="2339975" y="5084763"/>
            <a:ext cx="497046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dirty="0">
                <a:solidFill>
                  <a:srgbClr val="000000"/>
                </a:solidFill>
              </a:rPr>
              <a:t>Исключительная экономическая зона РФ</a:t>
            </a:r>
          </a:p>
        </p:txBody>
      </p:sp>
      <p:sp>
        <p:nvSpPr>
          <p:cNvPr id="1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Управляющая кнопка: возврат 1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78234"/>
                                        </p:tgtEl>
                                        <p:attrNameLst>
                                          <p:attrName>style.visibility</p:attrName>
                                        </p:attrNameLst>
                                      </p:cBhvr>
                                      <p:to>
                                        <p:strVal val="visible"/>
                                      </p:to>
                                    </p:set>
                                    <p:anim calcmode="lin" valueType="num">
                                      <p:cBhvr additive="base">
                                        <p:cTn id="7" dur="3000" fill="hold"/>
                                        <p:tgtEl>
                                          <p:spTgt spid="478234"/>
                                        </p:tgtEl>
                                        <p:attrNameLst>
                                          <p:attrName>ppt_x</p:attrName>
                                        </p:attrNameLst>
                                      </p:cBhvr>
                                      <p:tavLst>
                                        <p:tav tm="0">
                                          <p:val>
                                            <p:strVal val="1+#ppt_w/2"/>
                                          </p:val>
                                        </p:tav>
                                        <p:tav tm="100000">
                                          <p:val>
                                            <p:strVal val="#ppt_x"/>
                                          </p:val>
                                        </p:tav>
                                      </p:tavLst>
                                    </p:anim>
                                    <p:anim calcmode="lin" valueType="num">
                                      <p:cBhvr additive="base">
                                        <p:cTn id="8" dur="3000" fill="hold"/>
                                        <p:tgtEl>
                                          <p:spTgt spid="4782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478235"/>
                                        </p:tgtEl>
                                        <p:attrNameLst>
                                          <p:attrName>style.visibility</p:attrName>
                                        </p:attrNameLst>
                                      </p:cBhvr>
                                      <p:to>
                                        <p:strVal val="visible"/>
                                      </p:to>
                                    </p:set>
                                    <p:anim calcmode="lin" valueType="num">
                                      <p:cBhvr additive="base">
                                        <p:cTn id="12" dur="3000" fill="hold"/>
                                        <p:tgtEl>
                                          <p:spTgt spid="478235"/>
                                        </p:tgtEl>
                                        <p:attrNameLst>
                                          <p:attrName>ppt_x</p:attrName>
                                        </p:attrNameLst>
                                      </p:cBhvr>
                                      <p:tavLst>
                                        <p:tav tm="0">
                                          <p:val>
                                            <p:strVal val="0-#ppt_w/2"/>
                                          </p:val>
                                        </p:tav>
                                        <p:tav tm="100000">
                                          <p:val>
                                            <p:strVal val="#ppt_x"/>
                                          </p:val>
                                        </p:tav>
                                      </p:tavLst>
                                    </p:anim>
                                    <p:anim calcmode="lin" valueType="num">
                                      <p:cBhvr additive="base">
                                        <p:cTn id="13" dur="3000" fill="hold"/>
                                        <p:tgtEl>
                                          <p:spTgt spid="47823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0"/>
                            </p:stCondLst>
                            <p:childTnLst>
                              <p:par>
                                <p:cTn id="15" presetID="2" presetClass="entr" presetSubtype="2" fill="hold" grpId="0" nodeType="afterEffect">
                                  <p:stCondLst>
                                    <p:cond delay="0"/>
                                  </p:stCondLst>
                                  <p:childTnLst>
                                    <p:set>
                                      <p:cBhvr>
                                        <p:cTn id="16" dur="1" fill="hold">
                                          <p:stCondLst>
                                            <p:cond delay="0"/>
                                          </p:stCondLst>
                                        </p:cTn>
                                        <p:tgtEl>
                                          <p:spTgt spid="478237"/>
                                        </p:tgtEl>
                                        <p:attrNameLst>
                                          <p:attrName>style.visibility</p:attrName>
                                        </p:attrNameLst>
                                      </p:cBhvr>
                                      <p:to>
                                        <p:strVal val="visible"/>
                                      </p:to>
                                    </p:set>
                                    <p:anim calcmode="lin" valueType="num">
                                      <p:cBhvr additive="base">
                                        <p:cTn id="17" dur="3000" fill="hold"/>
                                        <p:tgtEl>
                                          <p:spTgt spid="478237"/>
                                        </p:tgtEl>
                                        <p:attrNameLst>
                                          <p:attrName>ppt_x</p:attrName>
                                        </p:attrNameLst>
                                      </p:cBhvr>
                                      <p:tavLst>
                                        <p:tav tm="0">
                                          <p:val>
                                            <p:strVal val="1+#ppt_w/2"/>
                                          </p:val>
                                        </p:tav>
                                        <p:tav tm="100000">
                                          <p:val>
                                            <p:strVal val="#ppt_x"/>
                                          </p:val>
                                        </p:tav>
                                      </p:tavLst>
                                    </p:anim>
                                    <p:anim calcmode="lin" valueType="num">
                                      <p:cBhvr additive="base">
                                        <p:cTn id="18" dur="3000" fill="hold"/>
                                        <p:tgtEl>
                                          <p:spTgt spid="47823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9000"/>
                            </p:stCondLst>
                            <p:childTnLst>
                              <p:par>
                                <p:cTn id="20" presetID="2" presetClass="entr" presetSubtype="8" fill="hold" grpId="0" nodeType="afterEffect">
                                  <p:stCondLst>
                                    <p:cond delay="0"/>
                                  </p:stCondLst>
                                  <p:childTnLst>
                                    <p:set>
                                      <p:cBhvr>
                                        <p:cTn id="21" dur="1" fill="hold">
                                          <p:stCondLst>
                                            <p:cond delay="0"/>
                                          </p:stCondLst>
                                        </p:cTn>
                                        <p:tgtEl>
                                          <p:spTgt spid="478236"/>
                                        </p:tgtEl>
                                        <p:attrNameLst>
                                          <p:attrName>style.visibility</p:attrName>
                                        </p:attrNameLst>
                                      </p:cBhvr>
                                      <p:to>
                                        <p:strVal val="visible"/>
                                      </p:to>
                                    </p:set>
                                    <p:anim calcmode="lin" valueType="num">
                                      <p:cBhvr additive="base">
                                        <p:cTn id="22" dur="3000" fill="hold"/>
                                        <p:tgtEl>
                                          <p:spTgt spid="478236"/>
                                        </p:tgtEl>
                                        <p:attrNameLst>
                                          <p:attrName>ppt_x</p:attrName>
                                        </p:attrNameLst>
                                      </p:cBhvr>
                                      <p:tavLst>
                                        <p:tav tm="0">
                                          <p:val>
                                            <p:strVal val="0-#ppt_w/2"/>
                                          </p:val>
                                        </p:tav>
                                        <p:tav tm="100000">
                                          <p:val>
                                            <p:strVal val="#ppt_x"/>
                                          </p:val>
                                        </p:tav>
                                      </p:tavLst>
                                    </p:anim>
                                    <p:anim calcmode="lin" valueType="num">
                                      <p:cBhvr additive="base">
                                        <p:cTn id="23" dur="3000" fill="hold"/>
                                        <p:tgtEl>
                                          <p:spTgt spid="47823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2000"/>
                            </p:stCondLst>
                            <p:childTnLst>
                              <p:par>
                                <p:cTn id="25" presetID="2" presetClass="entr" presetSubtype="2" fill="hold" grpId="0" nodeType="afterEffect">
                                  <p:stCondLst>
                                    <p:cond delay="0"/>
                                  </p:stCondLst>
                                  <p:childTnLst>
                                    <p:set>
                                      <p:cBhvr>
                                        <p:cTn id="26" dur="1" fill="hold">
                                          <p:stCondLst>
                                            <p:cond delay="0"/>
                                          </p:stCondLst>
                                        </p:cTn>
                                        <p:tgtEl>
                                          <p:spTgt spid="478238"/>
                                        </p:tgtEl>
                                        <p:attrNameLst>
                                          <p:attrName>style.visibility</p:attrName>
                                        </p:attrNameLst>
                                      </p:cBhvr>
                                      <p:to>
                                        <p:strVal val="visible"/>
                                      </p:to>
                                    </p:set>
                                    <p:anim calcmode="lin" valueType="num">
                                      <p:cBhvr additive="base">
                                        <p:cTn id="27" dur="3000" fill="hold"/>
                                        <p:tgtEl>
                                          <p:spTgt spid="478238"/>
                                        </p:tgtEl>
                                        <p:attrNameLst>
                                          <p:attrName>ppt_x</p:attrName>
                                        </p:attrNameLst>
                                      </p:cBhvr>
                                      <p:tavLst>
                                        <p:tav tm="0">
                                          <p:val>
                                            <p:strVal val="1+#ppt_w/2"/>
                                          </p:val>
                                        </p:tav>
                                        <p:tav tm="100000">
                                          <p:val>
                                            <p:strVal val="#ppt_x"/>
                                          </p:val>
                                        </p:tav>
                                      </p:tavLst>
                                    </p:anim>
                                    <p:anim calcmode="lin" valueType="num">
                                      <p:cBhvr additive="base">
                                        <p:cTn id="28" dur="3000" fill="hold"/>
                                        <p:tgtEl>
                                          <p:spTgt spid="47823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mph" presetSubtype="0" fill="hold" grpId="0" nodeType="clickEffect">
                                  <p:stCondLst>
                                    <p:cond delay="0"/>
                                  </p:stCondLst>
                                  <p:iterate type="lt">
                                    <p:tmPct val="4000"/>
                                  </p:iterate>
                                  <p:childTnLst>
                                    <p:set>
                                      <p:cBhvr override="childStyle">
                                        <p:cTn id="32" dur="500" fill="hold"/>
                                        <p:tgtEl>
                                          <p:spTgt spid="478233"/>
                                        </p:tgtEl>
                                        <p:attrNameLst>
                                          <p:attrName>style.textDecorationUnderline</p:attrName>
                                        </p:attrNameLst>
                                      </p:cBhvr>
                                      <p:to>
                                        <p:strVal val="tru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mph" presetSubtype="2" fill="hold" nodeType="clickEffect">
                                  <p:stCondLst>
                                    <p:cond delay="0"/>
                                  </p:stCondLst>
                                  <p:childTnLst>
                                    <p:animClr clrSpc="rgb" dir="cw">
                                      <p:cBhvr override="childStyle">
                                        <p:cTn id="36" dur="2000" fill="hold"/>
                                        <p:tgtEl>
                                          <p:spTgt spid="47823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33" grpId="0" animBg="1"/>
      <p:bldP spid="478234" grpId="0" animBg="1"/>
      <p:bldP spid="478235" grpId="0" animBg="1"/>
      <p:bldP spid="478236" grpId="0" animBg="1"/>
      <p:bldP spid="478237" grpId="0" animBg="1"/>
      <p:bldP spid="478238"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1" name="Text Box 3"/>
          <p:cNvSpPr txBox="1">
            <a:spLocks noChangeArrowheads="1"/>
          </p:cNvSpPr>
          <p:nvPr/>
        </p:nvSpPr>
        <p:spPr bwMode="auto">
          <a:xfrm>
            <a:off x="0" y="2017713"/>
            <a:ext cx="7697788" cy="4616450"/>
          </a:xfrm>
          <a:prstGeom prst="rect">
            <a:avLst/>
          </a:prstGeom>
          <a:noFill/>
          <a:ln w="9525">
            <a:noFill/>
            <a:miter lim="800000"/>
            <a:headEnd/>
            <a:tailEnd/>
          </a:ln>
          <a:effectLst/>
        </p:spPr>
        <p:txBody>
          <a:bodyPr/>
          <a:lstStyle/>
          <a:p>
            <a:pPr eaLnBrk="0" hangingPunct="0">
              <a:spcBef>
                <a:spcPct val="50000"/>
              </a:spcBef>
            </a:pPr>
            <a:r>
              <a:rPr lang="ru-RU" sz="1600" dirty="0">
                <a:hlinkClick r:id="rId2" action="ppaction://hlinksldjump"/>
              </a:rPr>
              <a:t>Простое убийство (</a:t>
            </a:r>
            <a:r>
              <a:rPr lang="en-US" sz="1600" dirty="0">
                <a:hlinkClick r:id="rId2" action="ppaction://hlinksldjump"/>
              </a:rPr>
              <a:t>cm. 105 </a:t>
            </a:r>
            <a:r>
              <a:rPr lang="ru-RU" sz="1600" dirty="0">
                <a:hlinkClick r:id="rId2" action="ppaction://hlinksldjump"/>
              </a:rPr>
              <a:t>ч. </a:t>
            </a:r>
            <a:r>
              <a:rPr lang="ru-RU" sz="1600" dirty="0" smtClean="0">
                <a:hlinkClick r:id="rId2" action="ppaction://hlinksldjump"/>
              </a:rPr>
              <a:t>1 УК РФ)</a:t>
            </a:r>
            <a:r>
              <a:rPr lang="ru-RU" sz="1600" dirty="0"/>
              <a:t/>
            </a:r>
            <a:br>
              <a:rPr lang="ru-RU" sz="1600" dirty="0"/>
            </a:br>
            <a:r>
              <a:rPr lang="ru-RU" sz="1600" dirty="0">
                <a:hlinkClick r:id="rId3" action="ppaction://hlinksldjump"/>
              </a:rPr>
              <a:t>Квалифицированное убийство (</a:t>
            </a:r>
            <a:r>
              <a:rPr lang="en-US" sz="1600" dirty="0">
                <a:hlinkClick r:id="rId3" action="ppaction://hlinksldjump"/>
              </a:rPr>
              <a:t>cm. 105 </a:t>
            </a:r>
            <a:r>
              <a:rPr lang="ru-RU" sz="1600" dirty="0">
                <a:hlinkClick r:id="rId3" action="ppaction://hlinksldjump"/>
              </a:rPr>
              <a:t>ч. </a:t>
            </a:r>
            <a:r>
              <a:rPr lang="ru-RU" sz="1600" dirty="0" smtClean="0">
                <a:hlinkClick r:id="rId3" action="ppaction://hlinksldjump"/>
              </a:rPr>
              <a:t>2</a:t>
            </a:r>
            <a:r>
              <a:rPr lang="ru-RU" sz="1600" dirty="0" smtClean="0">
                <a:hlinkClick r:id="rId2" action="ppaction://hlinksldjump"/>
              </a:rPr>
              <a:t> УК РФ</a:t>
            </a:r>
            <a:r>
              <a:rPr lang="ru-RU" sz="1600" dirty="0" smtClean="0">
                <a:hlinkClick r:id="rId3" action="ppaction://hlinksldjump"/>
              </a:rPr>
              <a:t>)</a:t>
            </a:r>
            <a:r>
              <a:rPr lang="ru-RU" sz="1600" dirty="0"/>
              <a:t/>
            </a:r>
            <a:br>
              <a:rPr lang="ru-RU" sz="1600" dirty="0"/>
            </a:br>
            <a:r>
              <a:rPr lang="ru-RU" sz="1600" dirty="0">
                <a:hlinkClick r:id="rId4" action="ppaction://hlinksldjump"/>
              </a:rPr>
              <a:t>Убийство матерью новорожденного ребенка (ст. </a:t>
            </a:r>
            <a:r>
              <a:rPr lang="ru-RU" sz="1600" dirty="0" smtClean="0">
                <a:hlinkClick r:id="rId4" action="ppaction://hlinksldjump"/>
              </a:rPr>
              <a:t>106</a:t>
            </a:r>
            <a:r>
              <a:rPr lang="ru-RU" sz="1600" dirty="0" smtClean="0">
                <a:hlinkClick r:id="rId2" action="ppaction://hlinksldjump"/>
              </a:rPr>
              <a:t> УК РФ</a:t>
            </a:r>
            <a:r>
              <a:rPr lang="ru-RU" sz="1600" dirty="0" smtClean="0">
                <a:hlinkClick r:id="rId4" action="ppaction://hlinksldjump"/>
              </a:rPr>
              <a:t>)</a:t>
            </a:r>
            <a:r>
              <a:rPr lang="ru-RU" sz="1600" dirty="0"/>
              <a:t/>
            </a:r>
            <a:br>
              <a:rPr lang="ru-RU" sz="1600" dirty="0"/>
            </a:br>
            <a:r>
              <a:rPr lang="ru-RU" sz="1600" dirty="0">
                <a:hlinkClick r:id="rId5" action="ppaction://hlinksldjump"/>
              </a:rPr>
              <a:t>Убийство, совершенное в состоянии аффекта (ст. </a:t>
            </a:r>
            <a:r>
              <a:rPr lang="ru-RU" sz="1600" dirty="0" smtClean="0">
                <a:hlinkClick r:id="rId5" action="ppaction://hlinksldjump"/>
              </a:rPr>
              <a:t>107</a:t>
            </a:r>
            <a:r>
              <a:rPr lang="ru-RU" sz="1600" dirty="0" smtClean="0">
                <a:hlinkClick r:id="rId2" action="ppaction://hlinksldjump"/>
              </a:rPr>
              <a:t> УК РФ</a:t>
            </a:r>
            <a:r>
              <a:rPr lang="ru-RU" sz="1600" dirty="0" smtClean="0">
                <a:hlinkClick r:id="rId5" action="ppaction://hlinksldjump"/>
              </a:rPr>
              <a:t>)</a:t>
            </a:r>
            <a:r>
              <a:rPr lang="ru-RU" sz="1600" dirty="0"/>
              <a:t/>
            </a:r>
            <a:br>
              <a:rPr lang="ru-RU" sz="1600" dirty="0"/>
            </a:br>
            <a:r>
              <a:rPr lang="ru-RU" sz="1600" dirty="0">
                <a:hlinkClick r:id="rId6" action="ppaction://hlinksldjump"/>
              </a:rPr>
              <a:t>Убийство, совершенное при превышении пределов необходимой обороны либо при превышении мер, необходимых для задержания лица, совершившего преступление (ст. </a:t>
            </a:r>
            <a:r>
              <a:rPr lang="ru-RU" sz="1600" dirty="0" smtClean="0">
                <a:hlinkClick r:id="rId6" action="ppaction://hlinksldjump"/>
              </a:rPr>
              <a:t>108</a:t>
            </a:r>
            <a:r>
              <a:rPr lang="ru-RU" sz="1600" dirty="0" smtClean="0">
                <a:hlinkClick r:id="rId2" action="ppaction://hlinksldjump"/>
              </a:rPr>
              <a:t> УК РФ</a:t>
            </a:r>
            <a:r>
              <a:rPr lang="ru-RU" sz="1600" dirty="0" smtClean="0">
                <a:hlinkClick r:id="rId6" action="ppaction://hlinksldjump"/>
              </a:rPr>
              <a:t>)</a:t>
            </a:r>
            <a:r>
              <a:rPr lang="ru-RU" sz="1600" dirty="0"/>
              <a:t/>
            </a:r>
            <a:br>
              <a:rPr lang="ru-RU" sz="1600" dirty="0"/>
            </a:br>
            <a:r>
              <a:rPr lang="ru-RU" sz="1600" dirty="0">
                <a:hlinkClick r:id="rId7" action="ppaction://hlinksldjump"/>
              </a:rPr>
              <a:t>Причинение смерти по неосторожности (ст. </a:t>
            </a:r>
            <a:r>
              <a:rPr lang="ru-RU" sz="1600" dirty="0" smtClean="0">
                <a:hlinkClick r:id="rId7" action="ppaction://hlinksldjump"/>
              </a:rPr>
              <a:t>109</a:t>
            </a:r>
            <a:r>
              <a:rPr lang="ru-RU" sz="1600" dirty="0" smtClean="0">
                <a:hlinkClick r:id="rId2" action="ppaction://hlinksldjump"/>
              </a:rPr>
              <a:t> УК РФ</a:t>
            </a:r>
            <a:r>
              <a:rPr lang="ru-RU" sz="1600" dirty="0" smtClean="0">
                <a:hlinkClick r:id="rId7" action="ppaction://hlinksldjump"/>
              </a:rPr>
              <a:t>)</a:t>
            </a:r>
            <a:r>
              <a:rPr lang="ru-RU" sz="1600" dirty="0"/>
              <a:t/>
            </a:r>
            <a:br>
              <a:rPr lang="ru-RU" sz="1600" dirty="0"/>
            </a:br>
            <a:r>
              <a:rPr lang="ru-RU" sz="1600" dirty="0">
                <a:hlinkClick r:id="rId8" action="ppaction://hlinksldjump"/>
              </a:rPr>
              <a:t>Доведение до самоубийства (ст. </a:t>
            </a:r>
            <a:r>
              <a:rPr lang="ru-RU" sz="1600" dirty="0" smtClean="0">
                <a:hlinkClick r:id="rId8" action="ppaction://hlinksldjump"/>
              </a:rPr>
              <a:t>110</a:t>
            </a:r>
            <a:r>
              <a:rPr lang="ru-RU" sz="1600" dirty="0" smtClean="0">
                <a:hlinkClick r:id="rId2" action="ppaction://hlinksldjump"/>
              </a:rPr>
              <a:t> УК РФ</a:t>
            </a:r>
            <a:r>
              <a:rPr lang="ru-RU" sz="1600" dirty="0" smtClean="0">
                <a:hlinkClick r:id="rId8" action="ppaction://hlinksldjump"/>
              </a:rPr>
              <a:t>) </a:t>
            </a:r>
            <a:endParaRPr lang="ru-RU" sz="1600" dirty="0">
              <a:latin typeface="Arial Narrow" pitchFamily="34" charset="0"/>
            </a:endParaRPr>
          </a:p>
        </p:txBody>
      </p:sp>
      <p:sp>
        <p:nvSpPr>
          <p:cNvPr id="273412" name="Rectangle 12"/>
          <p:cNvSpPr>
            <a:spLocks noChangeArrowheads="1"/>
          </p:cNvSpPr>
          <p:nvPr/>
        </p:nvSpPr>
        <p:spPr bwMode="auto">
          <a:xfrm>
            <a:off x="900113" y="1412875"/>
            <a:ext cx="7200900"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против жизни</a:t>
            </a:r>
          </a:p>
        </p:txBody>
      </p:sp>
      <p:sp>
        <p:nvSpPr>
          <p:cNvPr id="79886" name="WordArt 14"/>
          <p:cNvSpPr>
            <a:spLocks noChangeArrowheads="1" noChangeShapeType="1" noTextEdit="1"/>
          </p:cNvSpPr>
          <p:nvPr/>
        </p:nvSpPr>
        <p:spPr bwMode="auto">
          <a:xfrm>
            <a:off x="1116013" y="404813"/>
            <a:ext cx="3362325" cy="571500"/>
          </a:xfrm>
          <a:prstGeom prst="rect">
            <a:avLst/>
          </a:prstGeom>
        </p:spPr>
        <p:txBody>
          <a:bodyPr wrap="none" fromWordArt="1">
            <a:prstTxWarp prst="textPlain">
              <a:avLst>
                <a:gd name="adj" fmla="val 50000"/>
              </a:avLst>
            </a:prstTxWarp>
          </a:bodyPr>
          <a:lstStyle/>
          <a:p>
            <a:pPr algn="ctr"/>
            <a:r>
              <a:rPr lang="ru-RU" sz="3600" kern="10" dirty="0">
                <a:ln w="19050">
                  <a:solidFill>
                    <a:srgbClr val="99CCFF"/>
                  </a:solidFill>
                  <a:round/>
                  <a:headEnd/>
                  <a:tailEnd/>
                </a:ln>
                <a:effectLst>
                  <a:outerShdw dist="35921" dir="2700000" algn="ctr" rotWithShape="0">
                    <a:srgbClr val="990000"/>
                  </a:outerShdw>
                </a:effectLst>
                <a:latin typeface="Impact"/>
              </a:rPr>
              <a:t>Особенная часть</a:t>
            </a:r>
          </a:p>
        </p:txBody>
      </p:sp>
      <p:sp>
        <p:nvSpPr>
          <p:cNvPr id="9" name="Footer Placeholder 2"/>
          <p:cNvSpPr>
            <a:spLocks noGrp="1"/>
          </p:cNvSpPr>
          <p:nvPr>
            <p:ph type="ftr" sz="quarter" idx="11"/>
          </p:nvPr>
        </p:nvSpPr>
        <p:spPr bwMode="auto">
          <a:xfrm>
            <a:off x="1043608"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Уголовное право России</a:t>
            </a:r>
          </a:p>
        </p:txBody>
      </p:sp>
      <p:sp>
        <p:nvSpPr>
          <p:cNvPr id="1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9"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0" name="Управляющая кнопка: возврат 19">
            <a:hlinkClick r:id="rId10"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9886"/>
                                        </p:tgtEl>
                                        <p:attrNameLst>
                                          <p:attrName>style.visibility</p:attrName>
                                        </p:attrNameLst>
                                      </p:cBhvr>
                                      <p:to>
                                        <p:strVal val="visible"/>
                                      </p:to>
                                    </p:set>
                                    <p:animEffect transition="in" filter="fade">
                                      <p:cBhvr>
                                        <p:cTn id="7" dur="770" decel="100000"/>
                                        <p:tgtEl>
                                          <p:spTgt spid="79886"/>
                                        </p:tgtEl>
                                      </p:cBhvr>
                                    </p:animEffect>
                                    <p:animScale>
                                      <p:cBhvr>
                                        <p:cTn id="8" dur="770" decel="100000"/>
                                        <p:tgtEl>
                                          <p:spTgt spid="79886"/>
                                        </p:tgtEl>
                                      </p:cBhvr>
                                      <p:from x="10000" y="10000"/>
                                      <p:to x="200000" y="450000"/>
                                    </p:animScale>
                                    <p:animScale>
                                      <p:cBhvr>
                                        <p:cTn id="9" dur="1230" accel="100000" fill="hold">
                                          <p:stCondLst>
                                            <p:cond delay="770"/>
                                          </p:stCondLst>
                                        </p:cTn>
                                        <p:tgtEl>
                                          <p:spTgt spid="79886"/>
                                        </p:tgtEl>
                                      </p:cBhvr>
                                      <p:from x="200000" y="450000"/>
                                      <p:to x="100000" y="100000"/>
                                    </p:animScale>
                                    <p:set>
                                      <p:cBhvr>
                                        <p:cTn id="10" dur="770" fill="hold"/>
                                        <p:tgtEl>
                                          <p:spTgt spid="79886"/>
                                        </p:tgtEl>
                                        <p:attrNameLst>
                                          <p:attrName>ppt_x</p:attrName>
                                        </p:attrNameLst>
                                      </p:cBhvr>
                                      <p:to>
                                        <p:strVal val="(0.5)"/>
                                      </p:to>
                                    </p:set>
                                    <p:anim from="(0.5)" to="(#ppt_x)" calcmode="lin" valueType="num">
                                      <p:cBhvr>
                                        <p:cTn id="11" dur="1230" accel="100000" fill="hold">
                                          <p:stCondLst>
                                            <p:cond delay="770"/>
                                          </p:stCondLst>
                                        </p:cTn>
                                        <p:tgtEl>
                                          <p:spTgt spid="79886"/>
                                        </p:tgtEl>
                                        <p:attrNameLst>
                                          <p:attrName>ppt_x</p:attrName>
                                        </p:attrNameLst>
                                      </p:cBhvr>
                                    </p:anim>
                                    <p:set>
                                      <p:cBhvr>
                                        <p:cTn id="12" dur="770" fill="hold"/>
                                        <p:tgtEl>
                                          <p:spTgt spid="79886"/>
                                        </p:tgtEl>
                                        <p:attrNameLst>
                                          <p:attrName>ppt_y</p:attrName>
                                        </p:attrNameLst>
                                      </p:cBhvr>
                                      <p:to>
                                        <p:strVal val="(#ppt_y+0.4)"/>
                                      </p:to>
                                    </p:set>
                                    <p:anim from="(#ppt_y+0.4)" to="(#ppt_y)" calcmode="lin" valueType="num">
                                      <p:cBhvr>
                                        <p:cTn id="13" dur="1230" accel="100000" fill="hold">
                                          <p:stCondLst>
                                            <p:cond delay="770"/>
                                          </p:stCondLst>
                                        </p:cTn>
                                        <p:tgtEl>
                                          <p:spTgt spid="798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6"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5" name="Text Box 5"/>
          <p:cNvSpPr txBox="1">
            <a:spLocks noChangeArrowheads="1"/>
          </p:cNvSpPr>
          <p:nvPr/>
        </p:nvSpPr>
        <p:spPr bwMode="auto">
          <a:xfrm>
            <a:off x="34925" y="836613"/>
            <a:ext cx="9037638" cy="4548187"/>
          </a:xfrm>
          <a:prstGeom prst="rect">
            <a:avLst/>
          </a:prstGeom>
          <a:noFill/>
          <a:ln w="9525">
            <a:noFill/>
            <a:miter lim="800000"/>
            <a:headEnd/>
            <a:tailEnd/>
          </a:ln>
          <a:effectLst/>
        </p:spPr>
        <p:txBody>
          <a:bodyPr/>
          <a:lstStyle/>
          <a:p>
            <a:pPr algn="just" eaLnBrk="0" hangingPunct="0">
              <a:spcBef>
                <a:spcPct val="50000"/>
              </a:spcBef>
            </a:pPr>
            <a:r>
              <a:rPr lang="ru-RU" sz="1200" dirty="0" smtClean="0"/>
              <a:t>	Уголовный </a:t>
            </a:r>
            <a:r>
              <a:rPr lang="ru-RU" sz="1200" dirty="0"/>
              <a:t>кодекс Российской Федерации признает приоритетной задачей охрану личности человека и гражданина. Он придает важное значение охране жизни - самой большой ценности и для самого человека, и для общества в целом. Потерю такого блага как жизнь возместить невозможно. Это последствие необратимо.</a:t>
            </a:r>
            <a:br>
              <a:rPr lang="ru-RU" sz="1200" dirty="0"/>
            </a:br>
            <a:r>
              <a:rPr lang="ru-RU" sz="1200" dirty="0"/>
              <a:t/>
            </a:r>
            <a:br>
              <a:rPr lang="ru-RU" sz="1200" dirty="0"/>
            </a:br>
            <a:r>
              <a:rPr lang="ru-RU" sz="1200" dirty="0" smtClean="0"/>
              <a:t>	Родовым </a:t>
            </a:r>
            <a:r>
              <a:rPr lang="ru-RU" sz="1200" dirty="0"/>
              <a:t>объектом убийства является личность человека, непосредственным - жизнь человека. Закон рассматривает жизнь как биологическое состояние организма. Он не определяет момента начала жизни. Этот вопрос решается на доктринальном уровне, то есть наукой. Среди юристов общепризнанно, что началом жизни человека является начало физиологических родов, то есть момент, когда какая-либо часть тела ребенка показалась из утробы матери. Причинение смерти ребенку до этого момента не может квалифицироваться как убийство. Поэтому убийство беременной женщины (независимо от срока беременности) должно рассматриваться не как убийство двух лиц (п. "а" ч. 2 ст. 105 </a:t>
            </a:r>
            <a:r>
              <a:rPr lang="ru-RU" sz="1200" dirty="0" smtClean="0"/>
              <a:t>УК РФ), </a:t>
            </a:r>
            <a:r>
              <a:rPr lang="ru-RU" sz="1200" dirty="0"/>
              <a:t>а как убийство женщины, заведомо для виновного находящейся в состоянии беременности (п. "г" ч. 2 той же статьи).</a:t>
            </a:r>
            <a:br>
              <a:rPr lang="ru-RU" sz="1200" dirty="0"/>
            </a:br>
            <a:r>
              <a:rPr lang="ru-RU" sz="1200" dirty="0"/>
              <a:t/>
            </a:r>
            <a:br>
              <a:rPr lang="ru-RU" sz="1200" dirty="0"/>
            </a:br>
            <a:r>
              <a:rPr lang="ru-RU" sz="1200" dirty="0" smtClean="0"/>
              <a:t>	Концом </a:t>
            </a:r>
            <a:r>
              <a:rPr lang="ru-RU" sz="1200" dirty="0"/>
              <a:t>жизни признается наступление биологической смерти, когда вслед за остановкой сердца прекращается поступление кислорода в кору головного мозга, что влечет необратимые изменения - распад клеток коры головного мозга и гибель мозга уже через 5-7 минут после остановки сердца.</a:t>
            </a:r>
            <a:br>
              <a:rPr lang="ru-RU" sz="1200" dirty="0"/>
            </a:br>
            <a:r>
              <a:rPr lang="ru-RU" sz="1200" dirty="0"/>
              <a:t/>
            </a:r>
            <a:br>
              <a:rPr lang="ru-RU" sz="1200" dirty="0"/>
            </a:br>
            <a:r>
              <a:rPr lang="ru-RU" sz="1200" dirty="0" smtClean="0"/>
              <a:t>	Поэтому </a:t>
            </a:r>
            <a:r>
              <a:rPr lang="ru-RU" sz="1200" dirty="0"/>
              <a:t>клиническая смерть человека в момент остановки сердца не может рассматриваться как смерть человека в уголовно-правовом смысле этого слова, ибо в это время еще не исключается реанимация человека и его возвращение к жизни.</a:t>
            </a:r>
            <a:br>
              <a:rPr lang="ru-RU" sz="1200" dirty="0"/>
            </a:br>
            <a:r>
              <a:rPr lang="ru-RU" sz="1200" dirty="0"/>
              <a:t/>
            </a:r>
            <a:br>
              <a:rPr lang="ru-RU" sz="1200" dirty="0"/>
            </a:br>
            <a:r>
              <a:rPr lang="ru-RU" sz="1200" dirty="0" smtClean="0"/>
              <a:t>	Приведенные </a:t>
            </a:r>
            <a:r>
              <a:rPr lang="ru-RU" sz="1200" dirty="0"/>
              <a:t>различия имеют принципиальное значение, так как в настоящее время все большее развитие получает трансплантология. При этом успешность пересадки органов и тканей зависит от своевременности изъятия этих органов и тканей. Чем быстрее после наступления смерти они изымаются, тем вероятнее положительный исход операции. Отсюда ясно, что возможны злоупотребления - изъятие органов и тканей у еще живого человека. При этом в ряде случаев таким донором может быть безнадежно больной человек, когда орган изымается незадолго до неминуемой смерти (например, в результате дорожно-транспортного происшествия), а в других - возможно и убийство здорового человека для того, чтобы воспользоваться его органами</a:t>
            </a:r>
            <a:r>
              <a:rPr lang="ru-RU" sz="1200" dirty="0" smtClean="0"/>
              <a:t>.</a:t>
            </a:r>
            <a:r>
              <a:rPr lang="ru-RU" sz="1200" dirty="0"/>
              <a:t/>
            </a:r>
            <a:br>
              <a:rPr lang="ru-RU" sz="1200" dirty="0"/>
            </a:br>
            <a:r>
              <a:rPr lang="ru-RU" sz="1200" dirty="0" smtClean="0"/>
              <a:t>	Объективная </a:t>
            </a:r>
            <a:r>
              <a:rPr lang="ru-RU" sz="1200" dirty="0"/>
              <a:t>сторона убийства характеризуется деянием в форме действия либо (в достаточно редких случаях) - бездействия. Для состава оконченного преступления необходимо наступление последствия - смерти человека. При этом между действием и последствием должна быть установлена причинная связь.</a:t>
            </a:r>
            <a:br>
              <a:rPr lang="ru-RU" sz="1200" dirty="0"/>
            </a:br>
            <a:r>
              <a:rPr lang="ru-RU" sz="1200" dirty="0"/>
              <a:t/>
            </a:r>
            <a:br>
              <a:rPr lang="ru-RU" sz="1200" dirty="0"/>
            </a:br>
            <a:endParaRPr lang="ru-RU" sz="1100" dirty="0">
              <a:latin typeface="Arial Narrow" pitchFamily="34" charset="0"/>
            </a:endParaRPr>
          </a:p>
        </p:txBody>
      </p:sp>
      <p:sp>
        <p:nvSpPr>
          <p:cNvPr id="27443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Простое убийство (</a:t>
            </a:r>
            <a:r>
              <a:rPr lang="en-US" b="1" dirty="0"/>
              <a:t>cm. 105 </a:t>
            </a:r>
            <a:r>
              <a:rPr lang="ru-RU" b="1" dirty="0"/>
              <a:t>ч. </a:t>
            </a:r>
            <a:r>
              <a:rPr lang="ru-RU" b="1" dirty="0" smtClean="0"/>
              <a:t>1 УК РФ)</a:t>
            </a:r>
            <a:endParaRPr lang="ru-RU" b="1" dirty="0"/>
          </a:p>
        </p:txBody>
      </p:sp>
      <p:sp>
        <p:nvSpPr>
          <p:cNvPr id="12"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9" name="Text Box 5"/>
          <p:cNvSpPr txBox="1">
            <a:spLocks noChangeArrowheads="1"/>
          </p:cNvSpPr>
          <p:nvPr/>
        </p:nvSpPr>
        <p:spPr bwMode="auto">
          <a:xfrm>
            <a:off x="0" y="0"/>
            <a:ext cx="9036050" cy="4548188"/>
          </a:xfrm>
          <a:prstGeom prst="rect">
            <a:avLst/>
          </a:prstGeom>
          <a:noFill/>
          <a:ln w="9525">
            <a:noFill/>
            <a:miter lim="800000"/>
            <a:headEnd/>
            <a:tailEnd/>
          </a:ln>
          <a:effectLst/>
        </p:spPr>
        <p:txBody>
          <a:bodyPr/>
          <a:lstStyle/>
          <a:p>
            <a:pPr algn="just" eaLnBrk="0" hangingPunct="0">
              <a:spcBef>
                <a:spcPct val="50000"/>
              </a:spcBef>
            </a:pPr>
            <a:r>
              <a:rPr lang="ru-RU" sz="1200" dirty="0" smtClean="0"/>
              <a:t>	С </a:t>
            </a:r>
            <a:r>
              <a:rPr lang="ru-RU" sz="1200" dirty="0"/>
              <a:t>субъективной стороны убийство является умышленным преступлением. Умыслом охватывается лишение жизни другого человека. При этом на квалификацию не влияет, если виновный хотел убить одного человека, а на самом деле причинил смерть другому.</a:t>
            </a:r>
          </a:p>
          <a:p>
            <a:pPr algn="just" eaLnBrk="0" hangingPunct="0">
              <a:spcBef>
                <a:spcPct val="50000"/>
              </a:spcBef>
            </a:pPr>
            <a:r>
              <a:rPr lang="ru-RU" sz="1200" dirty="0" smtClean="0"/>
              <a:t>	Субъектом </a:t>
            </a:r>
            <a:r>
              <a:rPr lang="ru-RU" sz="1200" dirty="0"/>
              <a:t>преступления, предусмотренного ст. 105 </a:t>
            </a:r>
            <a:r>
              <a:rPr lang="ru-RU" sz="1200" dirty="0" smtClean="0"/>
              <a:t>УК РФ, </a:t>
            </a:r>
            <a:r>
              <a:rPr lang="ru-RU" sz="1200" dirty="0"/>
              <a:t>может быть вменяемое физическое лицо, достигшее 14-летнего возраста.</a:t>
            </a:r>
            <a:br>
              <a:rPr lang="ru-RU" sz="1200" dirty="0"/>
            </a:br>
            <a:r>
              <a:rPr lang="ru-RU" sz="1200" dirty="0"/>
              <a:t/>
            </a:r>
            <a:br>
              <a:rPr lang="ru-RU" sz="1200" dirty="0"/>
            </a:br>
            <a:r>
              <a:rPr lang="ru-RU" sz="1200" dirty="0" smtClean="0"/>
              <a:t>	Уголовный </a:t>
            </a:r>
            <a:r>
              <a:rPr lang="ru-RU" sz="1200" dirty="0"/>
              <a:t>кодекс знает три вида убийств: простое (ч. 1 ст. 105 </a:t>
            </a:r>
            <a:r>
              <a:rPr lang="ru-RU" sz="1200" dirty="0" smtClean="0"/>
              <a:t>УК РФ), </a:t>
            </a:r>
            <a:r>
              <a:rPr lang="ru-RU" sz="1200" dirty="0"/>
              <a:t>квалифицированное, т.е. при отягчающих обстоятельствах (ч. 2 ст. 105 </a:t>
            </a:r>
            <a:r>
              <a:rPr lang="ru-RU" sz="1200" dirty="0" smtClean="0"/>
              <a:t>УК РФ) </a:t>
            </a:r>
            <a:r>
              <a:rPr lang="ru-RU" sz="1200" dirty="0"/>
              <a:t>и привилегированное, т.е. при смягчающих обстоятельствах (статьи 106,107 и 108 </a:t>
            </a:r>
            <a:r>
              <a:rPr lang="ru-RU" sz="1200" dirty="0" smtClean="0"/>
              <a:t>УК РФ).</a:t>
            </a:r>
            <a:r>
              <a:rPr lang="ru-RU" sz="1200" dirty="0"/>
              <a:t/>
            </a:r>
            <a:br>
              <a:rPr lang="ru-RU" sz="1200" dirty="0"/>
            </a:br>
            <a:r>
              <a:rPr lang="ru-RU" sz="1200" dirty="0"/>
              <a:t/>
            </a:r>
            <a:br>
              <a:rPr lang="ru-RU" sz="1200" dirty="0"/>
            </a:br>
            <a:r>
              <a:rPr lang="ru-RU" sz="1200" dirty="0" smtClean="0"/>
              <a:t>	Простое </a:t>
            </a:r>
            <a:r>
              <a:rPr lang="ru-RU" sz="1200" dirty="0"/>
              <a:t>убийство характеризуется отсутствием как отягчающих, так и смягчающих обстоятельств, указанных в диспозициях соответственно ч. 2 ст. 105 и статей 106 - 108 </a:t>
            </a:r>
            <a:r>
              <a:rPr lang="ru-RU" sz="1200" dirty="0" smtClean="0"/>
              <a:t>УК РФ. </a:t>
            </a:r>
            <a:r>
              <a:rPr lang="ru-RU" sz="1200" dirty="0"/>
              <a:t>Практика относит к простым убийствам убийство в ссоре или драке, из ревности, из мести (если это не связано со служебной, профессиональной или общественной деятельностью потерпевшего), из трусости или зависти, а также из сострадания к безнадежно больному человеку. Наше законодательство не разрешает т.н. </a:t>
            </a:r>
            <a:r>
              <a:rPr lang="ru-RU" sz="1200" dirty="0" smtClean="0"/>
              <a:t>эвтаназии</a:t>
            </a:r>
            <a:r>
              <a:rPr lang="ru-RU" sz="1200" dirty="0"/>
              <a:t>, то есть лишения жизни безнадежно больного человека по его просьбе, и рассматривает это как простое убийство. Следует иметь в виду, что простое убийство может быть совершено и при отягчающих обстоятельствах, если они не упомянуты в ч. 2 ст. 105 </a:t>
            </a:r>
            <a:r>
              <a:rPr lang="ru-RU" sz="1200" dirty="0" smtClean="0"/>
              <a:t>УК РФ, </a:t>
            </a:r>
            <a:r>
              <a:rPr lang="ru-RU" sz="1200" dirty="0"/>
              <a:t>например, совершение убийства с использованием оружия. Это отягчающее обстоятельство названо в ст. 63 </a:t>
            </a:r>
            <a:r>
              <a:rPr lang="ru-RU" sz="1200" dirty="0" smtClean="0"/>
              <a:t>УК РФ, </a:t>
            </a:r>
            <a:r>
              <a:rPr lang="ru-RU" sz="1200" dirty="0"/>
              <a:t>но не включено в ч. 2 ст. 105. Поэтому оно не влияет на квалификацию убийства, но учитывается при назначении наказания в рамках санкции ч. 1 ст. 105 </a:t>
            </a:r>
            <a:r>
              <a:rPr lang="ru-RU" sz="1200" dirty="0" smtClean="0"/>
              <a:t>УК РФ.</a:t>
            </a:r>
            <a:endParaRPr lang="ru-RU" sz="1200" dirty="0">
              <a:latin typeface="Arial Narrow" pitchFamily="34" charset="0"/>
            </a:endParaRPr>
          </a:p>
        </p:txBody>
      </p:sp>
      <p:sp>
        <p:nvSpPr>
          <p:cNvPr id="8"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1"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Text Box 5"/>
          <p:cNvSpPr txBox="1">
            <a:spLocks noChangeArrowheads="1"/>
          </p:cNvSpPr>
          <p:nvPr/>
        </p:nvSpPr>
        <p:spPr bwMode="auto">
          <a:xfrm>
            <a:off x="0" y="764704"/>
            <a:ext cx="9037638" cy="5544715"/>
          </a:xfrm>
          <a:prstGeom prst="rect">
            <a:avLst/>
          </a:prstGeom>
          <a:noFill/>
          <a:ln w="9525">
            <a:noFill/>
            <a:miter lim="800000"/>
            <a:headEnd/>
            <a:tailEnd/>
          </a:ln>
          <a:effectLst/>
        </p:spPr>
        <p:txBody>
          <a:bodyPr/>
          <a:lstStyle/>
          <a:p>
            <a:pPr algn="just" eaLnBrk="0" hangingPunct="0">
              <a:spcBef>
                <a:spcPct val="50000"/>
              </a:spcBef>
            </a:pPr>
            <a:r>
              <a:rPr lang="ru-RU" sz="1200" u="sng" dirty="0" smtClean="0"/>
              <a:t>	Квалифицированное </a:t>
            </a:r>
            <a:r>
              <a:rPr lang="ru-RU" sz="1200" u="sng" dirty="0"/>
              <a:t>убийство </a:t>
            </a:r>
            <a:r>
              <a:rPr lang="ru-RU" sz="1200" dirty="0"/>
              <a:t>- это убийство при наличии отягчающих обстоятельств. В ч. 2 ст. 105 названы 26 признаков, объединенных в 13 пунктов. Наличие любого из этих признаков существенно повышает степень общественной опасности убийства. Некоторые из этих признаков ясны и не нуждаются в пояснениях.</a:t>
            </a:r>
            <a:br>
              <a:rPr lang="ru-RU" sz="1200" dirty="0"/>
            </a:br>
            <a:r>
              <a:rPr lang="ru-RU" sz="1200" dirty="0"/>
              <a:t>Если в совершенном убийстве налицо несколько отягчающих обстоятельств, то при квалификации содеянного должны быть ссылки на все пункты ч. 2 ст. 105 </a:t>
            </a:r>
            <a:r>
              <a:rPr lang="ru-RU" sz="1200" dirty="0" smtClean="0"/>
              <a:t>УК РФ, </a:t>
            </a:r>
            <a:r>
              <a:rPr lang="ru-RU" sz="1200" dirty="0"/>
              <a:t>предусматривающие соответствующие признаки. Однако наказание назначается не по каждому признаку в отдельности, а по ч. 2, так как признаки не являются частями и не имеют своих санкций.</a:t>
            </a:r>
            <a:br>
              <a:rPr lang="ru-RU" sz="1200" dirty="0"/>
            </a:br>
            <a:r>
              <a:rPr lang="ru-RU" sz="1200" dirty="0" smtClean="0"/>
              <a:t>	Все </a:t>
            </a:r>
            <a:r>
              <a:rPr lang="ru-RU" sz="1200" dirty="0"/>
              <a:t>квалифицирующие признаки, предусмотренные в ч. 2 ст. 105 </a:t>
            </a:r>
            <a:r>
              <a:rPr lang="ru-RU" sz="1200" dirty="0" smtClean="0"/>
              <a:t>УК РФ, </a:t>
            </a:r>
            <a:r>
              <a:rPr lang="ru-RU" sz="1200" dirty="0"/>
              <a:t>можно разделить на две группы: характеризующие объект и объективную сторону состава преступления, а также субъективную сторону и личность преступника.</a:t>
            </a:r>
            <a:br>
              <a:rPr lang="ru-RU" sz="1200" dirty="0"/>
            </a:br>
            <a:r>
              <a:rPr lang="ru-RU" sz="1200" dirty="0" smtClean="0"/>
              <a:t>	Признаки</a:t>
            </a:r>
            <a:r>
              <a:rPr lang="ru-RU" sz="1200" dirty="0"/>
              <a:t>, характеризующие объект и объективную сторону состава квалифицированного убийства сводятся к следующему.</a:t>
            </a:r>
            <a:br>
              <a:rPr lang="ru-RU" sz="1200" dirty="0"/>
            </a:br>
            <a:r>
              <a:rPr lang="ru-RU" sz="1200" dirty="0" smtClean="0"/>
              <a:t>	Особенностью </a:t>
            </a:r>
            <a:r>
              <a:rPr lang="ru-RU" sz="1200" dirty="0"/>
              <a:t>убийства двух или более лиц (п. "а" ч. 2 ст. 105 </a:t>
            </a:r>
            <a:r>
              <a:rPr lang="ru-RU" sz="1200" dirty="0" smtClean="0"/>
              <a:t>УК РФ) </a:t>
            </a:r>
            <a:r>
              <a:rPr lang="ru-RU" sz="1200" dirty="0"/>
              <a:t>является наличие единого умысла на лишение жизни двух или более лиц. Реализация умысла чаще всего бывает одновременной, но не исключается и разрыв во времени. В первом случае умысел в отношении убийства одного человека должен быть обязательно прямой, а в отношении другого может быть как прямым, так и косвенным; во втором случае в отношении обоих потерпевших умысел может быть только прямой.</a:t>
            </a:r>
            <a:br>
              <a:rPr lang="ru-RU" sz="1200" dirty="0"/>
            </a:br>
            <a:r>
              <a:rPr lang="ru-RU" sz="1200" dirty="0" smtClean="0"/>
              <a:t>	Возможно </a:t>
            </a:r>
            <a:r>
              <a:rPr lang="ru-RU" sz="1200" dirty="0"/>
              <a:t>также, что убийство одного из потерпевших не будет завершено по обстоятельствам, не зависящим от виновного. В этом случае покушение на убийство будет квалифицироваться по ч. 1 или 2 ст. 105 и по ч. 3 ст. 30 </a:t>
            </a:r>
            <a:r>
              <a:rPr lang="ru-RU" sz="1200" dirty="0" smtClean="0"/>
              <a:t>УК РФ, </a:t>
            </a:r>
            <a:r>
              <a:rPr lang="ru-RU" sz="1200" dirty="0"/>
              <a:t>а завершенное убийство по п."а" ч. 2 ст. 105 </a:t>
            </a:r>
            <a:r>
              <a:rPr lang="ru-RU" sz="1200" dirty="0" smtClean="0"/>
              <a:t>УК РФ.</a:t>
            </a:r>
            <a:r>
              <a:rPr lang="ru-RU" sz="1200" dirty="0"/>
              <a:t/>
            </a:r>
            <a:br>
              <a:rPr lang="ru-RU" sz="1200" dirty="0"/>
            </a:br>
            <a:r>
              <a:rPr lang="ru-RU" sz="1200" dirty="0"/>
              <a:t>Рассматриваемый вид убийства следует отличать от убийства, совершенного неоднократно, когда нет единого умысла на убийство двух или более лиц.</a:t>
            </a:r>
            <a:br>
              <a:rPr lang="ru-RU" sz="1200" dirty="0"/>
            </a:br>
            <a:r>
              <a:rPr lang="ru-RU" sz="1200" dirty="0" smtClean="0"/>
              <a:t>	Убийство </a:t>
            </a:r>
            <a:r>
              <a:rPr lang="ru-RU" sz="1200" dirty="0"/>
              <a:t>лица, заведомо для виновного находящегося в беспомощном состоянии, а равно сопряженное с похищением человека либо захватом заложника (п. "в" ч. 2 ст. 105 </a:t>
            </a:r>
            <a:r>
              <a:rPr lang="ru-RU" sz="1200" dirty="0" smtClean="0"/>
              <a:t>УК РФ) </a:t>
            </a:r>
            <a:r>
              <a:rPr lang="ru-RU" sz="1200" dirty="0"/>
              <a:t>характеризуется беспомощностью лица, которое в силу физического или психического состояния не способно защитить себя, оказать активное сопротивление виновному. Такими лицами могут быть малолетние дети, престарелые, тяжелобольные, лица, находящиеся в состоянии тяжелого алкогольного опьянения, а также лица, страдающие психическими расстройствами, лишающими их способности правильно понимать происходящее. Закон говорит о лице, находящемся в заведомо беспомощном состоянии. Это значит, что виновный осознает беспомощность состояния потерпевшего.По данному пункту ч. 2 ст. 105 </a:t>
            </a:r>
            <a:r>
              <a:rPr lang="ru-RU" sz="1200" dirty="0" smtClean="0"/>
              <a:t>УК РФ </a:t>
            </a:r>
            <a:r>
              <a:rPr lang="ru-RU" sz="1200" dirty="0"/>
              <a:t>квалифицируется также убийство, сопряженное с похищением человека или захватом заложника. При этом закон имеет в виду не только убийство самого похищенного или захваченного человека. На практике могут возникнуть случаи, когда совершается убийство других лиц, например, при освобождении заложника. Такие случаи также квалифицируются по п. "в". Вместе с тем по совокупности применяется ст. 126 или ст. 209 </a:t>
            </a:r>
            <a:r>
              <a:rPr lang="ru-RU" sz="1200" dirty="0" smtClean="0"/>
              <a:t>УК РФ.</a:t>
            </a:r>
            <a:r>
              <a:rPr lang="ru-RU" sz="1200" dirty="0"/>
              <a:t/>
            </a:r>
            <a:br>
              <a:rPr lang="ru-RU" sz="1200" dirty="0"/>
            </a:br>
            <a:endParaRPr lang="ru-RU" sz="1200" dirty="0">
              <a:latin typeface="Arial Narrow" pitchFamily="34" charset="0"/>
            </a:endParaRPr>
          </a:p>
        </p:txBody>
      </p:sp>
      <p:sp>
        <p:nvSpPr>
          <p:cNvPr id="276484"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Квалифицированное убийство (</a:t>
            </a:r>
            <a:r>
              <a:rPr lang="en-US" b="1" dirty="0"/>
              <a:t>cm. 105 </a:t>
            </a:r>
            <a:r>
              <a:rPr lang="ru-RU" b="1" dirty="0"/>
              <a:t>ч. </a:t>
            </a:r>
            <a:r>
              <a:rPr lang="ru-RU" b="1" dirty="0" smtClean="0"/>
              <a:t>2 УК РФ)</a:t>
            </a:r>
            <a:endParaRPr lang="ru-RU" b="1" dirty="0"/>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tx1"/>
                </a:solidFill>
                <a:latin typeface="Segoe Print" pitchFamily="2" charset="0"/>
              </a:rPr>
              <a:t>Преступления против жизни</a:t>
            </a: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Text Box 5"/>
          <p:cNvSpPr txBox="1">
            <a:spLocks noChangeArrowheads="1"/>
          </p:cNvSpPr>
          <p:nvPr/>
        </p:nvSpPr>
        <p:spPr bwMode="auto">
          <a:xfrm>
            <a:off x="0" y="0"/>
            <a:ext cx="9036050" cy="6858000"/>
          </a:xfrm>
          <a:prstGeom prst="rect">
            <a:avLst/>
          </a:prstGeom>
          <a:noFill/>
          <a:ln w="9525">
            <a:noFill/>
            <a:miter lim="800000"/>
            <a:headEnd/>
            <a:tailEnd/>
          </a:ln>
          <a:effectLst/>
        </p:spPr>
        <p:txBody>
          <a:bodyPr/>
          <a:lstStyle/>
          <a:p>
            <a:pPr eaLnBrk="0" hangingPunct="0">
              <a:spcBef>
                <a:spcPct val="50000"/>
              </a:spcBef>
            </a:pPr>
            <a:r>
              <a:rPr lang="ru-RU" sz="1200" dirty="0" smtClean="0"/>
              <a:t>	Опасность </a:t>
            </a:r>
            <a:r>
              <a:rPr lang="ru-RU" sz="1200" dirty="0"/>
              <a:t>убийства женщины, заведомо для виновного находящейся в состоянии беременности (п. "г" ч. 2 ст. 105 </a:t>
            </a:r>
            <a:r>
              <a:rPr lang="ru-RU" sz="1200" dirty="0" smtClean="0"/>
              <a:t>УК РФ), </a:t>
            </a:r>
            <a:r>
              <a:rPr lang="ru-RU" sz="1200" dirty="0"/>
              <a:t>состоит в том, что погибает как сама женщина, так и будущий ребенок. Учитывается также беззащитность женщины, особенно на последних стадиях беременности. При этом виновный должен знать о беременности женщины либо иметь возможность судить об этом по ее внешнему виду. Срок беременности значения не имеет.</a:t>
            </a:r>
            <a:br>
              <a:rPr lang="ru-RU" sz="1200" dirty="0"/>
            </a:br>
            <a:r>
              <a:rPr lang="ru-RU" sz="1200" dirty="0"/>
              <a:t/>
            </a:r>
            <a:br>
              <a:rPr lang="ru-RU" sz="1200" dirty="0"/>
            </a:br>
            <a:r>
              <a:rPr lang="ru-RU" sz="1200" dirty="0" smtClean="0"/>
              <a:t>	При </a:t>
            </a:r>
            <a:r>
              <a:rPr lang="ru-RU" sz="1200" dirty="0"/>
              <a:t>убийстве, совершенном с особой жестокостью (п. "д" ч. 2 ст. 105 </a:t>
            </a:r>
            <a:r>
              <a:rPr lang="ru-RU" sz="1200" dirty="0" smtClean="0"/>
              <a:t>УК РФ), </a:t>
            </a:r>
            <a:r>
              <a:rPr lang="ru-RU" sz="1200" dirty="0"/>
              <a:t>такая жестокость может проявляться в отношении как самого потерпевшего, так и иных лиц. В первом случае такая жестокость может проявляться в способе убийства (пытки, истязания, глумление, множественность ранений, использование мучительно действующего яда, сожжение заживо, длительное лишение пищи и воды, использование мороза, например, оставление в связанном состоянии на морозе с целью таким способом лишить жизни, запрещение оказывать помощь лицу, истекающему кровью и т.п.).</a:t>
            </a:r>
            <a:br>
              <a:rPr lang="ru-RU" sz="1200" dirty="0"/>
            </a:br>
            <a:r>
              <a:rPr lang="ru-RU" sz="1200" dirty="0"/>
              <a:t/>
            </a:r>
            <a:br>
              <a:rPr lang="ru-RU" sz="1200" dirty="0"/>
            </a:br>
            <a:r>
              <a:rPr lang="ru-RU" sz="1200" dirty="0" smtClean="0"/>
              <a:t>	Примером </a:t>
            </a:r>
            <a:r>
              <a:rPr lang="ru-RU" sz="1200" dirty="0"/>
              <a:t>второго рода является убийство лица в присутствии его родных и близких (например, убийство ребенка в присутствии родителей, жены - в присутствии мужа и т.п.).</a:t>
            </a:r>
            <a:br>
              <a:rPr lang="ru-RU" sz="1200" dirty="0"/>
            </a:br>
            <a:r>
              <a:rPr lang="ru-RU" sz="1200" dirty="0"/>
              <a:t/>
            </a:r>
            <a:br>
              <a:rPr lang="ru-RU" sz="1200" dirty="0"/>
            </a:br>
            <a:r>
              <a:rPr lang="ru-RU" sz="1200" dirty="0" smtClean="0"/>
              <a:t>	Глумление </a:t>
            </a:r>
            <a:r>
              <a:rPr lang="ru-RU" sz="1200" dirty="0"/>
              <a:t>над трупом не может рассматриваться как особая жестокость. Наряду с квалификацией содеянного по соответствующей части ст. 105 </a:t>
            </a:r>
            <a:r>
              <a:rPr lang="ru-RU" sz="1200" dirty="0" smtClean="0"/>
              <a:t>УК РФ </a:t>
            </a:r>
            <a:r>
              <a:rPr lang="ru-RU" sz="1200" dirty="0"/>
              <a:t>может быть применена ст. 244 </a:t>
            </a:r>
            <a:r>
              <a:rPr lang="ru-RU" sz="1200" dirty="0" smtClean="0"/>
              <a:t>УК РФ, </a:t>
            </a:r>
            <a:r>
              <a:rPr lang="ru-RU" sz="1200" dirty="0"/>
              <a:t>предусматривающая ответственность за надругательство над телами умерших.</a:t>
            </a:r>
            <a:br>
              <a:rPr lang="ru-RU" sz="1200" dirty="0"/>
            </a:br>
            <a:r>
              <a:rPr lang="ru-RU" sz="1200" dirty="0"/>
              <a:t/>
            </a:r>
            <a:br>
              <a:rPr lang="ru-RU" sz="1200" dirty="0"/>
            </a:br>
            <a:r>
              <a:rPr lang="ru-RU" sz="1200" dirty="0" smtClean="0"/>
              <a:t>	Если </a:t>
            </a:r>
            <a:r>
              <a:rPr lang="ru-RU" sz="1200" dirty="0"/>
              <a:t>труп уничтожен или расчленен с целью сокрытия преступления, это не может рассматриваться как проявление особой жестокости.</a:t>
            </a:r>
            <a:br>
              <a:rPr lang="ru-RU" sz="1200" dirty="0"/>
            </a:br>
            <a:r>
              <a:rPr lang="ru-RU" sz="1200" dirty="0"/>
              <a:t/>
            </a:r>
            <a:br>
              <a:rPr lang="ru-RU" sz="1200" dirty="0"/>
            </a:br>
            <a:r>
              <a:rPr lang="ru-RU" sz="1200" dirty="0" smtClean="0"/>
              <a:t>	Убийство </a:t>
            </a:r>
            <a:r>
              <a:rPr lang="ru-RU" sz="1200" dirty="0"/>
              <a:t>признается совершенным </a:t>
            </a:r>
            <a:r>
              <a:rPr lang="ru-RU" sz="1200" dirty="0" err="1"/>
              <a:t>общеопасным</a:t>
            </a:r>
            <a:r>
              <a:rPr lang="ru-RU" sz="1200" dirty="0"/>
              <a:t> способом (п. "е" ч. 2 ст. 105 </a:t>
            </a:r>
            <a:r>
              <a:rPr lang="ru-RU" sz="1200" dirty="0" smtClean="0"/>
              <a:t>УК РФ), </a:t>
            </a:r>
            <a:r>
              <a:rPr lang="ru-RU" sz="1200" dirty="0"/>
              <a:t>если виновный применил такой способ, который заведомо для виновного может привести к смерти не только потерпевшего, но хотя бы еще одного лица. Это может быть взрыв, поджог, стрельба в местах скопления людей, отравление воды и пищи, которыми пользуется не только потерпевший, но и другие лица, наезд транспортом на группу людей с целью убийства лица, находящегося в этой группе и т.д.</a:t>
            </a:r>
            <a:br>
              <a:rPr lang="ru-RU" sz="1200" dirty="0"/>
            </a:br>
            <a:r>
              <a:rPr lang="ru-RU" sz="1200" dirty="0"/>
              <a:t/>
            </a:r>
            <a:br>
              <a:rPr lang="ru-RU" sz="1200" dirty="0"/>
            </a:br>
            <a:r>
              <a:rPr lang="ru-RU" sz="1200" dirty="0" smtClean="0"/>
              <a:t>	Если </a:t>
            </a:r>
            <a:r>
              <a:rPr lang="ru-RU" sz="1200" dirty="0"/>
              <a:t>в результате убийства причинена смерть нескольким потерпевшим, содеянное квалифицируется, помимо п. "е", еще и по п. "а" ч. 2 ст. 105 </a:t>
            </a:r>
            <a:r>
              <a:rPr lang="ru-RU" sz="1200" dirty="0" smtClean="0"/>
              <a:t>УК РФ, </a:t>
            </a:r>
            <a:r>
              <a:rPr lang="ru-RU" sz="1200" dirty="0"/>
              <a:t>если другим лицам причинен вред здоровью - по п. "е" ч. 2 ст. 105 </a:t>
            </a:r>
            <a:r>
              <a:rPr lang="ru-RU" sz="1200" dirty="0" smtClean="0"/>
              <a:t>УК РФ </a:t>
            </a:r>
            <a:r>
              <a:rPr lang="ru-RU" sz="1200" dirty="0"/>
              <a:t>и по соответствующим статьям, предусматривающим причинение вреда здоровью (ст. 111, 112, 115 </a:t>
            </a:r>
            <a:r>
              <a:rPr lang="ru-RU" sz="1200" dirty="0" smtClean="0"/>
              <a:t>УК РФ). </a:t>
            </a:r>
            <a:r>
              <a:rPr lang="ru-RU" sz="1200" dirty="0"/>
              <a:t>Если в результате взрыва, поджога или применения иного </a:t>
            </a:r>
            <a:r>
              <a:rPr lang="ru-RU" sz="1200" dirty="0" err="1"/>
              <a:t>общеопасного</a:t>
            </a:r>
            <a:r>
              <a:rPr lang="ru-RU" sz="1200" dirty="0"/>
              <a:t> способа причинен значительный ущерб чужому имуществу либо уничтожены или повреждены леса, а равно насаждения, не входящие в лесной массив, содеянное, кроме п. "е" ч. 2 ст. 105 </a:t>
            </a:r>
            <a:r>
              <a:rPr lang="ru-RU" sz="1200" dirty="0" smtClean="0"/>
              <a:t>УК РФ </a:t>
            </a:r>
            <a:r>
              <a:rPr lang="ru-RU" sz="1200" dirty="0"/>
              <a:t>квалифицируется также по ч. 2 ст. 167 или по ч. 2 ст. 261 </a:t>
            </a:r>
            <a:r>
              <a:rPr lang="ru-RU" sz="1200" dirty="0" smtClean="0"/>
              <a:t>УК РФ.</a:t>
            </a: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12"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Text Box 5"/>
          <p:cNvSpPr txBox="1">
            <a:spLocks noChangeArrowheads="1"/>
          </p:cNvSpPr>
          <p:nvPr/>
        </p:nvSpPr>
        <p:spPr bwMode="auto">
          <a:xfrm>
            <a:off x="0" y="0"/>
            <a:ext cx="9036050" cy="6858000"/>
          </a:xfrm>
          <a:prstGeom prst="rect">
            <a:avLst/>
          </a:prstGeom>
          <a:noFill/>
          <a:ln w="9525">
            <a:noFill/>
            <a:miter lim="800000"/>
            <a:headEnd/>
            <a:tailEnd/>
          </a:ln>
          <a:effectLst/>
        </p:spPr>
        <p:txBody>
          <a:bodyPr/>
          <a:lstStyle/>
          <a:p>
            <a:pPr algn="just" eaLnBrk="0" hangingPunct="0">
              <a:spcBef>
                <a:spcPct val="50000"/>
              </a:spcBef>
            </a:pPr>
            <a:r>
              <a:rPr lang="ru-RU" sz="1200" dirty="0" smtClean="0"/>
              <a:t>	Убийство </a:t>
            </a:r>
            <a:r>
              <a:rPr lang="ru-RU" sz="1200" dirty="0"/>
              <a:t>признается совершенным группой лиц, группой лиц по предварительному сговору или организованной группой (п. "ж" ч. 2 ст. 105 </a:t>
            </a:r>
            <a:r>
              <a:rPr lang="ru-RU" sz="1200" dirty="0" smtClean="0"/>
              <a:t>УК РФ), </a:t>
            </a:r>
            <a:r>
              <a:rPr lang="ru-RU" sz="1200" dirty="0"/>
              <a:t>если два или более лиц совместно действовали с умыслом, направленным на совершение убийства, и непосредственно участвовали в применении насилия в процессе лишения жизни. При этом необязательно, чтобы повреждения, повлекшие смерть, были причинены каждым из них. Убийство признается совершенным в группе и в том случае, когда оно начато одним лицом, а в процессе его совершения к нему присоединилось другое лицо (другие лица).</a:t>
            </a:r>
            <a:br>
              <a:rPr lang="ru-RU" sz="1200" dirty="0"/>
            </a:br>
            <a:r>
              <a:rPr lang="ru-RU" sz="1200" dirty="0"/>
              <a:t/>
            </a:r>
            <a:br>
              <a:rPr lang="ru-RU" sz="1200" dirty="0"/>
            </a:br>
            <a:r>
              <a:rPr lang="ru-RU" sz="1200" dirty="0" smtClean="0"/>
              <a:t>	Признаки</a:t>
            </a:r>
            <a:r>
              <a:rPr lang="ru-RU" sz="1200" dirty="0"/>
              <a:t>, характеризующие субъективную сторону состава убийства и личность преступника, сводятся к следующим.</a:t>
            </a:r>
            <a:br>
              <a:rPr lang="ru-RU" sz="1200" dirty="0"/>
            </a:br>
            <a:r>
              <a:rPr lang="ru-RU" sz="1200" dirty="0"/>
              <a:t/>
            </a:r>
            <a:br>
              <a:rPr lang="ru-RU" sz="1200" dirty="0"/>
            </a:br>
            <a:r>
              <a:rPr lang="ru-RU" sz="1200" dirty="0" smtClean="0"/>
              <a:t>	Убийство </a:t>
            </a:r>
            <a:r>
              <a:rPr lang="ru-RU" sz="1200" dirty="0"/>
              <a:t>лица или его близких в связи с осуществлением данным лицом служебной деятельности или выполнением общественного долга (п. "б" ч. 2 ст. 105 </a:t>
            </a:r>
            <a:r>
              <a:rPr lang="ru-RU" sz="1200" dirty="0" smtClean="0"/>
              <a:t>УК РФ). </a:t>
            </a:r>
            <a:r>
              <a:rPr lang="ru-RU" sz="1200" dirty="0"/>
              <a:t>Цель такого убийства - воспрепятствовать служебной или общественной деятельности либо отомстить соответствующему лицу за его служебную или общественную деятельность. Подчеркнем, что такой деятельностью должна быть законная деятельность потерпевшего.</a:t>
            </a:r>
            <a:br>
              <a:rPr lang="ru-RU" sz="1200" dirty="0"/>
            </a:br>
            <a:r>
              <a:rPr lang="ru-RU" sz="1200" dirty="0"/>
              <a:t/>
            </a:r>
            <a:br>
              <a:rPr lang="ru-RU" sz="1200" dirty="0"/>
            </a:br>
            <a:r>
              <a:rPr lang="ru-RU" sz="1200" dirty="0" smtClean="0"/>
              <a:t>	Закон </a:t>
            </a:r>
            <a:r>
              <a:rPr lang="ru-RU" sz="1200" dirty="0"/>
              <a:t>учитывает, что месть человеку может выражаться в посягательстве не только на его жизнь, но и на жизнь близких ему людей. Поэтому закон в равной мере охраняет и их жизнь. При этом под "близкими" имеются в виду как супруги и родственники такого лица, так и любые другие лица, судьба которых значима для него (невеста, жених, друг и т.п.). Важно лишь установить, что мотивом убийства была месть данному лицу, либо предупреждение, что его может постигнуть такая же судьба, если он не прекратит свою служебную или общественную деятельность.</a:t>
            </a:r>
            <a:br>
              <a:rPr lang="ru-RU" sz="1200" dirty="0"/>
            </a:br>
            <a:r>
              <a:rPr lang="ru-RU" sz="1200" dirty="0"/>
              <a:t/>
            </a:r>
            <a:br>
              <a:rPr lang="ru-RU" sz="1200" dirty="0"/>
            </a:br>
            <a:r>
              <a:rPr lang="ru-RU" sz="1200" dirty="0" smtClean="0"/>
              <a:t>	Следует </a:t>
            </a:r>
            <a:r>
              <a:rPr lang="ru-RU" sz="1200" dirty="0"/>
              <a:t>иметь в виду, что п. "б" ч. 2 ст. 105 </a:t>
            </a:r>
            <a:r>
              <a:rPr lang="ru-RU" sz="1200" dirty="0" smtClean="0"/>
              <a:t>УК РФ </a:t>
            </a:r>
            <a:r>
              <a:rPr lang="ru-RU" sz="1200" dirty="0"/>
              <a:t>является общей нормой. Помимо этого, закон содержит несколько специальных норм, например, посягательство на жизнь государственного или общественного деятеля (ст. 277 </a:t>
            </a:r>
            <a:r>
              <a:rPr lang="ru-RU" sz="1200" dirty="0" smtClean="0"/>
              <a:t>УК РФ), </a:t>
            </a:r>
            <a:r>
              <a:rPr lang="ru-RU" sz="1200" dirty="0"/>
              <a:t>посягательство на жизнь лица, осуществляющего правосудие или предварительное расследование (ст. 295 </a:t>
            </a:r>
            <a:r>
              <a:rPr lang="ru-RU" sz="1200" dirty="0" smtClean="0"/>
              <a:t>УК РФ), </a:t>
            </a:r>
            <a:r>
              <a:rPr lang="ru-RU" sz="1200" dirty="0"/>
              <a:t>посягательство на жизнь сотрудника правоохранительного органа (ст. 317 </a:t>
            </a:r>
            <a:r>
              <a:rPr lang="ru-RU" sz="1200" dirty="0" smtClean="0"/>
              <a:t>УК РФ). </a:t>
            </a:r>
            <a:r>
              <a:rPr lang="ru-RU" sz="1200" dirty="0"/>
              <a:t>В том случае, если потерпевшими являются указанные лица, ответственность наступает по названным статьям </a:t>
            </a:r>
            <a:r>
              <a:rPr lang="ru-RU" sz="1200" dirty="0" smtClean="0"/>
              <a:t>УК РФ.</a:t>
            </a: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12"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5"/>
          <p:cNvSpPr txBox="1">
            <a:spLocks noChangeArrowheads="1"/>
          </p:cNvSpPr>
          <p:nvPr/>
        </p:nvSpPr>
        <p:spPr bwMode="auto">
          <a:xfrm>
            <a:off x="0" y="0"/>
            <a:ext cx="9036050" cy="6858000"/>
          </a:xfrm>
          <a:prstGeom prst="rect">
            <a:avLst/>
          </a:prstGeom>
          <a:noFill/>
          <a:ln w="9525">
            <a:noFill/>
            <a:miter lim="800000"/>
            <a:headEnd/>
            <a:tailEnd/>
          </a:ln>
          <a:effectLst/>
        </p:spPr>
        <p:txBody>
          <a:bodyPr/>
          <a:lstStyle/>
          <a:p>
            <a:pPr algn="just" eaLnBrk="0" hangingPunct="0">
              <a:spcBef>
                <a:spcPct val="50000"/>
              </a:spcBef>
            </a:pPr>
            <a:r>
              <a:rPr lang="ru-RU" sz="1200" dirty="0" smtClean="0"/>
              <a:t>	Убийство </a:t>
            </a:r>
            <a:r>
              <a:rPr lang="ru-RU" sz="1200" dirty="0"/>
              <a:t>из корыстных побуждений или по найму, а равно сопряженное с разбоем, вымогательством или бандитизмом (п. "з" ч. 2 ст. 105 </a:t>
            </a:r>
            <a:r>
              <a:rPr lang="ru-RU" sz="1200" dirty="0" smtClean="0"/>
              <a:t>УК РФ) </a:t>
            </a:r>
            <a:r>
              <a:rPr lang="ru-RU" sz="1200" dirty="0"/>
              <a:t>связано с получением незаконной материальной выгоды или имущественного обогащения. Это может выражаться в получении денег, имущества или права на его получение, права на жилплощадь, получение наследства. С другой стороны, корысть может быть связана с избавлением от материальных затрат (возврат долга, оплаты услуг, выполнения имущественных обязательств, уплаты алиментов и т.п.).</a:t>
            </a:r>
            <a:br>
              <a:rPr lang="ru-RU" sz="1200" dirty="0"/>
            </a:br>
            <a:r>
              <a:rPr lang="ru-RU" sz="1200" dirty="0"/>
              <a:t>Убийством по найму является убийство, связанное с получением какого-либо материального или иного вознаграждения. При этом лицо, непосредственно совершавшее убийство, отвечает по п. "з" ч. 2 ст. 105 </a:t>
            </a:r>
            <a:r>
              <a:rPr lang="ru-RU" sz="1200" dirty="0" smtClean="0"/>
              <a:t>УК РФ, </a:t>
            </a:r>
            <a:r>
              <a:rPr lang="ru-RU" sz="1200" dirty="0"/>
              <a:t>а "нанявшее" его - как подстрекатель по ч. 4 ст. 33 и п. "з" ч. 2 ст. 105 </a:t>
            </a:r>
            <a:r>
              <a:rPr lang="ru-RU" sz="1200" dirty="0" smtClean="0"/>
              <a:t>УК РФ. </a:t>
            </a:r>
            <a:r>
              <a:rPr lang="ru-RU" sz="1200" dirty="0"/>
              <a:t>Иные соучастники (организаторы, пособники) несут ответственность по соответствующему пункту ст. 33 и п. "з" ч. 2 ст. 105 </a:t>
            </a:r>
            <a:r>
              <a:rPr lang="ru-RU" sz="1200" dirty="0" smtClean="0"/>
              <a:t>УК РФ.</a:t>
            </a:r>
            <a:r>
              <a:rPr lang="ru-RU" sz="1200" dirty="0"/>
              <a:t/>
            </a:r>
            <a:br>
              <a:rPr lang="ru-RU" sz="1200" dirty="0"/>
            </a:br>
            <a:r>
              <a:rPr lang="ru-RU" sz="1200" dirty="0"/>
              <a:t/>
            </a:r>
            <a:br>
              <a:rPr lang="ru-RU" sz="1200" dirty="0"/>
            </a:br>
            <a:r>
              <a:rPr lang="ru-RU" sz="1200" dirty="0" smtClean="0"/>
              <a:t>	Если </a:t>
            </a:r>
            <a:r>
              <a:rPr lang="ru-RU" sz="1200" dirty="0"/>
              <a:t>убийство совершается в процессе разбоя, вымогательства или бандитизма, содеянное квалифицируется по совокупности ст. 162, 163 или 209 </a:t>
            </a:r>
            <a:r>
              <a:rPr lang="ru-RU" sz="1200" dirty="0" smtClean="0"/>
              <a:t>УК РФ </a:t>
            </a:r>
            <a:r>
              <a:rPr lang="ru-RU" sz="1200" dirty="0"/>
              <a:t>и п. "з" ч. 2 ст. 105 </a:t>
            </a:r>
            <a:r>
              <a:rPr lang="ru-RU" sz="1200" dirty="0" smtClean="0"/>
              <a:t>УК РФ. </a:t>
            </a:r>
            <a:r>
              <a:rPr lang="ru-RU" sz="1200" dirty="0"/>
              <a:t>Если же убийство совершается после этих преступлений с целью их сокрытия (чтобы избежать разоблачения), то содеянное квалифицируется по ст. 162, 163 или 209 и по п. "к" ч. 2 ст. 105 </a:t>
            </a:r>
            <a:r>
              <a:rPr lang="ru-RU" sz="1200" dirty="0" smtClean="0"/>
              <a:t>УК РФ.</a:t>
            </a:r>
          </a:p>
          <a:p>
            <a:pPr algn="just" eaLnBrk="0" hangingPunct="0">
              <a:spcBef>
                <a:spcPct val="50000"/>
              </a:spcBef>
            </a:pPr>
            <a:r>
              <a:rPr lang="ru-RU" sz="1200" dirty="0"/>
              <a:t/>
            </a:r>
            <a:br>
              <a:rPr lang="ru-RU" sz="1200" dirty="0"/>
            </a:br>
            <a:r>
              <a:rPr lang="ru-RU" sz="1200" dirty="0" smtClean="0"/>
              <a:t>	Убийство </a:t>
            </a:r>
            <a:r>
              <a:rPr lang="ru-RU" sz="1200" dirty="0"/>
              <a:t>из хулиганских побуждений (п. "и" ч. 2 ст. 105 </a:t>
            </a:r>
            <a:r>
              <a:rPr lang="ru-RU" sz="1200" dirty="0" smtClean="0"/>
              <a:t>УК РФ) </a:t>
            </a:r>
            <a:r>
              <a:rPr lang="ru-RU" sz="1200" dirty="0"/>
              <a:t>связано с явным неуважением к обществу и к общепринятым нормам морали. Поведение виновного является желанием противопоставить себя окружающим, продемонстрировать пренебрежение к правам и интересам других граждан. Это может быть убийством без видимого повода или при незначительном поводе (не ответили на вопрос, не дали закурить и т.п.).</a:t>
            </a:r>
            <a:br>
              <a:rPr lang="ru-RU" sz="1200" dirty="0"/>
            </a:br>
            <a:r>
              <a:rPr lang="ru-RU" sz="1200" dirty="0"/>
              <a:t>Если виновным допущены и другие (кроме убийства) умышленные действия, грубо нарушающие общественный порядок, выражающие явное неуважение к обществу и сопровождавшиеся применением насилия к гражданам либо угрозой его применения, а равно уничтожением или повреждением чужого имущества, то содеянное должно быть квалифицировано по п. "и" ч. 2 ст. 105 и по соответствующей части ст. 213 </a:t>
            </a:r>
            <a:r>
              <a:rPr lang="ru-RU" sz="1200" dirty="0" smtClean="0"/>
              <a:t>УК РФ.</a:t>
            </a:r>
          </a:p>
          <a:p>
            <a:pPr algn="just" eaLnBrk="0" hangingPunct="0">
              <a:spcBef>
                <a:spcPct val="50000"/>
              </a:spcBef>
            </a:pPr>
            <a:r>
              <a:rPr lang="ru-RU" sz="1200" dirty="0"/>
              <a:t/>
            </a:r>
            <a:br>
              <a:rPr lang="ru-RU" sz="1200" dirty="0"/>
            </a:br>
            <a:r>
              <a:rPr lang="ru-RU" sz="1200" dirty="0" smtClean="0"/>
              <a:t>	Убийство </a:t>
            </a:r>
            <a:r>
              <a:rPr lang="ru-RU" sz="1200" dirty="0"/>
              <a:t>с целью скрыть другое преступление или облегчить его совершение, а равно сопряженное с изнасилованием или насильственными действиями сексуального характера, квалифицируется по п. "к" ч. 2 ст. 105 </a:t>
            </a:r>
            <a:r>
              <a:rPr lang="ru-RU" sz="1200" dirty="0" smtClean="0"/>
              <a:t>УК РФ, </a:t>
            </a:r>
            <a:r>
              <a:rPr lang="ru-RU" sz="1200" dirty="0"/>
              <a:t>если у виновного не было другого мотива совершения убийства. Так, если убийство совершено, например, при разбойном нападении и одновременно для того, чтобы скрыть содеянное - правильная квалификация будет по п. "з" ч. 2 ст. 105 </a:t>
            </a:r>
            <a:r>
              <a:rPr lang="ru-RU" sz="1200" dirty="0" smtClean="0"/>
              <a:t>УК РФ </a:t>
            </a:r>
            <a:r>
              <a:rPr lang="ru-RU" sz="1200" dirty="0"/>
              <a:t>(и ст. 162 </a:t>
            </a:r>
            <a:r>
              <a:rPr lang="ru-RU" sz="1200" dirty="0" smtClean="0"/>
              <a:t>УК РФ). </a:t>
            </a:r>
          </a:p>
          <a:p>
            <a:pPr algn="just" eaLnBrk="0" hangingPunct="0">
              <a:spcBef>
                <a:spcPct val="50000"/>
              </a:spcBef>
            </a:pPr>
            <a:r>
              <a:rPr lang="ru-RU" sz="1200" dirty="0" smtClean="0"/>
              <a:t>Дополнительной </a:t>
            </a:r>
            <a:r>
              <a:rPr lang="ru-RU" sz="1200" dirty="0"/>
              <a:t>квалификации по п. "к" не требуется.</a:t>
            </a:r>
            <a:br>
              <a:rPr lang="ru-RU" sz="1200" dirty="0"/>
            </a:br>
            <a:r>
              <a:rPr lang="ru-RU" sz="1200" dirty="0"/>
              <a:t>Убийство, сопряженное с изнасилованием или насильственными действиями сексуального характера, может быть совершено в процессе совершения этих преступлений либо с целью их сокрытия или из мести за оказанное сопротивление. Во всех случаях действия виновного должны квалифицироваться по ст. 131 или 132 и по п. "к" ч. 2 ст. 105 </a:t>
            </a:r>
            <a:r>
              <a:rPr lang="ru-RU" sz="1200" dirty="0" smtClean="0"/>
              <a:t>УК РФ.</a:t>
            </a: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a:p>
            <a:pPr algn="just" eaLnBrk="0" hangingPunct="0">
              <a:spcBef>
                <a:spcPct val="50000"/>
              </a:spcBef>
            </a:pP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1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7" name="Управляющая кнопка: возврат 1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5"/>
          <p:cNvSpPr txBox="1">
            <a:spLocks noChangeArrowheads="1"/>
          </p:cNvSpPr>
          <p:nvPr/>
        </p:nvSpPr>
        <p:spPr bwMode="auto">
          <a:xfrm>
            <a:off x="-15875" y="620713"/>
            <a:ext cx="9037638" cy="6858000"/>
          </a:xfrm>
          <a:prstGeom prst="rect">
            <a:avLst/>
          </a:prstGeom>
          <a:noFill/>
          <a:ln w="9525">
            <a:noFill/>
            <a:miter lim="800000"/>
            <a:headEnd/>
            <a:tailEnd/>
          </a:ln>
          <a:effectLst/>
        </p:spPr>
        <p:txBody>
          <a:bodyPr/>
          <a:lstStyle/>
          <a:p>
            <a:pPr algn="just" eaLnBrk="0" hangingPunct="0">
              <a:spcBef>
                <a:spcPct val="50000"/>
              </a:spcBef>
            </a:pPr>
            <a:r>
              <a:rPr lang="ru-RU" sz="1200" dirty="0"/>
              <a:t>Убийство по мотиву национальной, расовой, религиозной ненависти или вражды либо кровной мести (п. "л" ч. 2 ст. 105 </a:t>
            </a:r>
            <a:r>
              <a:rPr lang="ru-RU" sz="1200" dirty="0" smtClean="0"/>
              <a:t>УК РФ) </a:t>
            </a:r>
            <a:r>
              <a:rPr lang="ru-RU" sz="1200" dirty="0"/>
              <a:t>опасно тем, что преступные намерения виновного распространяются на неопределенный круг лиц, каждый из которых конкретно ничего плохого ему не сделал. Их преследование связано только с их принадлежностью к определенной национальной, расовой, религиозной группе. Такое убийство направлено против двух </a:t>
            </a:r>
            <a:r>
              <a:rPr lang="ru-RU" sz="1200" dirty="0" smtClean="0"/>
              <a:t>объектов </a:t>
            </a:r>
            <a:r>
              <a:rPr lang="ru-RU" sz="1200" dirty="0"/>
              <a:t>- с одной стороны, это жизнь человека, с другой-закрепленное в Конституции Российской Федерации равноправие граждан, независимо от их национальной, расовой принадлежности, религиозных убеждений и т.п.</a:t>
            </a:r>
            <a:br>
              <a:rPr lang="ru-RU" sz="1200" dirty="0"/>
            </a:br>
            <a:r>
              <a:rPr lang="ru-RU" sz="1200" dirty="0"/>
              <a:t/>
            </a:r>
            <a:br>
              <a:rPr lang="ru-RU" sz="1200" dirty="0"/>
            </a:br>
            <a:r>
              <a:rPr lang="ru-RU" sz="1200" dirty="0"/>
              <a:t>Убийство по мотиву кровной мести может быть совершено представителем тех национальностей и народностей, среди которых сохранились обычаи кровной мести. Место совершения данного преступления может быть как на территории проживания соответствующей национальности и народности, так и в другой местности, если установлено, что мотив преступления связан с кровной местью.</a:t>
            </a:r>
            <a:br>
              <a:rPr lang="ru-RU" sz="1200" dirty="0"/>
            </a:br>
            <a:r>
              <a:rPr lang="ru-RU" sz="1200" dirty="0"/>
              <a:t/>
            </a:r>
            <a:br>
              <a:rPr lang="ru-RU" sz="1200" dirty="0"/>
            </a:br>
            <a:r>
              <a:rPr lang="ru-RU" sz="1200" dirty="0"/>
              <a:t>Убийство в целях использования органов или тканей потерпевшего (п. "м" ч. 2 ст.105 </a:t>
            </a:r>
            <a:r>
              <a:rPr lang="ru-RU" sz="1200" dirty="0" smtClean="0"/>
              <a:t>УК РФ) </a:t>
            </a:r>
            <a:r>
              <a:rPr lang="ru-RU" sz="1200" dirty="0"/>
              <a:t>является новым видом этого преступления и связано с успехами медицины, которые привели к тому, что буквально с каждым годом увеличивается число органов и тканей, которые могут быть подвергнуты трансплантации. В таких условиях обнаруживается дефицит донорского материала, что может вызвать такого рода преступления. При этом субъектом преступления может быть как медицинский работник, непосредственно использующий органы и ткани убитого для пересадки другим лицам, так и любое иное лицо. Органы и ткани могут быть взяты как у безнадежно больного человека, но в то время, когда он еще был жив, так и у здорового, который был лишен жизни специально для изъятия органов или тканей. Хотя общественная опасность таких преступлений существенно различна, в обоих случаях действия виновных должны быть квалифицированы по п. "м" ч. 2 ст. 105 </a:t>
            </a:r>
            <a:r>
              <a:rPr lang="ru-RU" sz="1200" dirty="0" smtClean="0"/>
              <a:t>УК РФ. </a:t>
            </a:r>
            <a:r>
              <a:rPr lang="ru-RU" sz="1200" dirty="0"/>
              <a:t>Если виновный преследовал еще и корыстные интересы (продавал полученные в результате убийства органы и ткани) - содеянное следует квалифицировать по п. "з" и п. "м" ч. 2 ст. 105 </a:t>
            </a:r>
            <a:r>
              <a:rPr lang="ru-RU" sz="1200" dirty="0" smtClean="0"/>
              <a:t>УК РФ. </a:t>
            </a:r>
            <a:r>
              <a:rPr lang="ru-RU" sz="1200" dirty="0"/>
              <a:t/>
            </a:r>
            <a:br>
              <a:rPr lang="ru-RU" sz="1200" dirty="0"/>
            </a:br>
            <a:r>
              <a:rPr lang="ru-RU" sz="1200" dirty="0"/>
              <a:t/>
            </a:r>
            <a:br>
              <a:rPr lang="ru-RU" sz="1200" dirty="0"/>
            </a:br>
            <a:r>
              <a:rPr lang="ru-RU" sz="1200" dirty="0"/>
              <a:t>В практике деятельности правоохранительных органов встречаются случаи умышленных убийств при совершении других преступлений, например, должностным лицом при превышении должностных полномочий (ст. 286 </a:t>
            </a:r>
            <a:r>
              <a:rPr lang="ru-RU" sz="1200" dirty="0" smtClean="0"/>
              <a:t>УК РФ), </a:t>
            </a:r>
            <a:r>
              <a:rPr lang="ru-RU" sz="1200" dirty="0"/>
              <a:t>руководителем или служащим частной охранной или детективной службы (ст. 203), лицом, виновным в бандитизме (ст. 209), дезорганизации нормальной деятельности учреждений, обеспечивающих изоляцию от общества (ст. 321) и др. Во всех этих и иных случаях виновный привлекается к уголовной ответственности по совокупности по ст. 105 </a:t>
            </a:r>
            <a:r>
              <a:rPr lang="ru-RU" sz="1200" dirty="0" smtClean="0"/>
              <a:t>УК РФ </a:t>
            </a:r>
            <a:r>
              <a:rPr lang="ru-RU" sz="1200" dirty="0"/>
              <a:t>и по соответствующей статье </a:t>
            </a:r>
            <a:r>
              <a:rPr lang="ru-RU" sz="1200" dirty="0" smtClean="0"/>
              <a:t>УК РФ, </a:t>
            </a:r>
            <a:r>
              <a:rPr lang="ru-RU" sz="1200" dirty="0"/>
              <a:t>предусматривающей наказание за совершенное преступление.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a:p>
            <a:pPr algn="just" eaLnBrk="0" hangingPunct="0">
              <a:spcBef>
                <a:spcPct val="50000"/>
              </a:spcBef>
            </a:pP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1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7" name="Управляющая кнопка: возврат 1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3" name="Text Box 3"/>
          <p:cNvSpPr txBox="1">
            <a:spLocks noChangeArrowheads="1"/>
          </p:cNvSpPr>
          <p:nvPr/>
        </p:nvSpPr>
        <p:spPr bwMode="auto">
          <a:xfrm>
            <a:off x="0" y="915988"/>
            <a:ext cx="9036050" cy="5537200"/>
          </a:xfrm>
          <a:prstGeom prst="rect">
            <a:avLst/>
          </a:prstGeom>
          <a:noFill/>
          <a:ln w="9525">
            <a:noFill/>
            <a:miter lim="800000"/>
            <a:headEnd/>
            <a:tailEnd/>
          </a:ln>
          <a:effectLst/>
        </p:spPr>
        <p:txBody>
          <a:bodyPr/>
          <a:lstStyle/>
          <a:p>
            <a:pPr algn="just" eaLnBrk="0" hangingPunct="0"/>
            <a:r>
              <a:rPr lang="ru-RU" sz="1200" dirty="0"/>
              <a:t>Закон предусматривает три ситуации, которые могут рассматривать как убийство матерью новорожденного ребенка во время родов или сразу же после них. Законодатель отнес этот вид убийств к числу </a:t>
            </a:r>
            <a:r>
              <a:rPr lang="ru-RU" sz="1200" dirty="0" smtClean="0"/>
              <a:t>совершенных </a:t>
            </a:r>
            <a:r>
              <a:rPr lang="ru-RU" sz="1200" dirty="0"/>
              <a:t>при смягчающих обстоятельствах, исходя из особого психофизиологического состояния женщины во время родов и вскоре после них.</a:t>
            </a:r>
            <a:br>
              <a:rPr lang="ru-RU" sz="1200" dirty="0"/>
            </a:br>
            <a:r>
              <a:rPr lang="ru-RU" sz="1200" dirty="0"/>
              <a:t/>
            </a:r>
            <a:br>
              <a:rPr lang="ru-RU" sz="1200" dirty="0"/>
            </a:br>
            <a:r>
              <a:rPr lang="ru-RU" sz="1200" dirty="0"/>
              <a:t>Во-вторых, речь идет об убийстве новорожденного ребенка в условиях психотравмирующей ситуации. Врачи считают новорожденным ребенка, которому не исполнился один месяц. Психотравмирующая ситуация может возникнуть вследствие того, что отец ребенка не признал его своим, из-за травли матери родственниками или знакомыми (например, в случае рождения ребенка вне брака), при отсутствии средств к существованию и т.п.</a:t>
            </a:r>
            <a:br>
              <a:rPr lang="ru-RU" sz="1200" dirty="0"/>
            </a:br>
            <a:r>
              <a:rPr lang="ru-RU" sz="1200" dirty="0"/>
              <a:t/>
            </a:r>
            <a:br>
              <a:rPr lang="ru-RU" sz="1200" dirty="0"/>
            </a:br>
            <a:r>
              <a:rPr lang="ru-RU" sz="1200" dirty="0"/>
              <a:t>Наконец, в-третьих, роды или состояние здоровья матери могут привести к ее психическому расстройству, не исключающему вменяемости. Во всех этих случаях содеянное квалифицируется по ст. 106 </a:t>
            </a:r>
            <a:r>
              <a:rPr lang="ru-RU" sz="1200" dirty="0" smtClean="0"/>
              <a:t>УК РФ.</a:t>
            </a:r>
            <a:r>
              <a:rPr lang="ru-RU" sz="1200" dirty="0"/>
              <a:t/>
            </a:r>
            <a:br>
              <a:rPr lang="ru-RU" sz="1200" dirty="0"/>
            </a:br>
            <a:r>
              <a:rPr lang="ru-RU" sz="1200" dirty="0"/>
              <a:t/>
            </a:r>
            <a:br>
              <a:rPr lang="ru-RU" sz="1200" dirty="0"/>
            </a:br>
            <a:r>
              <a:rPr lang="ru-RU" sz="1200" dirty="0"/>
              <a:t>Рассматриваемое преступление может быть совершено как путем действия (удар, удушение, дача яда и т.п.), так и путем бездействия (мать не кормит ребенка). Субъектом этого преступления является мать ребенка. Другие лица, которые могут быть соучастниками преступления, отвечают по п. "в" ч. 2 ст. 105 </a:t>
            </a:r>
            <a:r>
              <a:rPr lang="ru-RU" sz="1200" dirty="0" smtClean="0"/>
              <a:t>УК РФ </a:t>
            </a:r>
            <a:r>
              <a:rPr lang="ru-RU" sz="1200" dirty="0"/>
              <a:t>за убийство (соучастие в убийстве) лица, находящегося в беспомощном состоянии. Уголовная ответственность матери наступает с 16 лет.</a:t>
            </a:r>
            <a:endParaRPr lang="ru-RU" sz="1200" dirty="0">
              <a:latin typeface="Arial Narrow" pitchFamily="34" charset="0"/>
            </a:endParaRPr>
          </a:p>
        </p:txBody>
      </p:sp>
      <p:sp>
        <p:nvSpPr>
          <p:cNvPr id="281604" name="Rectangle 12"/>
          <p:cNvSpPr>
            <a:spLocks noChangeArrowheads="1"/>
          </p:cNvSpPr>
          <p:nvPr/>
        </p:nvSpPr>
        <p:spPr bwMode="auto">
          <a:xfrm>
            <a:off x="0" y="155575"/>
            <a:ext cx="9036050"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Убийство матерью новорожденного ребенка (ст. </a:t>
            </a:r>
            <a:r>
              <a:rPr lang="ru-RU" b="1" dirty="0" smtClean="0"/>
              <a:t>106 УК РФ)</a:t>
            </a:r>
            <a:endParaRPr lang="ru-RU" b="1" dirty="0"/>
          </a:p>
        </p:txBody>
      </p:sp>
      <p:sp>
        <p:nvSpPr>
          <p:cNvPr id="1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8" name="Управляющая кнопка: возврат 1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7" name="Text Box 3"/>
          <p:cNvSpPr txBox="1">
            <a:spLocks noChangeArrowheads="1"/>
          </p:cNvSpPr>
          <p:nvPr/>
        </p:nvSpPr>
        <p:spPr bwMode="auto">
          <a:xfrm>
            <a:off x="-14288" y="1125538"/>
            <a:ext cx="8907463" cy="4606925"/>
          </a:xfrm>
          <a:prstGeom prst="rect">
            <a:avLst/>
          </a:prstGeom>
          <a:noFill/>
          <a:ln w="9525">
            <a:noFill/>
            <a:miter lim="800000"/>
            <a:headEnd/>
            <a:tailEnd/>
          </a:ln>
          <a:effectLst/>
        </p:spPr>
        <p:txBody>
          <a:bodyPr/>
          <a:lstStyle/>
          <a:p>
            <a:pPr algn="just" eaLnBrk="0" hangingPunct="0"/>
            <a:r>
              <a:rPr lang="ru-RU" sz="1200" dirty="0"/>
              <a:t>Данное преступление признается совершенным со смягчающими обстоятельствами, т.к. оно спровоцировано самим потерпевшим. Учитывается, что у виновного под влиянием аффекта снизилась возможность контролировать свои действия и руководить ими.</a:t>
            </a:r>
            <a:br>
              <a:rPr lang="ru-RU" sz="1200" dirty="0"/>
            </a:br>
            <a:r>
              <a:rPr lang="ru-RU" sz="1200" dirty="0"/>
              <a:t>Для квалификации убийства по ст. 107 </a:t>
            </a:r>
            <a:r>
              <a:rPr lang="ru-RU" sz="1200" dirty="0" smtClean="0"/>
              <a:t>УК РФ </a:t>
            </a:r>
            <a:r>
              <a:rPr lang="ru-RU" sz="1200" dirty="0"/>
              <a:t>необходимо установить, что виновный находился в состоянии аффекта, то есть сильного душевного волнения, которое было вызвано действиями потерпевшего. Эти действия могут выражаться в насилии, то есть в побоях, причинении вреда здоровью, независимо от его тяжести, либо в психическом насилии, то есть в угрозах применить насилие. Издевательство или тяжкое оскорбление могут проявиться в унижении чести и достоинства виновного, глумлении над ним, оскорблении его национального или религиозного чувства, необоснованном обвинении в совершении преступления или аморального поступка. Иные противоправные или аморальные действия потерпевшего по отношению к виновному могут заключаться в супружеской измене, шантаже, т.е. угрозе разгласить какие-либо сведения, которые данное лицо хочет сохранить в тайне, и т.п. Закон подчеркивает, что убийство рассматривается совершенным в состоянии аффекта, если оно последовало сразу же за действиями, вызвавшими такое состояние</a:t>
            </a:r>
            <a:r>
              <a:rPr lang="ru-RU" sz="1200" dirty="0" smtClean="0"/>
              <a:t>.</a:t>
            </a:r>
            <a:r>
              <a:rPr lang="ru-RU" sz="1200" dirty="0"/>
              <a:t/>
            </a:r>
            <a:br>
              <a:rPr lang="ru-RU" sz="1200" dirty="0"/>
            </a:br>
            <a:r>
              <a:rPr lang="en-US" sz="1200" dirty="0" smtClean="0"/>
              <a:t>   </a:t>
            </a:r>
            <a:r>
              <a:rPr lang="ru-RU" sz="1200" dirty="0" smtClean="0"/>
              <a:t>Вместе </a:t>
            </a:r>
            <a:r>
              <a:rPr lang="ru-RU" sz="1200" dirty="0"/>
              <a:t>с тем, в отличие от ст. 104 </a:t>
            </a:r>
            <a:r>
              <a:rPr lang="ru-RU" sz="1200" dirty="0" smtClean="0"/>
              <a:t>УК РФ </a:t>
            </a:r>
            <a:r>
              <a:rPr lang="ru-RU" sz="1200" dirty="0"/>
              <a:t>РСФСР ст. 107 </a:t>
            </a:r>
            <a:r>
              <a:rPr lang="ru-RU" sz="1200" dirty="0" smtClean="0"/>
              <a:t>УК РФ </a:t>
            </a:r>
            <a:r>
              <a:rPr lang="ru-RU" sz="1200" dirty="0"/>
              <a:t>Российской Федерации предусматривает новую форму убийства в состоянии аффекта, если такое состояние вызвано длительной психотравмирующей ситуацией, возникшей в связи с систематическим противоправным или аморальным поведением потерпевшего. При этой форме рассматриваемого преступления убийство нельзя рассматривать как внезапную реакцию виновного. Здесь аффект "накапливается постепенно", и те или иные действия виновного как бы являются последней каплей, переполнившей чашу терпения. Типичным примером является убийство, алкоголика-отца сыном в ответ на его многолетние издевательства над всей семьей, систематические избиения матери, насилие над малолетней падчерицей - сестрой виновного.</a:t>
            </a:r>
            <a:br>
              <a:rPr lang="ru-RU" sz="1200" dirty="0"/>
            </a:br>
            <a:r>
              <a:rPr lang="ru-RU" sz="1200" dirty="0"/>
              <a:t>Субъективная сторона - прямой или косвенный умысел. Субъектом данного преступления может быть вменяемое лицо, достигшее 16-летнего возраста.</a:t>
            </a:r>
            <a:br>
              <a:rPr lang="ru-RU" sz="1200" dirty="0"/>
            </a:br>
            <a:r>
              <a:rPr lang="ru-RU" sz="1200" dirty="0"/>
              <a:t>Необходимо отметить, что убийство в состоянии аффекта при наличии отягчающих обстоятельств, указанных в ч. 2 ст. 105 </a:t>
            </a:r>
            <a:r>
              <a:rPr lang="ru-RU" sz="1200" dirty="0" smtClean="0"/>
              <a:t>УК РФ, </a:t>
            </a:r>
            <a:r>
              <a:rPr lang="ru-RU" sz="1200" dirty="0"/>
              <a:t>квалифицируется по ст. 107 </a:t>
            </a:r>
            <a:r>
              <a:rPr lang="ru-RU" sz="1200" dirty="0" smtClean="0"/>
              <a:t>УК РФ, </a:t>
            </a:r>
            <a:r>
              <a:rPr lang="ru-RU" sz="1200" dirty="0"/>
              <a:t>однако наличие отягчающих обстоятельств может быть учтено судом при назначении наказания в пределах санкции ст. 107 </a:t>
            </a:r>
            <a:r>
              <a:rPr lang="ru-RU" sz="1200" dirty="0" smtClean="0"/>
              <a:t>УК РФ. </a:t>
            </a:r>
            <a:r>
              <a:rPr lang="ru-RU" sz="1200" dirty="0"/>
              <a:t/>
            </a:r>
            <a:br>
              <a:rPr lang="ru-RU" sz="1200" dirty="0"/>
            </a:br>
            <a:r>
              <a:rPr lang="ru-RU" sz="1200" dirty="0"/>
              <a:t>Закон знает и квалифицированный состав этого преступления - убийство в состоянии аффекта двух или более лиц. Однако необходимо, чтобы аффект у виновного возник в связи с действиями всех потерпевших. </a:t>
            </a:r>
            <a:br>
              <a:rPr lang="ru-RU" sz="1200" dirty="0"/>
            </a:br>
            <a:r>
              <a:rPr lang="ru-RU" sz="1200" dirty="0"/>
              <a:t>Если один из потерпевших был убит, а в отношении другого имело место лишь покушение, содеянное квалифицируется по совокупности преступлений - по ч. 1 ст. 107 и по ст. 30 и ч. 2 ст. 107 </a:t>
            </a:r>
            <a:r>
              <a:rPr lang="ru-RU" sz="1200" dirty="0" smtClean="0"/>
              <a:t>УК РФ. </a:t>
            </a: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282628" name="Rectangle 12"/>
          <p:cNvSpPr>
            <a:spLocks noChangeArrowheads="1"/>
          </p:cNvSpPr>
          <p:nvPr/>
        </p:nvSpPr>
        <p:spPr bwMode="auto">
          <a:xfrm>
            <a:off x="-14288" y="242888"/>
            <a:ext cx="890746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Убийство, совершенное в состоянии аффекта (ст. </a:t>
            </a:r>
            <a:r>
              <a:rPr lang="ru-RU" b="1" dirty="0" smtClean="0"/>
              <a:t>107 УК РФ)</a:t>
            </a:r>
            <a:endParaRPr lang="ru-RU" b="1" dirty="0"/>
          </a:p>
        </p:txBody>
      </p:sp>
      <p:sp>
        <p:nvSpPr>
          <p:cNvPr id="1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8" name="Управляющая кнопка: возврат 1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Уголовный закон</a:t>
            </a:r>
          </a:p>
        </p:txBody>
      </p:sp>
      <p:sp>
        <p:nvSpPr>
          <p:cNvPr id="40963" name="Rectangle 2069"/>
          <p:cNvSpPr>
            <a:spLocks noChangeArrowheads="1"/>
          </p:cNvSpPr>
          <p:nvPr/>
        </p:nvSpPr>
        <p:spPr bwMode="auto">
          <a:xfrm>
            <a:off x="1258888"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dirty="0">
                <a:solidFill>
                  <a:srgbClr val="000000"/>
                </a:solidFill>
              </a:rPr>
              <a:t>Действие уголовного закона по кругу лиц (ст. 12 </a:t>
            </a:r>
            <a:r>
              <a:rPr lang="ru-RU" sz="1600" b="1" dirty="0" smtClean="0">
                <a:solidFill>
                  <a:srgbClr val="000000"/>
                </a:solidFill>
              </a:rPr>
              <a:t>УК РФ) распространяется на:</a:t>
            </a:r>
            <a:endParaRPr lang="ru-RU" sz="1600" b="1" dirty="0">
              <a:solidFill>
                <a:srgbClr val="000000"/>
              </a:solidFill>
            </a:endParaRPr>
          </a:p>
          <a:p>
            <a:pPr algn="ctr" eaLnBrk="0" hangingPunct="0"/>
            <a:endParaRPr lang="ru-RU" sz="1200" b="1" dirty="0">
              <a:latin typeface="Arial" charset="0"/>
            </a:endParaRPr>
          </a:p>
        </p:txBody>
      </p:sp>
      <p:sp>
        <p:nvSpPr>
          <p:cNvPr id="479254" name="Rectangle 2070"/>
          <p:cNvSpPr>
            <a:spLocks noChangeArrowheads="1"/>
          </p:cNvSpPr>
          <p:nvPr/>
        </p:nvSpPr>
        <p:spPr bwMode="auto">
          <a:xfrm>
            <a:off x="1258888" y="2060575"/>
            <a:ext cx="7200900"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sz="2000" b="1" dirty="0">
                <a:solidFill>
                  <a:srgbClr val="000000"/>
                </a:solidFill>
              </a:rPr>
              <a:t>Граждан Российской Федерации</a:t>
            </a:r>
          </a:p>
          <a:p>
            <a:pPr algn="ctr" eaLnBrk="0" hangingPunct="0"/>
            <a:endParaRPr lang="ru-RU" sz="1400" b="1" dirty="0">
              <a:latin typeface="Arial" charset="0"/>
            </a:endParaRPr>
          </a:p>
        </p:txBody>
      </p:sp>
      <p:sp>
        <p:nvSpPr>
          <p:cNvPr id="479255" name="Rectangle 2071"/>
          <p:cNvSpPr>
            <a:spLocks noChangeArrowheads="1"/>
          </p:cNvSpPr>
          <p:nvPr/>
        </p:nvSpPr>
        <p:spPr bwMode="auto">
          <a:xfrm>
            <a:off x="1258888" y="2636838"/>
            <a:ext cx="7200900" cy="7207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sz="2000" b="1" dirty="0">
                <a:solidFill>
                  <a:srgbClr val="000000"/>
                </a:solidFill>
              </a:rPr>
              <a:t>Лиц без гражданства, </a:t>
            </a:r>
          </a:p>
          <a:p>
            <a:pPr algn="ctr" eaLnBrk="0" hangingPunct="0"/>
            <a:r>
              <a:rPr lang="ru-RU" sz="2000" b="1" dirty="0">
                <a:solidFill>
                  <a:srgbClr val="000000"/>
                </a:solidFill>
              </a:rPr>
              <a:t>постоянно проживающих на территории РФ</a:t>
            </a:r>
          </a:p>
          <a:p>
            <a:pPr algn="ctr" eaLnBrk="0" hangingPunct="0"/>
            <a:endParaRPr lang="ru-RU" sz="1400" b="1" dirty="0">
              <a:latin typeface="Arial" charset="0"/>
            </a:endParaRPr>
          </a:p>
        </p:txBody>
      </p:sp>
      <p:sp>
        <p:nvSpPr>
          <p:cNvPr id="479256" name="Rectangle 2072"/>
          <p:cNvSpPr>
            <a:spLocks noChangeArrowheads="1"/>
          </p:cNvSpPr>
          <p:nvPr/>
        </p:nvSpPr>
        <p:spPr bwMode="auto">
          <a:xfrm>
            <a:off x="1258888" y="3500438"/>
            <a:ext cx="7200900" cy="7905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sz="2000" b="1" dirty="0">
                <a:solidFill>
                  <a:srgbClr val="000000"/>
                </a:solidFill>
              </a:rPr>
              <a:t>Военнослужащих воинских частей РФ, </a:t>
            </a:r>
          </a:p>
          <a:p>
            <a:pPr algn="ctr" eaLnBrk="0" hangingPunct="0"/>
            <a:r>
              <a:rPr lang="ru-RU" sz="2000" b="1" dirty="0">
                <a:solidFill>
                  <a:srgbClr val="000000"/>
                </a:solidFill>
              </a:rPr>
              <a:t>дислоцирующих вне пределов Российского государства</a:t>
            </a:r>
          </a:p>
          <a:p>
            <a:pPr algn="ctr" eaLnBrk="0" hangingPunct="0"/>
            <a:endParaRPr lang="ru-RU" sz="1400" b="1" dirty="0">
              <a:latin typeface="Arial" charset="0"/>
            </a:endParaRPr>
          </a:p>
        </p:txBody>
      </p:sp>
      <p:sp>
        <p:nvSpPr>
          <p:cNvPr id="479257" name="Rectangle 2073"/>
          <p:cNvSpPr>
            <a:spLocks noChangeArrowheads="1"/>
          </p:cNvSpPr>
          <p:nvPr/>
        </p:nvSpPr>
        <p:spPr bwMode="auto">
          <a:xfrm>
            <a:off x="1258888" y="4437063"/>
            <a:ext cx="7200900" cy="115252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sz="2000" b="1" dirty="0">
                <a:solidFill>
                  <a:srgbClr val="000000"/>
                </a:solidFill>
              </a:rPr>
              <a:t>Иностранных граждан и лица без гражданства,</a:t>
            </a:r>
          </a:p>
          <a:p>
            <a:pPr algn="ctr" eaLnBrk="0" hangingPunct="0"/>
            <a:r>
              <a:rPr lang="ru-RU" sz="2000" b="1" dirty="0">
                <a:solidFill>
                  <a:srgbClr val="000000"/>
                </a:solidFill>
              </a:rPr>
              <a:t> совершившие преступления,</a:t>
            </a:r>
          </a:p>
          <a:p>
            <a:pPr algn="ctr" eaLnBrk="0" hangingPunct="0"/>
            <a:r>
              <a:rPr lang="ru-RU" sz="2000" b="1" dirty="0">
                <a:solidFill>
                  <a:srgbClr val="000000"/>
                </a:solidFill>
              </a:rPr>
              <a:t> направленные против интересов Российского государства</a:t>
            </a:r>
          </a:p>
          <a:p>
            <a:pPr algn="ctr" eaLnBrk="0" hangingPunct="0"/>
            <a:endParaRPr lang="ru-RU" sz="1400" b="1" dirty="0">
              <a:latin typeface="Arial" charset="0"/>
            </a:endParaRPr>
          </a:p>
        </p:txBody>
      </p:sp>
      <p:sp>
        <p:nvSpPr>
          <p:cNvPr id="12"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79254"/>
                                        </p:tgtEl>
                                        <p:attrNameLst>
                                          <p:attrName>style.visibility</p:attrName>
                                        </p:attrNameLst>
                                      </p:cBhvr>
                                      <p:to>
                                        <p:strVal val="visible"/>
                                      </p:to>
                                    </p:set>
                                    <p:anim calcmode="lin" valueType="num">
                                      <p:cBhvr additive="base">
                                        <p:cTn id="7" dur="3000" fill="hold"/>
                                        <p:tgtEl>
                                          <p:spTgt spid="479254"/>
                                        </p:tgtEl>
                                        <p:attrNameLst>
                                          <p:attrName>ppt_x</p:attrName>
                                        </p:attrNameLst>
                                      </p:cBhvr>
                                      <p:tavLst>
                                        <p:tav tm="0">
                                          <p:val>
                                            <p:strVal val="1+#ppt_w/2"/>
                                          </p:val>
                                        </p:tav>
                                        <p:tav tm="100000">
                                          <p:val>
                                            <p:strVal val="#ppt_x"/>
                                          </p:val>
                                        </p:tav>
                                      </p:tavLst>
                                    </p:anim>
                                    <p:anim calcmode="lin" valueType="num">
                                      <p:cBhvr additive="base">
                                        <p:cTn id="8" dur="3000" fill="hold"/>
                                        <p:tgtEl>
                                          <p:spTgt spid="4792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479255"/>
                                        </p:tgtEl>
                                        <p:attrNameLst>
                                          <p:attrName>style.visibility</p:attrName>
                                        </p:attrNameLst>
                                      </p:cBhvr>
                                      <p:to>
                                        <p:strVal val="visible"/>
                                      </p:to>
                                    </p:set>
                                    <p:anim calcmode="lin" valueType="num">
                                      <p:cBhvr additive="base">
                                        <p:cTn id="12" dur="5000" fill="hold"/>
                                        <p:tgtEl>
                                          <p:spTgt spid="479255"/>
                                        </p:tgtEl>
                                        <p:attrNameLst>
                                          <p:attrName>ppt_x</p:attrName>
                                        </p:attrNameLst>
                                      </p:cBhvr>
                                      <p:tavLst>
                                        <p:tav tm="0">
                                          <p:val>
                                            <p:strVal val="0-#ppt_w/2"/>
                                          </p:val>
                                        </p:tav>
                                        <p:tav tm="100000">
                                          <p:val>
                                            <p:strVal val="#ppt_x"/>
                                          </p:val>
                                        </p:tav>
                                      </p:tavLst>
                                    </p:anim>
                                    <p:anim calcmode="lin" valueType="num">
                                      <p:cBhvr additive="base">
                                        <p:cTn id="13" dur="5000" fill="hold"/>
                                        <p:tgtEl>
                                          <p:spTgt spid="4792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000"/>
                            </p:stCondLst>
                            <p:childTnLst>
                              <p:par>
                                <p:cTn id="15" presetID="2" presetClass="entr" presetSubtype="2" fill="hold" grpId="0" nodeType="afterEffect">
                                  <p:stCondLst>
                                    <p:cond delay="0"/>
                                  </p:stCondLst>
                                  <p:childTnLst>
                                    <p:set>
                                      <p:cBhvr>
                                        <p:cTn id="16" dur="1" fill="hold">
                                          <p:stCondLst>
                                            <p:cond delay="0"/>
                                          </p:stCondLst>
                                        </p:cTn>
                                        <p:tgtEl>
                                          <p:spTgt spid="479256"/>
                                        </p:tgtEl>
                                        <p:attrNameLst>
                                          <p:attrName>style.visibility</p:attrName>
                                        </p:attrNameLst>
                                      </p:cBhvr>
                                      <p:to>
                                        <p:strVal val="visible"/>
                                      </p:to>
                                    </p:set>
                                    <p:anim calcmode="lin" valueType="num">
                                      <p:cBhvr additive="base">
                                        <p:cTn id="17" dur="5000" fill="hold"/>
                                        <p:tgtEl>
                                          <p:spTgt spid="479256"/>
                                        </p:tgtEl>
                                        <p:attrNameLst>
                                          <p:attrName>ppt_x</p:attrName>
                                        </p:attrNameLst>
                                      </p:cBhvr>
                                      <p:tavLst>
                                        <p:tav tm="0">
                                          <p:val>
                                            <p:strVal val="1+#ppt_w/2"/>
                                          </p:val>
                                        </p:tav>
                                        <p:tav tm="100000">
                                          <p:val>
                                            <p:strVal val="#ppt_x"/>
                                          </p:val>
                                        </p:tav>
                                      </p:tavLst>
                                    </p:anim>
                                    <p:anim calcmode="lin" valueType="num">
                                      <p:cBhvr additive="base">
                                        <p:cTn id="18" dur="5000" fill="hold"/>
                                        <p:tgtEl>
                                          <p:spTgt spid="47925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3000"/>
                            </p:stCondLst>
                            <p:childTnLst>
                              <p:par>
                                <p:cTn id="20" presetID="2" presetClass="entr" presetSubtype="8" fill="hold" grpId="0" nodeType="afterEffect">
                                  <p:stCondLst>
                                    <p:cond delay="0"/>
                                  </p:stCondLst>
                                  <p:childTnLst>
                                    <p:set>
                                      <p:cBhvr>
                                        <p:cTn id="21" dur="1" fill="hold">
                                          <p:stCondLst>
                                            <p:cond delay="0"/>
                                          </p:stCondLst>
                                        </p:cTn>
                                        <p:tgtEl>
                                          <p:spTgt spid="479257"/>
                                        </p:tgtEl>
                                        <p:attrNameLst>
                                          <p:attrName>style.visibility</p:attrName>
                                        </p:attrNameLst>
                                      </p:cBhvr>
                                      <p:to>
                                        <p:strVal val="visible"/>
                                      </p:to>
                                    </p:set>
                                    <p:anim calcmode="lin" valueType="num">
                                      <p:cBhvr additive="base">
                                        <p:cTn id="22" dur="5000" fill="hold"/>
                                        <p:tgtEl>
                                          <p:spTgt spid="479257"/>
                                        </p:tgtEl>
                                        <p:attrNameLst>
                                          <p:attrName>ppt_x</p:attrName>
                                        </p:attrNameLst>
                                      </p:cBhvr>
                                      <p:tavLst>
                                        <p:tav tm="0">
                                          <p:val>
                                            <p:strVal val="0-#ppt_w/2"/>
                                          </p:val>
                                        </p:tav>
                                        <p:tav tm="100000">
                                          <p:val>
                                            <p:strVal val="#ppt_x"/>
                                          </p:val>
                                        </p:tav>
                                      </p:tavLst>
                                    </p:anim>
                                    <p:anim calcmode="lin" valueType="num">
                                      <p:cBhvr additive="base">
                                        <p:cTn id="23" dur="5000" fill="hold"/>
                                        <p:tgtEl>
                                          <p:spTgt spid="479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54" grpId="0" animBg="1"/>
      <p:bldP spid="479255" grpId="0" animBg="1"/>
      <p:bldP spid="479256" grpId="0" animBg="1"/>
      <p:bldP spid="479257"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1" name="Text Box 3"/>
          <p:cNvSpPr txBox="1">
            <a:spLocks noChangeArrowheads="1"/>
          </p:cNvSpPr>
          <p:nvPr/>
        </p:nvSpPr>
        <p:spPr bwMode="auto">
          <a:xfrm>
            <a:off x="0" y="750888"/>
            <a:ext cx="8907463" cy="6624637"/>
          </a:xfrm>
          <a:prstGeom prst="rect">
            <a:avLst/>
          </a:prstGeom>
          <a:noFill/>
          <a:ln w="9525">
            <a:noFill/>
            <a:miter lim="800000"/>
            <a:headEnd/>
            <a:tailEnd/>
          </a:ln>
          <a:effectLst/>
        </p:spPr>
        <p:txBody>
          <a:bodyPr/>
          <a:lstStyle/>
          <a:p>
            <a:pPr algn="just" eaLnBrk="0" hangingPunct="0"/>
            <a:r>
              <a:rPr lang="ru-RU" sz="1200" dirty="0"/>
              <a:t>В ст. 108 </a:t>
            </a:r>
            <a:r>
              <a:rPr lang="ru-RU" sz="1200" dirty="0" smtClean="0"/>
              <a:t>УК РФ </a:t>
            </a:r>
            <a:r>
              <a:rPr lang="ru-RU" sz="1200" dirty="0"/>
              <a:t>предусмотрена ответственность за два самостоятельных вида преступлений. Статья 37 </a:t>
            </a:r>
            <a:r>
              <a:rPr lang="ru-RU" sz="1200" dirty="0" smtClean="0"/>
              <a:t>УК РФ </a:t>
            </a:r>
            <a:r>
              <a:rPr lang="ru-RU" sz="1200" dirty="0"/>
              <a:t>устанавливает, что причинение смерти нападающему в состоянии необходимой обороны исключает уголовную ответственность. Если же виновный допустил превышение пределов необходимой обороны, он должен нести ответственность. Однако, законодатель считает, что поскольку мотивом причинения вреда была оборона, то есть защита личности и прав обороняющегося или других лиц либо охраняемых законом интересов общества или государства, то содеянное в целом представляет значительно меньшую общественную опасность, чем убийство при иных обстоятельствах. Более того, закон считает недостаточным смягчение наказания в пределах санкции статьи 105 </a:t>
            </a:r>
            <a:r>
              <a:rPr lang="ru-RU" sz="1200" dirty="0" smtClean="0"/>
              <a:t>УК РФ, </a:t>
            </a:r>
            <a:r>
              <a:rPr lang="ru-RU" sz="1200" dirty="0"/>
              <a:t>хотя п. "ж" ч. 1 ст. 61 </a:t>
            </a:r>
            <a:r>
              <a:rPr lang="ru-RU" sz="1200" dirty="0" smtClean="0"/>
              <a:t>УК РФ </a:t>
            </a:r>
            <a:r>
              <a:rPr lang="ru-RU" sz="1200" dirty="0"/>
              <a:t>специально указывает на совершение преступления при нарушении условий правомерности необходимой обороны как на обстоятельство, смягчающее наказание. Поэтому закон придает этому обстоятельству значение квалифицирующего признака и формирует специальную статью со значительно меньшей санкцией. </a:t>
            </a:r>
            <a:br>
              <a:rPr lang="ru-RU" sz="1200" dirty="0"/>
            </a:br>
            <a:r>
              <a:rPr lang="ru-RU" sz="1200" dirty="0"/>
              <a:t>Часть 3 ст. 37 </a:t>
            </a:r>
            <a:r>
              <a:rPr lang="ru-RU" sz="1200" dirty="0" smtClean="0"/>
              <a:t>УК РФ </a:t>
            </a:r>
            <a:r>
              <a:rPr lang="ru-RU" sz="1200" dirty="0"/>
              <a:t>признает превышением пределов необходимой обороны "умышленные действия, явно не соответствующие характеру и степени общественной опасности посягательства". Это означает, что виновный понимает: в лишении жизни нападавшего для защиты охраняемых законом прав и интересов нет необходимости. В первую очередь, это касается посягательств, не представляющих угрозы для жизни, здоровья, половой неприкосновенности и свободы человека, например при краже. Такая ситуация может возникнуть при убийстве безоружного хулигана лицом, имеющим </a:t>
            </a:r>
            <a:r>
              <a:rPr lang="en-US" sz="1200" dirty="0"/>
              <a:t>o</a:t>
            </a:r>
            <a:r>
              <a:rPr lang="ru-RU" sz="1200" dirty="0" err="1"/>
              <a:t>гнестрельное</a:t>
            </a:r>
            <a:r>
              <a:rPr lang="ru-RU" sz="1200" dirty="0"/>
              <a:t> оружие, причинении смерти заведомо более слабому противнику либо группой лиц, отражающей приставание пьяного и т.п. Подобного рода ситуации называются чрезмерной обороной. </a:t>
            </a:r>
            <a:br>
              <a:rPr lang="ru-RU" sz="1200" dirty="0"/>
            </a:br>
            <a:r>
              <a:rPr lang="ru-RU" sz="1200" dirty="0"/>
              <a:t>Несвоевременной оборона будет тогда, когда нападение прекратилось, и опасность лицу уже не угрожает. Здесь однако, следует иметь в виду, что в условиях реального нападения преступника не всегда ясно, завершилось ли нападение, нет ли опасности возобновления преступного посягательства.</a:t>
            </a:r>
            <a:br>
              <a:rPr lang="ru-RU" sz="1200" dirty="0"/>
            </a:br>
            <a:r>
              <a:rPr lang="ru-RU" sz="1200" dirty="0"/>
              <a:t>Субъективная сторона рассматриваемого преступления определена в ч. 3 ст. 37 </a:t>
            </a:r>
            <a:r>
              <a:rPr lang="ru-RU" sz="1200" dirty="0" smtClean="0"/>
              <a:t>УК РФ, </a:t>
            </a:r>
            <a:r>
              <a:rPr lang="ru-RU" sz="1200" dirty="0"/>
              <a:t>где превышением пределов необходимой обороны признаются только умышленные действия. Умысел может быть прямым либо косвенным. Если смерть причинена в результате неосторожных действий - ответственность по ст. 108 </a:t>
            </a:r>
            <a:r>
              <a:rPr lang="ru-RU" sz="1200" dirty="0" smtClean="0"/>
              <a:t>УК РФ </a:t>
            </a:r>
            <a:r>
              <a:rPr lang="ru-RU" sz="1200" dirty="0"/>
              <a:t>исключается.</a:t>
            </a:r>
            <a:br>
              <a:rPr lang="ru-RU" sz="1200" dirty="0"/>
            </a:br>
            <a:r>
              <a:rPr lang="ru-RU" sz="1200" dirty="0"/>
              <a:t>Состояние необходимой обороны может вызвать аффект у виновного. Это не меняет квалификации содеянного, но может быть учтено при назначении наказания в рамках санкции ч. 1 ст. 108 </a:t>
            </a:r>
            <a:r>
              <a:rPr lang="ru-RU" sz="1200" dirty="0" smtClean="0"/>
              <a:t>УК РФ </a:t>
            </a:r>
            <a:r>
              <a:rPr lang="ru-RU" sz="1200" dirty="0"/>
              <a:t>как смягчающее обстоятельство (п. "ж" ч. 1 ст. 61 </a:t>
            </a:r>
            <a:r>
              <a:rPr lang="ru-RU" sz="1200" dirty="0" smtClean="0"/>
              <a:t>УК РФ).</a:t>
            </a:r>
            <a:r>
              <a:rPr lang="ru-RU" sz="1200" dirty="0"/>
              <a:t/>
            </a:r>
            <a:br>
              <a:rPr lang="ru-RU" sz="1200" dirty="0"/>
            </a:br>
            <a:r>
              <a:rPr lang="ru-RU" sz="1200" dirty="0"/>
              <a:t>Убийство при превышении мер, необходимых для задержания лица, совершившего преступление, должно преследовать цель передачи виновного в руки правосудия. Поэтому убийство лица, который выразил согласие следовать в милицию, не оказывает и не может в конкретной обстановке оказать сопротивление или причинить вред задерживающему, или убийство связанного преступника должно рассматриваться как убийство, предусмотренное ч. 1 или 2 ст. 105 </a:t>
            </a:r>
            <a:r>
              <a:rPr lang="ru-RU" sz="1200" dirty="0" smtClean="0"/>
              <a:t>УК РФ.</a:t>
            </a:r>
            <a:r>
              <a:rPr lang="ru-RU" sz="1200" dirty="0"/>
              <a:t/>
            </a:r>
            <a:br>
              <a:rPr lang="ru-RU" sz="1200" dirty="0"/>
            </a:br>
            <a:endParaRPr lang="ru-RU" sz="1200" dirty="0">
              <a:latin typeface="Arial Narrow" pitchFamily="34" charset="0"/>
            </a:endParaRPr>
          </a:p>
        </p:txBody>
      </p:sp>
      <p:sp>
        <p:nvSpPr>
          <p:cNvPr id="283652" name="Rectangle 12"/>
          <p:cNvSpPr>
            <a:spLocks noChangeArrowheads="1"/>
          </p:cNvSpPr>
          <p:nvPr/>
        </p:nvSpPr>
        <p:spPr bwMode="auto">
          <a:xfrm>
            <a:off x="0" y="179388"/>
            <a:ext cx="8907463" cy="5207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200" b="1" dirty="0"/>
              <a:t>Убийство, совершенное при превышении пределов необходимой обороны либо при превышении мер,</a:t>
            </a:r>
          </a:p>
          <a:p>
            <a:pPr algn="ctr" eaLnBrk="0" hangingPunct="0">
              <a:spcBef>
                <a:spcPct val="50000"/>
              </a:spcBef>
            </a:pPr>
            <a:r>
              <a:rPr lang="ru-RU" sz="1200" b="1" dirty="0"/>
              <a:t> необходимых для задержания лица, совершившего преступление (ст. </a:t>
            </a:r>
            <a:r>
              <a:rPr lang="ru-RU" sz="1200" b="1" dirty="0" smtClean="0"/>
              <a:t>108 УК РФ)</a:t>
            </a:r>
            <a:endParaRPr lang="ru-RU" sz="1200" b="1" dirty="0"/>
          </a:p>
        </p:txBody>
      </p:sp>
      <p:sp>
        <p:nvSpPr>
          <p:cNvPr id="1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8" name="Управляющая кнопка: возврат 1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5" name="Text Box 3"/>
          <p:cNvSpPr txBox="1">
            <a:spLocks noChangeArrowheads="1"/>
          </p:cNvSpPr>
          <p:nvPr/>
        </p:nvSpPr>
        <p:spPr bwMode="auto">
          <a:xfrm>
            <a:off x="0" y="750888"/>
            <a:ext cx="8907463" cy="2749550"/>
          </a:xfrm>
          <a:prstGeom prst="rect">
            <a:avLst/>
          </a:prstGeom>
          <a:noFill/>
          <a:ln w="9525">
            <a:noFill/>
            <a:miter lim="800000"/>
            <a:headEnd/>
            <a:tailEnd/>
          </a:ln>
          <a:effectLst/>
        </p:spPr>
        <p:txBody>
          <a:bodyPr/>
          <a:lstStyle/>
          <a:p>
            <a:pPr algn="just" eaLnBrk="0" hangingPunct="0"/>
            <a:r>
              <a:rPr lang="ru-RU" sz="1200" dirty="0"/>
              <a:t>Закон признает превышением мер, необходимых для задержания преступника, их явное несоответствие характеру и степени общественной опасности совершенного преступления и обстоятельствам задержания, когда лицу без необходимости причиняется явно чрезмерный, не вызываемый обстановкой вред. В качестве примера можно привести убийство карманного вора, если можно лишь пригрозить ему оружием или причинить легкое ранение ноги, если он пытается убежать.</a:t>
            </a:r>
            <a:br>
              <a:rPr lang="ru-RU" sz="1200" dirty="0"/>
            </a:br>
            <a:r>
              <a:rPr lang="ru-RU" sz="1200" dirty="0"/>
              <a:t/>
            </a:r>
            <a:br>
              <a:rPr lang="ru-RU" sz="1200" dirty="0"/>
            </a:br>
            <a:r>
              <a:rPr lang="ru-RU" sz="1200" dirty="0"/>
              <a:t>Субъективная сторона рассматриваемого преступления может выражаться только в умысле, как правило, косвенном. Ответственность исключается, если смерть причинена в результате неосторожности - например, при непроизвольном выстреле, рикошете пули от камня, при стрельбе по колесам автомашины, на которой скрывается преступник, если машина перевернулась, и он погиб и т.п.</a:t>
            </a:r>
            <a:br>
              <a:rPr lang="ru-RU" sz="1200" dirty="0"/>
            </a:br>
            <a:r>
              <a:rPr lang="ru-RU" sz="1200" dirty="0"/>
              <a:t/>
            </a:r>
            <a:br>
              <a:rPr lang="ru-RU" sz="1200" dirty="0"/>
            </a:br>
            <a:r>
              <a:rPr lang="ru-RU" sz="1200" dirty="0"/>
              <a:t>Субъектом преступлений, предусмотренных ч. 1 и 2 ст. 108 </a:t>
            </a:r>
            <a:r>
              <a:rPr lang="ru-RU" sz="1200" dirty="0" smtClean="0"/>
              <a:t>УК РФ </a:t>
            </a:r>
            <a:r>
              <a:rPr lang="ru-RU" sz="1200" dirty="0"/>
              <a:t>является вменяемое лицо, достигшее 16 лет, независимо от рода занятий и профессиональной деятельности (в том числе и работник милиции, охранной службы и др.).</a:t>
            </a:r>
            <a:br>
              <a:rPr lang="ru-RU" sz="1200" dirty="0"/>
            </a:br>
            <a:endParaRPr lang="ru-RU" sz="1200" dirty="0">
              <a:latin typeface="Arial Narrow" pitchFamily="34" charset="0"/>
            </a:endParaRPr>
          </a:p>
        </p:txBody>
      </p:sp>
      <p:sp>
        <p:nvSpPr>
          <p:cNvPr id="1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7" name="Управляющая кнопка: возврат 1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Text Box 3"/>
          <p:cNvSpPr txBox="1">
            <a:spLocks noChangeArrowheads="1"/>
          </p:cNvSpPr>
          <p:nvPr/>
        </p:nvSpPr>
        <p:spPr bwMode="auto">
          <a:xfrm>
            <a:off x="0" y="766763"/>
            <a:ext cx="8907463" cy="5254625"/>
          </a:xfrm>
          <a:prstGeom prst="rect">
            <a:avLst/>
          </a:prstGeom>
          <a:noFill/>
          <a:ln w="9525">
            <a:noFill/>
            <a:miter lim="800000"/>
            <a:headEnd/>
            <a:tailEnd/>
          </a:ln>
          <a:effectLst/>
        </p:spPr>
        <p:txBody>
          <a:bodyPr/>
          <a:lstStyle/>
          <a:p>
            <a:pPr algn="just" eaLnBrk="0" hangingPunct="0"/>
            <a:r>
              <a:rPr lang="ru-RU" sz="1200" dirty="0"/>
              <a:t>Поскольку новый Уголовный кодекс определяет убийство как умышленное причинение смерти другому человеку, причинение смерти по неосторожности выпало из сферы преступлений, именуемых убийствами. Рассматриваемое преступление может быть совершено по легкомыслию (когда лицо предвидит, что его действия могут привести к смерти другого человека, но без достаточных оснований самонадеянно рассчитывает на предотвращение этого последствия) или по небрежности (когда лицо не предвидит, что его действия могут причинить смерть другому человеку, но при необходимой внимательности и предусмотрительности могло и должно было это предвидеть). На практике такие преступления бывают следствием неосторожного обращения с оружием, с бытовыми приборами или с источниками повышенной опасности, несчастными случаями на охоте, небрежным отношением к служебным обязанностям, в частности медицинскими работниками.</a:t>
            </a:r>
            <a:br>
              <a:rPr lang="ru-RU" sz="1200" dirty="0"/>
            </a:br>
            <a:r>
              <a:rPr lang="ru-RU" sz="1200" dirty="0"/>
              <a:t/>
            </a:r>
            <a:br>
              <a:rPr lang="ru-RU" sz="1200" dirty="0"/>
            </a:br>
            <a:r>
              <a:rPr lang="ru-RU" sz="1200" dirty="0"/>
              <a:t>Следует отметить, что в </a:t>
            </a:r>
            <a:r>
              <a:rPr lang="ru-RU" sz="1200" dirty="0" smtClean="0"/>
              <a:t>УК РФ </a:t>
            </a:r>
            <a:r>
              <a:rPr lang="ru-RU" sz="1200" dirty="0"/>
              <a:t>Российской Федерации имеется много специальных составов преступлений, предусматривающих ответственность за причинение смерти по неосторожности (ч. 4 ст. 111,143,167, 168, 215-217, 219, 220, 227, 235, 236, 238, 247, 248, 250-252, 263, 264 и др.). По правилам коллизии общей (ст. 109) и специальных норм содеянное квалифицируется только по специальной норме. Иными словами, если смерть наступила при обстоятельствах, указанных в одной из специальных норм, содеянное квалифицируется по этим нормам, а ст. 109 не применяется.</a:t>
            </a:r>
            <a:br>
              <a:rPr lang="ru-RU" sz="1200" dirty="0"/>
            </a:br>
            <a:r>
              <a:rPr lang="ru-RU" sz="1200" dirty="0"/>
              <a:t/>
            </a:r>
            <a:br>
              <a:rPr lang="ru-RU" sz="1200" dirty="0"/>
            </a:br>
            <a:r>
              <a:rPr lang="ru-RU" sz="1200" dirty="0"/>
              <a:t>Часть 2 данной статьи предусматривает квалифицированный состав преступления. Она применяется тогда, когда смерть причинена вследствие ненадлежащего исполнения лицом своих служебных обязанностей (например, при проведении хирургической операции) или когда смерть причинена двум или более лицам.</a:t>
            </a:r>
            <a:br>
              <a:rPr lang="ru-RU" sz="1200" dirty="0"/>
            </a:br>
            <a:r>
              <a:rPr lang="ru-RU" sz="1200" dirty="0"/>
              <a:t/>
            </a:r>
            <a:br>
              <a:rPr lang="ru-RU" sz="1200" dirty="0"/>
            </a:br>
            <a:r>
              <a:rPr lang="ru-RU" sz="1200" dirty="0"/>
              <a:t>Субъект преступления - физическое вменяемое лицо, достигшее 16 лет.</a:t>
            </a:r>
            <a:br>
              <a:rPr lang="ru-RU" sz="1200" dirty="0"/>
            </a:br>
            <a:r>
              <a:rPr lang="ru-RU" sz="1200" dirty="0"/>
              <a:t/>
            </a:r>
            <a:br>
              <a:rPr lang="ru-RU" sz="1200" dirty="0"/>
            </a:br>
            <a:endParaRPr lang="ru-RU" sz="1200" dirty="0">
              <a:latin typeface="Arial Narrow" pitchFamily="34" charset="0"/>
            </a:endParaRPr>
          </a:p>
        </p:txBody>
      </p:sp>
      <p:sp>
        <p:nvSpPr>
          <p:cNvPr id="285700" name="Rectangle 12"/>
          <p:cNvSpPr>
            <a:spLocks noChangeArrowheads="1"/>
          </p:cNvSpPr>
          <p:nvPr/>
        </p:nvSpPr>
        <p:spPr bwMode="auto">
          <a:xfrm>
            <a:off x="4763" y="179388"/>
            <a:ext cx="8905875" cy="5207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Причинение смерти по неосторожности (ст. </a:t>
            </a:r>
            <a:r>
              <a:rPr lang="ru-RU" b="1" dirty="0" smtClean="0"/>
              <a:t>109 УК РФ)</a:t>
            </a:r>
            <a:endParaRPr lang="ru-RU" b="1" dirty="0"/>
          </a:p>
        </p:txBody>
      </p:sp>
      <p:sp>
        <p:nvSpPr>
          <p:cNvPr id="1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8" name="Управляющая кнопка: возврат 1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Text Box 3"/>
          <p:cNvSpPr txBox="1">
            <a:spLocks noChangeArrowheads="1"/>
          </p:cNvSpPr>
          <p:nvPr/>
        </p:nvSpPr>
        <p:spPr bwMode="auto">
          <a:xfrm>
            <a:off x="0" y="766763"/>
            <a:ext cx="8907463" cy="5975350"/>
          </a:xfrm>
          <a:prstGeom prst="rect">
            <a:avLst/>
          </a:prstGeom>
          <a:noFill/>
          <a:ln w="9525">
            <a:noFill/>
            <a:miter lim="800000"/>
            <a:headEnd/>
            <a:tailEnd/>
          </a:ln>
          <a:effectLst/>
        </p:spPr>
        <p:txBody>
          <a:bodyPr/>
          <a:lstStyle/>
          <a:p>
            <a:pPr algn="just" eaLnBrk="0" hangingPunct="0"/>
            <a:r>
              <a:rPr lang="ru-RU" sz="1200" dirty="0"/>
              <a:t>В ряде стран мира предусмотрена уголовная ответственность за попытку самоубийства. Российское дореволюционное право (Уголовное уложение 1903 г.) наказывало склонение к самоубийству. Действующий </a:t>
            </a:r>
            <a:r>
              <a:rPr lang="ru-RU" sz="1200" dirty="0" smtClean="0"/>
              <a:t>УК РФ </a:t>
            </a:r>
            <a:r>
              <a:rPr lang="ru-RU" sz="1200" dirty="0"/>
              <a:t>Российской Федерации предусматривает ответственность за доведение лица до самоубийства или до покушения на самоубийство. Объективная сторона преступления выражается в действиях или в бездействии, способы которых описаны в законе.</a:t>
            </a:r>
            <a:br>
              <a:rPr lang="ru-RU" sz="1200" dirty="0"/>
            </a:br>
            <a:r>
              <a:rPr lang="ru-RU" sz="1200" dirty="0"/>
              <a:t/>
            </a:r>
            <a:br>
              <a:rPr lang="ru-RU" sz="1200" dirty="0"/>
            </a:br>
            <a:r>
              <a:rPr lang="ru-RU" sz="1200" dirty="0"/>
              <a:t>Одним из таких способов являются угрозы. Они могут касаться физической расправы, лишения жилья, материальной или медицинской помощи, разглашения каких-либо сведений, который потерпевший хочет сохранить в тайне. Жестокое обращение может выражаться в нанесении побоев, истязании, лишении воды, пищи, одежды, жилища, материальной помощи (если лицо не имеет других источников к существованию).</a:t>
            </a:r>
            <a:br>
              <a:rPr lang="ru-RU" sz="1200" dirty="0"/>
            </a:br>
            <a:r>
              <a:rPr lang="ru-RU" sz="1200" dirty="0"/>
              <a:t/>
            </a:r>
            <a:br>
              <a:rPr lang="ru-RU" sz="1200" dirty="0"/>
            </a:br>
            <a:r>
              <a:rPr lang="ru-RU" sz="1200" dirty="0"/>
              <a:t>Систематическое унижение человеческого достоинства может выражаться в глумлении, оскорблении, особенно в присутствии третьих лиц, распространении ложных слухов, систематических необоснованных придирках на работе, незаконном увольнении.</a:t>
            </a:r>
            <a:br>
              <a:rPr lang="ru-RU" sz="1200" dirty="0"/>
            </a:br>
            <a:r>
              <a:rPr lang="ru-RU" sz="1200" dirty="0"/>
              <a:t/>
            </a:r>
            <a:br>
              <a:rPr lang="ru-RU" sz="1200" dirty="0"/>
            </a:br>
            <a:r>
              <a:rPr lang="ru-RU" sz="1200" dirty="0"/>
              <a:t>Следует иметь в виду, что деяние не может выражаться в законных действиях, например, в законном привлечении в качестве обвиняемого, увольнении с работы вследствие ненадлежащего исполнения служебных обязанностей, разрыва семейных или интимных отношений и т.п.</a:t>
            </a:r>
            <a:br>
              <a:rPr lang="ru-RU" sz="1200" dirty="0"/>
            </a:br>
            <a:r>
              <a:rPr lang="ru-RU" sz="1200" dirty="0"/>
              <a:t/>
            </a:r>
            <a:br>
              <a:rPr lang="ru-RU" sz="1200" dirty="0"/>
            </a:br>
            <a:r>
              <a:rPr lang="ru-RU" sz="1200" dirty="0"/>
              <a:t>Обязательным элементом состава преступления является последствие - самоубийство или покушение на него. Если указанные действия имели место, но самоубийство или покушение на него не последовали, состав данного преступления отсутствует.</a:t>
            </a:r>
            <a:br>
              <a:rPr lang="ru-RU" sz="1200" dirty="0"/>
            </a:br>
            <a:r>
              <a:rPr lang="ru-RU" sz="1200" dirty="0"/>
              <a:t/>
            </a:r>
            <a:br>
              <a:rPr lang="ru-RU" sz="1200" dirty="0"/>
            </a:br>
            <a:r>
              <a:rPr lang="ru-RU" sz="1200" dirty="0"/>
              <a:t>Для правильной квалификации содеянного важно установить причинную связь между действиями виновного и последовавшим самоубийством или покушением на него. Если самоубийство явилось результатом других событий (например, обнаружившейся неизлечимой болезни потерпевшего) - состав преступления отсутствует.</a:t>
            </a:r>
            <a:br>
              <a:rPr lang="ru-RU" sz="1200" dirty="0"/>
            </a:br>
            <a:r>
              <a:rPr lang="ru-RU" sz="1200" dirty="0"/>
              <a:t/>
            </a:r>
            <a:br>
              <a:rPr lang="ru-RU" sz="1200" dirty="0"/>
            </a:br>
            <a:r>
              <a:rPr lang="ru-RU" sz="1200" dirty="0"/>
              <a:t>Субъективная сторона может выражаться в неосторожности или в косвенном умысле. Если установлено, что виновный совершал указанные в ст. 110 </a:t>
            </a:r>
            <a:r>
              <a:rPr lang="ru-RU" sz="1200" dirty="0" smtClean="0"/>
              <a:t>УК РФ </a:t>
            </a:r>
            <a:r>
              <a:rPr lang="ru-RU" sz="1200" dirty="0"/>
              <a:t>действия, желая довести потерпевшего до самоубийства - содеянное следует рассматривать как умышленное убийство (ст. 105 </a:t>
            </a:r>
            <a:r>
              <a:rPr lang="ru-RU" sz="1200" dirty="0" smtClean="0"/>
              <a:t>УК РФ).</a:t>
            </a:r>
            <a:r>
              <a:rPr lang="ru-RU" sz="1200" dirty="0"/>
              <a:t/>
            </a:r>
            <a:br>
              <a:rPr lang="ru-RU" sz="1200" dirty="0"/>
            </a:br>
            <a:r>
              <a:rPr lang="ru-RU" sz="1200" b="1" dirty="0"/>
              <a:t>Субъект</a:t>
            </a:r>
            <a:r>
              <a:rPr lang="ru-RU" sz="1200" dirty="0"/>
              <a:t> - вменяемое физическое лицо, достигшее 16-летнего возраста.</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286724" name="Rectangle 12"/>
          <p:cNvSpPr>
            <a:spLocks noChangeArrowheads="1"/>
          </p:cNvSpPr>
          <p:nvPr/>
        </p:nvSpPr>
        <p:spPr bwMode="auto">
          <a:xfrm>
            <a:off x="4763" y="179388"/>
            <a:ext cx="8905875" cy="5207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Доведение до самоубийства (ст. </a:t>
            </a:r>
            <a:r>
              <a:rPr lang="ru-RU" b="1" dirty="0" smtClean="0"/>
              <a:t>110 УК РФ) </a:t>
            </a:r>
            <a:endParaRPr lang="ru-RU" b="1" dirty="0"/>
          </a:p>
        </p:txBody>
      </p:sp>
      <p:sp>
        <p:nvSpPr>
          <p:cNvPr id="1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жизни</a:t>
            </a:r>
          </a:p>
        </p:txBody>
      </p:sp>
      <p:sp>
        <p:nvSpPr>
          <p:cNvPr id="18" name="Управляющая кнопка: возврат 1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64359"/>
            <a:ext cx="8208912" cy="4708981"/>
          </a:xfrm>
          <a:prstGeom prst="rect">
            <a:avLst/>
          </a:prstGeom>
        </p:spPr>
        <p:txBody>
          <a:bodyPr wrap="square">
            <a:spAutoFit/>
          </a:bodyPr>
          <a:lstStyle/>
          <a:p>
            <a:pPr algn="just"/>
            <a:r>
              <a:rPr lang="ru-RU" sz="1000" dirty="0"/>
              <a:t>Федеральным законом от 07.06.2017 № 120-ФЗ «О внесении изменений в УК РФ и ст. 151 УПК РФ в части установления дополнительных механизмов противодействия деятельности, направленной на побуждение детей к суицидальному поведению» в Уголовный кодекс Российской Федерации внесены изменения в статью 110, предусматривающую ответственность за доведение до самоубийства.</a:t>
            </a:r>
          </a:p>
          <a:p>
            <a:pPr algn="just"/>
            <a:endParaRPr lang="ru-RU" sz="1000" dirty="0"/>
          </a:p>
          <a:p>
            <a:pPr algn="just"/>
            <a:r>
              <a:rPr lang="ru-RU" sz="1000" dirty="0"/>
              <a:t>Кроме того, введены новые статьи 110.1 (Склонение к совершению самоубийства или содействие совершению самоубийства</a:t>
            </a:r>
            <a:r>
              <a:rPr lang="ru-RU" sz="1000" dirty="0" smtClean="0"/>
              <a:t>) и  </a:t>
            </a:r>
            <a:r>
              <a:rPr lang="ru-RU" sz="1000" dirty="0"/>
              <a:t>110.2 (Организация деятельности, направленной на побуждение к совершению самоубийства</a:t>
            </a:r>
            <a:r>
              <a:rPr lang="ru-RU" sz="1000" dirty="0" smtClean="0"/>
              <a:t>), </a:t>
            </a:r>
            <a:r>
              <a:rPr lang="ru-RU" sz="1000" dirty="0"/>
              <a:t>устанавливающие уголовную ответственность за склонение к совершению самоубийства или содействие совершению </a:t>
            </a:r>
            <a:r>
              <a:rPr lang="ru-RU" sz="1000" dirty="0" smtClean="0"/>
              <a:t>самоубийства и за </a:t>
            </a:r>
            <a:r>
              <a:rPr lang="ru-RU" sz="1000" dirty="0"/>
              <a:t>организацию деятельности, направленной на побуждение к совершению </a:t>
            </a:r>
            <a:r>
              <a:rPr lang="ru-RU" sz="1000" dirty="0" smtClean="0"/>
              <a:t>самоубийства.</a:t>
            </a:r>
            <a:endParaRPr lang="ru-RU" sz="1000" dirty="0"/>
          </a:p>
          <a:p>
            <a:pPr algn="just"/>
            <a:endParaRPr lang="ru-RU" sz="1000" dirty="0"/>
          </a:p>
          <a:p>
            <a:pPr algn="just"/>
            <a:r>
              <a:rPr lang="ru-RU" sz="1000" dirty="0"/>
              <a:t>Названным законом расширены квалифицирующие признаки статьи 110 УК РФ (Доведение до самоубийства), согласно которым усилена уголовная ответственность за доведение до самоубийства несовершеннолетнего или лица, заведомо для виновного находящегося в беспомощном состоянии либо в материальной или иной зависимости от виновного, в отношении женщины, заведомо для виновного находящейся в состоянии беременности, в отношении двух или более лиц, группой лиц по предварительному сговору или организованной группой, а также за совершение этого преступления посредством публичного выступления, публично </a:t>
            </a:r>
            <a:r>
              <a:rPr lang="ru-RU" sz="1000" dirty="0" err="1"/>
              <a:t>демонстрирующегося</a:t>
            </a:r>
            <a:r>
              <a:rPr lang="ru-RU" sz="1000" dirty="0"/>
              <a:t> произведения, в СМИ или сети «Интернет».</a:t>
            </a:r>
          </a:p>
          <a:p>
            <a:pPr algn="just"/>
            <a:endParaRPr lang="ru-RU" sz="1000" dirty="0"/>
          </a:p>
          <a:p>
            <a:pPr algn="just"/>
            <a:r>
              <a:rPr lang="ru-RU" sz="1000" dirty="0"/>
              <a:t>Состав данного преступления переведен законодателем из категории преступлений средней тяжести в тяжкие, максимальное наказание за которое по части второй может быть назначено от пяти до восьми лет лишения свободы с лишением права занимать определённые должности или заниматься определенной деятельностью на срок до десяти лет или без такового и с ограничением свободы на срок до двух лет или без такового.</a:t>
            </a:r>
          </a:p>
          <a:p>
            <a:pPr algn="just"/>
            <a:endParaRPr lang="ru-RU" sz="1000" dirty="0"/>
          </a:p>
          <a:p>
            <a:pPr algn="just"/>
            <a:r>
              <a:rPr lang="ru-RU" sz="1000" dirty="0"/>
              <a:t>Преступления, предусмотренные статьями 110.1, 110.2 </a:t>
            </a:r>
            <a:r>
              <a:rPr lang="ru-RU" sz="1000" dirty="0" smtClean="0"/>
              <a:t>УК </a:t>
            </a:r>
            <a:r>
              <a:rPr lang="ru-RU" sz="1000" dirty="0"/>
              <a:t>РФ отнесены к категории преступлений средней тяжести, максимальное наказание за совершение которых не превышает пяти лет лишения свободы.</a:t>
            </a:r>
          </a:p>
          <a:p>
            <a:pPr algn="just"/>
            <a:endParaRPr lang="ru-RU" sz="1000" dirty="0"/>
          </a:p>
          <a:p>
            <a:pPr algn="just"/>
            <a:r>
              <a:rPr lang="ru-RU" sz="1000" dirty="0"/>
              <a:t>Примечанием к статье 110.2 УК РФ законодателем определены условия, при которых лицо освобождается от уголовной ответственности за совершение этого преступления. Для этого лицо должно добровольно прекратить соответствующую преступную деятельность и активно способствовать раскрытию и (или) пресечению преступлений, предусмотренных статьями 110, 110.1, 110.2 УК РФ, при этом его действия не должны содержать иного состава преступления.</a:t>
            </a:r>
          </a:p>
          <a:p>
            <a:pPr algn="just"/>
            <a:endParaRPr lang="ru-RU" sz="1000" dirty="0"/>
          </a:p>
        </p:txBody>
      </p:sp>
    </p:spTree>
    <p:extLst>
      <p:ext uri="{BB962C8B-B14F-4D97-AF65-F5344CB8AC3E}">
        <p14:creationId xmlns:p14="http://schemas.microsoft.com/office/powerpoint/2010/main" val="27339343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Text Box 3"/>
          <p:cNvSpPr txBox="1">
            <a:spLocks noChangeArrowheads="1"/>
          </p:cNvSpPr>
          <p:nvPr/>
        </p:nvSpPr>
        <p:spPr bwMode="auto">
          <a:xfrm>
            <a:off x="-4738" y="1124744"/>
            <a:ext cx="8753202" cy="4616450"/>
          </a:xfrm>
          <a:prstGeom prst="rect">
            <a:avLst/>
          </a:prstGeom>
          <a:noFill/>
          <a:ln w="9525">
            <a:noFill/>
            <a:miter lim="800000"/>
            <a:headEnd/>
            <a:tailEnd/>
          </a:ln>
          <a:effectLst/>
        </p:spPr>
        <p:txBody>
          <a:bodyPr/>
          <a:lstStyle/>
          <a:p>
            <a:pPr eaLnBrk="0" hangingPunct="0">
              <a:spcBef>
                <a:spcPct val="50000"/>
              </a:spcBef>
            </a:pPr>
            <a:r>
              <a:rPr lang="ru-RU" sz="1600" dirty="0">
                <a:hlinkClick r:id="rId2" action="ppaction://hlinksldjump"/>
              </a:rPr>
              <a:t>Общие вопросы</a:t>
            </a:r>
            <a:r>
              <a:rPr lang="ru-RU" sz="1600" dirty="0"/>
              <a:t/>
            </a:r>
            <a:br>
              <a:rPr lang="ru-RU" sz="1600" dirty="0"/>
            </a:br>
            <a:r>
              <a:rPr lang="ru-RU" sz="1600" dirty="0">
                <a:hlinkClick r:id="rId3" action="ppaction://hlinksldjump"/>
              </a:rPr>
              <a:t>Умышленное причинение тяжкого вреда здоровью (ст. </a:t>
            </a:r>
            <a:r>
              <a:rPr lang="ru-RU" sz="1600" dirty="0" smtClean="0">
                <a:hlinkClick r:id="rId3" action="ppaction://hlinksldjump"/>
              </a:rPr>
              <a:t>111 УК РФ)</a:t>
            </a:r>
            <a:r>
              <a:rPr lang="ru-RU" sz="1600" dirty="0">
                <a:hlinkClick r:id="rId3" action="ppaction://hlinksldjump"/>
              </a:rPr>
              <a:t/>
            </a:r>
            <a:br>
              <a:rPr lang="ru-RU" sz="1600" dirty="0">
                <a:hlinkClick r:id="rId3" action="ppaction://hlinksldjump"/>
              </a:rPr>
            </a:br>
            <a:r>
              <a:rPr lang="ru-RU" sz="1600" dirty="0">
                <a:hlinkClick r:id="rId4" action="ppaction://hlinksldjump"/>
              </a:rPr>
              <a:t>Умышленное причинение вреда здоровью средней тяжести (ст. </a:t>
            </a:r>
            <a:r>
              <a:rPr lang="ru-RU" sz="1600" dirty="0" smtClean="0">
                <a:hlinkClick r:id="rId4" action="ppaction://hlinksldjump"/>
              </a:rPr>
              <a:t>112 УК РФ)</a:t>
            </a:r>
            <a:r>
              <a:rPr lang="ru-RU" sz="1600" dirty="0">
                <a:hlinkClick r:id="rId4" action="ppaction://hlinksldjump"/>
              </a:rPr>
              <a:t/>
            </a:r>
            <a:br>
              <a:rPr lang="ru-RU" sz="1600" dirty="0">
                <a:hlinkClick r:id="rId4" action="ppaction://hlinksldjump"/>
              </a:rPr>
            </a:br>
            <a:r>
              <a:rPr lang="ru-RU" sz="1600" dirty="0">
                <a:hlinkClick r:id="rId5" action="ppaction://hlinksldjump"/>
              </a:rPr>
              <a:t>Другие преступления против здоровья (ст. 113, 114, </a:t>
            </a:r>
            <a:r>
              <a:rPr lang="ru-RU" sz="1600" dirty="0" smtClean="0">
                <a:hlinkClick r:id="rId5" action="ppaction://hlinksldjump"/>
              </a:rPr>
              <a:t>118 УК РФ)</a:t>
            </a:r>
            <a:r>
              <a:rPr lang="ru-RU" sz="1600" dirty="0">
                <a:hlinkClick r:id="rId5" action="ppaction://hlinksldjump"/>
              </a:rPr>
              <a:t/>
            </a:r>
            <a:br>
              <a:rPr lang="ru-RU" sz="1600" dirty="0">
                <a:hlinkClick r:id="rId5" action="ppaction://hlinksldjump"/>
              </a:rPr>
            </a:br>
            <a:r>
              <a:rPr lang="ru-RU" sz="1600" dirty="0">
                <a:hlinkClick r:id="rId6" action="ppaction://hlinksldjump"/>
              </a:rPr>
              <a:t>Побои и истязания (ст. 116, </a:t>
            </a:r>
            <a:r>
              <a:rPr lang="ru-RU" sz="1600" dirty="0" smtClean="0">
                <a:hlinkClick r:id="rId6" action="ppaction://hlinksldjump"/>
              </a:rPr>
              <a:t>117 УК РФ)</a:t>
            </a:r>
            <a:r>
              <a:rPr lang="ru-RU" sz="1600" dirty="0">
                <a:hlinkClick r:id="rId6" action="ppaction://hlinksldjump"/>
              </a:rPr>
              <a:t/>
            </a:r>
            <a:br>
              <a:rPr lang="ru-RU" sz="1600" dirty="0">
                <a:hlinkClick r:id="rId6" action="ppaction://hlinksldjump"/>
              </a:rPr>
            </a:br>
            <a:r>
              <a:rPr lang="ru-RU" sz="1600" dirty="0">
                <a:hlinkClick r:id="rId7" action="ppaction://hlinksldjump"/>
              </a:rPr>
              <a:t>Угроза убийством или причинением тяжкого вреда здоровью (ст. </a:t>
            </a:r>
            <a:r>
              <a:rPr lang="ru-RU" sz="1600" dirty="0" smtClean="0">
                <a:hlinkClick r:id="rId7" action="ppaction://hlinksldjump"/>
              </a:rPr>
              <a:t>119 УК РФ)</a:t>
            </a:r>
            <a:r>
              <a:rPr lang="ru-RU" sz="1600" dirty="0">
                <a:hlinkClick r:id="rId7" action="ppaction://hlinksldjump"/>
              </a:rPr>
              <a:t/>
            </a:r>
            <a:br>
              <a:rPr lang="ru-RU" sz="1600" dirty="0">
                <a:hlinkClick r:id="rId7" action="ppaction://hlinksldjump"/>
              </a:rPr>
            </a:br>
            <a:r>
              <a:rPr lang="ru-RU" sz="1600" dirty="0">
                <a:hlinkClick r:id="rId8" action="ppaction://hlinksldjump"/>
              </a:rPr>
              <a:t>Принуждение к изъятию органов или тканей человека для трансплантации (ст. </a:t>
            </a:r>
            <a:r>
              <a:rPr lang="ru-RU" sz="1600" dirty="0" smtClean="0">
                <a:hlinkClick r:id="rId8" action="ppaction://hlinksldjump"/>
              </a:rPr>
              <a:t>120 УК РФ)</a:t>
            </a:r>
            <a:r>
              <a:rPr lang="ru-RU" sz="1600" dirty="0">
                <a:hlinkClick r:id="rId8" action="ppaction://hlinksldjump"/>
              </a:rPr>
              <a:t/>
            </a:r>
            <a:br>
              <a:rPr lang="ru-RU" sz="1600" dirty="0">
                <a:hlinkClick r:id="rId8" action="ppaction://hlinksldjump"/>
              </a:rPr>
            </a:br>
            <a:r>
              <a:rPr lang="ru-RU" sz="1600" dirty="0">
                <a:hlinkClick r:id="rId9" action="ppaction://hlinksldjump"/>
              </a:rPr>
              <a:t>Заражение венерической болезнью и ВИЧ-инфекцией (ст. </a:t>
            </a:r>
            <a:r>
              <a:rPr lang="ru-RU" sz="1600" dirty="0" smtClean="0">
                <a:hlinkClick r:id="rId9" action="ppaction://hlinksldjump"/>
              </a:rPr>
              <a:t>121,122 УК РФ)</a:t>
            </a:r>
            <a:r>
              <a:rPr lang="ru-RU" sz="1600" dirty="0">
                <a:hlinkClick r:id="rId9" action="ppaction://hlinksldjump"/>
              </a:rPr>
              <a:t/>
            </a:r>
            <a:br>
              <a:rPr lang="ru-RU" sz="1600" dirty="0">
                <a:hlinkClick r:id="rId9" action="ppaction://hlinksldjump"/>
              </a:rPr>
            </a:br>
            <a:r>
              <a:rPr lang="ru-RU" sz="1600" dirty="0">
                <a:hlinkClick r:id="rId10" action="ppaction://hlinksldjump"/>
              </a:rPr>
              <a:t>Незаконное производство аборта (ст. </a:t>
            </a:r>
            <a:r>
              <a:rPr lang="ru-RU" sz="1600" dirty="0" smtClean="0">
                <a:hlinkClick r:id="rId10" action="ppaction://hlinksldjump"/>
              </a:rPr>
              <a:t>123 УК РФ)</a:t>
            </a:r>
            <a:r>
              <a:rPr lang="ru-RU" sz="1600" dirty="0">
                <a:hlinkClick r:id="rId10" action="ppaction://hlinksldjump"/>
              </a:rPr>
              <a:t/>
            </a:r>
            <a:br>
              <a:rPr lang="ru-RU" sz="1600" dirty="0">
                <a:hlinkClick r:id="rId10" action="ppaction://hlinksldjump"/>
              </a:rPr>
            </a:br>
            <a:r>
              <a:rPr lang="ru-RU" sz="1600" dirty="0">
                <a:hlinkClick r:id="rId11" action="ppaction://hlinksldjump"/>
              </a:rPr>
              <a:t>Неоказание помощи больному (ст. </a:t>
            </a:r>
            <a:r>
              <a:rPr lang="ru-RU" sz="1600" dirty="0" smtClean="0">
                <a:hlinkClick r:id="rId11" action="ppaction://hlinksldjump"/>
              </a:rPr>
              <a:t>124 УК РФ)</a:t>
            </a:r>
            <a:r>
              <a:rPr lang="ru-RU" sz="1600" dirty="0">
                <a:hlinkClick r:id="rId11" action="ppaction://hlinksldjump"/>
              </a:rPr>
              <a:t/>
            </a:r>
            <a:br>
              <a:rPr lang="ru-RU" sz="1600" dirty="0">
                <a:hlinkClick r:id="rId11" action="ppaction://hlinksldjump"/>
              </a:rPr>
            </a:br>
            <a:r>
              <a:rPr lang="ru-RU" sz="1600" dirty="0">
                <a:hlinkClick r:id="rId12" action="ppaction://hlinksldjump"/>
              </a:rPr>
              <a:t>Оставление в опасности (ст. </a:t>
            </a:r>
            <a:r>
              <a:rPr lang="ru-RU" sz="1600" dirty="0" smtClean="0">
                <a:hlinkClick r:id="rId12" action="ppaction://hlinksldjump"/>
              </a:rPr>
              <a:t>125 УК РФ) </a:t>
            </a:r>
            <a:endParaRPr lang="ru-RU" sz="1600" dirty="0">
              <a:latin typeface="Arial Narrow" pitchFamily="34" charset="0"/>
            </a:endParaRPr>
          </a:p>
        </p:txBody>
      </p:sp>
      <p:sp>
        <p:nvSpPr>
          <p:cNvPr id="287748" name="Rectangle 12"/>
          <p:cNvSpPr>
            <a:spLocks noChangeArrowheads="1"/>
          </p:cNvSpPr>
          <p:nvPr/>
        </p:nvSpPr>
        <p:spPr bwMode="auto">
          <a:xfrm>
            <a:off x="0" y="188640"/>
            <a:ext cx="8964488"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против здоровья</a:t>
            </a:r>
          </a:p>
        </p:txBody>
      </p:sp>
      <p:sp>
        <p:nvSpPr>
          <p:cNvPr id="8"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83">
            <a:hlinkClick r:id="rId1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1" name="Footer Placeholder 2"/>
          <p:cNvSpPr>
            <a:spLocks noGrp="1"/>
          </p:cNvSpPr>
          <p:nvPr>
            <p:ph type="ftr" sz="quarter" idx="11"/>
          </p:nvPr>
        </p:nvSpPr>
        <p:spPr bwMode="auto">
          <a:xfrm>
            <a:off x="971600"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Уголовное право России</a:t>
            </a:r>
          </a:p>
        </p:txBody>
      </p:sp>
      <p:sp>
        <p:nvSpPr>
          <p:cNvPr id="12" name="Управляющая кнопка: возврат 11">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Text Box 5"/>
          <p:cNvSpPr txBox="1">
            <a:spLocks noChangeArrowheads="1"/>
          </p:cNvSpPr>
          <p:nvPr/>
        </p:nvSpPr>
        <p:spPr bwMode="auto">
          <a:xfrm>
            <a:off x="34925" y="836613"/>
            <a:ext cx="9037638" cy="4548187"/>
          </a:xfrm>
          <a:prstGeom prst="rect">
            <a:avLst/>
          </a:prstGeom>
          <a:noFill/>
          <a:ln w="9525">
            <a:noFill/>
            <a:miter lim="800000"/>
            <a:headEnd/>
            <a:tailEnd/>
          </a:ln>
          <a:effectLst/>
        </p:spPr>
        <p:txBody>
          <a:bodyPr/>
          <a:lstStyle/>
          <a:p>
            <a:pPr eaLnBrk="0" hangingPunct="0">
              <a:spcBef>
                <a:spcPct val="50000"/>
              </a:spcBef>
            </a:pPr>
            <a:r>
              <a:rPr lang="ru-RU" sz="1200" dirty="0"/>
              <a:t>Здоровье человека является одним из важнейших благ. Поэтому оно охраняется государством. Преступления против здоровья предусмотрены, наряду с преступлениями против жизни, в главе 16 </a:t>
            </a:r>
            <a:r>
              <a:rPr lang="ru-RU" sz="1200" dirty="0" smtClean="0"/>
              <a:t>УК РФ, </a:t>
            </a:r>
            <a:r>
              <a:rPr lang="ru-RU" sz="1200" dirty="0"/>
              <a:t>которая является первой главой Особенной части. Этим подчеркивается важность и приоритетность охраны этого важнейшего объекта. Закон предусматривает ответственность за причинение тяжкого, средней тяжести и легкого вреда здоровью. </a:t>
            </a:r>
            <a:br>
              <a:rPr lang="ru-RU" sz="1200" dirty="0"/>
            </a:br>
            <a:r>
              <a:rPr lang="ru-RU" sz="1200" dirty="0"/>
              <a:t/>
            </a:r>
            <a:br>
              <a:rPr lang="ru-RU" sz="1200" dirty="0"/>
            </a:br>
            <a:r>
              <a:rPr lang="ru-RU" sz="1200" dirty="0"/>
              <a:t>Объектом рассматриваемых преступлений является здоровье как физиологическое состояние организма. В </a:t>
            </a:r>
            <a:r>
              <a:rPr lang="ru-RU" sz="1200" dirty="0" smtClean="0"/>
              <a:t>УК РФ </a:t>
            </a:r>
            <a:r>
              <a:rPr lang="ru-RU" sz="1200" dirty="0"/>
              <a:t>Российской Федерации за одним исключением (ст. </a:t>
            </a:r>
            <a:r>
              <a:rPr lang="ru-RU" sz="1200" dirty="0" smtClean="0"/>
              <a:t>339 УК РФ) </a:t>
            </a:r>
            <a:r>
              <a:rPr lang="ru-RU" sz="1200" dirty="0"/>
              <a:t>наказывается причинение вреда здоровью другого человека.</a:t>
            </a:r>
            <a:br>
              <a:rPr lang="ru-RU" sz="1200" dirty="0"/>
            </a:br>
            <a:r>
              <a:rPr lang="ru-RU" sz="1200" dirty="0"/>
              <a:t/>
            </a:r>
            <a:br>
              <a:rPr lang="ru-RU" sz="1200" dirty="0"/>
            </a:br>
            <a:r>
              <a:rPr lang="ru-RU" sz="1200" dirty="0"/>
              <a:t>Объективная сторона может выражаться в действии или в бездействии путем </a:t>
            </a:r>
            <a:r>
              <a:rPr lang="ru-RU" sz="1200" dirty="0" smtClean="0"/>
              <a:t>механического</a:t>
            </a:r>
            <a:r>
              <a:rPr lang="ru-RU" sz="1200" dirty="0"/>
              <a:t>, физического, химического, биологического или психического воздействия. Обязательным элементом состава преступления являются последствия, которыми является вред здоровью той или иной тяжести. Этот вред может состоять в</a:t>
            </a:r>
            <a:r>
              <a:rPr lang="ru-RU" sz="1200" dirty="0" smtClean="0"/>
              <a:t>:</a:t>
            </a:r>
            <a:br>
              <a:rPr lang="ru-RU" sz="1200" dirty="0" smtClean="0"/>
            </a:br>
            <a:r>
              <a:rPr lang="ru-RU" sz="1200" dirty="0" smtClean="0"/>
              <a:t>1</a:t>
            </a:r>
            <a:r>
              <a:rPr lang="ru-RU" sz="1200" dirty="0"/>
              <a:t>) нарушении анатомической целостности органов или тканей, </a:t>
            </a:r>
            <a:r>
              <a:rPr lang="ru-RU" sz="1200" dirty="0" smtClean="0"/>
              <a:t/>
            </a:r>
            <a:br>
              <a:rPr lang="ru-RU" sz="1200" dirty="0" smtClean="0"/>
            </a:br>
            <a:r>
              <a:rPr lang="ru-RU" sz="1200" dirty="0" smtClean="0"/>
              <a:t>2</a:t>
            </a:r>
            <a:r>
              <a:rPr lang="ru-RU" sz="1200" dirty="0"/>
              <a:t>) нарушении физиологических функций органов или тканей, </a:t>
            </a:r>
            <a:r>
              <a:rPr lang="ru-RU" sz="1200" dirty="0" smtClean="0"/>
              <a:t/>
            </a:r>
            <a:br>
              <a:rPr lang="ru-RU" sz="1200" dirty="0" smtClean="0"/>
            </a:br>
            <a:r>
              <a:rPr lang="ru-RU" sz="1200" dirty="0" smtClean="0"/>
              <a:t>3</a:t>
            </a:r>
            <a:r>
              <a:rPr lang="ru-RU" sz="1200" dirty="0"/>
              <a:t>) заболевании или патологическом состоянии органов или тканей. Обязательно установление причинной связи между деянием и последствием.</a:t>
            </a:r>
            <a:br>
              <a:rPr lang="ru-RU" sz="1200" dirty="0"/>
            </a:br>
            <a:r>
              <a:rPr lang="ru-RU" sz="1200" dirty="0"/>
              <a:t/>
            </a:r>
            <a:br>
              <a:rPr lang="ru-RU" sz="1200" dirty="0"/>
            </a:br>
            <a:r>
              <a:rPr lang="ru-RU" sz="1200" dirty="0"/>
              <a:t>Субъективная сторона - вина в любой форме. В судебной практике часто встречается причинение вреда с неопределенным </a:t>
            </a:r>
            <a:r>
              <a:rPr lang="ru-RU" sz="1200" dirty="0" smtClean="0"/>
              <a:t>умыслом.</a:t>
            </a:r>
            <a:endParaRPr lang="ru-RU" sz="1200" dirty="0"/>
          </a:p>
          <a:p>
            <a:pPr eaLnBrk="0" hangingPunct="0">
              <a:spcBef>
                <a:spcPct val="50000"/>
              </a:spcBef>
            </a:pPr>
            <a:r>
              <a:rPr lang="ru-RU" sz="1200" dirty="0" smtClean="0"/>
              <a:t>Уголовная </a:t>
            </a:r>
            <a:r>
              <a:rPr lang="ru-RU" sz="1200" dirty="0"/>
              <a:t>ответственность за умышленное причинение тяжкого и средней тяжести вреда здоровью наступает с 14 лет, за остальные преступления против здоровья - с 16 лет.</a:t>
            </a:r>
            <a:br>
              <a:rPr lang="ru-RU" sz="1200" dirty="0"/>
            </a:br>
            <a:endParaRPr lang="ru-RU" sz="1100" dirty="0">
              <a:latin typeface="Arial Narrow" pitchFamily="34" charset="0"/>
            </a:endParaRPr>
          </a:p>
        </p:txBody>
      </p:sp>
      <p:sp>
        <p:nvSpPr>
          <p:cNvPr id="288772"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a:t>Общие вопросы</a:t>
            </a:r>
          </a:p>
        </p:txBody>
      </p:sp>
      <p:sp>
        <p:nvSpPr>
          <p:cNvPr id="21"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22"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23"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25" name="Управляющая кнопка: возврат 24">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Text Box 5"/>
          <p:cNvSpPr txBox="1">
            <a:spLocks noChangeArrowheads="1"/>
          </p:cNvSpPr>
          <p:nvPr/>
        </p:nvSpPr>
        <p:spPr bwMode="auto">
          <a:xfrm>
            <a:off x="34925" y="836613"/>
            <a:ext cx="9037638" cy="6480175"/>
          </a:xfrm>
          <a:prstGeom prst="rect">
            <a:avLst/>
          </a:prstGeom>
          <a:noFill/>
          <a:ln w="9525">
            <a:noFill/>
            <a:miter lim="800000"/>
            <a:headEnd/>
            <a:tailEnd/>
          </a:ln>
          <a:effectLst/>
        </p:spPr>
        <p:txBody>
          <a:bodyPr/>
          <a:lstStyle/>
          <a:p>
            <a:pPr algn="just" eaLnBrk="0" hangingPunct="0">
              <a:spcBef>
                <a:spcPct val="50000"/>
              </a:spcBef>
            </a:pPr>
            <a:r>
              <a:rPr lang="ru-RU" sz="1200" dirty="0" smtClean="0"/>
              <a:t>	Данное </a:t>
            </a:r>
            <a:r>
              <a:rPr lang="ru-RU" sz="1200" dirty="0"/>
              <a:t>преступление является самым опасным преступлением против здоровья. При формулировании основного состава данного преступления закон не дает описания действия, подчеркивая тем самым, что тяжкий вред здоровью может быть причинен любым способом, но подробно описывает последствия преступления, ибо именно по последствию различаются разные виды вреда здоровью.</a:t>
            </a:r>
            <a:br>
              <a:rPr lang="ru-RU" sz="1200" dirty="0"/>
            </a:br>
            <a:r>
              <a:rPr lang="ru-RU" sz="1200" dirty="0"/>
              <a:t/>
            </a:r>
            <a:br>
              <a:rPr lang="ru-RU" sz="1200" dirty="0"/>
            </a:br>
            <a:r>
              <a:rPr lang="ru-RU" sz="1200" dirty="0" smtClean="0"/>
              <a:t>	Один </a:t>
            </a:r>
            <a:r>
              <a:rPr lang="ru-RU" sz="1200" dirty="0"/>
              <a:t>из важнейших признаков тяжкого вреда здоровью - опасность для жизни человека в момент причинения. Это означает, что при обычном течении этот вред приводит к смерти. Спасение жизни человека оказанием своевременной медицинской помощи на оценку вида вреда не влияет. Правила судебно-медицинской экспертизы тяжести вреда здоровью относят к тяжкому вреду проникающие ранения черепа, переломы костей свода и основания черепа, ушиб головного мозга тяжелой, а в некоторых случаях и средней степени, проникающие ранения позвоночника, переломы и вывихи позвонков, проникающие ранения глотки, трахеи, пищевода, грудной клетки, брюшины, мочевого пузыря, кишечника, повреждения крупных кровеносных сосудов и т.п.</a:t>
            </a:r>
            <a:br>
              <a:rPr lang="ru-RU" sz="1200" dirty="0"/>
            </a:br>
            <a:r>
              <a:rPr lang="ru-RU" sz="1200" dirty="0"/>
              <a:t/>
            </a:r>
            <a:br>
              <a:rPr lang="ru-RU" sz="1200" dirty="0"/>
            </a:br>
            <a:r>
              <a:rPr lang="ru-RU" sz="1200" dirty="0" smtClean="0"/>
              <a:t>	К </a:t>
            </a:r>
            <a:r>
              <a:rPr lang="ru-RU" sz="1200" dirty="0"/>
              <a:t>тяжкому вреду здоровью относятся также повреждения, непосредственно не угрожающие жизни, но повлекшие потерю зрения, речи, слуха или какого-либо органа или утрату органом его функций (например, руки, ноги или утрату ими функций, потерю производительной способности или способности к совокуплению, оплодотворению, зачатию или деторождению), прерывание беременности, психическое расстройство, заболевание наркоманией либо токсикоманией. К этой же категории относятся ранения, приведшие к неизгладимому обезображиванию лица (при этом вопрос о неизгладимости рубца решает судебно-медицинский эксперт, а об обезображивании - суд с учетом возраста, пола и других особенностей потерпевшего; если для удаления рубца требуется косметическая операция - повреждение считается неизгладимым).</a:t>
            </a:r>
            <a:br>
              <a:rPr lang="ru-RU" sz="1200" dirty="0"/>
            </a:br>
            <a:r>
              <a:rPr lang="ru-RU" sz="1200" dirty="0"/>
              <a:t/>
            </a:r>
            <a:br>
              <a:rPr lang="ru-RU" sz="1200" dirty="0"/>
            </a:br>
            <a:r>
              <a:rPr lang="ru-RU" sz="1200" dirty="0" smtClean="0"/>
              <a:t>	Тяжким </a:t>
            </a:r>
            <a:r>
              <a:rPr lang="ru-RU" sz="1200" dirty="0"/>
              <a:t>вредом считается также значительная стойкая (т.е. на срок свыше 120 дней) утрата общей трудоспособности не менее чем на одну треть или заведомо для виновного полная утрата профессиональной трудоспособности (например, утрата пальца у пианиста).</a:t>
            </a:r>
            <a:br>
              <a:rPr lang="ru-RU" sz="1200" dirty="0"/>
            </a:br>
            <a:r>
              <a:rPr lang="ru-RU" sz="1200" dirty="0"/>
              <a:t/>
            </a:r>
            <a:br>
              <a:rPr lang="ru-RU" sz="1200" dirty="0"/>
            </a:br>
            <a:endParaRPr lang="ru-RU" sz="1200" dirty="0">
              <a:latin typeface="Arial Narrow" pitchFamily="34" charset="0"/>
            </a:endParaRPr>
          </a:p>
        </p:txBody>
      </p:sp>
      <p:sp>
        <p:nvSpPr>
          <p:cNvPr id="28979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Умышленное причинение тяжкого вреда здоровью (ст. </a:t>
            </a:r>
            <a:r>
              <a:rPr lang="ru-RU" b="1" dirty="0" smtClean="0"/>
              <a:t>111 УК РФ</a:t>
            </a:r>
            <a:r>
              <a:rPr lang="ru-RU" dirty="0" smtClean="0"/>
              <a:t>)</a:t>
            </a:r>
            <a:endParaRPr lang="ru-RU" b="1" dirty="0"/>
          </a:p>
        </p:txBody>
      </p:sp>
      <p:sp>
        <p:nvSpPr>
          <p:cNvPr id="10"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4" name="Управляющая кнопка: возврат 13">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Text Box 3"/>
          <p:cNvSpPr txBox="1">
            <a:spLocks noChangeArrowheads="1"/>
          </p:cNvSpPr>
          <p:nvPr/>
        </p:nvSpPr>
        <p:spPr bwMode="auto">
          <a:xfrm>
            <a:off x="0" y="915988"/>
            <a:ext cx="9036050" cy="5537200"/>
          </a:xfrm>
          <a:prstGeom prst="rect">
            <a:avLst/>
          </a:prstGeom>
          <a:noFill/>
          <a:ln w="9525">
            <a:noFill/>
            <a:miter lim="800000"/>
            <a:headEnd/>
            <a:tailEnd/>
          </a:ln>
          <a:effectLst/>
        </p:spPr>
        <p:txBody>
          <a:bodyPr/>
          <a:lstStyle/>
          <a:p>
            <a:pPr algn="just" eaLnBrk="0" hangingPunct="0">
              <a:spcBef>
                <a:spcPct val="50000"/>
              </a:spcBef>
            </a:pPr>
            <a:r>
              <a:rPr lang="ru-RU" sz="1200" b="1" dirty="0" smtClean="0"/>
              <a:t>	Субъективная </a:t>
            </a:r>
            <a:r>
              <a:rPr lang="ru-RU" sz="1200" b="1" dirty="0"/>
              <a:t>сторона преступления</a:t>
            </a:r>
            <a:r>
              <a:rPr lang="ru-RU" sz="1200" dirty="0"/>
              <a:t> - прямой или косвенный умысел.</a:t>
            </a:r>
            <a:br>
              <a:rPr lang="ru-RU" sz="1200" dirty="0"/>
            </a:br>
            <a:r>
              <a:rPr lang="ru-RU" sz="1200" dirty="0"/>
              <a:t/>
            </a:r>
            <a:br>
              <a:rPr lang="ru-RU" sz="1200" dirty="0"/>
            </a:br>
            <a:r>
              <a:rPr lang="ru-RU" sz="1200" dirty="0" smtClean="0"/>
              <a:t>	Квалифицирующие </a:t>
            </a:r>
            <a:r>
              <a:rPr lang="ru-RU" sz="1200" dirty="0"/>
              <a:t>признаки разбиты на три категории. К первой (ч. 2 ст. 111 </a:t>
            </a:r>
            <a:r>
              <a:rPr lang="ru-RU" sz="1200" dirty="0" smtClean="0"/>
              <a:t>УК РФ) </a:t>
            </a:r>
            <a:r>
              <a:rPr lang="ru-RU" sz="1200" dirty="0"/>
              <a:t>законодатель относит причинение тяжкого вреда лицу или его близким в связи с осуществлением данным лицом служебной деятельности или выполнением общественного долга; причинение вреда с особой жестокостью, издевательством или мучениями для потерпевшего, а равно лицу, заведомо для виновного находящемуся в беспомощном состоянии; </a:t>
            </a:r>
            <a:r>
              <a:rPr lang="ru-RU" sz="1200" dirty="0" err="1"/>
              <a:t>общеопасным</a:t>
            </a:r>
            <a:r>
              <a:rPr lang="ru-RU" sz="1200" dirty="0"/>
              <a:t> способом; по найму; из хулиганских побуждений; по мотиву национальной, расовой, религиозной ненависти или вражды; в целях использования органов или тканей потерпевшего.</a:t>
            </a:r>
            <a:br>
              <a:rPr lang="ru-RU" sz="1200" dirty="0"/>
            </a:br>
            <a:r>
              <a:rPr lang="ru-RU" sz="1200" dirty="0"/>
              <a:t/>
            </a:r>
            <a:br>
              <a:rPr lang="ru-RU" sz="1200" dirty="0"/>
            </a:br>
            <a:r>
              <a:rPr lang="ru-RU" sz="1200" dirty="0" smtClean="0"/>
              <a:t>	Особо </a:t>
            </a:r>
            <a:r>
              <a:rPr lang="ru-RU" sz="1200" dirty="0"/>
              <a:t>квалифицированный состав (ч. 3 ст. 111 </a:t>
            </a:r>
            <a:r>
              <a:rPr lang="ru-RU" sz="1200" dirty="0" smtClean="0"/>
              <a:t>УК РФ) </a:t>
            </a:r>
            <a:r>
              <a:rPr lang="ru-RU" sz="1200" dirty="0"/>
              <a:t>констатируется, если вред причинен группой лиц, группой лиц по предварительному сговору или организованной группой; в отношении двух или более лиц; неоднократно или лицом, ранее совершившим убийство, предусмотренное статьей 105 </a:t>
            </a:r>
            <a:r>
              <a:rPr lang="ru-RU" sz="1200" dirty="0" smtClean="0"/>
              <a:t>УК РФ.</a:t>
            </a:r>
            <a:r>
              <a:rPr lang="ru-RU" sz="1200" dirty="0"/>
              <a:t/>
            </a:r>
            <a:br>
              <a:rPr lang="ru-RU" sz="1200" dirty="0"/>
            </a:br>
            <a:r>
              <a:rPr lang="ru-RU" sz="1200" dirty="0"/>
              <a:t/>
            </a:r>
            <a:br>
              <a:rPr lang="ru-RU" sz="1200" dirty="0"/>
            </a:br>
            <a:r>
              <a:rPr lang="ru-RU" sz="1200" dirty="0" smtClean="0"/>
              <a:t>	Анализ </a:t>
            </a:r>
            <a:r>
              <a:rPr lang="ru-RU" sz="1200" dirty="0"/>
              <a:t>указанных признаков был дан при рассмотрении состава квалифицированного убийства.</a:t>
            </a:r>
            <a:br>
              <a:rPr lang="ru-RU" sz="1200" dirty="0"/>
            </a:br>
            <a:r>
              <a:rPr lang="ru-RU" sz="1200" dirty="0"/>
              <a:t/>
            </a:r>
            <a:br>
              <a:rPr lang="ru-RU" sz="1200" dirty="0"/>
            </a:br>
            <a:r>
              <a:rPr lang="ru-RU" sz="1200" dirty="0" smtClean="0"/>
              <a:t>	Кроме </a:t>
            </a:r>
            <a:r>
              <a:rPr lang="ru-RU" sz="1200" dirty="0"/>
              <a:t>того, в ст. </a:t>
            </a:r>
            <a:r>
              <a:rPr lang="ru-RU" sz="1200" dirty="0" smtClean="0"/>
              <a:t>111 УК РФ </a:t>
            </a:r>
            <a:r>
              <a:rPr lang="ru-RU" sz="1200" dirty="0" err="1" smtClean="0"/>
              <a:t>РФ</a:t>
            </a:r>
            <a:r>
              <a:rPr lang="ru-RU" sz="1200" dirty="0" smtClean="0"/>
              <a:t> </a:t>
            </a:r>
            <a:r>
              <a:rPr lang="ru-RU" sz="1200" dirty="0"/>
              <a:t>имеется еще ч. 4, которая предусматривает ответственность за причинение тяжкого вреда здоровью, повлекшее по неосторожности смерть потерпевшего. Налицо состав с двумя формами вины: вред здоровью причиняется умышленно (с прямым или косвенным умыслом), но отношение к причинению смерти - неосторожное (в форме легкомыслия или небрежности). Отличие от умышленного убийства в том, что виновный не желал и сознательно не допускал и не относился безразлично к наступлению смерти потерпевшего. Отличие от неосторожного убийства в том, что виновный умышленно причинял вред здоровью потерпевшего.</a:t>
            </a:r>
            <a:br>
              <a:rPr lang="ru-RU" sz="1200" dirty="0"/>
            </a:br>
            <a:r>
              <a:rPr lang="ru-RU" sz="1200" dirty="0"/>
              <a:t/>
            </a:r>
            <a:br>
              <a:rPr lang="ru-RU" sz="1200" dirty="0"/>
            </a:br>
            <a:endParaRPr lang="ru-RU" sz="1200" dirty="0">
              <a:latin typeface="Arial Narrow" pitchFamily="34" charset="0"/>
            </a:endParaRPr>
          </a:p>
        </p:txBody>
      </p:sp>
      <p:sp>
        <p:nvSpPr>
          <p:cNvPr id="14"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8" name="Управляющая кнопка: возврат 17">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Text Box 5"/>
          <p:cNvSpPr txBox="1">
            <a:spLocks noChangeArrowheads="1"/>
          </p:cNvSpPr>
          <p:nvPr/>
        </p:nvSpPr>
        <p:spPr bwMode="auto">
          <a:xfrm>
            <a:off x="34925" y="836613"/>
            <a:ext cx="9037638" cy="6480175"/>
          </a:xfrm>
          <a:prstGeom prst="rect">
            <a:avLst/>
          </a:prstGeom>
          <a:noFill/>
          <a:ln w="9525">
            <a:noFill/>
            <a:miter lim="800000"/>
            <a:headEnd/>
            <a:tailEnd/>
          </a:ln>
          <a:effectLst/>
        </p:spPr>
        <p:txBody>
          <a:bodyPr/>
          <a:lstStyle/>
          <a:p>
            <a:pPr algn="just" eaLnBrk="0" hangingPunct="0">
              <a:spcBef>
                <a:spcPct val="50000"/>
              </a:spcBef>
            </a:pPr>
            <a:r>
              <a:rPr lang="ru-RU" sz="1200" dirty="0" smtClean="0"/>
              <a:t>	Данный </a:t>
            </a:r>
            <a:r>
              <a:rPr lang="ru-RU" sz="1200" dirty="0"/>
              <a:t>вид вреда здоровью не связан с опасностью для жизни потерпевшего и не влечет указанных при анализе ст. </a:t>
            </a:r>
            <a:r>
              <a:rPr lang="ru-RU" sz="1200" dirty="0" smtClean="0"/>
              <a:t>111 УК РФ </a:t>
            </a:r>
            <a:r>
              <a:rPr lang="ru-RU" sz="1200" dirty="0"/>
              <a:t>вредных последствий. Признаками этого преступления является длительная (свыше 21 дня) временная утрата трудоспособности или значительная стойкая утрата трудоспособности от 10 до 30%. </a:t>
            </a:r>
            <a:endParaRPr lang="ru-RU" sz="1200" dirty="0" smtClean="0"/>
          </a:p>
          <a:p>
            <a:pPr algn="just" eaLnBrk="0" hangingPunct="0">
              <a:spcBef>
                <a:spcPct val="50000"/>
              </a:spcBef>
            </a:pPr>
            <a:r>
              <a:rPr lang="ru-RU" sz="1200" dirty="0"/>
              <a:t>	</a:t>
            </a:r>
            <a:r>
              <a:rPr lang="ru-RU" sz="1200" dirty="0" smtClean="0"/>
              <a:t>Здесь </a:t>
            </a:r>
            <a:r>
              <a:rPr lang="ru-RU" sz="1200" dirty="0"/>
              <a:t>имеются в виду трещины и переломы мелких костей, одного-трех ребер на одной стороне груди, вывихи в мелких суставах, потеря слуха на одно ухо, потеря пальца руки или </a:t>
            </a:r>
            <a:r>
              <a:rPr lang="ru-RU" sz="1200" dirty="0" smtClean="0"/>
              <a:t>ноги.</a:t>
            </a:r>
            <a:endParaRPr lang="ru-RU" sz="1200" dirty="0"/>
          </a:p>
          <a:p>
            <a:pPr algn="just" eaLnBrk="0" hangingPunct="0">
              <a:spcBef>
                <a:spcPct val="50000"/>
              </a:spcBef>
            </a:pPr>
            <a:r>
              <a:rPr lang="ru-RU" sz="1200" b="1" dirty="0"/>
              <a:t>	</a:t>
            </a:r>
            <a:r>
              <a:rPr lang="ru-RU" sz="1200" b="1" dirty="0" smtClean="0"/>
              <a:t>Субъективная </a:t>
            </a:r>
            <a:r>
              <a:rPr lang="ru-RU" sz="1200" b="1" dirty="0"/>
              <a:t>сторона</a:t>
            </a:r>
            <a:r>
              <a:rPr lang="ru-RU" sz="1200" dirty="0"/>
              <a:t> - прямой или косвенный умысел. </a:t>
            </a:r>
          </a:p>
          <a:p>
            <a:pPr algn="just" eaLnBrk="0" hangingPunct="0">
              <a:spcBef>
                <a:spcPct val="50000"/>
              </a:spcBef>
            </a:pPr>
            <a:r>
              <a:rPr lang="ru-RU" sz="1200" dirty="0"/>
              <a:t>	</a:t>
            </a:r>
            <a:r>
              <a:rPr lang="ru-RU" sz="1200" dirty="0" smtClean="0"/>
              <a:t>Квалифицирующие </a:t>
            </a:r>
            <a:r>
              <a:rPr lang="ru-RU" sz="1200" dirty="0"/>
              <a:t>признаки сгруппированы в ч. 2 ст. 112 </a:t>
            </a:r>
            <a:r>
              <a:rPr lang="ru-RU" sz="1200" dirty="0" smtClean="0"/>
              <a:t>УК РФ. </a:t>
            </a:r>
            <a:r>
              <a:rPr lang="ru-RU" sz="1200" dirty="0"/>
              <a:t>К ним отнесены: причинение средней тяжести вреда здоровью двум или более лицам; лицу или его близким в связи с осуществлением данным лицом служебной деятельности или выполнением общественного долга; с особой жестокостью, издевательством или мучениями для потерпевшего, а равно лицу, заведомо для виновного находящемуся в беспомощном состоянии; группой лиц, группой лиц по предварительному сговору или организованной группой; из хулиганских побуждений; по мотиву национальной, расовой, религиозной ненависти или вражды; ранее совершившим умышленное причинение тяжкого вреда здоровью или убийство, предусмотренное статьей </a:t>
            </a:r>
            <a:r>
              <a:rPr lang="ru-RU" sz="1200" dirty="0" smtClean="0"/>
              <a:t>105 </a:t>
            </a:r>
            <a:r>
              <a:rPr lang="ru-RU" sz="1200" dirty="0"/>
              <a:t>настоящего Кодекса. Анализ указанных признаков был дан при рассмотрении состава убийства.</a:t>
            </a:r>
            <a:br>
              <a:rPr lang="ru-RU" sz="1200" dirty="0"/>
            </a:br>
            <a:r>
              <a:rPr lang="ru-RU" sz="1200" dirty="0"/>
              <a:t/>
            </a:r>
            <a:br>
              <a:rPr lang="ru-RU" sz="1200" dirty="0"/>
            </a:br>
            <a:endParaRPr lang="ru-RU" sz="1200" dirty="0">
              <a:latin typeface="Arial Narrow" pitchFamily="34" charset="0"/>
            </a:endParaRPr>
          </a:p>
        </p:txBody>
      </p:sp>
      <p:sp>
        <p:nvSpPr>
          <p:cNvPr id="291844"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Умышленное причинение вреда здоровью средней тяжести (ст. </a:t>
            </a:r>
            <a:r>
              <a:rPr lang="ru-RU" b="1" dirty="0" smtClean="0"/>
              <a:t>112 УК РФ)</a:t>
            </a:r>
            <a:endParaRPr lang="ru-RU"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Footer Placeholder 2"/>
          <p:cNvSpPr>
            <a:spLocks noGrp="1"/>
          </p:cNvSpPr>
          <p:nvPr>
            <p:ph type="ftr" sz="quarter" idx="11"/>
          </p:nvPr>
        </p:nvSpPr>
        <p:spPr bwMode="auto">
          <a:xfrm>
            <a:off x="899592"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Общая часть</a:t>
            </a:r>
          </a:p>
        </p:txBody>
      </p:sp>
      <p:sp>
        <p:nvSpPr>
          <p:cNvPr id="41987" name="Text Box 5"/>
          <p:cNvSpPr txBox="1">
            <a:spLocks noChangeArrowheads="1"/>
          </p:cNvSpPr>
          <p:nvPr/>
        </p:nvSpPr>
        <p:spPr bwMode="auto">
          <a:xfrm>
            <a:off x="0" y="1557338"/>
            <a:ext cx="9144000" cy="2465387"/>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p>
          <a:p>
            <a:pPr eaLnBrk="0" hangingPunct="0">
              <a:spcBef>
                <a:spcPct val="50000"/>
              </a:spcBef>
              <a:buFontTx/>
              <a:buChar char="•"/>
            </a:pPr>
            <a:r>
              <a:rPr lang="ru-RU" sz="2400" dirty="0">
                <a:latin typeface="Segoe Print" pitchFamily="2" charset="0"/>
                <a:hlinkClick r:id="rId4" action="ppaction://hlinksldjump"/>
              </a:rPr>
              <a:t>Нормативный материал</a:t>
            </a:r>
            <a:endParaRPr lang="ru-RU" sz="2400" dirty="0">
              <a:latin typeface="Segoe Print" pitchFamily="2" charset="0"/>
              <a:hlinkClick r:id="rId5" action="ppaction://hlinksldjump"/>
            </a:endParaRPr>
          </a:p>
          <a:p>
            <a:pPr eaLnBrk="0" hangingPunct="0">
              <a:spcBef>
                <a:spcPct val="50000"/>
              </a:spcBef>
              <a:buFontTx/>
              <a:buChar char="•"/>
            </a:pPr>
            <a:r>
              <a:rPr lang="ru-RU" sz="2400" dirty="0">
                <a:latin typeface="Segoe Print" pitchFamily="2" charset="0"/>
                <a:hlinkClick r:id="rId6" action="ppaction://hlinksldjump"/>
              </a:rPr>
              <a:t>Список литературы</a:t>
            </a:r>
          </a:p>
          <a:p>
            <a:pPr eaLnBrk="0" hangingPunct="0">
              <a:spcBef>
                <a:spcPct val="50000"/>
              </a:spcBef>
              <a:buFontTx/>
              <a:buChar char="•"/>
            </a:pPr>
            <a:r>
              <a:rPr lang="ru-RU" sz="2400" dirty="0">
                <a:latin typeface="Segoe Print" pitchFamily="2" charset="0"/>
                <a:hlinkClick r:id="rId7"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b="1" dirty="0">
                <a:solidFill>
                  <a:srgbClr val="FF3300"/>
                </a:solidFill>
                <a:latin typeface="Segoe Print" pitchFamily="2" charset="0"/>
              </a:rPr>
              <a:t>Лекция</a:t>
            </a:r>
            <a:endParaRPr lang="ru-RU" sz="2400" dirty="0">
              <a:latin typeface="Segoe Print" pitchFamily="2" charset="0"/>
            </a:endParaRPr>
          </a:p>
        </p:txBody>
      </p:sp>
      <p:sp>
        <p:nvSpPr>
          <p:cNvPr id="41988" name="Rectangle 23"/>
          <p:cNvSpPr>
            <a:spLocks noChangeArrowheads="1"/>
          </p:cNvSpPr>
          <p:nvPr/>
        </p:nvSpPr>
        <p:spPr bwMode="auto">
          <a:xfrm>
            <a:off x="0" y="188640"/>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endParaRPr lang="ru-RU" b="1"/>
          </a:p>
          <a:p>
            <a:pPr algn="ctr" eaLnBrk="0" hangingPunct="0">
              <a:spcBef>
                <a:spcPct val="50000"/>
              </a:spcBef>
            </a:pPr>
            <a:r>
              <a:rPr lang="ru-RU" b="1">
                <a:solidFill>
                  <a:srgbClr val="000000"/>
                </a:solidFill>
              </a:rPr>
              <a:t>Преступление и состав преступления</a:t>
            </a:r>
          </a:p>
          <a:p>
            <a:pPr algn="ctr" eaLnBrk="0" hangingPunct="0">
              <a:spcBef>
                <a:spcPct val="50000"/>
              </a:spcBef>
            </a:pPr>
            <a:endParaRPr lang="ru-RU" b="1">
              <a:solidFill>
                <a:srgbClr val="000000"/>
              </a:solidFill>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8">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2" name="27.wav">
            <a:hlinkClick r:id="" action="ppaction://media"/>
          </p:cNvPr>
          <p:cNvPicPr>
            <a:picLocks noRot="1" noChangeAspect="1"/>
          </p:cNvPicPr>
          <p:nvPr>
            <a:audioFile r:link="rId1"/>
          </p:nvPr>
        </p:nvPicPr>
        <p:blipFill>
          <a:blip r:embed="rId10" cstate="print"/>
          <a:stretch>
            <a:fillRect/>
          </a:stretch>
        </p:blipFill>
        <p:spPr>
          <a:xfrm>
            <a:off x="1043608" y="422108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541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Text Box 5"/>
          <p:cNvSpPr txBox="1">
            <a:spLocks noChangeArrowheads="1"/>
          </p:cNvSpPr>
          <p:nvPr/>
        </p:nvSpPr>
        <p:spPr bwMode="auto">
          <a:xfrm>
            <a:off x="34925" y="836613"/>
            <a:ext cx="9037638" cy="6480175"/>
          </a:xfrm>
          <a:prstGeom prst="rect">
            <a:avLst/>
          </a:prstGeom>
          <a:noFill/>
          <a:ln w="9525">
            <a:noFill/>
            <a:miter lim="800000"/>
            <a:headEnd/>
            <a:tailEnd/>
          </a:ln>
          <a:effectLst/>
        </p:spPr>
        <p:txBody>
          <a:bodyPr/>
          <a:lstStyle/>
          <a:p>
            <a:pPr algn="just" eaLnBrk="0" hangingPunct="0">
              <a:spcBef>
                <a:spcPct val="50000"/>
              </a:spcBef>
            </a:pPr>
            <a:r>
              <a:rPr lang="ru-RU" sz="1200" dirty="0" smtClean="0"/>
              <a:t>	В </a:t>
            </a:r>
            <a:r>
              <a:rPr lang="ru-RU" sz="1200" dirty="0"/>
              <a:t>Уголовном кодексе предусмотрена уголовная ответственность за причинение тяжкого или средней тяжести вреда здоровью в состоянии аффекта и при превышении пределов необходимой обороны либо при превышении мер, необходимых для задержания лица, совершившего преступление, также по неосторожности (ст. 113, 114 и 118 </a:t>
            </a:r>
            <a:r>
              <a:rPr lang="ru-RU" sz="1200" dirty="0" smtClean="0"/>
              <a:t>УК РФ).</a:t>
            </a:r>
            <a:r>
              <a:rPr lang="ru-RU" sz="1200" dirty="0"/>
              <a:t/>
            </a:r>
            <a:br>
              <a:rPr lang="ru-RU" sz="1200" dirty="0"/>
            </a:br>
            <a:r>
              <a:rPr lang="ru-RU" sz="1200" dirty="0"/>
              <a:t/>
            </a:r>
            <a:br>
              <a:rPr lang="ru-RU" sz="1200" dirty="0"/>
            </a:br>
            <a:r>
              <a:rPr lang="ru-RU" sz="1200" dirty="0" smtClean="0"/>
              <a:t>	Понятие </a:t>
            </a:r>
            <a:r>
              <a:rPr lang="ru-RU" sz="1200" dirty="0"/>
              <a:t>тяжкого и средней тяжести вреда здоровью, а также понятия внезапно возникшего сильного душевного волнения (аффекта), превышения пределов необходимой обороны и превышения мер, необходимых для задержания лица, совершившего преступление, были даны выше.</a:t>
            </a:r>
            <a:br>
              <a:rPr lang="ru-RU" sz="1200" dirty="0"/>
            </a:br>
            <a:r>
              <a:rPr lang="ru-RU" sz="1200" dirty="0"/>
              <a:t/>
            </a:r>
            <a:br>
              <a:rPr lang="ru-RU" sz="1200" dirty="0"/>
            </a:br>
            <a:r>
              <a:rPr lang="ru-RU" sz="1200" dirty="0" smtClean="0"/>
              <a:t>	Легкий </a:t>
            </a:r>
            <a:r>
              <a:rPr lang="ru-RU" sz="1200" dirty="0"/>
              <a:t>вред здоровью влечет уголовную ответственность лишь в том случае, когда он вызвал кратковременное (не свыше 21 дня) расстройство здоровья или незначительную (5%) стойкую утрату общей трудоспособности. Уголовная ответственность за причинение легкого вреда здоровью наступает только в случае умышленной вины.</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292868"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Другие преступления против здоровья (ст. 113, 114, </a:t>
            </a:r>
            <a:r>
              <a:rPr lang="ru-RU" b="1" dirty="0" smtClean="0"/>
              <a:t>118 УК РФ)</a:t>
            </a:r>
            <a:endParaRPr lang="ru-RU"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 Box 5"/>
          <p:cNvSpPr txBox="1">
            <a:spLocks noChangeArrowheads="1"/>
          </p:cNvSpPr>
          <p:nvPr/>
        </p:nvSpPr>
        <p:spPr bwMode="auto">
          <a:xfrm>
            <a:off x="26988" y="449263"/>
            <a:ext cx="9036050" cy="6480175"/>
          </a:xfrm>
          <a:prstGeom prst="rect">
            <a:avLst/>
          </a:prstGeom>
          <a:noFill/>
          <a:ln w="9525">
            <a:noFill/>
            <a:miter lim="800000"/>
            <a:headEnd/>
            <a:tailEnd/>
          </a:ln>
          <a:effectLst/>
        </p:spPr>
        <p:txBody>
          <a:bodyPr/>
          <a:lstStyle/>
          <a:p>
            <a:pPr algn="just" eaLnBrk="0" hangingPunct="0">
              <a:spcBef>
                <a:spcPct val="50000"/>
              </a:spcBef>
            </a:pPr>
            <a:r>
              <a:rPr lang="ru-RU" sz="1200" dirty="0" smtClean="0"/>
              <a:t>	Побои </a:t>
            </a:r>
            <a:r>
              <a:rPr lang="ru-RU" sz="1200" dirty="0"/>
              <a:t>представляют собой действия, выражающиеся в нанесении ударов, или иных насильственных действий, причиняющих физическую боль человеку. Если побои вызывают последствия, указанные в статьях 111, 112 или 115, содеянное квалифицируется по этим статьям, и упоминания ст. 116 </a:t>
            </a:r>
            <a:r>
              <a:rPr lang="ru-RU" sz="1200" dirty="0" smtClean="0"/>
              <a:t>УК РФ </a:t>
            </a:r>
            <a:r>
              <a:rPr lang="ru-RU" sz="1200" dirty="0"/>
              <a:t>не требуется.</a:t>
            </a:r>
            <a:br>
              <a:rPr lang="ru-RU" sz="1200" dirty="0"/>
            </a:br>
            <a:r>
              <a:rPr lang="ru-RU" sz="1200" dirty="0"/>
              <a:t>Побои могут вызвать царапины, ссадины, кровоподтеки и т.п., но могут и не оставить никаких следов на теле человека. Иные насильственные действия могут выражаться в щипании, сечении, укусах натравленных собак и т.д.</a:t>
            </a:r>
            <a:br>
              <a:rPr lang="ru-RU" sz="1200" dirty="0"/>
            </a:br>
            <a:r>
              <a:rPr lang="ru-RU" sz="1200" dirty="0"/>
              <a:t>Субъективная сторона может выражаться только в прямом </a:t>
            </a:r>
            <a:r>
              <a:rPr lang="ru-RU" sz="1200" dirty="0" smtClean="0"/>
              <a:t>умысле.</a:t>
            </a:r>
            <a:endParaRPr lang="ru-RU" sz="1200" dirty="0"/>
          </a:p>
          <a:p>
            <a:pPr algn="just" eaLnBrk="0" hangingPunct="0">
              <a:spcBef>
                <a:spcPct val="50000"/>
              </a:spcBef>
            </a:pPr>
            <a:r>
              <a:rPr lang="ru-RU" sz="1200" dirty="0"/>
              <a:t>	</a:t>
            </a:r>
            <a:r>
              <a:rPr lang="ru-RU" sz="1200" dirty="0" smtClean="0"/>
              <a:t>Истязание </a:t>
            </a:r>
            <a:r>
              <a:rPr lang="ru-RU" sz="1200" dirty="0"/>
              <a:t>определяется в законе как причинение физических или психических страданий путем систематического нанесения побоев либо иными насильственными действиями, если это не причинило тяжкого или средней тяжести вреда здоровью (ст. 111 и 112 </a:t>
            </a:r>
            <a:r>
              <a:rPr lang="ru-RU" sz="1200" dirty="0" smtClean="0"/>
              <a:t>УК РФ). </a:t>
            </a:r>
            <a:r>
              <a:rPr lang="ru-RU" sz="1200" dirty="0"/>
              <a:t>В последнем случае содеянное квалифицируется по этим статьям </a:t>
            </a:r>
            <a:r>
              <a:rPr lang="ru-RU" sz="1200" dirty="0" smtClean="0"/>
              <a:t>УК РФ, </a:t>
            </a:r>
            <a:r>
              <a:rPr lang="ru-RU" sz="1200" dirty="0"/>
              <a:t>и ссылки на ст. 117 </a:t>
            </a:r>
            <a:r>
              <a:rPr lang="ru-RU" sz="1200" dirty="0" smtClean="0"/>
              <a:t>УК РФ </a:t>
            </a:r>
            <a:r>
              <a:rPr lang="ru-RU" sz="1200" dirty="0"/>
              <a:t>не </a:t>
            </a:r>
            <a:r>
              <a:rPr lang="ru-RU" sz="1200" dirty="0" smtClean="0"/>
              <a:t>требуется.</a:t>
            </a:r>
            <a:endParaRPr lang="ru-RU" sz="1200" dirty="0"/>
          </a:p>
          <a:p>
            <a:pPr algn="just" eaLnBrk="0" hangingPunct="0">
              <a:spcBef>
                <a:spcPct val="50000"/>
              </a:spcBef>
            </a:pPr>
            <a:r>
              <a:rPr lang="ru-RU" sz="1200" dirty="0"/>
              <a:t>	</a:t>
            </a:r>
            <a:r>
              <a:rPr lang="ru-RU" sz="1200" dirty="0" smtClean="0"/>
              <a:t>В </a:t>
            </a:r>
            <a:r>
              <a:rPr lang="ru-RU" sz="1200" dirty="0"/>
              <a:t>отличие от побоев, предусмотренных ст. 116 </a:t>
            </a:r>
            <a:r>
              <a:rPr lang="ru-RU" sz="1200" dirty="0" smtClean="0"/>
              <a:t>УК РФ, </a:t>
            </a:r>
            <a:r>
              <a:rPr lang="ru-RU" sz="1200" dirty="0"/>
              <a:t>истязание связывается с нанесением систематических побоев. Систематичность предполагает как нанесение побоев несколько раз (практика исходит из того, что это было не менее трех раз), так и внутреннюю связь этих избиений. Побои могут быть нанесены рукой, палкой, плетью, розгами или любыми другими </a:t>
            </a:r>
            <a:r>
              <a:rPr lang="ru-RU" sz="1200" dirty="0" smtClean="0"/>
              <a:t>предметами.</a:t>
            </a:r>
            <a:endParaRPr lang="ru-RU" sz="1200" dirty="0"/>
          </a:p>
          <a:p>
            <a:pPr algn="just" eaLnBrk="0" hangingPunct="0">
              <a:spcBef>
                <a:spcPct val="50000"/>
              </a:spcBef>
            </a:pPr>
            <a:r>
              <a:rPr lang="ru-RU" sz="1200" b="1" dirty="0"/>
              <a:t>	</a:t>
            </a:r>
            <a:r>
              <a:rPr lang="ru-RU" sz="1200" b="1" dirty="0" smtClean="0"/>
              <a:t>Страдания</a:t>
            </a:r>
            <a:r>
              <a:rPr lang="ru-RU" sz="1200" dirty="0" smtClean="0"/>
              <a:t> </a:t>
            </a:r>
            <a:r>
              <a:rPr lang="ru-RU" sz="1200" dirty="0"/>
              <a:t>- это многократная, длительная боль, которую испытывает потерпевший. Иные насильственные действия могут заключаться в длительном лишении пищи, питья, запирании в холодном подвале, привязывании на длительное время на морозе. Психические страдания могут быть причинены, например, привязыванием боязливого человека (женщины, ребенка) ночью на кладбище, в лесу, запирании в темном </a:t>
            </a:r>
            <a:r>
              <a:rPr lang="ru-RU" sz="1200" dirty="0" smtClean="0"/>
              <a:t>помещении.</a:t>
            </a:r>
          </a:p>
          <a:p>
            <a:pPr algn="just" eaLnBrk="0" hangingPunct="0">
              <a:spcBef>
                <a:spcPct val="50000"/>
              </a:spcBef>
            </a:pPr>
            <a:r>
              <a:rPr lang="ru-RU" sz="1200" b="1" dirty="0"/>
              <a:t>	</a:t>
            </a:r>
            <a:r>
              <a:rPr lang="ru-RU" sz="1200" b="1" dirty="0" smtClean="0"/>
              <a:t>Субъективная </a:t>
            </a:r>
            <a:r>
              <a:rPr lang="ru-RU" sz="1200" b="1" dirty="0"/>
              <a:t>сторона</a:t>
            </a:r>
            <a:r>
              <a:rPr lang="ru-RU" sz="1200" dirty="0"/>
              <a:t> - прямой умысел.</a:t>
            </a:r>
            <a:br>
              <a:rPr lang="ru-RU" sz="1200" dirty="0"/>
            </a:br>
            <a:r>
              <a:rPr lang="ru-RU" sz="1200" dirty="0"/>
              <a:t>Квалифицированный состав преступления предусмотрен ч. 2 ст. 117 </a:t>
            </a:r>
            <a:r>
              <a:rPr lang="ru-RU" sz="1200" dirty="0" smtClean="0"/>
              <a:t>УК РФ. </a:t>
            </a:r>
            <a:r>
              <a:rPr lang="ru-RU" sz="1200" dirty="0"/>
              <a:t>Он констатируется в том случае, если истязания совершены в отношении двух или более лиц; в отношении лица или его близких в связи с осуществлением данным лицом служебной деятельности или выполнением общественного долга; в отношении женщины, заведомо для виновного находящейся в состоянии беременности; в отношении заведомо несовершеннолетнего или лица, заведомо для виновного находящегося в беспомощном состоянии либо в материальной или иной зависимости от виновного, а равно лица, похищенного либо захваченного в качестве заложника; с применением пытки; группой лиц, группой лиц по предварительному сговору или организованной группой; по найму; по мотиву национальной, расовой, религиозной ненависти или вражды.</a:t>
            </a:r>
            <a:br>
              <a:rPr lang="ru-RU" sz="1200" dirty="0"/>
            </a:br>
            <a:r>
              <a:rPr lang="ru-RU" sz="1200" dirty="0" smtClean="0"/>
              <a:t>	Большинство </a:t>
            </a:r>
            <a:r>
              <a:rPr lang="ru-RU" sz="1200" dirty="0"/>
              <a:t>этих признаков рассматривалось при анализе ст. 105 </a:t>
            </a:r>
            <a:r>
              <a:rPr lang="ru-RU" sz="1200" dirty="0" smtClean="0"/>
              <a:t>УК РФ. </a:t>
            </a:r>
            <a:r>
              <a:rPr lang="ru-RU" sz="1200" dirty="0"/>
              <a:t>Под материальной или иной зависимостью понимается зависимость несовершеннолетних детей от родителей, престарелых родителей от содержащих их детей, иждивенца от лица, который его содержит, подчиненного от начальника, ученика от учителя и т.д. Пытка означает особо изощренный способ физического воздействия с целью вызвать особые страдания потерпевшего (например, прижигание утюгом, использование электротока, кипятка, введение игл под ногти, использование специальных приспособлений для пыток и т.п.).</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293892" name="Rectangle 14"/>
          <p:cNvSpPr>
            <a:spLocks noChangeArrowheads="1"/>
          </p:cNvSpPr>
          <p:nvPr/>
        </p:nvSpPr>
        <p:spPr bwMode="auto">
          <a:xfrm>
            <a:off x="0" y="188913"/>
            <a:ext cx="8964613" cy="26035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Побои и истязания (ст. 116, </a:t>
            </a:r>
            <a:r>
              <a:rPr lang="ru-RU" b="1" dirty="0" smtClean="0"/>
              <a:t>117 УК РФ)</a:t>
            </a:r>
            <a:endParaRPr lang="ru-RU" b="1" dirty="0"/>
          </a:p>
        </p:txBody>
      </p:sp>
      <p:sp>
        <p:nvSpPr>
          <p:cNvPr id="14"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8" name="Управляющая кнопка: возврат 17">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Text Box 5"/>
          <p:cNvSpPr txBox="1">
            <a:spLocks noChangeArrowheads="1"/>
          </p:cNvSpPr>
          <p:nvPr/>
        </p:nvSpPr>
        <p:spPr bwMode="auto">
          <a:xfrm>
            <a:off x="34925" y="836613"/>
            <a:ext cx="9037638" cy="6480175"/>
          </a:xfrm>
          <a:prstGeom prst="rect">
            <a:avLst/>
          </a:prstGeom>
          <a:noFill/>
          <a:ln w="9525">
            <a:noFill/>
            <a:miter lim="800000"/>
            <a:headEnd/>
            <a:tailEnd/>
          </a:ln>
          <a:effectLst/>
        </p:spPr>
        <p:txBody>
          <a:bodyPr/>
          <a:lstStyle/>
          <a:p>
            <a:pPr algn="just" eaLnBrk="0" hangingPunct="0">
              <a:spcBef>
                <a:spcPct val="50000"/>
              </a:spcBef>
            </a:pPr>
            <a:r>
              <a:rPr lang="ru-RU" sz="1200" dirty="0" smtClean="0"/>
              <a:t>	Высказывание </a:t>
            </a:r>
            <a:r>
              <a:rPr lang="ru-RU" sz="1200" dirty="0"/>
              <a:t>намерения совершить преступление рассматривается как </a:t>
            </a:r>
            <a:r>
              <a:rPr lang="ru-RU" sz="1200" dirty="0" err="1"/>
              <a:t>допреступная</a:t>
            </a:r>
            <a:r>
              <a:rPr lang="ru-RU" sz="1200" dirty="0"/>
              <a:t> стадия совершения преступления - обнаружение умысла. Как общее правило, она не влечет уголовной ответственности. Однако законодатель делает исключение для некоторых преступлений. Установлена уголовная ответственность и за угрозу убийством или причинением тяжкого вреда здоровью.</a:t>
            </a:r>
            <a:br>
              <a:rPr lang="ru-RU" sz="1200" dirty="0"/>
            </a:br>
            <a:r>
              <a:rPr lang="ru-RU" sz="1200" dirty="0"/>
              <a:t/>
            </a:r>
            <a:br>
              <a:rPr lang="ru-RU" sz="1200" dirty="0"/>
            </a:br>
            <a:r>
              <a:rPr lang="ru-RU" sz="1200" dirty="0" smtClean="0"/>
              <a:t>	Объективная </a:t>
            </a:r>
            <a:r>
              <a:rPr lang="ru-RU" sz="1200" dirty="0"/>
              <a:t>сторона этого преступления заключается в высказывании намерения убить другое лицо или причинить тяжкий вред его здоровью, т.е. в психическом насилии. Угроза может быть высказана устно, письменно, через третьих лиц, по телефону, по электронной почте и т.п. Не влечет уголовной ответственности угроза совершить другое, в том числе тяжкое и даже особо тяжкое преступление, например, изнасилование, уничтожение имущества и др.</a:t>
            </a:r>
            <a:br>
              <a:rPr lang="ru-RU" sz="1200" dirty="0"/>
            </a:br>
            <a:r>
              <a:rPr lang="ru-RU" sz="1200" dirty="0"/>
              <a:t/>
            </a:r>
            <a:br>
              <a:rPr lang="ru-RU" sz="1200" dirty="0"/>
            </a:br>
            <a:r>
              <a:rPr lang="ru-RU" sz="1200" dirty="0" smtClean="0"/>
              <a:t>	Закон </a:t>
            </a:r>
            <a:r>
              <a:rPr lang="ru-RU" sz="1200" dirty="0"/>
              <a:t>обращает внимание на реальность высказанной угрозы. Насколько реальной является угроза, определяет суд. При этом принимается во внимание, была ли достаточно серьезной причина угрозы, что представляет собой личность угрожавшего (например, угроза убить, исходящая от рецидивиста может быть воспринята как реальная, а такая же угроза, сказанная в сердцах коллегой, раздосадованным промахом в совместной работе - как нереальная). Реальность угрозы может быть подкреплена демонстрацией оружия или предполагаемого орудия преступления. Главным же критерием должно быть восприятие угрозы потерпевшим, которому угроза адресована.</a:t>
            </a:r>
            <a:br>
              <a:rPr lang="ru-RU" sz="1200" dirty="0"/>
            </a:br>
            <a:r>
              <a:rPr lang="ru-RU" sz="1200" dirty="0"/>
              <a:t/>
            </a:r>
            <a:br>
              <a:rPr lang="ru-RU" sz="1200" dirty="0"/>
            </a:br>
            <a:r>
              <a:rPr lang="ru-RU" sz="1200" dirty="0" smtClean="0"/>
              <a:t>	Преступление </a:t>
            </a:r>
            <a:r>
              <a:rPr lang="ru-RU" sz="1200" dirty="0"/>
              <a:t>считается оконченным с момента высказывания угрозы. Если предприняты какие-то действия по реализации угрозы - может идти речь о приготовлении к совершению убийства или причинения вреда здоровью. Если угроза была реализована путем убийства, причинения тяжкого вреда здоровью или покушения на одно из этих преступлений - содеянное влечет ответственность по одной из этих статей и, при необходимости, по ст. 30 </a:t>
            </a:r>
            <a:r>
              <a:rPr lang="ru-RU" sz="1200" dirty="0" smtClean="0"/>
              <a:t>УК РФ, </a:t>
            </a:r>
            <a:r>
              <a:rPr lang="ru-RU" sz="1200" dirty="0"/>
              <a:t>без упоминания ст. </a:t>
            </a:r>
            <a:r>
              <a:rPr lang="ru-RU" sz="1200" dirty="0" smtClean="0"/>
              <a:t>119 УК РФ.</a:t>
            </a:r>
            <a:r>
              <a:rPr lang="ru-RU" sz="1200" dirty="0"/>
              <a:t/>
            </a:r>
            <a:br>
              <a:rPr lang="ru-RU" sz="1200" dirty="0"/>
            </a:br>
            <a:r>
              <a:rPr lang="ru-RU" sz="1200" dirty="0"/>
              <a:t/>
            </a:r>
            <a:br>
              <a:rPr lang="ru-RU" sz="1200" dirty="0"/>
            </a:br>
            <a:r>
              <a:rPr lang="ru-RU" sz="1200" dirty="0" smtClean="0"/>
              <a:t>	</a:t>
            </a:r>
            <a:r>
              <a:rPr lang="ru-RU" sz="1200" b="1" dirty="0" smtClean="0"/>
              <a:t>Субъективная </a:t>
            </a:r>
            <a:r>
              <a:rPr lang="ru-RU" sz="1200" b="1" dirty="0"/>
              <a:t>сторона</a:t>
            </a:r>
            <a:r>
              <a:rPr lang="ru-RU" sz="1200" dirty="0"/>
              <a:t> - прямой умысел, субъект - лицо, достигшее 16 лет.</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29491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Угроза убийством или причинением тяжкого вреда здоровью (ст. </a:t>
            </a:r>
            <a:r>
              <a:rPr lang="ru-RU" sz="1600" b="1" dirty="0" smtClean="0"/>
              <a:t>119 УК РФ)</a:t>
            </a:r>
            <a:endParaRPr lang="ru-RU" sz="1600"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Text Box 5"/>
          <p:cNvSpPr txBox="1">
            <a:spLocks noChangeArrowheads="1"/>
          </p:cNvSpPr>
          <p:nvPr/>
        </p:nvSpPr>
        <p:spPr bwMode="auto">
          <a:xfrm>
            <a:off x="34925" y="836613"/>
            <a:ext cx="9037638" cy="6480175"/>
          </a:xfrm>
          <a:prstGeom prst="rect">
            <a:avLst/>
          </a:prstGeom>
          <a:noFill/>
          <a:ln w="9525">
            <a:noFill/>
            <a:miter lim="800000"/>
            <a:headEnd/>
            <a:tailEnd/>
          </a:ln>
          <a:effectLst/>
        </p:spPr>
        <p:txBody>
          <a:bodyPr/>
          <a:lstStyle/>
          <a:p>
            <a:pPr eaLnBrk="0" hangingPunct="0">
              <a:spcBef>
                <a:spcPct val="50000"/>
              </a:spcBef>
            </a:pPr>
            <a:r>
              <a:rPr lang="ru-RU" sz="1200" dirty="0"/>
              <a:t>Успехи медицины все больше расширяют сферу трансплантации органов и тканей человека. Одновременно увеличивается опасность получения органов и тканей для трансплантации с помощью совершения преступлений. Одно из них предусмотрено ст. 120 </a:t>
            </a:r>
            <a:r>
              <a:rPr lang="ru-RU" sz="1200" dirty="0" smtClean="0"/>
              <a:t>УК РФ.</a:t>
            </a:r>
            <a:r>
              <a:rPr lang="ru-RU" sz="1200" dirty="0"/>
              <a:t/>
            </a:r>
            <a:br>
              <a:rPr lang="ru-RU" sz="1200" dirty="0"/>
            </a:br>
            <a:r>
              <a:rPr lang="ru-RU" sz="1200" dirty="0"/>
              <a:t/>
            </a:r>
            <a:br>
              <a:rPr lang="ru-RU" sz="1200" dirty="0"/>
            </a:br>
            <a:r>
              <a:rPr lang="ru-RU" sz="1200" dirty="0"/>
              <a:t>Закон Российской Федерации "О трансплантации органов и (или) тканей человека" от 22 декабря 1992 г. регламентирует порядок изъятия органов и тканей для трансплантации, в частности, от живого человека. Обязательными условиями являются заключение консилиума врачей, что изъятие органа или ткани не причинит серьезного вреда здоровью донора, и его добровольное согласие.</a:t>
            </a:r>
            <a:br>
              <a:rPr lang="ru-RU" sz="1200" dirty="0"/>
            </a:br>
            <a:r>
              <a:rPr lang="ru-RU" sz="1200" dirty="0"/>
              <a:t/>
            </a:r>
            <a:br>
              <a:rPr lang="ru-RU" sz="1200" dirty="0"/>
            </a:br>
            <a:r>
              <a:rPr lang="ru-RU" sz="1200" dirty="0"/>
              <a:t>Объективная сторона данного преступления - принуждение человека к изъятию органов или тканей для трансплантации. Способы - насилие или угроза применением насилия. Поскольку в законе не оговорено иное, следует признать, что насилие или угроза могут быть адресованы не только потенциальному донору, но и другому человеку с целью принудить потенциального донора дать согласие на трансплантацию. Состав преступления будет окончен с момента применения насилия или высказывания угрозы.</a:t>
            </a:r>
            <a:br>
              <a:rPr lang="ru-RU" sz="1200" dirty="0"/>
            </a:br>
            <a:r>
              <a:rPr lang="ru-RU" sz="1200" dirty="0"/>
              <a:t/>
            </a:r>
            <a:br>
              <a:rPr lang="ru-RU" sz="1200" dirty="0"/>
            </a:br>
            <a:r>
              <a:rPr lang="ru-RU" sz="1200" dirty="0"/>
              <a:t>Угроза убийством или причинением тяжкого вреда здоровью с целью принуждения человека к изъятию органов или тканей для трансплантации дополнительной квалификации по ст. 119 </a:t>
            </a:r>
            <a:r>
              <a:rPr lang="ru-RU" sz="1200" dirty="0" smtClean="0"/>
              <a:t>УК РФ </a:t>
            </a:r>
            <a:r>
              <a:rPr lang="ru-RU" sz="1200" dirty="0"/>
              <a:t>не требует.</a:t>
            </a:r>
            <a:br>
              <a:rPr lang="ru-RU" sz="1200" dirty="0"/>
            </a:br>
            <a:r>
              <a:rPr lang="ru-RU" sz="1200" dirty="0"/>
              <a:t/>
            </a:r>
            <a:br>
              <a:rPr lang="ru-RU" sz="1200" dirty="0"/>
            </a:br>
            <a:r>
              <a:rPr lang="ru-RU" sz="1200" dirty="0"/>
              <a:t>Если насилие выразилось в причинении тяжкого вреда здоровью, содеянное квалифицируется по п. "ж" ч. 2 ст. 111 </a:t>
            </a:r>
            <a:r>
              <a:rPr lang="ru-RU" sz="1200" dirty="0" smtClean="0"/>
              <a:t>УК РФ, </a:t>
            </a:r>
            <a:r>
              <a:rPr lang="ru-RU" sz="1200" dirty="0"/>
              <a:t>без указания на ст. </a:t>
            </a:r>
            <a:r>
              <a:rPr lang="ru-RU" sz="1200" dirty="0" smtClean="0"/>
              <a:t>120 УК РФ. </a:t>
            </a:r>
            <a:r>
              <a:rPr lang="ru-RU" sz="1200" dirty="0"/>
              <a:t>Насилие в форме причинения вреда здоровью средней тяжести квалифицируется по ст. 120 и ст. 112 </a:t>
            </a:r>
            <a:r>
              <a:rPr lang="ru-RU" sz="1200" dirty="0" smtClean="0"/>
              <a:t>УК РФ </a:t>
            </a:r>
            <a:r>
              <a:rPr lang="ru-RU" sz="1200" dirty="0"/>
              <a:t>по совокупности, насилие в форме легкого вреда здоровью квалифицируется только по ст.120 </a:t>
            </a:r>
            <a:r>
              <a:rPr lang="ru-RU" sz="1200" dirty="0" smtClean="0"/>
              <a:t>УК РФ </a:t>
            </a:r>
            <a:r>
              <a:rPr lang="ru-RU" sz="1200" dirty="0"/>
              <a:t>без указания на ст. </a:t>
            </a:r>
            <a:r>
              <a:rPr lang="ru-RU" sz="1200" dirty="0" smtClean="0"/>
              <a:t>115 УК РФ.</a:t>
            </a:r>
            <a:r>
              <a:rPr lang="ru-RU" sz="1200" dirty="0"/>
              <a:t/>
            </a:r>
            <a:br>
              <a:rPr lang="ru-RU" sz="1200" dirty="0"/>
            </a:br>
            <a:r>
              <a:rPr lang="ru-RU" sz="1200" dirty="0"/>
              <a:t/>
            </a:r>
            <a:br>
              <a:rPr lang="ru-RU" sz="1200" dirty="0"/>
            </a:br>
            <a:r>
              <a:rPr lang="ru-RU" sz="1200" b="1" dirty="0"/>
              <a:t>Субъективная сторона</a:t>
            </a:r>
            <a:r>
              <a:rPr lang="ru-RU" sz="1200" dirty="0"/>
              <a:t> - прямой умысел, субъект - любое лицо, достигшее 16 лет.</a:t>
            </a:r>
            <a:br>
              <a:rPr lang="ru-RU" sz="1200" dirty="0"/>
            </a:br>
            <a:r>
              <a:rPr lang="ru-RU" sz="1200" dirty="0"/>
              <a:t/>
            </a:r>
            <a:br>
              <a:rPr lang="ru-RU" sz="1200" dirty="0"/>
            </a:br>
            <a:r>
              <a:rPr lang="ru-RU" sz="1200" dirty="0"/>
              <a:t>Часть 2 ст. 120 </a:t>
            </a:r>
            <a:r>
              <a:rPr lang="ru-RU" sz="1200" dirty="0" smtClean="0"/>
              <a:t>УК РФ </a:t>
            </a:r>
            <a:r>
              <a:rPr lang="ru-RU" sz="1200" dirty="0"/>
              <a:t>предусматривает квалифицированный состав преступления. Квалифицирующие признаки касаются личности потерпевшего - лица, заведомо для виновного находящегося в беспомощном состоянии либо в материальной или иной зависимости от виновного. Закон говорит о лице, находящемся в заведомо беспомощном состоянии. Это значит, что виновный осознает беспомощность потерпевшего.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295940"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a:t>Принуждение к изъятию органов или тканей человека для трансплантации (ст. 120)</a:t>
            </a:r>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В отличие от ранее действовавшего законодательства заражение другого лица венерической болезнью наказывается только в том случае, если это последствие наступило. </a:t>
            </a:r>
            <a:r>
              <a:rPr lang="ru-RU" sz="1200" dirty="0" err="1"/>
              <a:t>Поставление</a:t>
            </a:r>
            <a:r>
              <a:rPr lang="ru-RU" sz="1200" dirty="0"/>
              <a:t> в опасность заражения путем полового сношения или иным путем, если заражение не наступило, уголовной ответственности не </a:t>
            </a:r>
            <a:r>
              <a:rPr lang="ru-RU" sz="1200" dirty="0" smtClean="0"/>
              <a:t>влечет.</a:t>
            </a:r>
            <a:endParaRPr lang="ru-RU" sz="1200" dirty="0"/>
          </a:p>
          <a:p>
            <a:pPr indent="450000" algn="just" eaLnBrk="0" hangingPunct="0">
              <a:spcBef>
                <a:spcPct val="50000"/>
              </a:spcBef>
            </a:pPr>
            <a:r>
              <a:rPr lang="ru-RU" sz="1200" dirty="0" smtClean="0"/>
              <a:t>Способ </a:t>
            </a:r>
            <a:r>
              <a:rPr lang="ru-RU" sz="1200" dirty="0"/>
              <a:t>заражения не имеет значения - посредством полового сношения или бытовым путем (использование общей посуды, белья, полотенца и т.п</a:t>
            </a:r>
            <a:r>
              <a:rPr lang="ru-RU" sz="1200" dirty="0" smtClean="0"/>
              <a:t>.).</a:t>
            </a:r>
            <a:br>
              <a:rPr lang="ru-RU" sz="1200" dirty="0" smtClean="0"/>
            </a:br>
            <a:r>
              <a:rPr lang="ru-RU" sz="1200" dirty="0" smtClean="0"/>
              <a:t/>
            </a:r>
            <a:br>
              <a:rPr lang="ru-RU" sz="1200" dirty="0" smtClean="0"/>
            </a:br>
            <a:r>
              <a:rPr lang="ru-RU" sz="1200" dirty="0" smtClean="0"/>
              <a:t>	Субъективная </a:t>
            </a:r>
            <a:r>
              <a:rPr lang="ru-RU" sz="1200" dirty="0"/>
              <a:t>сторона - прямой или косвенный умысел либо легкомыслие. Закон прямо говорит, что речь идет о лице, знавшем о наличии у него венерического заболевания. При прямом умысле виновный может руководствоваться мотивом мести, при косвенном умысле - безразлично относиться к заражению, например, случайного полового партнера. Легкомыслие может быть тогда, когда лицо принимает меры к недопущению заражения, но эти меры оказываются недостаточными (например, презерватив рвется во время полового сношения). Уголовная ответственность исключается, если половое сношение произошло вопреки воле больного (например, при изнасиловании</a:t>
            </a:r>
            <a:r>
              <a:rPr lang="ru-RU" sz="1200" dirty="0" smtClean="0"/>
              <a:t>).</a:t>
            </a:r>
            <a:endParaRPr lang="ru-RU" sz="1200" dirty="0"/>
          </a:p>
          <a:p>
            <a:pPr indent="450000" algn="just" eaLnBrk="0" hangingPunct="0">
              <a:spcBef>
                <a:spcPct val="50000"/>
              </a:spcBef>
            </a:pPr>
            <a:r>
              <a:rPr lang="ru-RU" sz="1200" b="1" dirty="0" smtClean="0"/>
              <a:t>Субъект</a:t>
            </a:r>
            <a:r>
              <a:rPr lang="ru-RU" sz="1200" dirty="0" smtClean="0"/>
              <a:t> </a:t>
            </a:r>
            <a:r>
              <a:rPr lang="ru-RU" sz="1200" dirty="0"/>
              <a:t>- лицо, достигшее 16-летнего возраста, страдающее венерической болезнью. </a:t>
            </a:r>
          </a:p>
          <a:p>
            <a:pPr indent="450000" algn="just" eaLnBrk="0" hangingPunct="0">
              <a:spcBef>
                <a:spcPct val="50000"/>
              </a:spcBef>
            </a:pPr>
            <a:r>
              <a:rPr lang="ru-RU" sz="1200" dirty="0" smtClean="0"/>
              <a:t>Квалифицированный </a:t>
            </a:r>
            <a:r>
              <a:rPr lang="ru-RU" sz="1200" dirty="0"/>
              <a:t>состав преступления будет при заражении двух или более лиц либо заведомо несовершеннолетнего. При этом не имеет значения, заразило ли лицо обоих лиц одновременно или в разное время. Если потерпевший - несовершеннолетний, виновный должен знать об этом или, во всяком случае, допускать, что это лицо не достигло 18 </a:t>
            </a:r>
            <a:r>
              <a:rPr lang="ru-RU" sz="1200" dirty="0" smtClean="0"/>
              <a:t>лет.</a:t>
            </a:r>
            <a:endParaRPr lang="ru-RU" sz="1200" dirty="0"/>
          </a:p>
          <a:p>
            <a:pPr indent="450000" algn="just" eaLnBrk="0" hangingPunct="0">
              <a:spcBef>
                <a:spcPct val="50000"/>
              </a:spcBef>
            </a:pPr>
            <a:r>
              <a:rPr lang="ru-RU" sz="1200" dirty="0" smtClean="0"/>
              <a:t>ВИЧ-инфекция </a:t>
            </a:r>
            <a:r>
              <a:rPr lang="ru-RU" sz="1200" dirty="0"/>
              <a:t>значительно более опасна для человека, чем венерическая болезнь. Пока еще она не поддается излечению. Поэтому можно согласиться с теми учеными, которые считают объектом этого преступления не только здоровье, но и жизнь человека. С учетом опасности ВИЧ-инфекции для жизни законодатель установил ответственность не только за заражение, но и за заведомое </a:t>
            </a:r>
            <a:r>
              <a:rPr lang="ru-RU" sz="1200" dirty="0" err="1"/>
              <a:t>поставление</a:t>
            </a:r>
            <a:r>
              <a:rPr lang="ru-RU" sz="1200" dirty="0"/>
              <a:t> лица в опасность заражения ВИЧ-инфекцией.</a:t>
            </a:r>
            <a:br>
              <a:rPr lang="ru-RU" sz="1200" dirty="0"/>
            </a:br>
            <a:r>
              <a:rPr lang="ru-RU" sz="1200" dirty="0"/>
              <a:t>Способ совершения этого преступления в законе не регламентирован, но чаще всего </a:t>
            </a:r>
            <a:r>
              <a:rPr lang="ru-RU" sz="1200" dirty="0" err="1"/>
              <a:t>поставление</a:t>
            </a:r>
            <a:r>
              <a:rPr lang="ru-RU" sz="1200" dirty="0"/>
              <a:t> в опасность заражения ВИЧ-инфекцией осуществляется путем полового гетеро- или гомосексуального контакта или путем использования шприцев </a:t>
            </a:r>
            <a:r>
              <a:rPr lang="ru-RU" sz="1200" dirty="0" smtClean="0"/>
              <a:t>наркоманами.</a:t>
            </a:r>
          </a:p>
          <a:p>
            <a:pPr indent="450000" algn="just" eaLnBrk="0" hangingPunct="0">
              <a:spcBef>
                <a:spcPct val="50000"/>
              </a:spcBef>
            </a:pPr>
            <a:r>
              <a:rPr lang="ru-RU" sz="1200" dirty="0" smtClean="0"/>
              <a:t>Субъективная </a:t>
            </a:r>
            <a:r>
              <a:rPr lang="ru-RU" sz="1200" dirty="0"/>
              <a:t>сторона характеризуется сознанием лица о том, что является носителем ВИЧ-инфекции, о чем говорят слова "заведомое </a:t>
            </a:r>
            <a:r>
              <a:rPr lang="ru-RU" sz="1200" dirty="0" err="1"/>
              <a:t>поставление</a:t>
            </a:r>
            <a:r>
              <a:rPr lang="ru-RU" sz="1200" dirty="0"/>
              <a:t>". Это предполагает наличие прямого умысла (когда виновный желает заразить другое лицо), косвенного умысла (когда он безразлично относится к возможности заражения) или легкомыслия (когда он рассчитывает, что заражения не произойдет, например вследствие стерилизации, хотя, как потом выяснилось, и недостаточно тщательной, использованного шприца).</a:t>
            </a:r>
            <a:br>
              <a:rPr lang="ru-RU" sz="1200" dirty="0"/>
            </a:br>
            <a:r>
              <a:rPr lang="ru-RU" sz="1200" dirty="0"/>
              <a:t/>
            </a:r>
            <a:br>
              <a:rPr lang="ru-RU" sz="1200" dirty="0"/>
            </a:br>
            <a:endParaRPr lang="ru-RU" sz="1200" dirty="0">
              <a:latin typeface="Arial Narrow" pitchFamily="34" charset="0"/>
            </a:endParaRPr>
          </a:p>
        </p:txBody>
      </p:sp>
      <p:sp>
        <p:nvSpPr>
          <p:cNvPr id="296964"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Заражение венерической болезнью и ВИЧ-инфекцией (ст. </a:t>
            </a:r>
            <a:r>
              <a:rPr lang="ru-RU" sz="1400" b="1" dirty="0" smtClean="0"/>
              <a:t>121,122 УК РФ)</a:t>
            </a:r>
            <a:endParaRPr lang="ru-RU" sz="1400"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b="1" dirty="0"/>
              <a:t>Субъект</a:t>
            </a:r>
            <a:r>
              <a:rPr lang="ru-RU" sz="1200" dirty="0"/>
              <a:t> - вменяемое физическое лицо, достигшее 16-летнего возраста и являющееся носителем </a:t>
            </a:r>
            <a:r>
              <a:rPr lang="ru-RU" sz="1200" dirty="0" smtClean="0"/>
              <a:t>ВИЧ-инфекции.</a:t>
            </a:r>
            <a:endParaRPr lang="ru-RU" sz="1200" dirty="0"/>
          </a:p>
          <a:p>
            <a:pPr indent="450000" algn="just" eaLnBrk="0" hangingPunct="0">
              <a:spcBef>
                <a:spcPct val="50000"/>
              </a:spcBef>
            </a:pPr>
            <a:r>
              <a:rPr lang="ru-RU" sz="1200" dirty="0" smtClean="0"/>
              <a:t>Квалифицированный </a:t>
            </a:r>
            <a:r>
              <a:rPr lang="ru-RU" sz="1200" dirty="0"/>
              <a:t>состав этого преступления предусмотрен ч. 2 ст. 122 </a:t>
            </a:r>
            <a:r>
              <a:rPr lang="ru-RU" sz="1200" dirty="0" smtClean="0"/>
              <a:t>УК РФ. </a:t>
            </a:r>
            <a:r>
              <a:rPr lang="ru-RU" sz="1200" dirty="0"/>
              <a:t>Он констатируется, если виновный заразил другое лицо ВИЧ-инфекцией. При этом для квалификации преступления не имеет значения, заболел ли потерпевший </a:t>
            </a:r>
            <a:r>
              <a:rPr lang="ru-RU" sz="1200" dirty="0" smtClean="0"/>
              <a:t>СПИДом.</a:t>
            </a:r>
            <a:endParaRPr lang="ru-RU" sz="1200" dirty="0"/>
          </a:p>
          <a:p>
            <a:pPr indent="450000" algn="just" eaLnBrk="0" hangingPunct="0">
              <a:spcBef>
                <a:spcPct val="50000"/>
              </a:spcBef>
            </a:pPr>
            <a:r>
              <a:rPr lang="ru-RU" sz="1200" dirty="0" smtClean="0"/>
              <a:t>Особо </a:t>
            </a:r>
            <a:r>
              <a:rPr lang="ru-RU" sz="1200" dirty="0"/>
              <a:t>квалифицированный состав преступления (ч. 3 ст. </a:t>
            </a:r>
            <a:r>
              <a:rPr lang="ru-RU" sz="1200" dirty="0" smtClean="0"/>
              <a:t>122 УК РФ) </a:t>
            </a:r>
            <a:r>
              <a:rPr lang="ru-RU" sz="1200" dirty="0"/>
              <a:t>будет в том случае, когда заражены два или более лица или несовершеннолетний, причем виновный должен знать, то это лицо не достигло 18 </a:t>
            </a:r>
            <a:r>
              <a:rPr lang="ru-RU" sz="1200" dirty="0" smtClean="0"/>
              <a:t>лет.</a:t>
            </a:r>
            <a:endParaRPr lang="ru-RU" sz="1200" dirty="0"/>
          </a:p>
          <a:p>
            <a:pPr indent="450000" algn="just" eaLnBrk="0" hangingPunct="0">
              <a:spcBef>
                <a:spcPct val="50000"/>
              </a:spcBef>
            </a:pPr>
            <a:r>
              <a:rPr lang="ru-RU" sz="1200" dirty="0" smtClean="0"/>
              <a:t>Часть </a:t>
            </a:r>
            <a:r>
              <a:rPr lang="ru-RU" sz="1200" dirty="0"/>
              <a:t>4 ст. 122 </a:t>
            </a:r>
            <a:r>
              <a:rPr lang="ru-RU" sz="1200" dirty="0" smtClean="0"/>
              <a:t>УК РФ </a:t>
            </a:r>
            <a:r>
              <a:rPr lang="ru-RU" sz="1200" dirty="0"/>
              <a:t>предусматривает самостоятельный состав преступления - заражение другого лица ВИЧ-инфекцией вследствие ненадлежащего исполнения лицом своих профессиональных обязанностей. С преступлением, предусмотренным ч. 1-3 этой статьи общим является только последствие - заражение </a:t>
            </a:r>
            <a:r>
              <a:rPr lang="ru-RU" sz="1200" dirty="0" smtClean="0"/>
              <a:t>ВИЧ-инфекцией.</a:t>
            </a:r>
            <a:endParaRPr lang="ru-RU" sz="1200" dirty="0"/>
          </a:p>
          <a:p>
            <a:pPr indent="450000" algn="just" eaLnBrk="0" hangingPunct="0">
              <a:spcBef>
                <a:spcPct val="50000"/>
              </a:spcBef>
            </a:pPr>
            <a:r>
              <a:rPr lang="ru-RU" sz="1200" dirty="0" smtClean="0"/>
              <a:t>Субъектом </a:t>
            </a:r>
            <a:r>
              <a:rPr lang="ru-RU" sz="1200" dirty="0"/>
              <a:t>этого преступления является медицинский работник, связанный с переливанием донорской крови, использованием медицинских инструментов или контактирующий с ВИЧ-инфицированными </a:t>
            </a:r>
            <a:r>
              <a:rPr lang="ru-RU" sz="1200" dirty="0" smtClean="0"/>
              <a:t>лицами.</a:t>
            </a:r>
            <a:endParaRPr lang="ru-RU" sz="1200" dirty="0"/>
          </a:p>
          <a:p>
            <a:pPr indent="450000" algn="just" eaLnBrk="0" hangingPunct="0">
              <a:spcBef>
                <a:spcPct val="50000"/>
              </a:spcBef>
            </a:pPr>
            <a:r>
              <a:rPr lang="ru-RU" sz="1200" dirty="0" smtClean="0"/>
              <a:t>Объективная </a:t>
            </a:r>
            <a:r>
              <a:rPr lang="ru-RU" sz="1200" dirty="0"/>
              <a:t>сторона этого преступления выражается в ненадлежащем исполнении таким лицом своих профессиональных обязанностей, нарушении служебных инструкций по вторичному использованию медицинских инструментов, их стерилизации и других мер профилактики заражения </a:t>
            </a:r>
            <a:r>
              <a:rPr lang="ru-RU" sz="1200" dirty="0" smtClean="0"/>
              <a:t>ВИЧ-инфекцией.</a:t>
            </a:r>
            <a:endParaRPr lang="ru-RU" sz="1200" dirty="0"/>
          </a:p>
          <a:p>
            <a:pPr indent="450000" algn="just" eaLnBrk="0" hangingPunct="0">
              <a:spcBef>
                <a:spcPct val="50000"/>
              </a:spcBef>
            </a:pPr>
            <a:r>
              <a:rPr lang="ru-RU" sz="1200" b="1" dirty="0" smtClean="0"/>
              <a:t>Субъективная </a:t>
            </a:r>
            <a:r>
              <a:rPr lang="ru-RU" sz="1200" b="1" dirty="0"/>
              <a:t>сторона</a:t>
            </a:r>
            <a:r>
              <a:rPr lang="ru-RU" sz="1200" dirty="0"/>
              <a:t> - неосторожность в форме легкомыслия или небрежности.</a:t>
            </a:r>
            <a:br>
              <a:rPr lang="ru-RU" sz="1200" dirty="0"/>
            </a:br>
            <a:endParaRPr lang="ru-RU" sz="1200" dirty="0">
              <a:latin typeface="Arial Narrow" pitchFamily="34" charset="0"/>
            </a:endParaRPr>
          </a:p>
        </p:txBody>
      </p:sp>
      <p:sp>
        <p:nvSpPr>
          <p:cNvPr id="14"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8" name="Управляющая кнопка: возврат 17">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Специальные нормативные акты органов здравоохранения устанавливают правила искусственного прерывания беременности - аборта. В частности, производство аборта разрешается только лицам, имеющим высшее медицинское образование соответствующего профиля (врач-гинеколог или акушер). Если аборт производит такое лицо, уголовная ответственность исключается, независимо от условий (больничных, внебольничных, например, домашних), срока </a:t>
            </a:r>
            <a:r>
              <a:rPr lang="ru-RU" sz="1200" dirty="0" smtClean="0"/>
              <a:t>беременности.</a:t>
            </a:r>
            <a:endParaRPr lang="ru-RU" sz="1200" dirty="0"/>
          </a:p>
          <a:p>
            <a:pPr indent="450000" algn="just" eaLnBrk="0" hangingPunct="0">
              <a:spcBef>
                <a:spcPct val="50000"/>
              </a:spcBef>
            </a:pPr>
            <a:r>
              <a:rPr lang="ru-RU" sz="1200" dirty="0" smtClean="0"/>
              <a:t>Оконченный </a:t>
            </a:r>
            <a:r>
              <a:rPr lang="ru-RU" sz="1200" dirty="0"/>
              <a:t>состав преступления будет налицо, если операция завершилась прерыванием беременности, независимо от причинения какого-либо вреда здоровью женщины. Предполагается, что прерывание беременности производится с согласия женщины, в противном случае наступает ответственность по ст. 111 </a:t>
            </a:r>
            <a:r>
              <a:rPr lang="ru-RU" sz="1200" dirty="0" smtClean="0"/>
              <a:t>УК РФ. </a:t>
            </a:r>
            <a:r>
              <a:rPr lang="ru-RU" sz="1200" dirty="0"/>
              <a:t>Упоминания </a:t>
            </a:r>
            <a:r>
              <a:rPr lang="ru-RU" sz="1200" dirty="0" smtClean="0"/>
              <a:t>ст.123 УК РФ </a:t>
            </a:r>
            <a:r>
              <a:rPr lang="ru-RU" sz="1200" dirty="0"/>
              <a:t>в таком случае не </a:t>
            </a:r>
            <a:r>
              <a:rPr lang="ru-RU" sz="1200" dirty="0" smtClean="0"/>
              <a:t>требуется.</a:t>
            </a:r>
            <a:endParaRPr lang="ru-RU" sz="1200" dirty="0"/>
          </a:p>
          <a:p>
            <a:pPr indent="450000" algn="just" eaLnBrk="0" hangingPunct="0">
              <a:spcBef>
                <a:spcPct val="50000"/>
              </a:spcBef>
            </a:pPr>
            <a:r>
              <a:rPr lang="ru-RU" sz="1200" b="1" dirty="0" smtClean="0"/>
              <a:t>Субъективная </a:t>
            </a:r>
            <a:r>
              <a:rPr lang="ru-RU" sz="1200" b="1" dirty="0"/>
              <a:t>сторона</a:t>
            </a:r>
            <a:r>
              <a:rPr lang="ru-RU" sz="1200" dirty="0"/>
              <a:t> - прямой умысел. Субъект - лицо, не имеющее высшего медицинского образования соответствующего профиля, достигшее 16 </a:t>
            </a:r>
            <a:r>
              <a:rPr lang="ru-RU" sz="1200" dirty="0" smtClean="0"/>
              <a:t>лет.</a:t>
            </a:r>
            <a:endParaRPr lang="ru-RU" sz="1200" dirty="0"/>
          </a:p>
          <a:p>
            <a:pPr indent="450000" algn="just" eaLnBrk="0" hangingPunct="0">
              <a:spcBef>
                <a:spcPct val="50000"/>
              </a:spcBef>
            </a:pPr>
            <a:r>
              <a:rPr lang="ru-RU" sz="1200" dirty="0" smtClean="0"/>
              <a:t>Квалифицированный </a:t>
            </a:r>
            <a:r>
              <a:rPr lang="ru-RU" sz="1200" dirty="0"/>
              <a:t>состав этого преступления (ч. 2 ст. 123 </a:t>
            </a:r>
            <a:r>
              <a:rPr lang="ru-RU" sz="1200" dirty="0" smtClean="0"/>
              <a:t>УК РФ) </a:t>
            </a:r>
            <a:r>
              <a:rPr lang="ru-RU" sz="1200" dirty="0"/>
              <a:t>констатируется при его совершении лицом, ранее судимым за незаконное производство аборта. При этом надо иметь в виду, что производство аборта врачом соответствующего профиля, которое ранее наказывалось в некоторых случаях, сейчас не влечет уголовной ответственности. Поэтому такие лица, если они ранее судились, считаются не имеющими </a:t>
            </a:r>
            <a:r>
              <a:rPr lang="ru-RU" sz="1200" dirty="0" smtClean="0"/>
              <a:t>судимости.</a:t>
            </a:r>
            <a:endParaRPr lang="ru-RU" sz="1200" dirty="0"/>
          </a:p>
          <a:p>
            <a:pPr indent="450000" algn="just" eaLnBrk="0" hangingPunct="0">
              <a:spcBef>
                <a:spcPct val="50000"/>
              </a:spcBef>
            </a:pPr>
            <a:r>
              <a:rPr lang="ru-RU" sz="1200" dirty="0" smtClean="0"/>
              <a:t>В </a:t>
            </a:r>
            <a:r>
              <a:rPr lang="ru-RU" sz="1200" dirty="0"/>
              <a:t>ст. 123 </a:t>
            </a:r>
            <a:r>
              <a:rPr lang="ru-RU" sz="1200" dirty="0" smtClean="0"/>
              <a:t>УК РФ </a:t>
            </a:r>
            <a:r>
              <a:rPr lang="ru-RU" sz="1200" dirty="0"/>
              <a:t>предусмотрен и особо квалифицированный состав. Он констатируется, если действия виновного повлекли по неосторожности смерть потерпевшей либо причинение тяжкого вреда ее </a:t>
            </a:r>
            <a:r>
              <a:rPr lang="ru-RU" sz="1200" dirty="0" smtClean="0"/>
              <a:t>здоровью.</a:t>
            </a:r>
            <a:endParaRPr lang="ru-RU" sz="1200" dirty="0"/>
          </a:p>
          <a:p>
            <a:pPr indent="450000" algn="just" eaLnBrk="0" hangingPunct="0">
              <a:spcBef>
                <a:spcPct val="50000"/>
              </a:spcBef>
            </a:pPr>
            <a:r>
              <a:rPr lang="ru-RU" sz="1200" dirty="0" smtClean="0"/>
              <a:t>Если </a:t>
            </a:r>
            <a:r>
              <a:rPr lang="ru-RU" sz="1200" dirty="0"/>
              <a:t>смерть потерпевшей или тяжкий вред ее здоровью причинены врачом надлежащего профиля, наступает ответственность по статье 109 или 118 </a:t>
            </a:r>
            <a:r>
              <a:rPr lang="ru-RU" sz="1200" dirty="0" smtClean="0"/>
              <a:t>УК РФ.</a:t>
            </a:r>
            <a:r>
              <a:rPr lang="ru-RU" sz="1200" dirty="0"/>
              <a:t/>
            </a:r>
            <a:br>
              <a:rPr lang="ru-RU" sz="1200" dirty="0"/>
            </a:br>
            <a:endParaRPr lang="ru-RU" sz="1200" dirty="0">
              <a:latin typeface="Arial Narrow" pitchFamily="34" charset="0"/>
            </a:endParaRPr>
          </a:p>
        </p:txBody>
      </p:sp>
      <p:sp>
        <p:nvSpPr>
          <p:cNvPr id="299012"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Незаконное </a:t>
            </a:r>
            <a:r>
              <a:rPr lang="ru-RU" sz="1600" b="1" dirty="0" smtClean="0"/>
              <a:t>проведение искусственного прерывания беременности </a:t>
            </a:r>
            <a:r>
              <a:rPr lang="ru-RU" sz="1600" b="1" dirty="0"/>
              <a:t>(ст. </a:t>
            </a:r>
            <a:r>
              <a:rPr lang="ru-RU" sz="1600" b="1" dirty="0" smtClean="0"/>
              <a:t>123 УК РФ)</a:t>
            </a:r>
            <a:endParaRPr lang="ru-RU" sz="1600"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Основы законодательства об охране здоровья граждан 1993 г. указывают, что срочная медицинская помощь гражданам при состояниях, требующих срочного медицинского вмешательства (при несчастных случаях, травмах, отравлениях и других состояниях и заболеваниях) должна оказываться лечебно-профилактическими учреждениями независимо от территориальной, ведомственной подчиненности и формы собственности медицинскими работниками, а также иными лицами, обязанными оказывать ее в виде первой помощи по закону или специальному правилу. Медицинские работники, дающие клятву Гиппократа, должны оказывать неотложную </a:t>
            </a:r>
            <a:r>
              <a:rPr lang="ru-RU" sz="1200" dirty="0" smtClean="0"/>
              <a:t>медицинскую </a:t>
            </a:r>
            <a:r>
              <a:rPr lang="ru-RU" sz="1200" dirty="0"/>
              <a:t>помощь независимо от того, находятся ли они при исполнении своих служебных обязанностей или </a:t>
            </a:r>
            <a:r>
              <a:rPr lang="ru-RU" sz="1200" dirty="0" smtClean="0"/>
              <a:t>нет.</a:t>
            </a:r>
            <a:endParaRPr lang="ru-RU" sz="1200" dirty="0"/>
          </a:p>
          <a:p>
            <a:pPr indent="450000" algn="just" eaLnBrk="0" hangingPunct="0">
              <a:spcBef>
                <a:spcPct val="50000"/>
              </a:spcBef>
            </a:pPr>
            <a:r>
              <a:rPr lang="ru-RU" sz="1200" dirty="0" smtClean="0"/>
              <a:t>Объективная </a:t>
            </a:r>
            <a:r>
              <a:rPr lang="ru-RU" sz="1200" dirty="0"/>
              <a:t>сторона неоказания помощи больному состоит в бездействии. Для наличия состава преступления должно быть установлено, что лицо обязано было оказать медицинскую помощь, но не оказало ее без уважительных причин. Уважительными причинами могут быть стихийные бедствия (например, разлив реки, мешающий врачу прибыть к больному), болезнь самого врача, отсутствие лекарств, медицинских инструментов, транспорта для доставления больного в стационар и </a:t>
            </a:r>
            <a:r>
              <a:rPr lang="ru-RU" sz="1200" dirty="0" smtClean="0"/>
              <a:t>т.п.</a:t>
            </a:r>
            <a:endParaRPr lang="ru-RU" sz="1200" dirty="0"/>
          </a:p>
          <a:p>
            <a:pPr indent="450000" algn="just" eaLnBrk="0" hangingPunct="0">
              <a:spcBef>
                <a:spcPct val="50000"/>
              </a:spcBef>
            </a:pPr>
            <a:r>
              <a:rPr lang="ru-RU" sz="1200" dirty="0" smtClean="0"/>
              <a:t>Обязательным </a:t>
            </a:r>
            <a:r>
              <a:rPr lang="ru-RU" sz="1200" dirty="0"/>
              <a:t>элементом состава преступления является также наступление последствий: для основного состава преступления (ч. 1) - это вред здоровью средней тяжести, для квалифицированного (ч. 2) - смерть больного или причинение тяжкого вреда его </a:t>
            </a:r>
            <a:r>
              <a:rPr lang="ru-RU" sz="1200" dirty="0" smtClean="0"/>
              <a:t>здоровью.</a:t>
            </a:r>
            <a:endParaRPr lang="ru-RU" sz="1200" dirty="0"/>
          </a:p>
          <a:p>
            <a:pPr indent="450000" algn="just" eaLnBrk="0" hangingPunct="0">
              <a:spcBef>
                <a:spcPct val="50000"/>
              </a:spcBef>
            </a:pPr>
            <a:r>
              <a:rPr lang="ru-RU" sz="1200" b="1" dirty="0" smtClean="0"/>
              <a:t>Субъективная </a:t>
            </a:r>
            <a:r>
              <a:rPr lang="ru-RU" sz="1200" b="1" dirty="0"/>
              <a:t>сторона</a:t>
            </a:r>
            <a:r>
              <a:rPr lang="ru-RU" sz="1200" dirty="0"/>
              <a:t> - прямой или косвенный умысел по отношению к бездействию и неосторожность в форме легкомыслия или небрежности к </a:t>
            </a:r>
            <a:r>
              <a:rPr lang="ru-RU" sz="1200" dirty="0" smtClean="0"/>
              <a:t>последствию.</a:t>
            </a:r>
            <a:endParaRPr lang="ru-RU" sz="1200" dirty="0"/>
          </a:p>
          <a:p>
            <a:pPr indent="450000" algn="just" eaLnBrk="0" hangingPunct="0">
              <a:spcBef>
                <a:spcPct val="50000"/>
              </a:spcBef>
            </a:pPr>
            <a:r>
              <a:rPr lang="ru-RU" sz="1200" b="1" dirty="0" smtClean="0"/>
              <a:t>Субъект</a:t>
            </a:r>
            <a:r>
              <a:rPr lang="ru-RU" sz="1200" dirty="0" smtClean="0"/>
              <a:t> </a:t>
            </a:r>
            <a:r>
              <a:rPr lang="ru-RU" sz="1200" dirty="0"/>
              <a:t>- лицо, достигшее 16 лет и обязанное оказывать медицинскую помощь. Это могут быть врачи, средние медицинские работники (фельдшеры, медсестры), а также руководители туристических групп, зимовок и др. лица, если обязанность оказания медицинской помощи официально возложена на них нормативным актом или каким-либо правилом.</a:t>
            </a:r>
            <a:br>
              <a:rPr lang="ru-RU" sz="1200" dirty="0"/>
            </a:br>
            <a:endParaRPr lang="ru-RU" sz="1200" dirty="0">
              <a:latin typeface="Arial Narrow" pitchFamily="34" charset="0"/>
            </a:endParaRPr>
          </a:p>
        </p:txBody>
      </p:sp>
      <p:sp>
        <p:nvSpPr>
          <p:cNvPr id="30003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Неоказание помощи больному (ст. </a:t>
            </a:r>
            <a:r>
              <a:rPr lang="ru-RU" b="1" dirty="0" smtClean="0"/>
              <a:t>124 УК РФ)</a:t>
            </a:r>
            <a:endParaRPr lang="ru-RU"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Оказание помощи лицу, находящемуся в опасности, является моральным долгом любого человека. Однако в некоторых случаях закон возлагает такую обязанность под страхом уголовного </a:t>
            </a:r>
            <a:r>
              <a:rPr lang="ru-RU" sz="1200" dirty="0" smtClean="0"/>
              <a:t>наказания.</a:t>
            </a:r>
            <a:endParaRPr lang="ru-RU" sz="1200" dirty="0"/>
          </a:p>
          <a:p>
            <a:pPr indent="450000" algn="just" eaLnBrk="0" hangingPunct="0">
              <a:spcBef>
                <a:spcPct val="50000"/>
              </a:spcBef>
            </a:pPr>
            <a:r>
              <a:rPr lang="ru-RU" sz="1200" dirty="0" smtClean="0"/>
              <a:t>Объективная </a:t>
            </a:r>
            <a:r>
              <a:rPr lang="ru-RU" sz="1200" dirty="0"/>
              <a:t>сторона преступления заключается в том, что виновный не оказал помощи лицу, которое находилось в опасном для жизни или здоровья состоянии и было лишено возможности принять меры к самосохранению по малолетству, старости, болезни или вследствие своей беспомощности. При этом должно быть установлено, что виновный имел возможность оказать необходимую помощь этому лицу и, кроме того, был обязан иметь о нем заботу (например, родители обязаны иметь заботу о своих детях) либо сам поставил его в опасное для жизни или здоровья </a:t>
            </a:r>
            <a:r>
              <a:rPr lang="ru-RU" sz="1200" dirty="0" smtClean="0"/>
              <a:t>состояние.</a:t>
            </a:r>
            <a:endParaRPr lang="ru-RU" sz="1200" dirty="0"/>
          </a:p>
          <a:p>
            <a:pPr indent="450000" algn="just" eaLnBrk="0" hangingPunct="0">
              <a:spcBef>
                <a:spcPct val="50000"/>
              </a:spcBef>
            </a:pPr>
            <a:r>
              <a:rPr lang="ru-RU" sz="1200" dirty="0" smtClean="0"/>
              <a:t>Конкретно </a:t>
            </a:r>
            <a:r>
              <a:rPr lang="ru-RU" sz="1200" dirty="0"/>
              <a:t>это может быть руководитель туристической группы, который бросил туристов в горах во время грозы, пловец, который уговорил своего товарища переплыть реку, обещав ему помощь, и оставил его, водитель, совершивший наезд на человека вследствие грубой неосторожности потерпевшего (если водитель был виноват в аварии, наступает ответственность за оставление места дорожно-транспортного происшествия (ст.265 </a:t>
            </a:r>
            <a:r>
              <a:rPr lang="ru-RU" sz="1200" dirty="0" smtClean="0"/>
              <a:t>УК РФ) </a:t>
            </a:r>
            <a:r>
              <a:rPr lang="ru-RU" sz="1200" dirty="0"/>
              <a:t>и </a:t>
            </a:r>
            <a:r>
              <a:rPr lang="ru-RU" sz="1200" dirty="0" smtClean="0"/>
              <a:t>т.п.</a:t>
            </a:r>
            <a:endParaRPr lang="ru-RU" sz="1200" dirty="0"/>
          </a:p>
          <a:p>
            <a:pPr indent="450000" algn="just" eaLnBrk="0" hangingPunct="0">
              <a:spcBef>
                <a:spcPct val="50000"/>
              </a:spcBef>
            </a:pPr>
            <a:r>
              <a:rPr lang="ru-RU" sz="1200" dirty="0" smtClean="0"/>
              <a:t>Состав </a:t>
            </a:r>
            <a:r>
              <a:rPr lang="ru-RU" sz="1200" dirty="0"/>
              <a:t>преступления будет окончен тогда, когда лицо могло оказать помощь, но не сделало </a:t>
            </a:r>
            <a:r>
              <a:rPr lang="ru-RU" sz="1200" dirty="0" smtClean="0"/>
              <a:t>этого.</a:t>
            </a:r>
          </a:p>
          <a:p>
            <a:pPr indent="450000" algn="just" eaLnBrk="0" hangingPunct="0">
              <a:spcBef>
                <a:spcPct val="50000"/>
              </a:spcBef>
            </a:pPr>
            <a:r>
              <a:rPr lang="ru-RU" sz="1200" b="1" dirty="0" smtClean="0"/>
              <a:t>Субъективная </a:t>
            </a:r>
            <a:r>
              <a:rPr lang="ru-RU" sz="1200" b="1" dirty="0"/>
              <a:t>сторона</a:t>
            </a:r>
            <a:r>
              <a:rPr lang="ru-RU" sz="1200" dirty="0"/>
              <a:t> - прямой умысел. </a:t>
            </a:r>
            <a:r>
              <a:rPr lang="ru-RU" sz="1200" b="1" dirty="0"/>
              <a:t>Субъект</a:t>
            </a:r>
            <a:r>
              <a:rPr lang="ru-RU" sz="1200" dirty="0"/>
              <a:t> - лицо, достигшее 16 лет и обязанное оказать помощь потерпевшему.</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301060"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Оставление в опасности (ст. </a:t>
            </a:r>
            <a:r>
              <a:rPr lang="ru-RU" b="1" dirty="0" smtClean="0"/>
              <a:t>125 УК РФ)</a:t>
            </a:r>
            <a:endParaRPr lang="ru-RU" b="1" dirty="0"/>
          </a:p>
        </p:txBody>
      </p:sp>
      <p:sp>
        <p:nvSpPr>
          <p:cNvPr id="15" name="AutoShape 2054">
            <a:hlinkClick r:id="" action="ppaction://hlinkshowjump?jump=nextslide" highlightClick="1"/>
          </p:cNvPr>
          <p:cNvSpPr>
            <a:spLocks noChangeArrowheads="1"/>
          </p:cNvSpPr>
          <p:nvPr/>
        </p:nvSpPr>
        <p:spPr bwMode="auto">
          <a:xfrm flipV="1">
            <a:off x="7452320" y="6453336"/>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660232" y="6453336"/>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7" name="AutoShape 2083">
            <a:hlinkClick r:id="rId2" action="ppaction://hlinksldjump" highlightClick="1"/>
          </p:cNvPr>
          <p:cNvSpPr>
            <a:spLocks noChangeArrowheads="1"/>
          </p:cNvSpPr>
          <p:nvPr/>
        </p:nvSpPr>
        <p:spPr bwMode="auto">
          <a:xfrm>
            <a:off x="8676456" y="6453336"/>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a:t>
            </a:r>
          </a:p>
        </p:txBody>
      </p:sp>
      <p:sp>
        <p:nvSpPr>
          <p:cNvPr id="19" name="Управляющая кнопка: возврат 18">
            <a:hlinkClick r:id="rId3" action="ppaction://hlinksldjump" highlightClick="1"/>
          </p:cNvPr>
          <p:cNvSpPr/>
          <p:nvPr/>
        </p:nvSpPr>
        <p:spPr>
          <a:xfrm>
            <a:off x="8172400" y="6454186"/>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Text Box 3"/>
          <p:cNvSpPr txBox="1">
            <a:spLocks noChangeArrowheads="1"/>
          </p:cNvSpPr>
          <p:nvPr/>
        </p:nvSpPr>
        <p:spPr bwMode="auto">
          <a:xfrm>
            <a:off x="-30694" y="1340768"/>
            <a:ext cx="9146490" cy="3319463"/>
          </a:xfrm>
          <a:prstGeom prst="rect">
            <a:avLst/>
          </a:prstGeom>
          <a:noFill/>
          <a:ln w="9525">
            <a:noFill/>
            <a:miter lim="800000"/>
            <a:headEnd/>
            <a:tailEnd/>
          </a:ln>
          <a:effectLst/>
        </p:spPr>
        <p:txBody>
          <a:bodyPr/>
          <a:lstStyle/>
          <a:p>
            <a:pPr eaLnBrk="0" hangingPunct="0">
              <a:spcBef>
                <a:spcPct val="50000"/>
              </a:spcBef>
            </a:pPr>
            <a:r>
              <a:rPr lang="ru-RU" sz="2000" dirty="0">
                <a:hlinkClick r:id="rId2" action="ppaction://hlinksldjump"/>
              </a:rPr>
              <a:t>Похищение человека (ст. </a:t>
            </a:r>
            <a:r>
              <a:rPr lang="ru-RU" sz="2000" dirty="0" smtClean="0">
                <a:hlinkClick r:id="rId2" action="ppaction://hlinksldjump"/>
              </a:rPr>
              <a:t>126 УК РФ)</a:t>
            </a:r>
            <a:endParaRPr lang="ru-RU" sz="2000" dirty="0"/>
          </a:p>
          <a:p>
            <a:pPr eaLnBrk="0" hangingPunct="0">
              <a:spcBef>
                <a:spcPct val="50000"/>
              </a:spcBef>
            </a:pPr>
            <a:r>
              <a:rPr lang="ru-RU" sz="2000" dirty="0"/>
              <a:t/>
            </a:r>
            <a:br>
              <a:rPr lang="ru-RU" sz="2000" dirty="0"/>
            </a:br>
            <a:r>
              <a:rPr lang="ru-RU" sz="2000" dirty="0">
                <a:hlinkClick r:id="rId3" action="ppaction://hlinksldjump"/>
              </a:rPr>
              <a:t>Другие преступления против свободы человека (ст. </a:t>
            </a:r>
            <a:r>
              <a:rPr lang="ru-RU" sz="2000" dirty="0" smtClean="0">
                <a:hlinkClick r:id="rId3" action="ppaction://hlinksldjump"/>
              </a:rPr>
              <a:t>127,128 УК РФ)</a:t>
            </a:r>
            <a:endParaRPr lang="ru-RU" sz="2000" dirty="0"/>
          </a:p>
          <a:p>
            <a:pPr eaLnBrk="0" hangingPunct="0">
              <a:spcBef>
                <a:spcPct val="50000"/>
              </a:spcBef>
            </a:pPr>
            <a:r>
              <a:rPr lang="ru-RU" sz="2000" dirty="0"/>
              <a:t/>
            </a:r>
            <a:br>
              <a:rPr lang="ru-RU" sz="2000" dirty="0"/>
            </a:br>
            <a:r>
              <a:rPr lang="ru-RU" sz="2000" dirty="0">
                <a:hlinkClick r:id="rId4" action="ppaction://hlinksldjump"/>
              </a:rPr>
              <a:t>Преступления против чести и достоинства личности (ст. </a:t>
            </a:r>
            <a:r>
              <a:rPr lang="ru-RU" sz="2000" dirty="0" smtClean="0">
                <a:hlinkClick r:id="rId4" action="ppaction://hlinksldjump"/>
              </a:rPr>
              <a:t>129,130 УК РФ) </a:t>
            </a:r>
            <a:endParaRPr lang="ru-RU" sz="2000" dirty="0">
              <a:latin typeface="Arial Narrow" pitchFamily="34" charset="0"/>
            </a:endParaRPr>
          </a:p>
        </p:txBody>
      </p:sp>
      <p:sp>
        <p:nvSpPr>
          <p:cNvPr id="302084" name="Rectangle 11"/>
          <p:cNvSpPr>
            <a:spLocks noChangeArrowheads="1"/>
          </p:cNvSpPr>
          <p:nvPr/>
        </p:nvSpPr>
        <p:spPr bwMode="auto">
          <a:xfrm>
            <a:off x="-2490" y="188640"/>
            <a:ext cx="8912718" cy="576064"/>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Преступления против свободы</a:t>
            </a:r>
            <a:r>
              <a:rPr lang="ru-RU" b="1" dirty="0" smtClean="0"/>
              <a:t>,  </a:t>
            </a:r>
            <a:r>
              <a:rPr lang="ru-RU" b="1" dirty="0"/>
              <a:t>чести и достоинства личности</a:t>
            </a:r>
          </a:p>
          <a:p>
            <a:pPr algn="ctr" eaLnBrk="0" hangingPunct="0"/>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43011" name="Text Box 5"/>
          <p:cNvSpPr txBox="1">
            <a:spLocks noChangeArrowheads="1"/>
          </p:cNvSpPr>
          <p:nvPr/>
        </p:nvSpPr>
        <p:spPr bwMode="auto">
          <a:xfrm>
            <a:off x="900113" y="1844675"/>
            <a:ext cx="7697787" cy="3013075"/>
          </a:xfrm>
          <a:prstGeom prst="rect">
            <a:avLst/>
          </a:prstGeom>
          <a:noFill/>
          <a:ln w="9525">
            <a:noFill/>
            <a:miter lim="800000"/>
            <a:headEnd/>
            <a:tailEnd/>
          </a:ln>
          <a:effectLst/>
        </p:spPr>
        <p:txBody>
          <a:bodyPr/>
          <a:lstStyle/>
          <a:p>
            <a:pPr eaLnBrk="0" hangingPunct="0">
              <a:spcBef>
                <a:spcPct val="50000"/>
              </a:spcBef>
            </a:pPr>
            <a:r>
              <a:rPr lang="ru-RU" sz="2400" dirty="0">
                <a:latin typeface="Verdana" pitchFamily="34" charset="0"/>
              </a:rPr>
              <a:t>1</a:t>
            </a:r>
            <a:r>
              <a:rPr lang="ru-RU" sz="2400" dirty="0">
                <a:latin typeface="Verdana" pitchFamily="34" charset="0"/>
                <a:hlinkClick r:id="rId2" action="ppaction://hlinksldjump"/>
              </a:rPr>
              <a:t>. Понятия и признаки преступления в Российском уголовном законодательстве.</a:t>
            </a:r>
            <a:endParaRPr lang="ru-RU" sz="2400" dirty="0">
              <a:latin typeface="Verdana" pitchFamily="34" charset="0"/>
            </a:endParaRPr>
          </a:p>
          <a:p>
            <a:pPr eaLnBrk="0" hangingPunct="0">
              <a:spcBef>
                <a:spcPct val="50000"/>
              </a:spcBef>
            </a:pPr>
            <a:r>
              <a:rPr lang="ru-RU" sz="2400" dirty="0">
                <a:latin typeface="Verdana" pitchFamily="34" charset="0"/>
              </a:rPr>
              <a:t>2. </a:t>
            </a:r>
            <a:r>
              <a:rPr lang="ru-RU" sz="2400" dirty="0">
                <a:latin typeface="Verdana" pitchFamily="34" charset="0"/>
                <a:hlinkClick r:id="rId3" action="ppaction://hlinksldjump"/>
              </a:rPr>
              <a:t>Классификация преступлений.</a:t>
            </a:r>
            <a:endParaRPr lang="ru-RU" sz="2400" dirty="0">
              <a:latin typeface="Verdana" pitchFamily="34" charset="0"/>
            </a:endParaRPr>
          </a:p>
          <a:p>
            <a:pPr eaLnBrk="0" hangingPunct="0">
              <a:spcBef>
                <a:spcPct val="50000"/>
              </a:spcBef>
            </a:pPr>
            <a:r>
              <a:rPr lang="ru-RU" sz="2400" dirty="0">
                <a:latin typeface="Verdana" pitchFamily="34" charset="0"/>
              </a:rPr>
              <a:t>3. </a:t>
            </a:r>
            <a:r>
              <a:rPr lang="ru-RU" sz="2400" dirty="0">
                <a:latin typeface="Verdana" pitchFamily="34" charset="0"/>
                <a:hlinkClick r:id="rId4" action="ppaction://hlinksldjump"/>
              </a:rPr>
              <a:t>Понятие и значение состава преступления.</a:t>
            </a:r>
            <a:endParaRPr lang="ru-RU" sz="2400" dirty="0">
              <a:latin typeface="Verdana" pitchFamily="34" charset="0"/>
            </a:endParaRPr>
          </a:p>
          <a:p>
            <a:pPr eaLnBrk="0" hangingPunct="0">
              <a:spcBef>
                <a:spcPct val="50000"/>
              </a:spcBef>
            </a:pPr>
            <a:r>
              <a:rPr lang="ru-RU" sz="2400" dirty="0">
                <a:latin typeface="Verdana" pitchFamily="34" charset="0"/>
              </a:rPr>
              <a:t>4. Виды составов преступлений.</a:t>
            </a:r>
          </a:p>
          <a:p>
            <a:pPr eaLnBrk="0" hangingPunct="0">
              <a:spcBef>
                <a:spcPct val="50000"/>
              </a:spcBef>
            </a:pPr>
            <a:r>
              <a:rPr lang="ru-RU" sz="2400" dirty="0">
                <a:latin typeface="Verdana" pitchFamily="34" charset="0"/>
              </a:rPr>
              <a:t>5. Состав преступления и квалификация преступлений.</a:t>
            </a:r>
          </a:p>
        </p:txBody>
      </p:sp>
      <p:sp>
        <p:nvSpPr>
          <p:cNvPr id="43012"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Вопросы к теме</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Text Box 5"/>
          <p:cNvSpPr txBox="1">
            <a:spLocks noChangeArrowheads="1"/>
          </p:cNvSpPr>
          <p:nvPr/>
        </p:nvSpPr>
        <p:spPr bwMode="auto">
          <a:xfrm>
            <a:off x="0" y="692696"/>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b="1" dirty="0"/>
              <a:t>Похищение человека</a:t>
            </a:r>
            <a:r>
              <a:rPr lang="ru-RU" sz="1200" dirty="0"/>
              <a:t> - преступление, предусмотренное гл. 17 </a:t>
            </a:r>
            <a:r>
              <a:rPr lang="ru-RU" sz="1200" dirty="0" smtClean="0"/>
              <a:t>УК РФ </a:t>
            </a:r>
            <a:r>
              <a:rPr lang="ru-RU" sz="1200" dirty="0"/>
              <a:t>"Преступления против свободы, чести и достоинства личности". Объектом этого преступления выступает свобода человека.</a:t>
            </a:r>
            <a:br>
              <a:rPr lang="ru-RU" sz="1200" dirty="0"/>
            </a:br>
            <a:r>
              <a:rPr lang="ru-RU" sz="1200" dirty="0"/>
              <a:t>Объективную сторону преступления образует деяние в форме тайного или открытого завладения живым человеком, сопряженное с последующим ограничением его свободы. Время, в течение которого похищенный человек не имел возможности распоряжаться личной свободой, юридического значения не имеет. Это может быть как достаточно продолжительное (несколько суток, месяцев или даже лет), так и относительно кратковременное (несколько десятков минут или часов) пребывание в </a:t>
            </a:r>
            <a:r>
              <a:rPr lang="ru-RU" sz="1200" dirty="0" smtClean="0"/>
              <a:t>неволе.</a:t>
            </a:r>
            <a:br>
              <a:rPr lang="ru-RU" sz="1200" dirty="0" smtClean="0"/>
            </a:br>
            <a:r>
              <a:rPr lang="ru-RU" sz="1200" dirty="0" smtClean="0"/>
              <a:t/>
            </a:r>
            <a:br>
              <a:rPr lang="ru-RU" sz="1200" dirty="0" smtClean="0"/>
            </a:br>
            <a:r>
              <a:rPr lang="ru-RU" sz="1200" dirty="0" smtClean="0"/>
              <a:t>         Потерпевшим </a:t>
            </a:r>
            <a:r>
              <a:rPr lang="ru-RU" sz="1200" dirty="0"/>
              <a:t>является любое лицо, независимо от возраста, гражданства, социального положения. Согласие человека на его тайное перемещение в иное место, о чем не догадываются его родные и близкие либо иные лица, заинтересованные в его судьбе, не может рассматриваться как похищение </a:t>
            </a:r>
            <a:r>
              <a:rPr lang="ru-RU" sz="1200" dirty="0" smtClean="0"/>
              <a:t>человека.</a:t>
            </a:r>
            <a:endParaRPr lang="ru-RU" sz="1200" dirty="0"/>
          </a:p>
          <a:p>
            <a:pPr indent="450000" algn="just" eaLnBrk="0" hangingPunct="0">
              <a:spcBef>
                <a:spcPct val="50000"/>
              </a:spcBef>
            </a:pPr>
            <a:r>
              <a:rPr lang="ru-RU" sz="1200" dirty="0" smtClean="0"/>
              <a:t>Не </a:t>
            </a:r>
            <a:r>
              <a:rPr lang="ru-RU" sz="1200" dirty="0"/>
              <a:t>образует похищения человека завладение собственным или усыновленным ребенком одним из родителей, а равно бабушкой или дедом вопреки воле людей, у которых он по закону находится на воспитании, если эти действия совершаются в интересах </a:t>
            </a:r>
            <a:r>
              <a:rPr lang="ru-RU" sz="1200" dirty="0" smtClean="0"/>
              <a:t>ребенка.</a:t>
            </a:r>
            <a:endParaRPr lang="ru-RU" sz="1200" dirty="0"/>
          </a:p>
          <a:p>
            <a:pPr indent="450000" algn="just" eaLnBrk="0" hangingPunct="0">
              <a:spcBef>
                <a:spcPct val="50000"/>
              </a:spcBef>
            </a:pPr>
            <a:r>
              <a:rPr lang="ru-RU" sz="1200" dirty="0" smtClean="0"/>
              <a:t>Равным </a:t>
            </a:r>
            <a:r>
              <a:rPr lang="ru-RU" sz="1200" dirty="0"/>
              <a:t>образом завладение своим собственным ребенком одним из родителей, лишенных родительских прав, не образует состава рассматриваемого </a:t>
            </a:r>
            <a:r>
              <a:rPr lang="ru-RU" sz="1200" dirty="0" smtClean="0"/>
              <a:t>преступления.</a:t>
            </a:r>
            <a:endParaRPr lang="ru-RU" sz="1200" dirty="0"/>
          </a:p>
          <a:p>
            <a:pPr indent="450000" algn="just" eaLnBrk="0" hangingPunct="0">
              <a:spcBef>
                <a:spcPct val="50000"/>
              </a:spcBef>
            </a:pPr>
            <a:r>
              <a:rPr lang="ru-RU" sz="1200" dirty="0" smtClean="0"/>
              <a:t>Оконченным </a:t>
            </a:r>
            <a:r>
              <a:rPr lang="ru-RU" sz="1200" dirty="0"/>
              <a:t>похищение человека является после того, как потерпевший будет фактически захвачен и хотя бы на некоторое время перемещен в другое место.</a:t>
            </a:r>
            <a:br>
              <a:rPr lang="ru-RU" sz="1200" dirty="0"/>
            </a:br>
            <a:r>
              <a:rPr lang="ru-RU" sz="1200" dirty="0"/>
              <a:t>Основное отличие похищения человека от незаконного лишения свободы (ст. </a:t>
            </a:r>
            <a:r>
              <a:rPr lang="ru-RU" sz="1200" dirty="0" smtClean="0"/>
              <a:t>127 УК РФ) </a:t>
            </a:r>
            <a:r>
              <a:rPr lang="ru-RU" sz="1200" dirty="0"/>
              <a:t>состоит в том, что похищение всегда сопряжено с захватом человека, последующим его перемещением в другое место и последующим удержанием помимо воли в </a:t>
            </a:r>
            <a:r>
              <a:rPr lang="ru-RU" sz="1200" dirty="0" smtClean="0"/>
              <a:t>изоляции</a:t>
            </a:r>
          </a:p>
          <a:p>
            <a:pPr indent="450000" algn="just" eaLnBrk="0" hangingPunct="0">
              <a:spcBef>
                <a:spcPct val="50000"/>
              </a:spcBef>
            </a:pPr>
            <a:r>
              <a:rPr lang="ru-RU" sz="1200" dirty="0" smtClean="0"/>
              <a:t>В </a:t>
            </a:r>
            <a:r>
              <a:rPr lang="ru-RU" sz="1200" dirty="0"/>
              <a:t>отличие от захвата заложника (ст. 206 </a:t>
            </a:r>
            <a:r>
              <a:rPr lang="ru-RU" sz="1200" dirty="0" smtClean="0"/>
              <a:t>УК РФ) </a:t>
            </a:r>
            <a:r>
              <a:rPr lang="ru-RU" sz="1200" dirty="0"/>
              <a:t>незаконное лишение свободы не посягает на общественную безопасность, поскольку осуществляется без свойственной захвату заложника открытости и не преследует целей оказать воздействие на государство, международную организацию, юридических и физических лиц путем выдвижения виновными ультимативных </a:t>
            </a:r>
            <a:r>
              <a:rPr lang="ru-RU" sz="1200" dirty="0" smtClean="0"/>
              <a:t>требований</a:t>
            </a:r>
          </a:p>
          <a:p>
            <a:pPr indent="450000" algn="just" eaLnBrk="0" hangingPunct="0">
              <a:spcBef>
                <a:spcPct val="50000"/>
              </a:spcBef>
            </a:pPr>
            <a:r>
              <a:rPr lang="ru-RU" sz="1200" dirty="0" smtClean="0"/>
              <a:t>Субъективная </a:t>
            </a:r>
            <a:r>
              <a:rPr lang="ru-RU" sz="1200" dirty="0"/>
              <a:t>сторона преступления - вина в форме прямого умысла: лицо осознает, что незаконно захватывает человека и помимо воли потерпевшего перемещает его в иное место, и желает совершить эти действия.</a:t>
            </a:r>
            <a:br>
              <a:rPr lang="ru-RU" sz="1200" dirty="0"/>
            </a:br>
            <a:r>
              <a:rPr lang="ru-RU" sz="1200" dirty="0"/>
              <a:t>Субъект преступления - лицо, достигшее 14-летнего возраста</a:t>
            </a:r>
            <a:r>
              <a:rPr lang="ru-RU" sz="1200" dirty="0" smtClean="0"/>
              <a:t>.</a:t>
            </a: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303108"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a:spcBef>
                <a:spcPct val="50000"/>
              </a:spcBef>
            </a:pPr>
            <a:r>
              <a:rPr lang="ru-RU" b="1" dirty="0"/>
              <a:t>Похищение человека (ст. </a:t>
            </a:r>
            <a:r>
              <a:rPr lang="ru-RU" b="1" dirty="0" smtClean="0"/>
              <a:t>126 УК РФ)</a:t>
            </a:r>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dirty="0" smtClean="0"/>
              <a:t>               </a:t>
            </a:r>
            <a:r>
              <a:rPr lang="ru-RU" b="1" i="1" u="sng" dirty="0" smtClean="0">
                <a:solidFill>
                  <a:schemeClr val="bg1"/>
                </a:solidFill>
                <a:latin typeface="Segoe Print" pitchFamily="2" charset="0"/>
              </a:rPr>
              <a:t>Преступления против свободы, чести и достоинства личности</a:t>
            </a:r>
            <a:endParaRPr lang="ru-RU"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algn="just" eaLnBrk="0" hangingPunct="0">
              <a:spcBef>
                <a:spcPct val="50000"/>
              </a:spcBef>
            </a:pPr>
            <a:r>
              <a:rPr lang="ru-RU" sz="1200" dirty="0"/>
              <a:t/>
            </a:r>
            <a:br>
              <a:rPr lang="ru-RU" sz="1200" dirty="0"/>
            </a:br>
            <a:r>
              <a:rPr lang="ru-RU" sz="1200" dirty="0" smtClean="0"/>
              <a:t>	Квалифицирующими </a:t>
            </a:r>
            <a:r>
              <a:rPr lang="ru-RU" sz="1200" dirty="0"/>
              <a:t>признаками похищения человека являются совершение преступления группой лиц по предварительному сговору; неоднократно; с применением насилия, опасного для жизни или здоровья, либо с угрозой применения такого насилия; с применением оружия или предметов, используемых в качестве оружия; в отношении заведомо несовершеннолетнего; в отношении женщины, заведомо для виновного находящейся в состоянии беременности; в отношении двух или более лиц; из корыстных побуждений (ч. 2 ст. </a:t>
            </a:r>
            <a:r>
              <a:rPr lang="ru-RU" sz="1200" dirty="0" smtClean="0"/>
              <a:t>126 УК РФ). </a:t>
            </a:r>
            <a:r>
              <a:rPr lang="ru-RU" sz="1200" dirty="0"/>
              <a:t>По ч. 3 этой статьи наступает ответственность за деяния, предусмотренные частями 1 или 2, если они совершены организованной группой; лицом, ранее судимым за преступления, предусмотренные ст. </a:t>
            </a:r>
            <a:r>
              <a:rPr lang="ru-RU" sz="1200" dirty="0" smtClean="0"/>
              <a:t>126 УК РФ, </a:t>
            </a:r>
            <a:r>
              <a:rPr lang="ru-RU" sz="1200" dirty="0"/>
              <a:t>а также за незаконное лишение свободы или захват заложника; повлекли по неосторожности смерть потерпевшего или иные тяжкие последствия.</a:t>
            </a:r>
            <a:br>
              <a:rPr lang="ru-RU" sz="1200" dirty="0"/>
            </a:br>
            <a:r>
              <a:rPr lang="ru-RU" sz="1200" dirty="0"/>
              <a:t/>
            </a:r>
            <a:br>
              <a:rPr lang="ru-RU" sz="1200" dirty="0"/>
            </a:br>
            <a:r>
              <a:rPr lang="ru-RU" sz="1200" dirty="0" smtClean="0"/>
              <a:t>	Согласно </a:t>
            </a:r>
            <a:r>
              <a:rPr lang="ru-RU" sz="1200" dirty="0"/>
              <a:t>примечанию к ст. </a:t>
            </a:r>
            <a:r>
              <a:rPr lang="ru-RU" sz="1200" dirty="0" smtClean="0"/>
              <a:t>126 УК РФ </a:t>
            </a:r>
            <a:r>
              <a:rPr lang="ru-RU" sz="1200" dirty="0"/>
              <a:t>освобождается от уголовной ответственности лицо, которое добровольно освободило похищенного при условии, что в действиях похитителя не содержится иного состава преступления.</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dirty="0" smtClean="0"/>
              <a:t>               </a:t>
            </a:r>
            <a:r>
              <a:rPr lang="ru-RU" b="1" i="1" u="sng" dirty="0" smtClean="0">
                <a:solidFill>
                  <a:schemeClr val="bg1"/>
                </a:solidFill>
                <a:latin typeface="Segoe Print" pitchFamily="2" charset="0"/>
              </a:rPr>
              <a:t>Преступления против свободы, чести и достоинства личности</a:t>
            </a:r>
            <a:endParaRPr lang="ru-RU" b="1" i="1" u="sng" dirty="0">
              <a:solidFill>
                <a:schemeClr val="bg1"/>
              </a:solidFill>
              <a:latin typeface="Segoe Print" pitchFamily="2"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К ним относятся предусмотренные главой 17 </a:t>
            </a:r>
            <a:r>
              <a:rPr lang="ru-RU" sz="1200" dirty="0" smtClean="0"/>
              <a:t>УК РФ </a:t>
            </a:r>
            <a:r>
              <a:rPr lang="ru-RU" sz="1200" dirty="0"/>
              <a:t>незаконное лишение свободы (ст. </a:t>
            </a:r>
            <a:r>
              <a:rPr lang="ru-RU" sz="1200" dirty="0" smtClean="0"/>
              <a:t>127 УК РФ) </a:t>
            </a:r>
            <a:r>
              <a:rPr lang="ru-RU" sz="1200" dirty="0"/>
              <a:t>и незаконное помещение в психиатрический стационар (ст. </a:t>
            </a:r>
            <a:r>
              <a:rPr lang="ru-RU" sz="1200" dirty="0" smtClean="0"/>
              <a:t>128 УК РФ).</a:t>
            </a:r>
            <a:endParaRPr lang="ru-RU" sz="1200" dirty="0"/>
          </a:p>
          <a:p>
            <a:pPr indent="450000" algn="just" eaLnBrk="0" hangingPunct="0">
              <a:spcBef>
                <a:spcPct val="50000"/>
              </a:spcBef>
            </a:pPr>
            <a:r>
              <a:rPr lang="ru-RU" sz="1200" dirty="0" smtClean="0"/>
              <a:t>Объективную </a:t>
            </a:r>
            <a:r>
              <a:rPr lang="ru-RU" sz="1200" dirty="0"/>
              <a:t>сторону первого из них образуют действия, состоящие в ограничении личной свободы (свободы передвижения) человека, не состоящие в его похищении. Способ совершения преступления может быть насильственным или быть лишен признаков насилия (например, удержание человека в каком-либо помещении путем водворения туда с помощью обмана). Однако похищением человека, а не незаконным лишением свободы признается приведение потерпевшего (насильственно или обманным путем) в бессознательное состояние с последующим перемещением в иное место и удержание </a:t>
            </a:r>
            <a:r>
              <a:rPr lang="ru-RU" sz="1200" dirty="0" smtClean="0"/>
              <a:t>там.</a:t>
            </a:r>
            <a:endParaRPr lang="ru-RU" sz="1200" dirty="0"/>
          </a:p>
          <a:p>
            <a:pPr indent="450000" algn="just" eaLnBrk="0" hangingPunct="0">
              <a:spcBef>
                <a:spcPct val="50000"/>
              </a:spcBef>
            </a:pPr>
            <a:r>
              <a:rPr lang="ru-RU" sz="1200" dirty="0" smtClean="0"/>
              <a:t>Лишение </a:t>
            </a:r>
            <a:r>
              <a:rPr lang="ru-RU" sz="1200" dirty="0"/>
              <a:t>свободы человека с его добровольного согласия не образует состава преступления. Не является незаконным лишением свободы также принудительное удержание человека в каком-либо помещении и ограничение его свободы передвижения путем связывания, запирания в каком-либо помещении в состоянии необходимой обороны, при задержании лица, совершившего преступление, а также при крайней </a:t>
            </a:r>
            <a:r>
              <a:rPr lang="ru-RU" sz="1200" dirty="0" smtClean="0"/>
              <a:t>необходимости.</a:t>
            </a:r>
            <a:endParaRPr lang="ru-RU" sz="1200" dirty="0"/>
          </a:p>
          <a:p>
            <a:pPr indent="450000" algn="just" eaLnBrk="0" hangingPunct="0">
              <a:spcBef>
                <a:spcPct val="50000"/>
              </a:spcBef>
            </a:pPr>
            <a:r>
              <a:rPr lang="ru-RU" sz="1200" dirty="0" smtClean="0"/>
              <a:t>Окончено </a:t>
            </a:r>
            <a:r>
              <a:rPr lang="ru-RU" sz="1200" dirty="0"/>
              <a:t>преступление с момента фактического лишения человека свободы независимо от длительности пребывания потерпевшего в неволе. Однако явно незначительный промежуток времени, на которое лицо было принудительно ограничено свободы передвижения, может свидетельствовать о явной малозначительности деяния и не составлять преступления (ч. 2 ст. 14 </a:t>
            </a:r>
            <a:r>
              <a:rPr lang="ru-RU" sz="1200" dirty="0" smtClean="0"/>
              <a:t>УК РФ).</a:t>
            </a:r>
            <a:endParaRPr lang="ru-RU" sz="1200" dirty="0"/>
          </a:p>
          <a:p>
            <a:pPr indent="450000" algn="just" eaLnBrk="0" hangingPunct="0">
              <a:spcBef>
                <a:spcPct val="50000"/>
              </a:spcBef>
            </a:pPr>
            <a:r>
              <a:rPr lang="ru-RU" sz="1200" dirty="0" smtClean="0"/>
              <a:t>Основное </a:t>
            </a:r>
            <a:r>
              <a:rPr lang="ru-RU" sz="1200" dirty="0"/>
              <a:t>отличие незаконного лишения свободы от похищения человека заключается в способе, с помощью которого потерпевший лишается возможности свободно перемещаться по своему усмотрению. Состав рассматриваемого преступления исключает противоправное завладение человеком и его перемещение в другое место. Поэтому по ст. 127, а не по ст. 126 </a:t>
            </a:r>
            <a:r>
              <a:rPr lang="ru-RU" sz="1200" dirty="0" smtClean="0"/>
              <a:t>УК РФ </a:t>
            </a:r>
            <a:r>
              <a:rPr lang="ru-RU" sz="1200" dirty="0"/>
              <a:t>надлежит квалифицировать незаконное удержание лица, нанятого для сезонной работы на заранее обусловленное время, после истечения срока </a:t>
            </a:r>
            <a:r>
              <a:rPr lang="ru-RU" sz="1200" dirty="0" smtClean="0"/>
              <a:t>контракта.</a:t>
            </a:r>
            <a:endParaRPr lang="ru-RU" sz="1200" dirty="0"/>
          </a:p>
          <a:p>
            <a:pPr indent="450000" algn="just" eaLnBrk="0" hangingPunct="0">
              <a:spcBef>
                <a:spcPct val="50000"/>
              </a:spcBef>
            </a:pPr>
            <a:r>
              <a:rPr lang="ru-RU" sz="1200" dirty="0" smtClean="0"/>
              <a:t>Доставление </a:t>
            </a:r>
            <a:r>
              <a:rPr lang="ru-RU" sz="1200" dirty="0"/>
              <a:t>человека обманным путем в отдаленную местность или место, откуда он не в состоянии быстро выбраться (остров, пещера, глухой таежный район и т.п.), не может рассматриваться как незаконное лишение свободы, так как он был туда перемещен по собственной воле, хотя и не догадывался о подлинных намерениях сопровождавшего его лица. Однако действия того, кто насильно захватил потерпевшего и доставил его в отдаленное место, где ему была предоставлена свобода, образуют преступление, предусмотренное ст. 126 </a:t>
            </a:r>
            <a:r>
              <a:rPr lang="ru-RU" sz="1200" dirty="0" smtClean="0"/>
              <a:t>УК РФ.</a:t>
            </a: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30515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Другие преступления против свободы человека (ст. </a:t>
            </a:r>
            <a:r>
              <a:rPr lang="ru-RU" b="1" dirty="0" smtClean="0"/>
              <a:t>127,128 УК РФ)</a:t>
            </a:r>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dirty="0" smtClean="0"/>
              <a:t>               </a:t>
            </a:r>
            <a:r>
              <a:rPr lang="ru-RU" b="1" i="1" u="sng" dirty="0" smtClean="0">
                <a:solidFill>
                  <a:schemeClr val="bg1"/>
                </a:solidFill>
                <a:latin typeface="Segoe Print" pitchFamily="2" charset="0"/>
              </a:rPr>
              <a:t>Преступления против свободы, чести и достоинства личности</a:t>
            </a:r>
            <a:endParaRPr lang="ru-RU"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Text Box 5"/>
          <p:cNvSpPr txBox="1">
            <a:spLocks noChangeArrowheads="1"/>
          </p:cNvSpPr>
          <p:nvPr/>
        </p:nvSpPr>
        <p:spPr bwMode="auto">
          <a:xfrm>
            <a:off x="0" y="0"/>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100" dirty="0"/>
              <a:t>С субъективной стороны незаконное лишение свободы предполагает вину в форме прямого </a:t>
            </a:r>
            <a:r>
              <a:rPr lang="ru-RU" sz="1100" dirty="0" smtClean="0"/>
              <a:t>умысла.</a:t>
            </a:r>
            <a:endParaRPr lang="ru-RU" sz="1100" dirty="0"/>
          </a:p>
          <a:p>
            <a:pPr indent="450000" algn="just" eaLnBrk="0" hangingPunct="0">
              <a:spcBef>
                <a:spcPct val="50000"/>
              </a:spcBef>
            </a:pPr>
            <a:r>
              <a:rPr lang="ru-RU" sz="1100" dirty="0" smtClean="0"/>
              <a:t>Субъект </a:t>
            </a:r>
            <a:r>
              <a:rPr lang="ru-RU" sz="1100" dirty="0"/>
              <a:t>- лицо, достигшее 16-летнего возраста. Должностное лицо за незаконное лишение свободы путем использования своего служебного положения несет ответственность по ст. </a:t>
            </a:r>
            <a:r>
              <a:rPr lang="ru-RU" sz="1100" dirty="0" smtClean="0"/>
              <a:t>285 УК РФ </a:t>
            </a:r>
            <a:r>
              <a:rPr lang="ru-RU" sz="1100" dirty="0"/>
              <a:t>или 286 либо (при наличии соответствующих признаков) - по ст. 301, 305 </a:t>
            </a:r>
            <a:r>
              <a:rPr lang="ru-RU" sz="1100" dirty="0" smtClean="0"/>
              <a:t>УК РФ. </a:t>
            </a:r>
            <a:r>
              <a:rPr lang="ru-RU" sz="1100" dirty="0"/>
              <a:t/>
            </a:r>
            <a:br>
              <a:rPr lang="ru-RU" sz="1100" dirty="0"/>
            </a:br>
            <a:r>
              <a:rPr lang="ru-RU" sz="1100" dirty="0"/>
              <a:t>Лицо, незаконно удерживающее в неволе похищенного другими лицами человека по предварительному сговору с ними, является соисполнителем этого преступления и подлежит ответственности по ч. 2 ст. </a:t>
            </a:r>
            <a:r>
              <a:rPr lang="ru-RU" sz="1100" dirty="0" smtClean="0"/>
              <a:t>126 УК РФ.</a:t>
            </a:r>
            <a:r>
              <a:rPr lang="ru-RU" sz="1100" dirty="0"/>
              <a:t/>
            </a:r>
            <a:br>
              <a:rPr lang="ru-RU" sz="1100" dirty="0"/>
            </a:br>
            <a:r>
              <a:rPr lang="ru-RU" sz="1100" dirty="0"/>
              <a:t>Квалифицирующие признаки незаконного лишения свободы, предусмотренные в ч. 2 и 3 ст. </a:t>
            </a:r>
            <a:r>
              <a:rPr lang="ru-RU" sz="1100" dirty="0" smtClean="0"/>
              <a:t>127 УК РФ, </a:t>
            </a:r>
            <a:r>
              <a:rPr lang="ru-RU" sz="1100" dirty="0"/>
              <a:t>полностью совпадают с одноименными признаками похищения человека (см. предыдущий вопрос).</a:t>
            </a:r>
            <a:br>
              <a:rPr lang="ru-RU" sz="1100" dirty="0"/>
            </a:br>
            <a:r>
              <a:rPr lang="ru-RU" sz="1100" dirty="0"/>
              <a:t>Незаконное помещение в психиатрический стационар также имеет своим объектом свободу человека. Основание и порядок помещения (госпитализации) лиц, страдающих психическим расстройством, в психиатрический стационар установлены Законом РФ "О психиатрической помощи и гарантиях прав граждан при ее оказании" от 2 июля 1992 г. Согласно ст. </a:t>
            </a:r>
            <a:r>
              <a:rPr lang="ru-RU" sz="1100" dirty="0" smtClean="0"/>
              <a:t>29 УК РФ </a:t>
            </a:r>
            <a:r>
              <a:rPr lang="ru-RU" sz="1100" dirty="0"/>
              <a:t>Закона лицо, страдающее психическим расстройством, может быть принудительно госпитализировано в психиатрический стационар до постановления судьи, если его обследование или лечение возможны только в стационарных условиях, а психическое расстройство является тяжелым и обусловливает: а) его непосредственную опасность для себя или окружающих или б) его беспомощность, т.е. неспособность самостоятельно удовлетворять основные жизненные потребности, или в) существенный вред его здоровью вследствие ухудшения психического состояния, если лицо будет оставлено без психиатрической </a:t>
            </a:r>
            <a:r>
              <a:rPr lang="ru-RU" sz="1100" dirty="0" smtClean="0"/>
              <a:t>помощи</a:t>
            </a:r>
          </a:p>
          <a:p>
            <a:pPr indent="450000" algn="just" eaLnBrk="0" hangingPunct="0">
              <a:spcBef>
                <a:spcPct val="50000"/>
              </a:spcBef>
            </a:pPr>
            <a:r>
              <a:rPr lang="ru-RU" sz="1100" dirty="0" smtClean="0"/>
              <a:t>Объективную </a:t>
            </a:r>
            <a:r>
              <a:rPr lang="ru-RU" sz="1100" dirty="0"/>
              <a:t>сторону преступления, следовательно, образует, во-первых, недобровольная (принудительная) госпитализация заведомо психически здорового человека в психиатрический стационар как в неотложном порядке, так и по решению комиссии врачей-психиатров для его обследования или лечения под видом оснований, указанных в ст. 29 Закона о психиатрической помощи, во-вторых, помещение туда лица, страдающего психическим расстройством, однако при отсутствии установленных указанным Законом оснований.</a:t>
            </a:r>
            <a:br>
              <a:rPr lang="ru-RU" sz="1100" dirty="0"/>
            </a:br>
            <a:r>
              <a:rPr lang="ru-RU" sz="1100" dirty="0"/>
              <a:t>По ч. 1 ст. 128 </a:t>
            </a:r>
            <a:r>
              <a:rPr lang="ru-RU" sz="1100" dirty="0" smtClean="0"/>
              <a:t>УК РФ </a:t>
            </a:r>
            <a:r>
              <a:rPr lang="ru-RU" sz="1100" dirty="0"/>
              <a:t>состав преступления - формальный, поэтому оконченным оно будет после фактической госпитализации (помещения) человека в психиатрический </a:t>
            </a:r>
            <a:r>
              <a:rPr lang="ru-RU" sz="1100" dirty="0" smtClean="0"/>
              <a:t>стационар</a:t>
            </a:r>
          </a:p>
          <a:p>
            <a:pPr indent="450000" algn="just" eaLnBrk="0" hangingPunct="0">
              <a:spcBef>
                <a:spcPct val="50000"/>
              </a:spcBef>
            </a:pPr>
            <a:r>
              <a:rPr lang="ru-RU" sz="1100" dirty="0" smtClean="0"/>
              <a:t>Удержание </a:t>
            </a:r>
            <a:r>
              <a:rPr lang="ru-RU" sz="1100" dirty="0"/>
              <a:t>в психиатрическом стационаре лица, помещенного туда законно и излечившегося от психического расстройства, представляет собой незаконное лишение свободы (ст. </a:t>
            </a:r>
            <a:r>
              <a:rPr lang="ru-RU" sz="1100" dirty="0" smtClean="0"/>
              <a:t>127 УК РФ), </a:t>
            </a:r>
            <a:r>
              <a:rPr lang="ru-RU" sz="1100" dirty="0"/>
              <a:t>а для должностного лица - злоупотребление должностными полномочиями (ст. 285 </a:t>
            </a:r>
            <a:r>
              <a:rPr lang="ru-RU" sz="1100" dirty="0" smtClean="0"/>
              <a:t>УК РФ)</a:t>
            </a:r>
          </a:p>
          <a:p>
            <a:pPr indent="450000" algn="just" eaLnBrk="0" hangingPunct="0">
              <a:spcBef>
                <a:spcPct val="50000"/>
              </a:spcBef>
            </a:pPr>
            <a:r>
              <a:rPr lang="ru-RU" sz="1100" dirty="0" smtClean="0"/>
              <a:t>С </a:t>
            </a:r>
            <a:r>
              <a:rPr lang="ru-RU" sz="1100" dirty="0"/>
              <a:t>субъективной стороны преступление предполагает вину в форме прямого умысла: виновный осознает, что незаконно госпитализирует психически здоровое лицо помимо его воли либо помещает в стационар лицо, страдающее психическим расстройством, без необходимых оснований и желает совершить названные действия. Мотивы, по которым совершается преступление, на квалификацию не влияют. Субъект преступления - лицо, достигшее 16-летнего возраста (например, родственник или законный представитель помещенного в стационар лица). По ч. 2 ст. 128 ответственности подлежит лицо, использовавшее свое служебное положение (специальный субъект). Это врач-психиатр, поместивший потерпевшего в психиатрический стационар единолично либо в составе комиссии, давшей заключение о необходимости принудительной госпитализации здорового лица.</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dirty="0" smtClean="0"/>
              <a:t>               </a:t>
            </a:r>
            <a:r>
              <a:rPr lang="ru-RU" b="1" i="1" u="sng" dirty="0" smtClean="0">
                <a:solidFill>
                  <a:schemeClr val="bg1"/>
                </a:solidFill>
                <a:latin typeface="Segoe Print" pitchFamily="2" charset="0"/>
              </a:rPr>
              <a:t>Преступления против свободы, чести и достоинства личности</a:t>
            </a:r>
            <a:endParaRPr lang="ru-RU" b="1" i="1" u="sng" dirty="0">
              <a:solidFill>
                <a:schemeClr val="bg1"/>
              </a:solidFill>
              <a:latin typeface="Segoe Print" pitchFamily="2"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К ним относятся клевета </a:t>
            </a:r>
            <a:r>
              <a:rPr lang="ru-RU" sz="1200" dirty="0" smtClean="0"/>
              <a:t>ст.128¹ УК РФ. </a:t>
            </a:r>
            <a:r>
              <a:rPr lang="ru-RU" sz="1200" dirty="0"/>
              <a:t>Объектом </a:t>
            </a:r>
            <a:r>
              <a:rPr lang="ru-RU" sz="1200" dirty="0" smtClean="0"/>
              <a:t>данного преступления </a:t>
            </a:r>
            <a:r>
              <a:rPr lang="ru-RU" sz="1200" dirty="0"/>
              <a:t>в силу того, что </a:t>
            </a:r>
            <a:r>
              <a:rPr lang="ru-RU" sz="1200" dirty="0" smtClean="0"/>
              <a:t>оно помещено </a:t>
            </a:r>
            <a:r>
              <a:rPr lang="ru-RU" sz="1200" dirty="0"/>
              <a:t>в гл.17 </a:t>
            </a:r>
            <a:r>
              <a:rPr lang="ru-RU" sz="1200" dirty="0" smtClean="0"/>
              <a:t>УК РФ </a:t>
            </a:r>
            <a:r>
              <a:rPr lang="ru-RU" sz="1200" dirty="0"/>
              <a:t>"Преступления против свободы, чести и достоинства личности", выступает честь и достоинство личности (человека</a:t>
            </a:r>
            <a:r>
              <a:rPr lang="ru-RU" sz="1200" dirty="0" smtClean="0"/>
              <a:t>).</a:t>
            </a:r>
            <a:endParaRPr lang="ru-RU" sz="1200" dirty="0"/>
          </a:p>
          <a:p>
            <a:pPr indent="450000" algn="just" eaLnBrk="0" hangingPunct="0">
              <a:spcBef>
                <a:spcPct val="50000"/>
              </a:spcBef>
            </a:pPr>
            <a:r>
              <a:rPr lang="ru-RU" sz="1200" dirty="0" smtClean="0"/>
              <a:t>Объективную </a:t>
            </a:r>
            <a:r>
              <a:rPr lang="ru-RU" sz="1200" dirty="0"/>
              <a:t>сторону клеветы составляет распространение сведений, порочащих честь и достоинство другого человека или подрывающих его репутацию. Это означает сообщение о якобы имевших место фактах еще хотя бы одному человеку как в присутствии потерпевшего, так и без него. Однако сообщение измышлений исключительно лицу, которого они касаются, не признается их </a:t>
            </a:r>
            <a:r>
              <a:rPr lang="ru-RU" sz="1200" dirty="0" smtClean="0"/>
              <a:t>распространением.</a:t>
            </a:r>
            <a:endParaRPr lang="ru-RU" sz="1200" dirty="0"/>
          </a:p>
          <a:p>
            <a:pPr indent="450000" algn="just" eaLnBrk="0" hangingPunct="0">
              <a:spcBef>
                <a:spcPct val="50000"/>
              </a:spcBef>
            </a:pPr>
            <a:r>
              <a:rPr lang="ru-RU" sz="1200" dirty="0" smtClean="0"/>
              <a:t>Порочащие </a:t>
            </a:r>
            <a:r>
              <a:rPr lang="ru-RU" sz="1200" dirty="0"/>
              <a:t>другое лицо сведения могут распространяться как в устном выступлении, так и в служебных характеристиках, заявлениях, которые адресованы представителям власти, или в иной </a:t>
            </a:r>
            <a:r>
              <a:rPr lang="ru-RU" sz="1200" dirty="0" smtClean="0"/>
              <a:t>форме.</a:t>
            </a:r>
            <a:endParaRPr lang="ru-RU" sz="1200" dirty="0"/>
          </a:p>
          <a:p>
            <a:pPr indent="450000" algn="just" eaLnBrk="0" hangingPunct="0">
              <a:spcBef>
                <a:spcPct val="50000"/>
              </a:spcBef>
            </a:pPr>
            <a:r>
              <a:rPr lang="ru-RU" sz="1200" dirty="0" smtClean="0"/>
              <a:t>Потерпевшим </a:t>
            </a:r>
            <a:r>
              <a:rPr lang="ru-RU" sz="1200" dirty="0"/>
              <a:t>может быть любое лицо (в том числе несовершеннолетний, недееспособный), а также умершее </a:t>
            </a:r>
            <a:r>
              <a:rPr lang="ru-RU" sz="1200" dirty="0" smtClean="0"/>
              <a:t>лицо.</a:t>
            </a:r>
            <a:endParaRPr lang="ru-RU" sz="1200" dirty="0"/>
          </a:p>
          <a:p>
            <a:pPr indent="450000" algn="just" eaLnBrk="0" hangingPunct="0">
              <a:spcBef>
                <a:spcPct val="50000"/>
              </a:spcBef>
            </a:pPr>
            <a:r>
              <a:rPr lang="ru-RU" sz="1200" dirty="0" smtClean="0"/>
              <a:t>Состав </a:t>
            </a:r>
            <a:r>
              <a:rPr lang="ru-RU" sz="1200" dirty="0"/>
              <a:t>данного преступления - формальный. Поэтому преступление признается оконченным с момента сообщения клеветнических сведений хотя бы одному </a:t>
            </a:r>
            <a:r>
              <a:rPr lang="ru-RU" sz="1200" dirty="0" smtClean="0"/>
              <a:t>человеку.</a:t>
            </a:r>
            <a:endParaRPr lang="ru-RU" sz="1200" dirty="0"/>
          </a:p>
          <a:p>
            <a:pPr indent="450000" algn="just" eaLnBrk="0" hangingPunct="0">
              <a:spcBef>
                <a:spcPct val="50000"/>
              </a:spcBef>
            </a:pPr>
            <a:r>
              <a:rPr lang="ru-RU" sz="1200" b="1" dirty="0" smtClean="0"/>
              <a:t>Субъективная </a:t>
            </a:r>
            <a:r>
              <a:rPr lang="ru-RU" sz="1200" b="1" dirty="0"/>
              <a:t>сторона</a:t>
            </a:r>
            <a:r>
              <a:rPr lang="ru-RU" sz="1200" dirty="0"/>
              <a:t> - вина в форме прямого умысла: лицо осознает, что распространяет ложные сведения о другом человеке, которые порочат его честь и достоинство или деловую репутацию, и желает так поступить. Добросовестное заблуждение лица относительно подлинности распространяемых им сведений исключает ответственность по ст. </a:t>
            </a:r>
            <a:r>
              <a:rPr lang="ru-RU" sz="1200" dirty="0" smtClean="0"/>
              <a:t>128¹ УК РФ.</a:t>
            </a:r>
            <a:endParaRPr lang="ru-RU" sz="1200" dirty="0"/>
          </a:p>
          <a:p>
            <a:pPr indent="450000" algn="just" eaLnBrk="0" hangingPunct="0">
              <a:spcBef>
                <a:spcPct val="50000"/>
              </a:spcBef>
            </a:pPr>
            <a:r>
              <a:rPr lang="ru-RU" sz="1200" dirty="0" smtClean="0"/>
              <a:t>Не </a:t>
            </a:r>
            <a:r>
              <a:rPr lang="ru-RU" sz="1200" dirty="0"/>
              <a:t>является клеветой распространение о другом лице порочащих его честь и достоинство, а также деловую репутацию, но не ложных сведений.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307204"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Преступления против чести и достоинства личности (ст. </a:t>
            </a:r>
            <a:r>
              <a:rPr lang="ru-RU" b="1" dirty="0" smtClean="0"/>
              <a:t>128¹ УК РФ)</a:t>
            </a:r>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dirty="0" smtClean="0"/>
              <a:t>               </a:t>
            </a:r>
            <a:r>
              <a:rPr lang="ru-RU" b="1" i="1" u="sng" dirty="0" smtClean="0">
                <a:solidFill>
                  <a:schemeClr val="bg1"/>
                </a:solidFill>
                <a:latin typeface="Segoe Print" pitchFamily="2" charset="0"/>
              </a:rPr>
              <a:t>Преступления против свободы, чести и достоинства личности</a:t>
            </a:r>
            <a:endParaRPr lang="ru-RU"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spcBef>
                <a:spcPct val="50000"/>
              </a:spcBef>
            </a:pPr>
            <a:r>
              <a:rPr lang="ru-RU" sz="1200" b="1" dirty="0" smtClean="0"/>
              <a:t>	Субъект </a:t>
            </a:r>
            <a:r>
              <a:rPr lang="ru-RU" sz="1200" b="1" dirty="0"/>
              <a:t>преступления</a:t>
            </a:r>
            <a:r>
              <a:rPr lang="ru-RU" sz="1200" dirty="0"/>
              <a:t> - лицо, достигшее 16-летнего возраста.</a:t>
            </a:r>
            <a:br>
              <a:rPr lang="ru-RU" sz="1200" dirty="0"/>
            </a:br>
            <a:r>
              <a:rPr lang="ru-RU" sz="1200" dirty="0" smtClean="0"/>
              <a:t>	Квалифицирующий </a:t>
            </a:r>
            <a:r>
              <a:rPr lang="ru-RU" sz="1200" dirty="0"/>
              <a:t>признак, предусмотренный ч. 2 ст. </a:t>
            </a:r>
            <a:r>
              <a:rPr lang="ru-RU" sz="1200" dirty="0" smtClean="0"/>
              <a:t>128¹ УК РФ, </a:t>
            </a:r>
            <a:r>
              <a:rPr lang="ru-RU" sz="1200" dirty="0"/>
              <a:t>составляет клевета в публичном выступлении, публично демонстрирующемся произведении или средствах массовой информации. Это означает распространение заведомо ложных сведений при массовом скоплении людей, например, на собрании, митинге, использование источника информации, рассчитанного на массовое восприятие (книга, фильм, плакат, компьютерная программа и т.п.). Под клеветой в средствах массовой информации понимается использование для распространения лживых сведений телевидения, радио, газет, журналов как сотрудником редакции (журналистом), так и иным лицом (</a:t>
            </a:r>
            <a:r>
              <a:rPr lang="ru-RU" sz="1200" dirty="0" smtClean="0"/>
              <a:t>автором материала).</a:t>
            </a:r>
            <a:endParaRPr lang="ru-RU" sz="1200" dirty="0"/>
          </a:p>
          <a:p>
            <a:pPr indent="450000" algn="just" eaLnBrk="0" hangingPunct="0">
              <a:spcBef>
                <a:spcPct val="50000"/>
              </a:spcBef>
            </a:pPr>
            <a:r>
              <a:rPr lang="ru-RU" sz="1200" dirty="0" smtClean="0"/>
              <a:t>Клевета</a:t>
            </a:r>
            <a:r>
              <a:rPr lang="ru-RU" sz="1200" dirty="0"/>
              <a:t>, соединенная с обвинением в совершении тяжкого или особо тяжкого преступления (ч. </a:t>
            </a:r>
            <a:r>
              <a:rPr lang="ru-RU" sz="1200" dirty="0" smtClean="0"/>
              <a:t>5 </a:t>
            </a:r>
            <a:r>
              <a:rPr lang="ru-RU" sz="1200" dirty="0"/>
              <a:t>ст. </a:t>
            </a:r>
            <a:r>
              <a:rPr lang="ru-RU" sz="1200" dirty="0" smtClean="0"/>
              <a:t>128¹ УК РФ), </a:t>
            </a:r>
            <a:r>
              <a:rPr lang="ru-RU" sz="1200" dirty="0"/>
              <a:t>отличается от заведомо ложного доноса (ст. 306 </a:t>
            </a:r>
            <a:r>
              <a:rPr lang="ru-RU" sz="1200" dirty="0" smtClean="0"/>
              <a:t>УК РФ) </a:t>
            </a:r>
            <a:r>
              <a:rPr lang="ru-RU" sz="1200" dirty="0"/>
              <a:t>тем, что в последнем случае умысел виновного направлен на привлечение лица к уголовной ответственности, а при клевете - на унижение его чести и достоинства. Поэтому при заведомо ложном доносе сведения о якобы совершенном лицом преступлении, как правило, сообщаются органам, правомочным возбудить уголовное дело</a:t>
            </a:r>
            <a:r>
              <a:rPr lang="ru-RU" sz="1200" dirty="0" smtClean="0"/>
              <a:t>.</a:t>
            </a:r>
            <a:endParaRPr lang="ru-RU" sz="1200" dirty="0"/>
          </a:p>
          <a:p>
            <a:pPr indent="450000" algn="just" eaLnBrk="0" hangingPunct="0">
              <a:spcBef>
                <a:spcPct val="50000"/>
              </a:spcBef>
            </a:pP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dirty="0" smtClean="0"/>
              <a:t>               </a:t>
            </a:r>
            <a:r>
              <a:rPr lang="ru-RU" b="1" i="1" u="sng" dirty="0" smtClean="0">
                <a:solidFill>
                  <a:schemeClr val="bg1"/>
                </a:solidFill>
                <a:latin typeface="Segoe Print" pitchFamily="2" charset="0"/>
              </a:rPr>
              <a:t>Преступления против свободы, чести и достоинства личности</a:t>
            </a:r>
            <a:endParaRPr lang="ru-RU" b="1" i="1" u="sng" dirty="0">
              <a:solidFill>
                <a:schemeClr val="bg1"/>
              </a:solidFill>
              <a:latin typeface="Segoe Print" pitchFamily="2"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ext Box 3"/>
          <p:cNvSpPr txBox="1">
            <a:spLocks noChangeArrowheads="1"/>
          </p:cNvSpPr>
          <p:nvPr/>
        </p:nvSpPr>
        <p:spPr bwMode="auto">
          <a:xfrm>
            <a:off x="2203" y="1700808"/>
            <a:ext cx="9141797" cy="2465388"/>
          </a:xfrm>
          <a:prstGeom prst="rect">
            <a:avLst/>
          </a:prstGeom>
          <a:noFill/>
          <a:ln w="9525">
            <a:noFill/>
            <a:miter lim="800000"/>
            <a:headEnd/>
            <a:tailEnd/>
          </a:ln>
          <a:effectLst/>
        </p:spPr>
        <p:txBody>
          <a:bodyPr/>
          <a:lstStyle/>
          <a:p>
            <a:pPr eaLnBrk="0" hangingPunct="0">
              <a:spcBef>
                <a:spcPct val="50000"/>
              </a:spcBef>
            </a:pPr>
            <a:r>
              <a:rPr lang="ru-RU" sz="2400" dirty="0">
                <a:hlinkClick r:id="rId2" action="ppaction://hlinksldjump"/>
              </a:rPr>
              <a:t>Изнасилование и насильственные действия сексуального характера (ст. 131, </a:t>
            </a:r>
            <a:r>
              <a:rPr lang="ru-RU" sz="2400" dirty="0" smtClean="0">
                <a:hlinkClick r:id="rId2" action="ppaction://hlinksldjump"/>
              </a:rPr>
              <a:t>132 УК РФ)</a:t>
            </a:r>
            <a:endParaRPr lang="ru-RU" sz="2400" dirty="0"/>
          </a:p>
          <a:p>
            <a:pPr eaLnBrk="0" hangingPunct="0">
              <a:spcBef>
                <a:spcPct val="50000"/>
              </a:spcBef>
            </a:pPr>
            <a:r>
              <a:rPr lang="ru-RU" sz="2400" dirty="0"/>
              <a:t/>
            </a:r>
            <a:br>
              <a:rPr lang="ru-RU" sz="2400" dirty="0"/>
            </a:br>
            <a:r>
              <a:rPr lang="ru-RU" sz="2400" dirty="0">
                <a:hlinkClick r:id="rId3" action="ppaction://hlinksldjump"/>
              </a:rPr>
              <a:t>Другие преступления против половой свободы и половой неприкосновенности личности (ст. </a:t>
            </a:r>
            <a:r>
              <a:rPr lang="ru-RU" sz="2400" dirty="0" smtClean="0">
                <a:hlinkClick r:id="rId3" action="ppaction://hlinksldjump"/>
              </a:rPr>
              <a:t>133-135 УК РФ) </a:t>
            </a:r>
            <a:endParaRPr lang="ru-RU" sz="2400" dirty="0">
              <a:latin typeface="Arial Narrow" pitchFamily="34" charset="0"/>
              <a:hlinkClick r:id="rId4" action="ppaction://hlinksldjump"/>
            </a:endParaRPr>
          </a:p>
        </p:txBody>
      </p:sp>
      <p:sp>
        <p:nvSpPr>
          <p:cNvPr id="309253" name="Rectangle 11"/>
          <p:cNvSpPr>
            <a:spLocks noChangeArrowheads="1"/>
          </p:cNvSpPr>
          <p:nvPr/>
        </p:nvSpPr>
        <p:spPr bwMode="auto">
          <a:xfrm>
            <a:off x="14520" y="188641"/>
            <a:ext cx="8949968" cy="79208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Преступления против половой неприкосновенности</a:t>
            </a:r>
          </a:p>
          <a:p>
            <a:pPr algn="ctr" eaLnBrk="0" hangingPunct="0">
              <a:spcBef>
                <a:spcPct val="50000"/>
              </a:spcBef>
            </a:pPr>
            <a:r>
              <a:rPr lang="ru-RU" b="1" dirty="0"/>
              <a:t> и половой свободы личности</a:t>
            </a:r>
          </a:p>
          <a:p>
            <a:pPr algn="ctr" eaLnBrk="0" hangingPunct="0"/>
            <a:endParaRPr lang="ru-RU" b="1"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Данные преступления включены в гл. 18 </a:t>
            </a:r>
            <a:r>
              <a:rPr lang="ru-RU" sz="1200" dirty="0" smtClean="0"/>
              <a:t>УК РФ </a:t>
            </a:r>
            <a:r>
              <a:rPr lang="ru-RU" sz="1200" dirty="0"/>
              <a:t>"Преступления против половой неприкосновенности и половой свободы личности". Следовательно, их видовым объектом является половая свобода </a:t>
            </a:r>
            <a:r>
              <a:rPr lang="ru-RU" sz="1200" dirty="0" smtClean="0"/>
              <a:t>человека.</a:t>
            </a:r>
            <a:endParaRPr lang="ru-RU" sz="1200" dirty="0"/>
          </a:p>
          <a:p>
            <a:pPr indent="450000" algn="just" eaLnBrk="0" hangingPunct="0">
              <a:spcBef>
                <a:spcPct val="50000"/>
              </a:spcBef>
            </a:pPr>
            <a:r>
              <a:rPr lang="ru-RU" sz="1200" dirty="0" smtClean="0"/>
              <a:t>С </a:t>
            </a:r>
            <a:r>
              <a:rPr lang="ru-RU" sz="1200" dirty="0"/>
              <a:t>объективной стороны изнасилование - это половое сношение мужчины с женщиной в естественной форме с применением физического или психического насилия (угрозы) к потерпевшей или к другим лицам либо с использованием беспомощного состояния потерпевшей (т.е. насильственный гетеросексуальный половой акт). Любые другие насильственные способы удовлетворения половой страсти мужчиной и женщиной (мужеложство, лесбиянство и так называемые "иные действия сексуального характера") влекут ответственность по ст. 132 </a:t>
            </a:r>
            <a:r>
              <a:rPr lang="ru-RU" sz="1200" dirty="0" smtClean="0"/>
              <a:t>УК РФ.</a:t>
            </a:r>
            <a:endParaRPr lang="ru-RU" sz="1200" dirty="0"/>
          </a:p>
          <a:p>
            <a:pPr indent="450000" algn="just" eaLnBrk="0" hangingPunct="0">
              <a:spcBef>
                <a:spcPct val="50000"/>
              </a:spcBef>
            </a:pPr>
            <a:r>
              <a:rPr lang="ru-RU" sz="1200" b="1" dirty="0" smtClean="0"/>
              <a:t>Мужеложство</a:t>
            </a:r>
            <a:r>
              <a:rPr lang="ru-RU" sz="1200" dirty="0" smtClean="0"/>
              <a:t> </a:t>
            </a:r>
            <a:r>
              <a:rPr lang="ru-RU" sz="1200" dirty="0"/>
              <a:t>- это половое сношение мужчины с мужчиной. </a:t>
            </a:r>
            <a:r>
              <a:rPr lang="ru-RU" sz="1200" b="1" dirty="0"/>
              <a:t>Лесбиянство</a:t>
            </a:r>
            <a:r>
              <a:rPr lang="ru-RU" sz="1200" dirty="0"/>
              <a:t> (женский гомосексуализм или </a:t>
            </a:r>
            <a:r>
              <a:rPr lang="ru-RU" sz="1200" dirty="0" err="1"/>
              <a:t>сафизм</a:t>
            </a:r>
            <a:r>
              <a:rPr lang="ru-RU" sz="1200" dirty="0"/>
              <a:t>, </a:t>
            </a:r>
            <a:r>
              <a:rPr lang="ru-RU" sz="1200" dirty="0" err="1"/>
              <a:t>трибалия</a:t>
            </a:r>
            <a:r>
              <a:rPr lang="ru-RU" sz="1200" dirty="0"/>
              <a:t>) охватывает разнообразные действия женщины в отношении женщины, направленные на удовлетворение половой </a:t>
            </a:r>
            <a:r>
              <a:rPr lang="ru-RU" sz="1200" dirty="0" smtClean="0"/>
              <a:t>страсти.</a:t>
            </a:r>
            <a:endParaRPr lang="ru-RU" sz="1200" dirty="0"/>
          </a:p>
          <a:p>
            <a:pPr indent="450000" algn="just" eaLnBrk="0" hangingPunct="0">
              <a:spcBef>
                <a:spcPct val="50000"/>
              </a:spcBef>
            </a:pPr>
            <a:r>
              <a:rPr lang="ru-RU" sz="1200" dirty="0" smtClean="0"/>
              <a:t>Все </a:t>
            </a:r>
            <a:r>
              <a:rPr lang="ru-RU" sz="1200" dirty="0"/>
              <a:t>другие способы удовлетворения половой страсти между разнополыми и однополыми партнерами, например, сексуальные действия, имитирующие половой акт, не связанные с введением мужского полового члена в </a:t>
            </a:r>
            <a:r>
              <a:rPr lang="ru-RU" sz="1200" dirty="0" err="1"/>
              <a:t>копулятивные</a:t>
            </a:r>
            <a:r>
              <a:rPr lang="ru-RU" sz="1200" dirty="0"/>
              <a:t> женские органы, или совершаемые путем </a:t>
            </a:r>
            <a:r>
              <a:rPr lang="en-US" sz="1200" dirty="0" err="1" smtClean="0"/>
              <a:t>peros</a:t>
            </a:r>
            <a:r>
              <a:rPr lang="en-US" sz="1200" dirty="0" smtClean="0"/>
              <a:t> </a:t>
            </a:r>
            <a:r>
              <a:rPr lang="ru-RU" sz="1200" dirty="0"/>
              <a:t>или </a:t>
            </a:r>
            <a:r>
              <a:rPr lang="en-US" sz="1200" dirty="0" err="1" smtClean="0"/>
              <a:t>peranum</a:t>
            </a:r>
            <a:r>
              <a:rPr lang="en-US" sz="1200" dirty="0"/>
              <a:t>, </a:t>
            </a:r>
            <a:r>
              <a:rPr lang="ru-RU" sz="1200" dirty="0"/>
              <a:t>а также принуждение женщиной мужчины путем насилия или угроз применения насилия к совокуплению с ней в естественной форме, относятся к "иным действиям сексуального характера" и квалифицируются по ст. 132 </a:t>
            </a:r>
            <a:r>
              <a:rPr lang="ru-RU" sz="1200" dirty="0" smtClean="0"/>
              <a:t>УК РФ.</a:t>
            </a:r>
            <a:endParaRPr lang="ru-RU" sz="1200" dirty="0"/>
          </a:p>
          <a:p>
            <a:pPr indent="450000" algn="just" eaLnBrk="0" hangingPunct="0">
              <a:spcBef>
                <a:spcPct val="50000"/>
              </a:spcBef>
            </a:pPr>
            <a:r>
              <a:rPr lang="ru-RU" sz="1200" dirty="0" smtClean="0"/>
              <a:t>Потерпевшей </a:t>
            </a:r>
            <a:r>
              <a:rPr lang="ru-RU" sz="1200" dirty="0"/>
              <a:t>при изнасиловании может быть только женщина (лицо женского пола любого возраста). При этом не имеет значения ее моральный облик, </a:t>
            </a:r>
            <a:r>
              <a:rPr lang="ru-RU" sz="1200" dirty="0" err="1"/>
              <a:t>виктимное</a:t>
            </a:r>
            <a:r>
              <a:rPr lang="ru-RU" sz="1200" dirty="0"/>
              <a:t> (провоцирующее) поведение перед насильственным половым актом, социальный статус и другие признаки личности. Не исключается, в частности, ответственность за изнасилование проститутки, сожительницы, родственницы, жены. Потерпевшим при совершении преступления, предусмотренного ст. 132 </a:t>
            </a:r>
            <a:r>
              <a:rPr lang="ru-RU" sz="1200" dirty="0" smtClean="0"/>
              <a:t>УК РФ, </a:t>
            </a:r>
            <a:r>
              <a:rPr lang="ru-RU" sz="1200" dirty="0"/>
              <a:t>может быть лицо как женского, так и мужского </a:t>
            </a:r>
            <a:r>
              <a:rPr lang="ru-RU" sz="1200" dirty="0" smtClean="0"/>
              <a:t>пола.</a:t>
            </a:r>
            <a:endParaRPr lang="ru-RU" sz="1200" dirty="0"/>
          </a:p>
          <a:p>
            <a:pPr indent="450000" algn="just" eaLnBrk="0" hangingPunct="0">
              <a:spcBef>
                <a:spcPct val="50000"/>
              </a:spcBef>
            </a:pPr>
            <a:r>
              <a:rPr lang="ru-RU" sz="1200" dirty="0" smtClean="0"/>
              <a:t>Субъектом </a:t>
            </a:r>
            <a:r>
              <a:rPr lang="ru-RU" sz="1200" dirty="0"/>
              <a:t>изнасилования является лицо мужского пола, достигшее 14-летнего возраста; женщина, оказывающая помощь виновному в совершении насильственного полового акта с потерпевшей (путем насилия или угрозы его применения), признается соисполнителем изнасилования. Ее действия квалифицируются по соответствующей части ст. 131 </a:t>
            </a:r>
            <a:r>
              <a:rPr lang="ru-RU" sz="1200" dirty="0" smtClean="0"/>
              <a:t>УК РФ </a:t>
            </a:r>
            <a:r>
              <a:rPr lang="ru-RU" sz="1200" dirty="0"/>
              <a:t>без ссылки на ст. 33 Кодекса. Субъектом насильственных действий сексуального характера может быть достигшее 14-летнего возраста лицо женского или мужского пола.</a:t>
            </a:r>
            <a:br>
              <a:rPr lang="ru-RU" sz="1200" dirty="0"/>
            </a:br>
            <a:r>
              <a:rPr lang="ru-RU" sz="1200" dirty="0"/>
              <a:t/>
            </a:r>
            <a:br>
              <a:rPr lang="ru-RU" sz="1200" dirty="0"/>
            </a:br>
            <a:endParaRPr lang="ru-RU" sz="1200" dirty="0">
              <a:latin typeface="Arial Narrow" pitchFamily="34" charset="0"/>
            </a:endParaRPr>
          </a:p>
        </p:txBody>
      </p:sp>
      <p:sp>
        <p:nvSpPr>
          <p:cNvPr id="310276"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Изнасилование и насильственные действия сексуального характера (ст. 131, </a:t>
            </a:r>
            <a:r>
              <a:rPr lang="ru-RU" sz="1400" b="1" dirty="0" smtClean="0"/>
              <a:t>132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566445"/>
            <a:ext cx="635468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половой неприкосновенности и половой свободы личности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spcBef>
                <a:spcPct val="50000"/>
              </a:spcBef>
            </a:pPr>
            <a:r>
              <a:rPr lang="ru-RU" sz="1100" dirty="0"/>
              <a:t>Физическое насилие и угроза его применения как средство преодоления сопротивления потерпевшей (потерпевшего) или предотвращения ее (его) сопротивления могут быть применены в обоих преступлениях не только непосредственно к жертве сексуального насилия, но и к другим лицам, безопасность которых значима для потерпевшей (потерпевшего), однако не обязательно к родным или </a:t>
            </a:r>
            <a:r>
              <a:rPr lang="ru-RU" sz="1100" dirty="0" smtClean="0"/>
              <a:t>близким.</a:t>
            </a:r>
            <a:endParaRPr lang="ru-RU" sz="1100" dirty="0"/>
          </a:p>
          <a:p>
            <a:pPr indent="450000" algn="just" eaLnBrk="0" hangingPunct="0">
              <a:spcBef>
                <a:spcPct val="50000"/>
              </a:spcBef>
            </a:pPr>
            <a:r>
              <a:rPr lang="ru-RU" sz="1100" dirty="0" smtClean="0"/>
              <a:t>Физическое </a:t>
            </a:r>
            <a:r>
              <a:rPr lang="ru-RU" sz="1100" dirty="0"/>
              <a:t>насилие в составах рассматриваемых преступлений выражается в причинении боли, ограничении свободы, связывании, сдавливании шеи жертвы, нанесении ей ударов, побоев, причинении неопасного для жизни вреда здоровью. Изнасилование или покушение на изнасилование (равно как и насильственные действия сексуального характера), сопровождавшееся умышленным или по неосторожности причинением потерпевшей легкого или средней тяжести вреда здоровью, должны квалифицироваться по ч. 1ст. </a:t>
            </a:r>
            <a:r>
              <a:rPr lang="ru-RU" sz="1100" dirty="0" smtClean="0"/>
              <a:t>131 УК РФ </a:t>
            </a:r>
            <a:r>
              <a:rPr lang="ru-RU" sz="1100" dirty="0"/>
              <a:t>(ч. 1ст. 132</a:t>
            </a:r>
            <a:r>
              <a:rPr lang="ru-RU" sz="1100" dirty="0" smtClean="0"/>
              <a:t>).</a:t>
            </a:r>
            <a:r>
              <a:rPr lang="ru-RU" sz="1100" dirty="0"/>
              <a:t/>
            </a:r>
            <a:br>
              <a:rPr lang="ru-RU" sz="1100" dirty="0"/>
            </a:br>
            <a:r>
              <a:rPr lang="ru-RU" sz="1100" dirty="0"/>
              <a:t>Если умышленно причинен тяжкий вред здоровью потерпевшей или других лиц (</a:t>
            </a:r>
            <a:r>
              <a:rPr lang="ru-RU" sz="1100" dirty="0" smtClean="0"/>
              <a:t>ст.111 УК РФ), </a:t>
            </a:r>
            <a:r>
              <a:rPr lang="ru-RU" sz="1100" dirty="0"/>
              <a:t>содеянное образует совокупность преступлений, предусмотренных ст. </a:t>
            </a:r>
            <a:r>
              <a:rPr lang="ru-RU" sz="1100" dirty="0" smtClean="0"/>
              <a:t>111 УК РФ </a:t>
            </a:r>
            <a:r>
              <a:rPr lang="ru-RU" sz="1100" dirty="0"/>
              <a:t>и ч. 1 ст. 131 УК РФ (ч. 1 ст. </a:t>
            </a:r>
            <a:r>
              <a:rPr lang="ru-RU" sz="1100" dirty="0" smtClean="0"/>
              <a:t>132 УК РФ). </a:t>
            </a:r>
            <a:r>
              <a:rPr lang="ru-RU" sz="1100" dirty="0"/>
              <a:t>Неосторожное причинение при совершении данных преступлений смерти потерпевшей (потерпевшему) или причинение тяжкого вреда ее (его) здоровью влечет ответственность только по ч.3 ст. 131 УК РФ(ч.3 ст. </a:t>
            </a:r>
            <a:r>
              <a:rPr lang="ru-RU" sz="1100" dirty="0" smtClean="0"/>
              <a:t>132 УК РФ).</a:t>
            </a:r>
            <a:endParaRPr lang="ru-RU" sz="1100" dirty="0"/>
          </a:p>
          <a:p>
            <a:pPr indent="450000" algn="just" eaLnBrk="0" hangingPunct="0">
              <a:spcBef>
                <a:spcPct val="50000"/>
              </a:spcBef>
            </a:pPr>
            <a:r>
              <a:rPr lang="ru-RU" sz="1100" dirty="0" smtClean="0"/>
              <a:t>Угроза </a:t>
            </a:r>
            <a:r>
              <a:rPr lang="ru-RU" sz="1100" dirty="0"/>
              <a:t>как средство подавления воли потерпевшей (потерпевшего) означает их запугивание такими действиями (жестами) или высказываниями, которые выражают намерение виновного немедленно применить физическое насилие к потерпевшей (потерпевшему) или ее (его) родственникам, близким, а также к иным лицам. Угроза должна быть реальной и непосредственной. Если же виновный угрожает применить насилие в будущем, то состав рассматриваемых преступлений отсутствует, но ответственность наступает по ст. 119 </a:t>
            </a:r>
            <a:r>
              <a:rPr lang="ru-RU" sz="1100" dirty="0" smtClean="0"/>
              <a:t>УК РФ</a:t>
            </a:r>
          </a:p>
          <a:p>
            <a:pPr indent="450000" algn="just" eaLnBrk="0" hangingPunct="0">
              <a:spcBef>
                <a:spcPct val="50000"/>
              </a:spcBef>
            </a:pPr>
            <a:r>
              <a:rPr lang="ru-RU" sz="1100" dirty="0" smtClean="0"/>
              <a:t>Угроза </a:t>
            </a:r>
            <a:r>
              <a:rPr lang="ru-RU" sz="1100" dirty="0"/>
              <a:t>убийством или причинением тяжкого вреда здоровью квалифицируется по п."в" ч. 2 ст. </a:t>
            </a:r>
            <a:r>
              <a:rPr lang="ru-RU" sz="1100" dirty="0" smtClean="0"/>
              <a:t>131 УК РФ </a:t>
            </a:r>
            <a:r>
              <a:rPr lang="ru-RU" sz="1100" dirty="0"/>
              <a:t>(п. "в" ч. 2 ст. 132 </a:t>
            </a:r>
            <a:r>
              <a:rPr lang="ru-RU" sz="1100" dirty="0" smtClean="0"/>
              <a:t>УК РФ) </a:t>
            </a:r>
            <a:r>
              <a:rPr lang="ru-RU" sz="1100" dirty="0"/>
              <a:t>и дополнительной квалификации по ст. </a:t>
            </a:r>
            <a:r>
              <a:rPr lang="ru-RU" sz="1100" dirty="0" smtClean="0"/>
              <a:t>119 УК РФ </a:t>
            </a:r>
            <a:r>
              <a:rPr lang="ru-RU" sz="1100" dirty="0"/>
              <a:t>не требует. Под ней следует понимать не только прямые высказывания, которые свидетельствуют о намерении немедленно применить физическое насилие к самой потерпевшей (потерпевшему) или другим лицам, но и такие, например, действия виновного, как демонстрация оружия (пистолета, ножа, бритвы и т.п.). При этом не имеет значения, намеревался ли виновный реализовать угрозу, или рассчитывал только на психологическое воздействие. Однако если угроза убийством или причинением тяжкого вреда здоровью имела место после совершения сексуального насилия с тем, чтобы потерпевшая (потерпевший) не сообщали о нем, то содеянное квалифицируется не по п."в" ч. 2 ст. 131 (132) </a:t>
            </a:r>
            <a:r>
              <a:rPr lang="ru-RU" sz="1100" dirty="0" smtClean="0"/>
              <a:t>УК РФ, </a:t>
            </a:r>
            <a:r>
              <a:rPr lang="ru-RU" sz="1100" dirty="0"/>
              <a:t>а по совокупности ч. 1 ст. </a:t>
            </a:r>
            <a:r>
              <a:rPr lang="ru-RU" sz="1100" dirty="0" smtClean="0"/>
              <a:t>131 УК РФ </a:t>
            </a:r>
            <a:r>
              <a:rPr lang="ru-RU" sz="1100" dirty="0"/>
              <a:t>(ч. 1 ст. </a:t>
            </a:r>
            <a:r>
              <a:rPr lang="ru-RU" sz="1100" dirty="0" smtClean="0"/>
              <a:t>132 УК РФ) </a:t>
            </a:r>
            <a:r>
              <a:rPr lang="ru-RU" sz="1100" dirty="0"/>
              <a:t>(при отсутствии других отягчающих обстоятельств) и ст. 119 </a:t>
            </a:r>
            <a:r>
              <a:rPr lang="ru-RU" sz="1100" dirty="0" smtClean="0"/>
              <a:t>УК РФ.</a:t>
            </a:r>
          </a:p>
          <a:p>
            <a:pPr indent="450000" algn="just" eaLnBrk="0" hangingPunct="0">
              <a:spcBef>
                <a:spcPct val="50000"/>
              </a:spcBef>
            </a:pPr>
            <a:r>
              <a:rPr lang="ru-RU" sz="1100" dirty="0" smtClean="0"/>
              <a:t>Преступление </a:t>
            </a:r>
            <a:r>
              <a:rPr lang="ru-RU" sz="1100" dirty="0"/>
              <a:t>признается совершенным с использованием беспомощного состояния потерпевшей (потерпевшего), когда они в силу своего физического или психического состояния (малолетний возраст, физические недостатки, психическое расстройство, иное болезненное либо бессознательное состояние) не могли понимать характера и значения совершаемых с ними действий или не могли оказать сопротивления виновному. При этом, вступая в половое сношение иди совершая иные насильственные действия сексуального характера, виновный должен осознавать, что потерпевшая (потерпевший) находится в беспомощном состоянии.</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179512" y="6566445"/>
            <a:ext cx="635468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половой неприкосновенности и половой свободы личности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Состояние опьянения может признаваться беспомощным состоянием лишь в тех случаях, когда с учетом его степени потерпевшая (потерпевший) были фактически лишены возможности оказывать сопротивление. Не имеет значения, сам ли виновный привел потерпевшую (потерпевшего) в такое состояние (напоил спиртными напитками, дал наркотики, психотропные вещества, снотворное и т.п.) или воспользовался подобным состоянием, возникшим по иным причинам.</a:t>
            </a:r>
            <a:br>
              <a:rPr lang="ru-RU" sz="1200" dirty="0"/>
            </a:br>
            <a:r>
              <a:rPr lang="ru-RU" sz="1200" dirty="0"/>
              <a:t>Оба рассматриваемых преступления являются оконченными с момента начала полового сношения или совершения иных насильственных действий сексуального характера. Окончания виновным (виновной) полового акта в физиологическом смысле для признания преступления оконченным не </a:t>
            </a:r>
            <a:r>
              <a:rPr lang="ru-RU" sz="1200" dirty="0" smtClean="0"/>
              <a:t>требуется.</a:t>
            </a:r>
            <a:endParaRPr lang="ru-RU" sz="1200" dirty="0"/>
          </a:p>
          <a:p>
            <a:pPr indent="450000" algn="just" eaLnBrk="0" hangingPunct="0"/>
            <a:r>
              <a:rPr lang="ru-RU" sz="1200" dirty="0" smtClean="0"/>
              <a:t>Субъективная </a:t>
            </a:r>
            <a:r>
              <a:rPr lang="ru-RU" sz="1200" dirty="0"/>
              <a:t>сторона как того, так и другого преступления характеризуется прямым </a:t>
            </a:r>
            <a:r>
              <a:rPr lang="ru-RU" sz="1200" dirty="0" smtClean="0"/>
              <a:t>умыслом.</a:t>
            </a:r>
            <a:br>
              <a:rPr lang="ru-RU" sz="1200" dirty="0" smtClean="0"/>
            </a:br>
            <a:r>
              <a:rPr lang="ru-RU" sz="1200" dirty="0" smtClean="0"/>
              <a:t/>
            </a:r>
            <a:br>
              <a:rPr lang="ru-RU" sz="1200" dirty="0" smtClean="0"/>
            </a:br>
            <a:r>
              <a:rPr lang="ru-RU" sz="1200" dirty="0" smtClean="0"/>
              <a:t>	Квалифицирующими </a:t>
            </a:r>
            <a:r>
              <a:rPr lang="ru-RU" sz="1200" dirty="0"/>
              <a:t>признаками рассматриваемых преступлений (ч. 2 ст. 131, ч. 2 ст. 132 </a:t>
            </a:r>
            <a:r>
              <a:rPr lang="ru-RU" sz="1200" dirty="0" smtClean="0"/>
              <a:t>УК РФ) </a:t>
            </a:r>
            <a:r>
              <a:rPr lang="ru-RU" sz="1200" dirty="0"/>
              <a:t>являются совершение их: а) неоднократно или лицом, ранее совершившим изнасилование либо насильственные действия сексуального характера; б) группой лиц, группой лиц по предварительному сговору или организованной группой; в) при наличии угрозы убийством или причинением тяжкого вреда здоровью, а также с особой жестокостью по отношению к потерпевшей или к другим лицам; г) если преступление повлекло заражение потерпевшей (потерпевшего) венерическим заболеванием; д) если оно совершено в отношении заведомо несовершеннолетней (несовершеннолетнего</a:t>
            </a:r>
            <a:r>
              <a:rPr lang="ru-RU" sz="1200" dirty="0" smtClean="0"/>
              <a:t>).</a:t>
            </a:r>
          </a:p>
          <a:p>
            <a:pPr indent="450000" eaLnBrk="0" hangingPunct="0"/>
            <a:r>
              <a:rPr lang="ru-RU" sz="1200" dirty="0" smtClean="0"/>
              <a:t>По </a:t>
            </a:r>
            <a:r>
              <a:rPr lang="ru-RU" sz="1200" dirty="0"/>
              <a:t>ч. 3 ст. </a:t>
            </a:r>
            <a:r>
              <a:rPr lang="ru-RU" sz="1200" dirty="0" smtClean="0"/>
              <a:t>131 УК РФ </a:t>
            </a:r>
            <a:r>
              <a:rPr lang="ru-RU" sz="1200" dirty="0"/>
              <a:t>(ч. 3 ст. </a:t>
            </a:r>
            <a:r>
              <a:rPr lang="ru-RU" sz="1200" dirty="0" smtClean="0"/>
              <a:t>132 УК РФ) </a:t>
            </a:r>
            <a:r>
              <a:rPr lang="ru-RU" sz="1200" dirty="0"/>
              <a:t>наступает ответственность за деяние, предусмотренное частями первой или второй данных статей, которое </a:t>
            </a:r>
            <a:r>
              <a:rPr lang="ru-RU" sz="1200" dirty="0" smtClean="0"/>
              <a:t/>
            </a:r>
            <a:br>
              <a:rPr lang="ru-RU" sz="1200" dirty="0" smtClean="0"/>
            </a:br>
            <a:r>
              <a:rPr lang="ru-RU" sz="1200" dirty="0" smtClean="0"/>
              <a:t>а</a:t>
            </a:r>
            <a:r>
              <a:rPr lang="ru-RU" sz="1200" dirty="0"/>
              <a:t>) повлекло по неосторожности смерть потерпевшей (потерпевшего); </a:t>
            </a:r>
            <a:r>
              <a:rPr lang="ru-RU" sz="1200" dirty="0" smtClean="0"/>
              <a:t/>
            </a:r>
            <a:br>
              <a:rPr lang="ru-RU" sz="1200" dirty="0" smtClean="0"/>
            </a:br>
            <a:r>
              <a:rPr lang="ru-RU" sz="1200" dirty="0" smtClean="0"/>
              <a:t>б</a:t>
            </a:r>
            <a:r>
              <a:rPr lang="ru-RU" sz="1200" dirty="0"/>
              <a:t>) повлекло по неосторожности причинение тяжкого вреда здоровью потерпевшей (потерпевшего), ее (его) заражение ВИЧ-инфекцией или иные тяжкие последствия; </a:t>
            </a:r>
            <a:r>
              <a:rPr lang="ru-RU" sz="1200" dirty="0" smtClean="0"/>
              <a:t/>
            </a:r>
            <a:br>
              <a:rPr lang="ru-RU" sz="1200" dirty="0" smtClean="0"/>
            </a:br>
            <a:r>
              <a:rPr lang="ru-RU" sz="1200" dirty="0" smtClean="0"/>
              <a:t>в</a:t>
            </a:r>
            <a:r>
              <a:rPr lang="ru-RU" sz="1200" dirty="0"/>
              <a:t>) если оно совершено в отношении лица, заведомо не достигшего четырнадцатилетнего возраста.</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179512" y="6566445"/>
            <a:ext cx="635468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половой неприкосновенности и половой свободы личности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44035" name="Text Box 5"/>
          <p:cNvSpPr txBox="1">
            <a:spLocks noChangeArrowheads="1"/>
          </p:cNvSpPr>
          <p:nvPr/>
        </p:nvSpPr>
        <p:spPr bwMode="auto">
          <a:xfrm>
            <a:off x="251520" y="1412776"/>
            <a:ext cx="8712968" cy="4965799"/>
          </a:xfrm>
          <a:prstGeom prst="rect">
            <a:avLst/>
          </a:prstGeom>
          <a:noFill/>
          <a:ln w="9525">
            <a:noFill/>
            <a:miter lim="800000"/>
            <a:headEnd/>
            <a:tailEnd/>
          </a:ln>
          <a:effectLst/>
        </p:spPr>
        <p:txBody>
          <a:bodyPr/>
          <a:lstStyle/>
          <a:p>
            <a:pPr eaLnBrk="0" hangingPunct="0">
              <a:spcBef>
                <a:spcPct val="50000"/>
              </a:spcBef>
            </a:pPr>
            <a:r>
              <a:rPr lang="ru-RU" dirty="0" smtClean="0">
                <a:ea typeface="Tahoma" pitchFamily="34" charset="0"/>
                <a:cs typeface="Tahoma" pitchFamily="34" charset="0"/>
              </a:rPr>
              <a:t>1.Конституция Российской Федерации от 12 декабря 1993 года (с </a:t>
            </a:r>
            <a:r>
              <a:rPr lang="ru-RU" dirty="0" err="1" smtClean="0">
                <a:ea typeface="Tahoma" pitchFamily="34" charset="0"/>
                <a:cs typeface="Tahoma" pitchFamily="34" charset="0"/>
              </a:rPr>
              <a:t>изм</a:t>
            </a:r>
            <a:r>
              <a:rPr lang="ru-RU" dirty="0" smtClean="0">
                <a:ea typeface="Tahoma" pitchFamily="34" charset="0"/>
                <a:cs typeface="Tahoma" pitchFamily="34" charset="0"/>
              </a:rPr>
              <a:t>. от 21 июля 2014 г. № 11-ФКЗ) // Собрание законодательства РФ. - 04.08.2014, № 31. Ст. 4398.</a:t>
            </a:r>
            <a:endParaRPr lang="ru-RU" dirty="0">
              <a:ea typeface="Tahoma" pitchFamily="34" charset="0"/>
              <a:cs typeface="Tahoma" pitchFamily="34" charset="0"/>
            </a:endParaRPr>
          </a:p>
          <a:p>
            <a:pPr eaLnBrk="0" hangingPunct="0">
              <a:spcBef>
                <a:spcPct val="50000"/>
              </a:spcBef>
            </a:pPr>
            <a:r>
              <a:rPr lang="ru-RU" dirty="0">
                <a:ea typeface="Tahoma" pitchFamily="34" charset="0"/>
                <a:cs typeface="Tahoma" pitchFamily="34" charset="0"/>
              </a:rPr>
              <a:t>2. </a:t>
            </a:r>
            <a:r>
              <a:rPr lang="ru-RU" dirty="0" smtClean="0">
                <a:ea typeface="Tahoma" pitchFamily="34" charset="0"/>
                <a:cs typeface="Tahoma" pitchFamily="34" charset="0"/>
              </a:rPr>
              <a:t>Уголовный Кодекс Российской Федерации: принят Государственной Думой 24 мая 1996г. № 63-ФЗ (ред. от 13.07.2015, с </a:t>
            </a:r>
            <a:r>
              <a:rPr lang="ru-RU" dirty="0" err="1" smtClean="0">
                <a:ea typeface="Tahoma" pitchFamily="34" charset="0"/>
                <a:cs typeface="Tahoma" pitchFamily="34" charset="0"/>
              </a:rPr>
              <a:t>изм</a:t>
            </a:r>
            <a:r>
              <a:rPr lang="ru-RU" dirty="0" smtClean="0">
                <a:ea typeface="Tahoma" pitchFamily="34" charset="0"/>
                <a:cs typeface="Tahoma" pitchFamily="34" charset="0"/>
              </a:rPr>
              <a:t> от 16.07.2015). </a:t>
            </a:r>
            <a:endParaRPr lang="ru-RU" dirty="0">
              <a:ea typeface="Tahoma" pitchFamily="34" charset="0"/>
              <a:cs typeface="Tahoma" pitchFamily="34" charset="0"/>
            </a:endParaRPr>
          </a:p>
          <a:p>
            <a:pPr eaLnBrk="0" hangingPunct="0">
              <a:spcBef>
                <a:spcPct val="50000"/>
              </a:spcBef>
            </a:pPr>
            <a:r>
              <a:rPr lang="ru-RU" dirty="0" smtClean="0">
                <a:ea typeface="Tahoma" pitchFamily="34" charset="0"/>
                <a:cs typeface="Tahoma" pitchFamily="34" charset="0"/>
              </a:rPr>
              <a:t>3.Комментарий к Уголовному кодексу Российской Федерации (постатейный) /отв.ред. </a:t>
            </a:r>
            <a:r>
              <a:rPr lang="ru-RU" dirty="0" err="1" smtClean="0">
                <a:ea typeface="Tahoma" pitchFamily="34" charset="0"/>
                <a:cs typeface="Tahoma" pitchFamily="34" charset="0"/>
              </a:rPr>
              <a:t>А.И.Рарог</a:t>
            </a:r>
            <a:r>
              <a:rPr lang="ru-RU" dirty="0" smtClean="0">
                <a:ea typeface="Tahoma" pitchFamily="34" charset="0"/>
                <a:cs typeface="Tahoma" pitchFamily="34" charset="0"/>
              </a:rPr>
              <a:t>. –7-е изд., </a:t>
            </a:r>
            <a:r>
              <a:rPr lang="ru-RU" dirty="0" err="1" smtClean="0">
                <a:ea typeface="Tahoma" pitchFamily="34" charset="0"/>
                <a:cs typeface="Tahoma" pitchFamily="34" charset="0"/>
              </a:rPr>
              <a:t>перераб</a:t>
            </a:r>
            <a:r>
              <a:rPr lang="ru-RU" dirty="0" smtClean="0">
                <a:ea typeface="Tahoma" pitchFamily="34" charset="0"/>
                <a:cs typeface="Tahoma" pitchFamily="34" charset="0"/>
              </a:rPr>
              <a:t>. и доп. – М., – 2011. Доступ из справ. -правовой системы «</a:t>
            </a:r>
            <a:r>
              <a:rPr lang="ru-RU" dirty="0" err="1" smtClean="0">
                <a:ea typeface="Tahoma" pitchFamily="34" charset="0"/>
                <a:cs typeface="Tahoma" pitchFamily="34" charset="0"/>
              </a:rPr>
              <a:t>КонсультантПлюс</a:t>
            </a:r>
            <a:r>
              <a:rPr lang="ru-RU" dirty="0" smtClean="0">
                <a:ea typeface="Tahoma" pitchFamily="34" charset="0"/>
                <a:cs typeface="Tahoma" pitchFamily="34" charset="0"/>
              </a:rPr>
              <a:t>: постатейные комментарии и книги».</a:t>
            </a:r>
            <a:endParaRPr lang="ru-RU" dirty="0">
              <a:ea typeface="Tahoma" pitchFamily="34" charset="0"/>
              <a:cs typeface="Tahoma" pitchFamily="34" charset="0"/>
            </a:endParaRPr>
          </a:p>
          <a:p>
            <a:pPr eaLnBrk="0" hangingPunct="0">
              <a:spcBef>
                <a:spcPct val="50000"/>
              </a:spcBef>
            </a:pPr>
            <a:r>
              <a:rPr lang="ru-RU" dirty="0">
                <a:ea typeface="Tahoma" pitchFamily="34" charset="0"/>
                <a:cs typeface="Tahoma" pitchFamily="34" charset="0"/>
              </a:rPr>
              <a:t>4. </a:t>
            </a:r>
            <a:r>
              <a:rPr lang="ru-RU" dirty="0" smtClean="0">
                <a:ea typeface="Tahoma" pitchFamily="34" charset="0"/>
                <a:cs typeface="Tahoma" pitchFamily="34" charset="0"/>
              </a:rPr>
              <a:t>Козлов А.П. Понятие преступления /А.П.Козлов  – СПб: Юридический центр Пресс, 2004.</a:t>
            </a:r>
          </a:p>
          <a:p>
            <a:endParaRPr lang="ru-RU" b="1" i="1" dirty="0" smtClean="0">
              <a:ea typeface="Tahoma" pitchFamily="34" charset="0"/>
              <a:cs typeface="Tahoma" pitchFamily="34" charset="0"/>
            </a:endParaRPr>
          </a:p>
          <a:p>
            <a:r>
              <a:rPr lang="ru-RU" b="1" i="1" dirty="0" smtClean="0">
                <a:ea typeface="Tahoma" pitchFamily="34" charset="0"/>
                <a:cs typeface="Tahoma" pitchFamily="34" charset="0"/>
              </a:rPr>
              <a:t>Судебная практика:</a:t>
            </a:r>
            <a:endParaRPr lang="ru-RU" u="sng" dirty="0" smtClean="0">
              <a:ea typeface="Tahoma" pitchFamily="34" charset="0"/>
              <a:cs typeface="Tahoma" pitchFamily="34" charset="0"/>
            </a:endParaRPr>
          </a:p>
          <a:p>
            <a:r>
              <a:rPr lang="ru-RU" dirty="0" smtClean="0">
                <a:ea typeface="Tahoma" pitchFamily="34" charset="0"/>
                <a:cs typeface="Tahoma" pitchFamily="34" charset="0"/>
              </a:rPr>
              <a:t>1.Не является преступлением действие (бездействие), хотя формально и содержащее признаки какого-либо деяния, предусмотренного уголовным законом, но в силу малозначительности не представляющее общественной опасности: обзор судебной практики Верховного Суда РФ за 1 квартал 2011г. п.1. // Бюллетень ВС РФ. –  2011. – № 9. – С.12.  </a:t>
            </a:r>
          </a:p>
          <a:p>
            <a:pPr eaLnBrk="0" hangingPunct="0">
              <a:spcBef>
                <a:spcPct val="50000"/>
              </a:spcBef>
            </a:pPr>
            <a:endParaRPr lang="ru-RU" dirty="0">
              <a:latin typeface="Times New Roman" pitchFamily="18" charset="0"/>
              <a:cs typeface="Times New Roman" pitchFamily="18" charset="0"/>
            </a:endParaRPr>
          </a:p>
          <a:p>
            <a:pPr eaLnBrk="0" hangingPunct="0">
              <a:spcBef>
                <a:spcPct val="50000"/>
              </a:spcBef>
            </a:pPr>
            <a:endParaRPr lang="ru-RU" dirty="0">
              <a:latin typeface="Times New Roman" pitchFamily="18" charset="0"/>
              <a:cs typeface="Times New Roman" pitchFamily="18" charset="0"/>
            </a:endParaRPr>
          </a:p>
        </p:txBody>
      </p:sp>
      <p:sp>
        <p:nvSpPr>
          <p:cNvPr id="44036" name="Rectangle 21"/>
          <p:cNvSpPr>
            <a:spLocks noChangeArrowheads="1"/>
          </p:cNvSpPr>
          <p:nvPr/>
        </p:nvSpPr>
        <p:spPr bwMode="auto">
          <a:xfrm>
            <a:off x="900113" y="836713"/>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Нормативный материал</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algn="just" eaLnBrk="0" hangingPunct="0">
              <a:spcBef>
                <a:spcPct val="50000"/>
              </a:spcBef>
            </a:pPr>
            <a:r>
              <a:rPr lang="ru-RU" sz="1100" dirty="0" smtClean="0"/>
              <a:t>	Понуждение </a:t>
            </a:r>
            <a:r>
              <a:rPr lang="ru-RU" sz="1100" dirty="0"/>
              <a:t>к действиям сексуального характера (ст. </a:t>
            </a:r>
            <a:r>
              <a:rPr lang="ru-RU" sz="1100" dirty="0" smtClean="0"/>
              <a:t>133 УК РФ) </a:t>
            </a:r>
            <a:r>
              <a:rPr lang="ru-RU" sz="1100" dirty="0"/>
              <a:t>имеет тот же видовой объект, что и изнасилование.</a:t>
            </a:r>
            <a:br>
              <a:rPr lang="ru-RU" sz="1100" dirty="0"/>
            </a:br>
            <a:r>
              <a:rPr lang="ru-RU" sz="1100" dirty="0"/>
              <a:t>С объективной стороны это преступление заключается в предложении (требовании) виновного вступить с ним или кем-либо другим в половую связь, т.е. добиться от женщины или мужчины согласия на половое сношение, акт мужеложства, лесбиянства или иные действия сексуального характера. В качестве способа побуждения закон предусматривает шантаж, угрозу уничтожением, повреждением или изъятием имущества, либо использование материальной или иной зависимости потерпевшего (потерпевшей). Шантаж означает угрозу распространить сведения (подлинные или ложные), которые компрометируют потерпевшего (потерпевшую), и потому оглашение их нежелательно. При этом сведения могут касаться не только понуждаемого лица, но и других лиц, чья репутация для него </a:t>
            </a:r>
            <a:r>
              <a:rPr lang="ru-RU" sz="1100" dirty="0" smtClean="0"/>
              <a:t>дорога.</a:t>
            </a:r>
          </a:p>
          <a:p>
            <a:pPr algn="just" eaLnBrk="0" hangingPunct="0">
              <a:spcBef>
                <a:spcPct val="50000"/>
              </a:spcBef>
            </a:pPr>
            <a:r>
              <a:rPr lang="ru-RU" sz="1100" dirty="0"/>
              <a:t>	</a:t>
            </a:r>
            <a:r>
              <a:rPr lang="ru-RU" sz="1100" dirty="0" smtClean="0"/>
              <a:t>Угроза </a:t>
            </a:r>
            <a:r>
              <a:rPr lang="ru-RU" sz="1100" dirty="0"/>
              <a:t>уничтожением, повреждением или изъятием имущества - это явно выраженное намерение виновного совершить в случае отказа от сексуальных притязаний грабеж (ст. </a:t>
            </a:r>
            <a:r>
              <a:rPr lang="ru-RU" sz="1100" dirty="0" smtClean="0"/>
              <a:t>161 УК РФ), </a:t>
            </a:r>
            <a:r>
              <a:rPr lang="ru-RU" sz="1100" dirty="0"/>
              <a:t>разбой (ст. </a:t>
            </a:r>
            <a:r>
              <a:rPr lang="ru-RU" sz="1100" dirty="0" smtClean="0"/>
              <a:t>162 УК РФ), </a:t>
            </a:r>
            <a:r>
              <a:rPr lang="ru-RU" sz="1100" dirty="0"/>
              <a:t>неправомерное завладение автомобилем или иным транспортным средством без цели хищения (ст. 166), умышленное уничтожение или повреждение имущества (ст. </a:t>
            </a:r>
            <a:r>
              <a:rPr lang="ru-RU" sz="1100" dirty="0" smtClean="0"/>
              <a:t>167 УК РФ). </a:t>
            </a:r>
            <a:r>
              <a:rPr lang="ru-RU" sz="1100" dirty="0"/>
              <a:t>Однако угроза убить потерпевшего (потерпевшую) или причинить тяжкий вред их здоровью в этой ситуации образует преступление, предусмотренное ст. 119 </a:t>
            </a:r>
            <a:r>
              <a:rPr lang="ru-RU" sz="1100" dirty="0" smtClean="0"/>
              <a:t>УК РФ.</a:t>
            </a:r>
            <a:endParaRPr lang="ru-RU" sz="1100" dirty="0"/>
          </a:p>
          <a:p>
            <a:pPr algn="just" eaLnBrk="0" hangingPunct="0">
              <a:spcBef>
                <a:spcPct val="50000"/>
              </a:spcBef>
            </a:pPr>
            <a:r>
              <a:rPr lang="ru-RU" sz="1100" dirty="0"/>
              <a:t>	</a:t>
            </a:r>
            <a:r>
              <a:rPr lang="ru-RU" sz="1100" dirty="0" smtClean="0"/>
              <a:t>Использование </a:t>
            </a:r>
            <a:r>
              <a:rPr lang="ru-RU" sz="1100" dirty="0"/>
              <a:t>материальной или иной зависимости потерпевшего (потерпевшей) означает угрозу уволить с работы, снизить зарплату, лишить жилища, покровительства и т.п.</a:t>
            </a:r>
            <a:br>
              <a:rPr lang="ru-RU" sz="1100" dirty="0"/>
            </a:br>
            <a:r>
              <a:rPr lang="ru-RU" sz="1100" dirty="0" smtClean="0"/>
              <a:t>	</a:t>
            </a:r>
            <a:r>
              <a:rPr lang="ru-RU" sz="1100" b="1" dirty="0" smtClean="0"/>
              <a:t>Субъективная </a:t>
            </a:r>
            <a:r>
              <a:rPr lang="ru-RU" sz="1100" b="1" dirty="0"/>
              <a:t>сторона</a:t>
            </a:r>
            <a:r>
              <a:rPr lang="ru-RU" sz="1100" dirty="0"/>
              <a:t> - вина в форме прямого умысла: лицо осознает, что одним из указанных в законе способов понуждает к половому сношению или иным действиям сексуального характера женщину (мужчину), и желает так поступить.</a:t>
            </a:r>
            <a:br>
              <a:rPr lang="ru-RU" sz="1100" dirty="0"/>
            </a:br>
            <a:r>
              <a:rPr lang="ru-RU" sz="1100" dirty="0" smtClean="0"/>
              <a:t>	</a:t>
            </a:r>
            <a:r>
              <a:rPr lang="ru-RU" sz="1100" b="1" dirty="0" smtClean="0"/>
              <a:t>Субъект</a:t>
            </a:r>
            <a:r>
              <a:rPr lang="ru-RU" sz="1100" dirty="0" smtClean="0"/>
              <a:t> </a:t>
            </a:r>
            <a:r>
              <a:rPr lang="ru-RU" sz="1100" dirty="0"/>
              <a:t>- лицо, достигшее 16-летнего возраста (пол не имеет значения). Как правило, понуждающий сам стремится вступить в половую связь с потерпевшей (потерпевшим), однако он может действовать и в интересах третьих лиц.</a:t>
            </a:r>
            <a:br>
              <a:rPr lang="ru-RU" sz="1100" dirty="0"/>
            </a:br>
            <a:r>
              <a:rPr lang="ru-RU" sz="1100" dirty="0"/>
              <a:t>Половое сношение и иные действия сексуального характера с лицом, не достигшим </a:t>
            </a:r>
            <a:r>
              <a:rPr lang="ru-RU" sz="1100" dirty="0" smtClean="0"/>
              <a:t>шестнадцатилетнего </a:t>
            </a:r>
            <a:r>
              <a:rPr lang="ru-RU" sz="1100" dirty="0"/>
              <a:t>возраста (ст. </a:t>
            </a:r>
            <a:r>
              <a:rPr lang="ru-RU" sz="1100" dirty="0" smtClean="0"/>
              <a:t>134 УК РФ), </a:t>
            </a:r>
            <a:r>
              <a:rPr lang="ru-RU" sz="1100" dirty="0"/>
              <a:t>имеет своим объектом половую неприкосновенность личности. Четкое указание в законе на возраст потерпевшего означает, что для установления состава преступления не требуется определения степени полового развития (половой зрелости) подростка: в данном случае не имеет значения ни степень развития половых органов, ни способность подростка.</a:t>
            </a:r>
            <a:br>
              <a:rPr lang="ru-RU" sz="1100" dirty="0"/>
            </a:br>
            <a:r>
              <a:rPr lang="ru-RU" sz="1100" dirty="0"/>
              <a:t>Состав преступления образует добровольное половое сношение, мужеложство или лесбиянство совершеннолетнего лица с ребенком, не достигшим </a:t>
            </a:r>
            <a:r>
              <a:rPr lang="ru-RU" sz="1100" dirty="0" smtClean="0"/>
              <a:t>16-летнего </a:t>
            </a:r>
            <a:r>
              <a:rPr lang="ru-RU" sz="1100" dirty="0"/>
              <a:t>возраста. Совершение в отношении указанного лица иных действий сексуального характера по добровольному согласию с ним квалифицируется по ст. </a:t>
            </a:r>
            <a:r>
              <a:rPr lang="ru-RU" sz="1100" dirty="0" smtClean="0"/>
              <a:t>135 УК РФ </a:t>
            </a:r>
            <a:r>
              <a:rPr lang="ru-RU" sz="1100" dirty="0"/>
              <a:t>как развратные действия. </a:t>
            </a:r>
            <a:endParaRPr lang="ru-RU" sz="1100" dirty="0" smtClean="0"/>
          </a:p>
          <a:p>
            <a:pPr algn="just" eaLnBrk="0" hangingPunct="0">
              <a:spcBef>
                <a:spcPct val="50000"/>
              </a:spcBef>
            </a:pPr>
            <a:r>
              <a:rPr lang="ru-RU" sz="1100" dirty="0"/>
              <a:t>	</a:t>
            </a:r>
            <a:r>
              <a:rPr lang="ru-RU" sz="1100" dirty="0" smtClean="0"/>
              <a:t>Если </a:t>
            </a:r>
            <a:r>
              <a:rPr lang="ru-RU" sz="1100" dirty="0"/>
              <a:t>в силу малолетнего возраста, умственной отсталости и т.п. потерпевшая (потерпевший) были лишены способности осознавать происходящее с ними, то содеянное виновным следует рассматривать как изнасилование (ст. </a:t>
            </a:r>
            <a:r>
              <a:rPr lang="ru-RU" sz="1100" dirty="0" smtClean="0"/>
              <a:t>131 УК РФ) </a:t>
            </a:r>
            <a:r>
              <a:rPr lang="ru-RU" sz="1100" dirty="0"/>
              <a:t>или насильственные действия сексуального характера (ст. </a:t>
            </a:r>
            <a:r>
              <a:rPr lang="ru-RU" sz="1100" dirty="0" smtClean="0"/>
              <a:t>132 УК РФ) </a:t>
            </a:r>
            <a:r>
              <a:rPr lang="ru-RU" sz="1100" dirty="0"/>
              <a:t>с использованием беспомощного состояния потерпевшей (потерпевшего) </a:t>
            </a:r>
            <a:r>
              <a:rPr lang="ru-RU" sz="1100" dirty="0" smtClean="0"/>
              <a:t>.</a:t>
            </a: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313348"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Другие преступления против половой свободы и половой неприкосновенности личности (ст. </a:t>
            </a:r>
            <a:r>
              <a:rPr lang="ru-RU" sz="1200" b="1" dirty="0" smtClean="0"/>
              <a:t>133-135 УК РФ)</a:t>
            </a:r>
            <a:endParaRPr lang="ru-RU" sz="12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566445"/>
            <a:ext cx="635468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половой неприкосновенности и половой свободы личности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b="1" dirty="0"/>
              <a:t>Субъект</a:t>
            </a:r>
            <a:r>
              <a:rPr lang="ru-RU" sz="1200" dirty="0"/>
              <a:t> - совершеннолетнее, т.е. достигшее 18-летнего возраста лицо (мужчина или женщина</a:t>
            </a:r>
            <a:r>
              <a:rPr lang="ru-RU" sz="1200" dirty="0" smtClean="0"/>
              <a:t>).</a:t>
            </a:r>
            <a:br>
              <a:rPr lang="ru-RU" sz="1200" dirty="0" smtClean="0"/>
            </a:br>
            <a:r>
              <a:rPr lang="ru-RU" sz="1200" dirty="0" smtClean="0"/>
              <a:t/>
            </a:r>
            <a:br>
              <a:rPr lang="ru-RU" sz="1200" dirty="0" smtClean="0"/>
            </a:br>
            <a:endParaRPr lang="ru-RU" sz="1200" dirty="0" smtClean="0"/>
          </a:p>
          <a:p>
            <a:pPr indent="450000" algn="just" eaLnBrk="0" hangingPunct="0"/>
            <a:r>
              <a:rPr lang="ru-RU" sz="1200" dirty="0" smtClean="0"/>
              <a:t>Развратные </a:t>
            </a:r>
            <a:r>
              <a:rPr lang="ru-RU" sz="1200" dirty="0"/>
              <a:t>действия без применения насилия в отношении лица, заведомо не достигшего </a:t>
            </a:r>
            <a:r>
              <a:rPr lang="ru-RU" sz="1200" dirty="0" smtClean="0"/>
              <a:t>16-летнего </a:t>
            </a:r>
            <a:r>
              <a:rPr lang="ru-RU" sz="1200" dirty="0"/>
              <a:t>возраста, влекут ответственность по ст. 135 </a:t>
            </a:r>
            <a:r>
              <a:rPr lang="ru-RU" sz="1200" dirty="0" smtClean="0"/>
              <a:t>УК РФ. </a:t>
            </a:r>
            <a:r>
              <a:rPr lang="ru-RU" sz="1200" dirty="0"/>
              <a:t>Развратными являются сексуальные действия, состоящие в удовлетворении половой страсти виновного либо преследующие цель возбудить или удовлетворить половой инстинкт малолетнего при его добровольном согласии на их совершение. Таковы демонстративное обнажение половых органов в присутствии ребенка, </a:t>
            </a:r>
            <a:r>
              <a:rPr lang="ru-RU" sz="1200" dirty="0" err="1"/>
              <a:t>дотрагивание</a:t>
            </a:r>
            <a:r>
              <a:rPr lang="ru-RU" sz="1200" dirty="0"/>
              <a:t> до его половых органов, мастурбация, половое сношение или совершение актов мужеложства (лесбиянства) в присутствии малолетнего. При этом не имеет значения, достигло ли малолетнее лицо, в отношении которого совершаются развратные действия, половой зрелости, имеет ли оно сексуальный опыт, жило ли ранее половой </a:t>
            </a:r>
            <a:r>
              <a:rPr lang="ru-RU" sz="1200" dirty="0" smtClean="0"/>
              <a:t>жизнью.</a:t>
            </a:r>
            <a:endParaRPr lang="ru-RU" sz="1200" dirty="0"/>
          </a:p>
          <a:p>
            <a:pPr indent="450000" algn="just" eaLnBrk="0" hangingPunct="0"/>
            <a:r>
              <a:rPr lang="ru-RU" sz="1200" b="1" dirty="0" smtClean="0"/>
              <a:t>Субъективная </a:t>
            </a:r>
            <a:r>
              <a:rPr lang="ru-RU" sz="1200" b="1" dirty="0"/>
              <a:t>сторона</a:t>
            </a:r>
            <a:r>
              <a:rPr lang="ru-RU" sz="1200" dirty="0"/>
              <a:t> - вина в форме прямого умысла.</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179512" y="6566445"/>
            <a:ext cx="635468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половой неприкосновенности и половой свободы личности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Text Box 3"/>
          <p:cNvSpPr txBox="1">
            <a:spLocks noChangeArrowheads="1"/>
          </p:cNvSpPr>
          <p:nvPr/>
        </p:nvSpPr>
        <p:spPr bwMode="auto">
          <a:xfrm>
            <a:off x="-34462" y="1556792"/>
            <a:ext cx="9286982" cy="3013075"/>
          </a:xfrm>
          <a:prstGeom prst="rect">
            <a:avLst/>
          </a:prstGeom>
          <a:noFill/>
          <a:ln w="9525">
            <a:noFill/>
            <a:miter lim="800000"/>
            <a:headEnd/>
            <a:tailEnd/>
          </a:ln>
          <a:effectLst/>
        </p:spPr>
        <p:txBody>
          <a:bodyPr/>
          <a:lstStyle/>
          <a:p>
            <a:pPr eaLnBrk="0" hangingPunct="0">
              <a:spcBef>
                <a:spcPct val="50000"/>
              </a:spcBef>
            </a:pPr>
            <a:r>
              <a:rPr lang="ru-RU" sz="2000" dirty="0">
                <a:hlinkClick r:id="rId2" action="ppaction://hlinksldjump"/>
              </a:rPr>
              <a:t>Преступления против политических прав и свобод (ст. </a:t>
            </a:r>
            <a:r>
              <a:rPr lang="ru-RU" sz="2000" dirty="0" smtClean="0">
                <a:hlinkClick r:id="rId2" action="ppaction://hlinksldjump"/>
              </a:rPr>
              <a:t>139,141,142,144,149 УК РФ)</a:t>
            </a:r>
            <a:endParaRPr lang="ru-RU" sz="2000" dirty="0"/>
          </a:p>
          <a:p>
            <a:pPr eaLnBrk="0" hangingPunct="0">
              <a:spcBef>
                <a:spcPct val="50000"/>
              </a:spcBef>
            </a:pPr>
            <a:r>
              <a:rPr lang="ru-RU" sz="2000" dirty="0"/>
              <a:t/>
            </a:r>
            <a:br>
              <a:rPr lang="ru-RU" sz="2000" dirty="0"/>
            </a:br>
            <a:r>
              <a:rPr lang="ru-RU" sz="2000" dirty="0">
                <a:hlinkClick r:id="rId3" action="ppaction://hlinksldjump"/>
              </a:rPr>
              <a:t>Преступления против социальных прав и свобод (ст. </a:t>
            </a:r>
            <a:r>
              <a:rPr lang="ru-RU" sz="2000" dirty="0" smtClean="0">
                <a:hlinkClick r:id="rId3" action="ppaction://hlinksldjump"/>
              </a:rPr>
              <a:t>143,145-147 УК РФ)</a:t>
            </a:r>
            <a:endParaRPr lang="ru-RU" sz="2000" dirty="0"/>
          </a:p>
          <a:p>
            <a:pPr eaLnBrk="0" hangingPunct="0">
              <a:spcBef>
                <a:spcPct val="50000"/>
              </a:spcBef>
            </a:pPr>
            <a:r>
              <a:rPr lang="ru-RU" sz="2000" dirty="0"/>
              <a:t/>
            </a:r>
            <a:br>
              <a:rPr lang="ru-RU" sz="2000" dirty="0"/>
            </a:br>
            <a:r>
              <a:rPr lang="ru-RU" sz="2000" dirty="0">
                <a:hlinkClick r:id="rId4" action="ppaction://hlinksldjump"/>
              </a:rPr>
              <a:t>Преступления против личных прав и свобод (137-140, </a:t>
            </a:r>
            <a:r>
              <a:rPr lang="ru-RU" sz="2000" dirty="0" smtClean="0">
                <a:hlinkClick r:id="rId4" action="ppaction://hlinksldjump"/>
              </a:rPr>
              <a:t>148 УК РФ) </a:t>
            </a:r>
            <a:endParaRPr lang="ru-RU" sz="2000" dirty="0">
              <a:latin typeface="Arial Narrow" pitchFamily="34" charset="0"/>
            </a:endParaRPr>
          </a:p>
        </p:txBody>
      </p:sp>
      <p:sp>
        <p:nvSpPr>
          <p:cNvPr id="315396" name="Rectangle 11"/>
          <p:cNvSpPr>
            <a:spLocks noChangeArrowheads="1"/>
          </p:cNvSpPr>
          <p:nvPr/>
        </p:nvSpPr>
        <p:spPr bwMode="auto">
          <a:xfrm>
            <a:off x="0" y="188640"/>
            <a:ext cx="8964488" cy="79208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endParaRPr lang="ru-RU" b="1" dirty="0" smtClean="0"/>
          </a:p>
          <a:p>
            <a:pPr algn="ctr" eaLnBrk="0" hangingPunct="0">
              <a:spcBef>
                <a:spcPct val="50000"/>
              </a:spcBef>
            </a:pPr>
            <a:r>
              <a:rPr lang="ru-RU" b="1" dirty="0" smtClean="0"/>
              <a:t>Преступления </a:t>
            </a:r>
            <a:r>
              <a:rPr lang="ru-RU" b="1" dirty="0"/>
              <a:t>против конституционных прав</a:t>
            </a:r>
          </a:p>
          <a:p>
            <a:pPr algn="ctr" eaLnBrk="0" hangingPunct="0">
              <a:spcBef>
                <a:spcPct val="50000"/>
              </a:spcBef>
            </a:pPr>
            <a:r>
              <a:rPr lang="ru-RU" b="1" dirty="0"/>
              <a:t> и свобод человека и гражданина</a:t>
            </a:r>
          </a:p>
          <a:p>
            <a:pPr algn="ctr" eaLnBrk="0" hangingPunct="0">
              <a:spcBef>
                <a:spcPct val="50000"/>
              </a:spcBef>
            </a:pPr>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200" dirty="0"/>
              <a:t>Новый Уголовный кодекс предусмотрел ряд составов преступлений против политических прав и </a:t>
            </a:r>
            <a:r>
              <a:rPr lang="ru-RU" sz="1200" dirty="0" smtClean="0"/>
              <a:t>свобод.</a:t>
            </a:r>
            <a:endParaRPr lang="ru-RU" sz="1200" dirty="0"/>
          </a:p>
          <a:p>
            <a:pPr indent="450000" algn="just" eaLnBrk="0" hangingPunct="0">
              <a:spcBef>
                <a:spcPct val="50000"/>
              </a:spcBef>
            </a:pPr>
            <a:r>
              <a:rPr lang="ru-RU" sz="1200" dirty="0" smtClean="0"/>
              <a:t>Среди </a:t>
            </a:r>
            <a:r>
              <a:rPr lang="ru-RU" sz="1200" dirty="0"/>
              <a:t>них - нарушение равенства нрав человека гражданина (ст. 136 </a:t>
            </a:r>
            <a:r>
              <a:rPr lang="ru-RU" sz="1200" dirty="0" smtClean="0"/>
              <a:t>УК РФ). </a:t>
            </a:r>
            <a:r>
              <a:rPr lang="ru-RU" sz="1200" dirty="0"/>
              <a:t>Принцип равенства этих прав закреплен в ст. 19 Конституции России. Эти права и свободы и являются объектом данного </a:t>
            </a:r>
            <a:r>
              <a:rPr lang="ru-RU" sz="1200" dirty="0" smtClean="0"/>
              <a:t>преступления.</a:t>
            </a:r>
            <a:endParaRPr lang="ru-RU" sz="1200" dirty="0"/>
          </a:p>
          <a:p>
            <a:pPr indent="450000" algn="just" eaLnBrk="0" hangingPunct="0">
              <a:spcBef>
                <a:spcPct val="50000"/>
              </a:spcBef>
            </a:pPr>
            <a:r>
              <a:rPr lang="ru-RU" sz="1200" dirty="0" smtClean="0"/>
              <a:t>Объективную </a:t>
            </a:r>
            <a:r>
              <a:rPr lang="ru-RU" sz="1200" dirty="0"/>
              <a:t>сторону этого преступления составляет любое нарушение равенства прав человека и гражданина в зависимости от пола, расы, национальности, языка, происхождения, имущественного и </a:t>
            </a:r>
            <a:r>
              <a:rPr lang="ru-RU" sz="1200" dirty="0" smtClean="0"/>
              <a:t>должностного </a:t>
            </a:r>
            <a:r>
              <a:rPr lang="ru-RU" sz="1200" dirty="0"/>
              <a:t>положения, места жительства, отношения к религии, убеждений, принадлежности к общественным объединениям. Это может выразиться в ограничениях прав тех или иных категорий граждан в приеме на работу, учебу, предоставлении им жилья и </a:t>
            </a:r>
            <a:r>
              <a:rPr lang="ru-RU" sz="1200" dirty="0" smtClean="0"/>
              <a:t>т.п.</a:t>
            </a:r>
            <a:endParaRPr lang="ru-RU" sz="1200" dirty="0"/>
          </a:p>
          <a:p>
            <a:pPr indent="450000" algn="just" eaLnBrk="0" hangingPunct="0">
              <a:spcBef>
                <a:spcPct val="50000"/>
              </a:spcBef>
            </a:pPr>
            <a:r>
              <a:rPr lang="ru-RU" sz="1200" dirty="0" smtClean="0"/>
              <a:t>Обязательным </a:t>
            </a:r>
            <a:r>
              <a:rPr lang="ru-RU" sz="1200" dirty="0"/>
              <a:t>элементом объективной стороны является наступление последствий в виде причинения вреда правам и законным интересам </a:t>
            </a:r>
            <a:r>
              <a:rPr lang="ru-RU" sz="1200" dirty="0" smtClean="0"/>
              <a:t>граждан. </a:t>
            </a:r>
          </a:p>
          <a:p>
            <a:pPr indent="450000" algn="just" eaLnBrk="0" hangingPunct="0">
              <a:spcBef>
                <a:spcPct val="50000"/>
              </a:spcBef>
            </a:pPr>
            <a:r>
              <a:rPr lang="ru-RU" sz="1200" b="1" dirty="0" smtClean="0"/>
              <a:t>Субъективная сторона</a:t>
            </a:r>
            <a:r>
              <a:rPr lang="ru-RU" sz="1200" dirty="0" smtClean="0"/>
              <a:t> </a:t>
            </a:r>
            <a:r>
              <a:rPr lang="ru-RU" sz="1200" dirty="0"/>
              <a:t>- прямой умысел</a:t>
            </a:r>
            <a:r>
              <a:rPr lang="ru-RU" sz="1200" dirty="0" smtClean="0"/>
              <a:t>.</a:t>
            </a:r>
            <a:r>
              <a:rPr lang="ru-RU" sz="1200" dirty="0"/>
              <a:t/>
            </a:r>
            <a:br>
              <a:rPr lang="ru-RU" sz="1200" dirty="0"/>
            </a:br>
            <a:r>
              <a:rPr lang="ru-RU" sz="1200" dirty="0"/>
              <a:t>Квалифицированный состав преступления предусмотрен ч. 2 ст. 136 </a:t>
            </a:r>
            <a:r>
              <a:rPr lang="ru-RU" sz="1200" dirty="0" smtClean="0"/>
              <a:t>УК РФ. </a:t>
            </a:r>
            <a:r>
              <a:rPr lang="ru-RU" sz="1200" dirty="0"/>
              <a:t>Он констатируется тогда, когда преступление совершается лицом с использованием своего служебного положения. Здесь субъектом может быть либо должностное лицо либо иной государственный служащий, служащий органов местного самоуправления, лицо, выполняющее управленческие функции в коммерческой или иной организации независимо от формы </a:t>
            </a:r>
            <a:r>
              <a:rPr lang="ru-RU" sz="1200" dirty="0" smtClean="0"/>
              <a:t>собственности.</a:t>
            </a:r>
          </a:p>
          <a:p>
            <a:pPr indent="450000" algn="just" eaLnBrk="0" hangingPunct="0">
              <a:spcBef>
                <a:spcPct val="50000"/>
              </a:spcBef>
            </a:pPr>
            <a:r>
              <a:rPr lang="ru-RU" sz="1200" dirty="0" smtClean="0"/>
              <a:t>Второе </a:t>
            </a:r>
            <a:r>
              <a:rPr lang="ru-RU" sz="1200" dirty="0"/>
              <a:t>входящее в эту группу преступление - воспрепятствование осуществлению избирательных прав или работе избирательных комиссий (ст. 141 </a:t>
            </a:r>
            <a:r>
              <a:rPr lang="ru-RU" sz="1200" dirty="0" smtClean="0"/>
              <a:t>УК РФ). </a:t>
            </a:r>
            <a:r>
              <a:rPr lang="ru-RU" sz="1200" dirty="0"/>
              <a:t>Значение этой нормы возросло, т.к. изменения в политической жизни страны привели к принципиально иной роли выборов, и ныне от результатов голосования действительно зависит, кто из кандидатов будет избран. Однако это привело и к новому виду преступности - связанному с выборами и референдумами. Объектом рассматриваемого преступления являются избирательные права граждан, а также нормальная деятельность избирательных комиссий и комиссий по проведению референдума. </a:t>
            </a:r>
            <a:endParaRPr lang="ru-RU" sz="1200" dirty="0" smtClean="0"/>
          </a:p>
          <a:p>
            <a:pPr indent="450000" algn="just" eaLnBrk="0" hangingPunct="0">
              <a:spcBef>
                <a:spcPct val="50000"/>
              </a:spcBef>
            </a:pPr>
            <a:r>
              <a:rPr lang="ru-RU" sz="1200" dirty="0" smtClean="0"/>
              <a:t>Объективная </a:t>
            </a:r>
            <a:r>
              <a:rPr lang="ru-RU" sz="1200" dirty="0"/>
              <a:t>сторона заключается в воспрепятствовании осуществлению гражданином своих избирательных прав или права участвовать в референдуме, а также воспрепятствование работе избирательных комиссий или комиссии по проведению референдума. Воспрепятствование гражданину может выражаться в создании трудностей в выдвижении кандидатов, в проведении избирательной кампании, в проведении выборов, в участии в голосовании. Воспрепятствование в работе избирательной комиссии или комиссии по проведению референдума может заключаться в создании трудностей в нормальной деятельности комиссии при составлении списков избирателей, проверке подлинности различных предъявленных документов (например, подписей, необходимых при выдвижении кандидатов), подсчете избирательных бюллетеней, установлении итогов голосования и т.д.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316420"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против политических прав и свобод (ст. </a:t>
            </a:r>
            <a:r>
              <a:rPr lang="ru-RU" sz="1400" b="1" dirty="0" smtClean="0"/>
              <a:t>139,141,142,144,149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Преступление считается оконченным при совершении любого действия, препятствующего осуществлению избирательных прав или работе избирательных комиссий, независимо от достижения тех целей, ради которых совершались эти </a:t>
            </a:r>
            <a:r>
              <a:rPr lang="ru-RU" sz="1200" dirty="0" smtClean="0"/>
              <a:t>действия.</a:t>
            </a:r>
            <a:endParaRPr lang="ru-RU" sz="1200" dirty="0"/>
          </a:p>
          <a:p>
            <a:pPr indent="450000" algn="just" eaLnBrk="0" hangingPunct="0"/>
            <a:r>
              <a:rPr lang="ru-RU" sz="1200" dirty="0" smtClean="0"/>
              <a:t>Квалифицированный </a:t>
            </a:r>
            <a:r>
              <a:rPr lang="ru-RU" sz="1200" dirty="0"/>
              <a:t>состав преступления констатируется, если воспрепятствование соединяется с подкупом, обманом, применением насилия либо с угрозой его применения; совершается лицом с использованием своего служебного положения либо совершается группой лиц по предварительному сговору или организованной </a:t>
            </a:r>
            <a:r>
              <a:rPr lang="ru-RU" sz="1200" dirty="0" smtClean="0"/>
              <a:t>группой.</a:t>
            </a:r>
            <a:endParaRPr lang="ru-RU" sz="1200" dirty="0"/>
          </a:p>
          <a:p>
            <a:pPr indent="450000" algn="just" eaLnBrk="0" hangingPunct="0"/>
            <a:r>
              <a:rPr lang="ru-RU" sz="1200" dirty="0" smtClean="0"/>
              <a:t>Подкуп </a:t>
            </a:r>
            <a:r>
              <a:rPr lang="ru-RU" sz="1200" dirty="0"/>
              <a:t>означает передачу или обещание передать деньги, какие-либо вещи (например, водку), предоставить какую-либо услугу и </a:t>
            </a:r>
            <a:r>
              <a:rPr lang="ru-RU" sz="1200" dirty="0" smtClean="0"/>
              <a:t>т.п.</a:t>
            </a:r>
            <a:endParaRPr lang="ru-RU" sz="1200" dirty="0"/>
          </a:p>
          <a:p>
            <a:pPr indent="450000" algn="just" eaLnBrk="0" hangingPunct="0"/>
            <a:r>
              <a:rPr lang="ru-RU" sz="1200" dirty="0" smtClean="0"/>
              <a:t>Обман </a:t>
            </a:r>
            <a:r>
              <a:rPr lang="ru-RU" sz="1200" dirty="0"/>
              <a:t>может касаться данных биографии кандидата, порядка, места и времени голосования и </a:t>
            </a:r>
            <a:r>
              <a:rPr lang="ru-RU" sz="1200" dirty="0" smtClean="0"/>
              <a:t>т.п.</a:t>
            </a:r>
            <a:endParaRPr lang="ru-RU" sz="1200" dirty="0"/>
          </a:p>
          <a:p>
            <a:pPr indent="450000" algn="just" eaLnBrk="0" hangingPunct="0"/>
            <a:r>
              <a:rPr lang="ru-RU" sz="1200" dirty="0" smtClean="0"/>
              <a:t>Насилие </a:t>
            </a:r>
            <a:r>
              <a:rPr lang="ru-RU" sz="1200" dirty="0"/>
              <a:t>может быть применено к избирателям либо членам избирательных комиссий и связано с причинением вреда их здоровью, побоями, физическим воспрепятствованием приходу на избирательный участок, незаконным лишением свободы. Если насилие выразилось в умышленном причинении тяжкого или средней тяжести вреда здоровью, содеянное квалифицируется по совокупности преступлений по ст. 111 или 112 и по п. "б" ч. 2 ст. 141 </a:t>
            </a:r>
            <a:r>
              <a:rPr lang="ru-RU" sz="1200" dirty="0" smtClean="0"/>
              <a:t>УК РФ.</a:t>
            </a:r>
            <a:endParaRPr lang="ru-RU" sz="1200" dirty="0"/>
          </a:p>
          <a:p>
            <a:pPr indent="450000" algn="just" eaLnBrk="0" hangingPunct="0"/>
            <a:r>
              <a:rPr lang="ru-RU" sz="1200" dirty="0" smtClean="0"/>
              <a:t>Угроза </a:t>
            </a:r>
            <a:r>
              <a:rPr lang="ru-RU" sz="1200" dirty="0"/>
              <a:t>касается насилия над личностью данного лица или его </a:t>
            </a:r>
            <a:r>
              <a:rPr lang="ru-RU" sz="1200" dirty="0" smtClean="0"/>
              <a:t>близких.</a:t>
            </a:r>
          </a:p>
          <a:p>
            <a:pPr indent="450000" algn="just" eaLnBrk="0" hangingPunct="0"/>
            <a:r>
              <a:rPr lang="ru-RU" sz="1200" dirty="0" smtClean="0"/>
              <a:t>Остальные </a:t>
            </a:r>
            <a:r>
              <a:rPr lang="ru-RU" sz="1200" dirty="0"/>
              <a:t>квалифицирующие признаки рассматривались </a:t>
            </a:r>
            <a:r>
              <a:rPr lang="ru-RU" sz="1200" dirty="0" smtClean="0"/>
              <a:t>ранее.</a:t>
            </a:r>
          </a:p>
          <a:p>
            <a:pPr indent="450000" algn="just" eaLnBrk="0" hangingPunct="0"/>
            <a:r>
              <a:rPr lang="ru-RU" sz="1200" b="1" dirty="0" smtClean="0"/>
              <a:t>Субъективная </a:t>
            </a:r>
            <a:r>
              <a:rPr lang="ru-RU" sz="1200" b="1" dirty="0"/>
              <a:t>сторона</a:t>
            </a:r>
            <a:r>
              <a:rPr lang="ru-RU" sz="1200" dirty="0"/>
              <a:t> - прямой умысел. </a:t>
            </a:r>
            <a:r>
              <a:rPr lang="ru-RU" sz="1200" b="1" dirty="0"/>
              <a:t>Субъект</a:t>
            </a:r>
            <a:r>
              <a:rPr lang="ru-RU" sz="1200" dirty="0"/>
              <a:t> - любое лицо, достигшее 16 лет (в п. "б" ч. 2 - специальный субъект</a:t>
            </a:r>
            <a:r>
              <a:rPr lang="ru-RU" sz="1200" dirty="0" smtClean="0"/>
              <a:t>).</a:t>
            </a:r>
          </a:p>
          <a:p>
            <a:pPr indent="450000" algn="just" eaLnBrk="0" hangingPunct="0"/>
            <a:r>
              <a:rPr lang="ru-RU" sz="1200" dirty="0" smtClean="0"/>
              <a:t>Объектом </a:t>
            </a:r>
            <a:r>
              <a:rPr lang="ru-RU" sz="1200" dirty="0"/>
              <a:t>преступления в виде фальсификации избирательных документов, документов референдума или неправильного подсчета голосов (ст. 142 </a:t>
            </a:r>
            <a:r>
              <a:rPr lang="ru-RU" sz="1200" dirty="0" smtClean="0"/>
              <a:t>УК РФ) </a:t>
            </a:r>
            <a:r>
              <a:rPr lang="ru-RU" sz="1200" dirty="0"/>
              <a:t>является избирательное право граждан, а также установленный порядок голосования и подведения итогов голосования. Предметом преступления могут быть подписные листы, списки избирателей, избирательные бюллетени, протоколы избирательных комиссий и комиссий по проведению референдума.</a:t>
            </a:r>
            <a:br>
              <a:rPr lang="ru-RU" sz="1200" dirty="0"/>
            </a:br>
            <a:r>
              <a:rPr lang="ru-RU" sz="1200" dirty="0"/>
              <a:t>Объективная сторона заключается в подделке указанных документов, во внесении несуществующих избирателей в подписные листы, в списки избирателей, в изготовлении поддельных бюллетеней.</a:t>
            </a:r>
            <a:br>
              <a:rPr lang="ru-RU" sz="1200" dirty="0"/>
            </a:br>
            <a:r>
              <a:rPr lang="ru-RU" sz="1200" dirty="0"/>
              <a:t>Заведомо неправильное установление результатов выборов или референдума может быть связано с объявлением избранным кандидата, который не набрал необходимого количества голосов, или, наоборот, объявление проигравшим выборы того, кто их выиграл, неправильным объявлением выборов или референдума состоявшимися или несостоявшимися.</a:t>
            </a:r>
            <a:br>
              <a:rPr lang="ru-RU" sz="1200" dirty="0"/>
            </a:br>
            <a:r>
              <a:rPr lang="ru-RU" sz="1200" dirty="0"/>
              <a:t>Нарушение тайны голосования может заключаться в проведении голосования без кабин для тайного голосования, в наблюдении за голосованием избирателей с помощью каких-либо технических устройств, в специальной пометке бюллетеней и </a:t>
            </a:r>
            <a:r>
              <a:rPr lang="ru-RU" sz="1200" dirty="0" smtClean="0"/>
              <a:t>т.д.</a:t>
            </a:r>
          </a:p>
          <a:p>
            <a:pPr indent="450000" algn="just" eaLnBrk="0" hangingPunct="0"/>
            <a:r>
              <a:rPr lang="ru-RU" sz="1200" b="1" dirty="0" smtClean="0"/>
              <a:t>Субъективная </a:t>
            </a:r>
            <a:r>
              <a:rPr lang="ru-RU" sz="1200" b="1" dirty="0"/>
              <a:t>сторона</a:t>
            </a:r>
            <a:r>
              <a:rPr lang="ru-RU" sz="1200" dirty="0"/>
              <a:t> - прямой умысел. </a:t>
            </a:r>
            <a:r>
              <a:rPr lang="ru-RU" sz="1200" b="1" dirty="0"/>
              <a:t>Субъект</a:t>
            </a:r>
            <a:r>
              <a:rPr lang="ru-RU" sz="1200" dirty="0"/>
              <a:t> - специальный - член избирательной комиссии, инициативной группы или комиссии по проведению референдума.</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algn="just" eaLnBrk="0" hangingPunct="0"/>
            <a:r>
              <a:rPr lang="ru-RU" sz="1100" dirty="0" smtClean="0"/>
              <a:t>	Воспрепятствование </a:t>
            </a:r>
            <a:r>
              <a:rPr lang="ru-RU" sz="1100" dirty="0"/>
              <a:t>законной профессиональной деятельности журналистов (ст.144 </a:t>
            </a:r>
            <a:r>
              <a:rPr lang="ru-RU" sz="1100" dirty="0" smtClean="0"/>
              <a:t>УК РФ) </a:t>
            </a:r>
            <a:r>
              <a:rPr lang="ru-RU" sz="1100" dirty="0"/>
              <a:t>посягает на свободу распространения информации, нормальную деятельность средств массовой информации, а само это преступление посягает на политические права граждан, ибо ограничивает гарантированное Конституцией Российской Федерации право на свободу мысли, слова, мнений и убеждений, а также права поиска, получения и передачи, производства и распространения информации любым законным способом.</a:t>
            </a:r>
            <a:br>
              <a:rPr lang="ru-RU" sz="1100" dirty="0"/>
            </a:br>
            <a:r>
              <a:rPr lang="ru-RU" sz="1100" dirty="0"/>
              <a:t/>
            </a:r>
            <a:br>
              <a:rPr lang="ru-RU" sz="1100" dirty="0"/>
            </a:br>
            <a:r>
              <a:rPr lang="ru-RU" sz="1100" dirty="0" smtClean="0"/>
              <a:t>	Объективная </a:t>
            </a:r>
            <a:r>
              <a:rPr lang="ru-RU" sz="1100" dirty="0"/>
              <a:t>сторона состоит в воспрепятствовании законной профессиональной деятельности журналистов путем принуждения их к распространению информации либо к отказу от распространения информации. Принуждение предполагает физическое или психическое насилие, то есть причинение вреда здоровью, побои или угрозу журналисту или его близким совершить насилие либо повредить или уничтожить имущество, либо распространить о нем или его близких сведения, которые он хочет сохранить в тайне. Если в процессе принуждения виновный причиняет смерть или тяжкий либо средней тяжести вред здоровью - наступает ответственность по совокупности преступлений.</a:t>
            </a:r>
            <a:br>
              <a:rPr lang="ru-RU" sz="1100" dirty="0"/>
            </a:br>
            <a:r>
              <a:rPr lang="ru-RU" sz="1100" dirty="0"/>
              <a:t/>
            </a:r>
            <a:br>
              <a:rPr lang="ru-RU" sz="1100" dirty="0"/>
            </a:br>
            <a:r>
              <a:rPr lang="ru-RU" sz="1100" dirty="0" smtClean="0"/>
              <a:t>	</a:t>
            </a:r>
            <a:r>
              <a:rPr lang="ru-RU" sz="1100" b="1" dirty="0" smtClean="0"/>
              <a:t>Субъективная </a:t>
            </a:r>
            <a:r>
              <a:rPr lang="ru-RU" sz="1100" b="1" dirty="0"/>
              <a:t>сторона</a:t>
            </a:r>
            <a:r>
              <a:rPr lang="ru-RU" sz="1100" dirty="0"/>
              <a:t> - прямой умысел. </a:t>
            </a:r>
            <a:r>
              <a:rPr lang="ru-RU" sz="1100" b="1" dirty="0"/>
              <a:t>Субъект</a:t>
            </a:r>
            <a:r>
              <a:rPr lang="ru-RU" sz="1100" dirty="0"/>
              <a:t> - любое лицо, достигшее 16 лет.</a:t>
            </a:r>
            <a:br>
              <a:rPr lang="ru-RU" sz="1100" dirty="0"/>
            </a:br>
            <a:r>
              <a:rPr lang="ru-RU" sz="1100" dirty="0"/>
              <a:t/>
            </a:r>
            <a:br>
              <a:rPr lang="ru-RU" sz="1100" dirty="0"/>
            </a:br>
            <a:r>
              <a:rPr lang="ru-RU" sz="1100" dirty="0" smtClean="0"/>
              <a:t>	Квалифицированный </a:t>
            </a:r>
            <a:r>
              <a:rPr lang="ru-RU" sz="1100" dirty="0"/>
              <a:t>состав данного преступления констатируется тогда, когда виновный совершает преступление с использованием своего служебного положения. Поэтому в данном случае субъект будет специальный. Это может быть должностное лицо либо лицо, выполняющее управленческие функции в коммерческой или иной организации. Например, командир воинской части, где произошло какое-либо чрезвычайное происшествие, запрещает давать об этом какую-либо информацию журналистам.</a:t>
            </a:r>
            <a:br>
              <a:rPr lang="ru-RU" sz="1100" dirty="0"/>
            </a:br>
            <a:r>
              <a:rPr lang="ru-RU" sz="1100" dirty="0"/>
              <a:t/>
            </a:r>
            <a:br>
              <a:rPr lang="ru-RU" sz="1100" dirty="0"/>
            </a:br>
            <a:r>
              <a:rPr lang="ru-RU" sz="1100" dirty="0" smtClean="0"/>
              <a:t>	Воспрепятствование </a:t>
            </a:r>
            <a:r>
              <a:rPr lang="ru-RU" sz="1100" dirty="0"/>
              <a:t>проведению собрания, митинга, демонстрации, шествия, пикетирования или участию в них (ст. 149 </a:t>
            </a:r>
            <a:r>
              <a:rPr lang="ru-RU" sz="1100" dirty="0" smtClean="0"/>
              <a:t>УК РФ) </a:t>
            </a:r>
            <a:r>
              <a:rPr lang="ru-RU" sz="1100" dirty="0"/>
              <a:t>посягает на соответствующее право, гарантированное ст. 31 Конституции Российской Федерации. Вместе с тем установлены определенные правила получения разрешений на такие мероприятия, проведения их в соответствии с полученным разрешением и т.п. При соблюдении всех этих правил названные мероприятия считаются законными, и никто не вправе препятствовать их осуществлению. За воспрепятствование установлена административная ответственность. Однако в указанных в законе случаях виновные могут подлежать уголовной ответственности.</a:t>
            </a:r>
            <a:br>
              <a:rPr lang="ru-RU" sz="1100" dirty="0"/>
            </a:br>
            <a:r>
              <a:rPr lang="ru-RU" sz="1100" dirty="0"/>
              <a:t>Объективная сторона рассматриваемого преступления может проявиться в незаконном воспрепятствовании проведению собрания, митинга, демонстрации, шествия, пикетирования или участию в них либо, наоборот, в принуждении к участию в них.</a:t>
            </a:r>
            <a:br>
              <a:rPr lang="ru-RU" sz="1100" dirty="0"/>
            </a:br>
            <a:r>
              <a:rPr lang="ru-RU" sz="1100" dirty="0" smtClean="0"/>
              <a:t>	К </a:t>
            </a:r>
            <a:r>
              <a:rPr lang="ru-RU" sz="1100" dirty="0"/>
              <a:t>уголовной ответственности может быть привлечено либо должностное лицо, которое для воспрепятствования проведению собрания, митинга, демонстрации, шествия, пикетирования использует свое служебное положение, либо любое иное лицо, если оно применяет насилие или угрожает его применением.</a:t>
            </a:r>
            <a:br>
              <a:rPr lang="ru-RU" sz="1100" dirty="0"/>
            </a:br>
            <a:r>
              <a:rPr lang="ru-RU" sz="1100" dirty="0" smtClean="0"/>
              <a:t>	</a:t>
            </a:r>
            <a:r>
              <a:rPr lang="ru-RU" sz="1100" b="1" dirty="0" smtClean="0"/>
              <a:t>Субъективная </a:t>
            </a:r>
            <a:r>
              <a:rPr lang="ru-RU" sz="1100" b="1" dirty="0"/>
              <a:t>сторона</a:t>
            </a:r>
            <a:r>
              <a:rPr lang="ru-RU" sz="1100" dirty="0"/>
              <a:t> - прямой умысел. Субъект - любое лицо, достигшее 16 лет, как частное, так и должностное (или выполняющее управленческие обязанности в коммерческих и иных организациях).</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algn="just" eaLnBrk="0" hangingPunct="0">
              <a:spcBef>
                <a:spcPct val="50000"/>
              </a:spcBef>
            </a:pPr>
            <a:r>
              <a:rPr lang="ru-RU" sz="1100" b="1" dirty="0" smtClean="0"/>
              <a:t>	В </a:t>
            </a:r>
            <a:r>
              <a:rPr lang="ru-RU" sz="1100" b="1" dirty="0"/>
              <a:t>этой группе преступлений</a:t>
            </a:r>
            <a:r>
              <a:rPr lang="ru-RU" sz="1100" dirty="0"/>
              <a:t> - нарушение правил охраны труда (ст. 143 </a:t>
            </a:r>
            <a:r>
              <a:rPr lang="ru-RU" sz="1100" dirty="0" smtClean="0"/>
              <a:t>УК РФ). </a:t>
            </a:r>
            <a:r>
              <a:rPr lang="ru-RU" sz="1100" dirty="0"/>
              <a:t>Это преступление нарушает ст. 37 Конституции РФ, которая предусматривает право граждан на условия труда, отвечающие требованиям безопасности и гигиены. Правила техники безопасности или иные правила охраны труда устанавливаются Правительством России, различными министерствами и ведомствами. Они не могут быть едиными, так как специфичны для каждого производства</a:t>
            </a:r>
            <a:r>
              <a:rPr lang="ru-RU" sz="1100" dirty="0" smtClean="0"/>
              <a:t>.</a:t>
            </a:r>
            <a:r>
              <a:rPr lang="ru-RU" sz="1100" dirty="0"/>
              <a:t/>
            </a:r>
            <a:br>
              <a:rPr lang="ru-RU" sz="1100" dirty="0"/>
            </a:br>
            <a:r>
              <a:rPr lang="ru-RU" sz="1100" dirty="0"/>
              <a:t>Объективная сторона рассматриваемого преступления состоит в нарушении предусмотренных правил техники безопасности и иных правил охраны труда. Для привлечения виновного к уголовной ответственности нужно установить, какие именно правила были нарушены и в чем заключалось их нарушение. Обязательно наступление указанных в законе последствий - причинение по неосторожности тяжкого или средней тяжести вреда здоровью человека.</a:t>
            </a:r>
            <a:br>
              <a:rPr lang="ru-RU" sz="1100" dirty="0"/>
            </a:br>
            <a:r>
              <a:rPr lang="ru-RU" sz="1100" dirty="0"/>
              <a:t>Квалифицированный состав преступления наступает в случае, когда нарушение повлекло по неосторожности смерть человека.</a:t>
            </a:r>
            <a:br>
              <a:rPr lang="ru-RU" sz="1100" dirty="0"/>
            </a:br>
            <a:r>
              <a:rPr lang="ru-RU" sz="1100" dirty="0" smtClean="0"/>
              <a:t>	Необходимо </a:t>
            </a:r>
            <a:r>
              <a:rPr lang="ru-RU" sz="1100" dirty="0"/>
              <a:t>установить наличие причинной связи между нарушением и наступившими последствиями.</a:t>
            </a:r>
            <a:br>
              <a:rPr lang="ru-RU" sz="1100" dirty="0"/>
            </a:br>
            <a:r>
              <a:rPr lang="ru-RU" sz="1100" dirty="0"/>
              <a:t>Субъективная сторона характеризуется наличием косвенного умысла, легкомыслия или небрежности по отношению к нарушению правил и неосторожности по отношению к последствиям. Если будет установлено, что виновный умышленно стремился к причинению вреда здоровью человека (например, мастер желал отомстить рабочему за критическое выступление на собрании), наступает ответственность за преступление против личности (ст. 105, 111, 112 </a:t>
            </a:r>
            <a:r>
              <a:rPr lang="ru-RU" sz="1100" dirty="0" smtClean="0"/>
              <a:t>УК РФ).</a:t>
            </a:r>
            <a:r>
              <a:rPr lang="ru-RU" sz="1100" dirty="0"/>
              <a:t/>
            </a:r>
            <a:br>
              <a:rPr lang="ru-RU" sz="1100" dirty="0"/>
            </a:br>
            <a:r>
              <a:rPr lang="ru-RU" sz="1100" dirty="0"/>
              <a:t>Субъектом данного преступления является лицо, на котором лежали обязанности по соблюдению этих правил. Такие обязанности могут быть возложены на лицо в силу занимаемой им должности или специальным приказом. Обычно на каждом предприятии имеются ответственные за нарушение правил техники безопасности для каждого рабочего места. Они обязаны следить за техническим состоянием оборудования и другой техники, проводить инструктажи работников, контролировать наличие удостоверений на право выполнения определенных работ и т.п.</a:t>
            </a:r>
            <a:br>
              <a:rPr lang="ru-RU" sz="1100" dirty="0"/>
            </a:br>
            <a:r>
              <a:rPr lang="ru-RU" sz="1100" dirty="0"/>
              <a:t>Необоснованный отказ в приеме на работу или необоснованное увольнение беременной женщины или женщины, имеющей детей в возрасте до трех лет (ст. </a:t>
            </a:r>
            <a:r>
              <a:rPr lang="ru-RU" sz="1100" dirty="0" smtClean="0"/>
              <a:t>145 УК РФ), </a:t>
            </a:r>
            <a:r>
              <a:rPr lang="ru-RU" sz="1100" dirty="0"/>
              <a:t>противоречат ст. 38 Конституции РФ, которая обязывает государство защищать материнство и детство. Закон специально подчеркивает запрещение необоснованного отказа в приеме на работу. Так, отказ женщине в приеме на работу в связи с отсутствием у нее надлежащего образования не является незаконным.</a:t>
            </a:r>
            <a:br>
              <a:rPr lang="ru-RU" sz="1100" dirty="0"/>
            </a:br>
            <a:r>
              <a:rPr lang="ru-RU" sz="1100" dirty="0" smtClean="0"/>
              <a:t>	Рассматриваемые </a:t>
            </a:r>
            <a:r>
              <a:rPr lang="ru-RU" sz="1100" dirty="0"/>
              <a:t>преступления достаточно часто встречаются на практике, но до суда они практически не доходят, ибо отказ в приеме на работу мотивируется иначе, без ссылки на беременность женщины или наличие у нее детей.</a:t>
            </a:r>
            <a:br>
              <a:rPr lang="ru-RU" sz="1100" dirty="0"/>
            </a:br>
            <a:r>
              <a:rPr lang="ru-RU" sz="1100" dirty="0"/>
              <a:t>Объектом рассматриваемого преступления являются трудовые права женщин. Потерпевшей является беременная женщина или женщина, имеющая детей в возрасте до трех лет.</a:t>
            </a:r>
            <a:br>
              <a:rPr lang="ru-RU" sz="1100" dirty="0"/>
            </a:br>
            <a:r>
              <a:rPr lang="ru-RU" sz="1100" dirty="0"/>
              <a:t>Объективная сторона выражается в необоснованном отказе в приеме на работу или в необоснованном увольнении с работы потерпевшей. Преступление окончено с момента отказа в приеме на работу либо при подписании приказа об увольнении.</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319492"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против социальных прав и свобод (ст. </a:t>
            </a:r>
            <a:r>
              <a:rPr lang="ru-RU" sz="1400" b="1" dirty="0" smtClean="0"/>
              <a:t>143,145-147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b="1" dirty="0"/>
              <a:t>Субъективная сторона</a:t>
            </a:r>
            <a:r>
              <a:rPr lang="ru-RU" sz="1200" dirty="0"/>
              <a:t> - прямой умысел. Мотив преступления - нежелание иметь на работе беременную женщину или женщину, имеющую малолетних </a:t>
            </a:r>
            <a:r>
              <a:rPr lang="ru-RU" sz="1200" dirty="0" smtClean="0"/>
              <a:t>детей.</a:t>
            </a:r>
            <a:endParaRPr lang="ru-RU" sz="1200" dirty="0"/>
          </a:p>
          <a:p>
            <a:pPr indent="450000" algn="just" eaLnBrk="0" hangingPunct="0"/>
            <a:r>
              <a:rPr lang="ru-RU" sz="1200" b="1" dirty="0" smtClean="0"/>
              <a:t>Субъект</a:t>
            </a:r>
            <a:r>
              <a:rPr lang="ru-RU" sz="1200" dirty="0" smtClean="0"/>
              <a:t> </a:t>
            </a:r>
            <a:r>
              <a:rPr lang="ru-RU" sz="1200" dirty="0"/>
              <a:t>- лицо, пользующееся правом найма и увольнения (руководитель организации, сотрудник кадрового аппарата и т.п</a:t>
            </a:r>
            <a:r>
              <a:rPr lang="ru-RU" sz="1200" dirty="0" smtClean="0"/>
              <a:t>.).</a:t>
            </a:r>
            <a:endParaRPr lang="ru-RU" sz="1200" dirty="0"/>
          </a:p>
          <a:p>
            <a:pPr indent="450000" algn="just" eaLnBrk="0" hangingPunct="0"/>
            <a:r>
              <a:rPr lang="ru-RU" sz="1200" dirty="0" smtClean="0"/>
              <a:t>Невыплата </a:t>
            </a:r>
            <a:r>
              <a:rPr lang="ru-RU" sz="1200" dirty="0"/>
              <a:t>заработной платы, пенсий, стипендий, пособий и иных выплат (ст. </a:t>
            </a:r>
            <a:r>
              <a:rPr lang="ru-RU" sz="1200" dirty="0" smtClean="0"/>
              <a:t>145¹ УК РФ) </a:t>
            </a:r>
            <a:r>
              <a:rPr lang="ru-RU" sz="1200" dirty="0"/>
              <a:t>в ряде случаев объясняется отсутствием денег на предприятии в связи с не поступлением их от покупателей, из местного, регионального или федерального бюджета. Однако встречаются случаи, когда деньги, предназначенные для заработной платы, пенсий и т.п. расходуются не по назначению, а подчас помещаются в коммерческие банки для получения дополнительного дохода. Это причиняет серьезный вред интересам граждан, работающих на данном предприятии, студентам, пенсионерам. </a:t>
            </a:r>
            <a:r>
              <a:rPr lang="ru-RU" sz="1200" dirty="0" smtClean="0"/>
              <a:t/>
            </a:r>
            <a:br>
              <a:rPr lang="ru-RU" sz="1200" dirty="0" smtClean="0"/>
            </a:br>
            <a:r>
              <a:rPr lang="ru-RU" sz="1200" dirty="0" smtClean="0"/>
              <a:t/>
            </a:r>
            <a:br>
              <a:rPr lang="ru-RU" sz="1200" dirty="0" smtClean="0"/>
            </a:br>
            <a:r>
              <a:rPr lang="ru-RU" sz="1200" dirty="0" smtClean="0"/>
              <a:t>Объект </a:t>
            </a:r>
            <a:r>
              <a:rPr lang="ru-RU" sz="1200" dirty="0"/>
              <a:t>данного преступления - социальные и имущественные права и интересы граждан. </a:t>
            </a:r>
          </a:p>
          <a:p>
            <a:pPr indent="450000" algn="just" eaLnBrk="0" hangingPunct="0"/>
            <a:r>
              <a:rPr lang="ru-RU" sz="1200" b="1" dirty="0" smtClean="0"/>
              <a:t>Объективная </a:t>
            </a:r>
            <a:r>
              <a:rPr lang="ru-RU" sz="1200" b="1" dirty="0"/>
              <a:t>сторона</a:t>
            </a:r>
            <a:r>
              <a:rPr lang="ru-RU" sz="1200" dirty="0"/>
              <a:t> - невыплата свыше двух месяцев заработной платы, пенсий, стипендий, пособий и иных установленных сумм. Состав преступления является оконченным по истечении срока выплаты зарплаты и других указанных сумм за второй </a:t>
            </a:r>
            <a:r>
              <a:rPr lang="ru-RU" sz="1200" dirty="0" smtClean="0"/>
              <a:t>месяц.</a:t>
            </a:r>
            <a:endParaRPr lang="ru-RU" sz="1200" dirty="0"/>
          </a:p>
          <a:p>
            <a:pPr indent="450000" algn="just" eaLnBrk="0" hangingPunct="0"/>
            <a:r>
              <a:rPr lang="ru-RU" sz="1200" b="1" dirty="0" smtClean="0"/>
              <a:t>Субъективная </a:t>
            </a:r>
            <a:r>
              <a:rPr lang="ru-RU" sz="1200" b="1" dirty="0"/>
              <a:t>сторона</a:t>
            </a:r>
            <a:r>
              <a:rPr lang="ru-RU" sz="1200" dirty="0"/>
              <a:t> - прямой или косвенный умысел. Мотив - корыстная или иная личная </a:t>
            </a:r>
            <a:r>
              <a:rPr lang="ru-RU" sz="1200" dirty="0" smtClean="0"/>
              <a:t>заинтересованность.</a:t>
            </a:r>
            <a:endParaRPr lang="ru-RU" sz="1200" dirty="0"/>
          </a:p>
          <a:p>
            <a:pPr indent="450000" algn="just" eaLnBrk="0" hangingPunct="0"/>
            <a:r>
              <a:rPr lang="ru-RU" sz="1200" b="1" dirty="0" smtClean="0"/>
              <a:t>Субъект</a:t>
            </a:r>
            <a:r>
              <a:rPr lang="ru-RU" sz="1200" dirty="0" smtClean="0"/>
              <a:t> </a:t>
            </a:r>
            <a:r>
              <a:rPr lang="ru-RU" sz="1200" dirty="0"/>
              <a:t>- руководитель предприятия, учреждения или организации, независимо от формы собственности. </a:t>
            </a:r>
          </a:p>
          <a:p>
            <a:pPr indent="450000" algn="just" eaLnBrk="0" hangingPunct="0"/>
            <a:r>
              <a:rPr lang="ru-RU" sz="1200" dirty="0" smtClean="0"/>
              <a:t>Квалифицированный </a:t>
            </a:r>
            <a:r>
              <a:rPr lang="ru-RU" sz="1200" dirty="0"/>
              <a:t>состав преступления констатируется при наступлении тяжких последствий. Такими могут быть массовые акции протеста, приведшие к приостановке производства и крупным убыткам, самоубийство кого-либо из не получивших денег, если оно причинно связано с задержкой в выплате указанных сумм и т.д. </a:t>
            </a:r>
            <a:br>
              <a:rPr lang="ru-RU" sz="1200" dirty="0"/>
            </a:br>
            <a:r>
              <a:rPr lang="ru-RU" sz="1200" dirty="0"/>
              <a:t>Уголовный кодекс РФ устанавливает ответственность за нарушение авторских и смежных прав (ст. </a:t>
            </a:r>
            <a:r>
              <a:rPr lang="ru-RU" sz="1200" dirty="0" smtClean="0"/>
              <a:t>146 УК РФ). </a:t>
            </a:r>
            <a:r>
              <a:rPr lang="ru-RU" sz="1200" dirty="0"/>
              <a:t>Эти права являются интеллектуальной собственностью и охраняются ст. 44 Конституции РФ. Авторское право возникает в связи с созданием и использованием произведений науки, включая программы для ЭВМ, литературы и искусства. Смежные права - в связи с созданием и использованием фонограмм и видеофильмов, исполнением спектаклей и музыкальных произведений, передач радио и телевещания. Автором является лицо, творческим трудом которого создано произведение, являющееся предметом авторского или смежного права. При этом не имеет значения гражданство автора и место создания произведения (Российская Федерация или другое государство), публикация (обнародование) произведения. </a:t>
            </a:r>
            <a:br>
              <a:rPr lang="ru-RU" sz="1200" dirty="0"/>
            </a:br>
            <a:r>
              <a:rPr lang="ru-RU" sz="1200" dirty="0"/>
              <a:t>Объективная сторона рассматриваемого преступления состоит в незаконном использовании объектов авторского права без согласия автора: опубликование, распространение, воспроизведение, внесение каких-либо изменений в само произведение, его название, обозначение имени автора, снабжение произведения иллюстрациями, предисловиями, послесловиями, комментариями, пояснениями, а также перевод произведения на другой язык.</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Присвоение авторства может заключаться в издании произведения под чужим именем, включении части произведения в свое произведение без ссылки на автора (плагиат), приписки к числу авторов фамилий тех, кто фактически соавтором не являлся, принуждении к соавторству, не указании имени соавтора в выходных данных </a:t>
            </a:r>
            <a:r>
              <a:rPr lang="ru-RU" sz="1200" dirty="0" smtClean="0"/>
              <a:t>произведения.</a:t>
            </a:r>
            <a:endParaRPr lang="ru-RU" sz="1200" dirty="0"/>
          </a:p>
          <a:p>
            <a:pPr indent="450000" algn="just" eaLnBrk="0" hangingPunct="0"/>
            <a:r>
              <a:rPr lang="ru-RU" sz="1200" dirty="0" smtClean="0"/>
              <a:t>Обязательным </a:t>
            </a:r>
            <a:r>
              <a:rPr lang="ru-RU" sz="1200" dirty="0"/>
              <a:t>элементом объективной стороны являются последствия преступления - причинение крупного ущерба автору. Под крупным ущербом имеется в виду не только материальный, но и моральный ущерб (например, издание монографии без указания имени одного из основных авторов). При отсутствии крупного ущерба может идти речь о гражданско-правовой </a:t>
            </a:r>
            <a:r>
              <a:rPr lang="ru-RU" sz="1200" dirty="0" smtClean="0"/>
              <a:t>ответственности.</a:t>
            </a:r>
            <a:endParaRPr lang="ru-RU" sz="1200" dirty="0"/>
          </a:p>
          <a:p>
            <a:pPr indent="450000" algn="just" eaLnBrk="0" hangingPunct="0"/>
            <a:r>
              <a:rPr lang="ru-RU" sz="1200" b="1" dirty="0" smtClean="0"/>
              <a:t>Субъективная </a:t>
            </a:r>
            <a:r>
              <a:rPr lang="ru-RU" sz="1200" b="1" dirty="0"/>
              <a:t>сторона</a:t>
            </a:r>
            <a:r>
              <a:rPr lang="ru-RU" sz="1200" dirty="0"/>
              <a:t> - прямой умысел. Субъект - лицо, достигшее 16 </a:t>
            </a:r>
            <a:r>
              <a:rPr lang="ru-RU" sz="1200" dirty="0" smtClean="0"/>
              <a:t>лет.</a:t>
            </a:r>
            <a:endParaRPr lang="ru-RU" sz="1200" dirty="0"/>
          </a:p>
          <a:p>
            <a:pPr indent="450000" algn="just" eaLnBrk="0" hangingPunct="0"/>
            <a:r>
              <a:rPr lang="ru-RU" sz="1200" dirty="0" smtClean="0"/>
              <a:t>Квалифицированный </a:t>
            </a:r>
            <a:r>
              <a:rPr lang="ru-RU" sz="1200" dirty="0"/>
              <a:t>состав преступления будет в том случае, когда рассматриваемые деяния совершены неоднократно либо группой лиц по предварительному сговору или организованной группой (ч. 3</a:t>
            </a:r>
            <a:r>
              <a:rPr lang="ru-RU" sz="1200" dirty="0" smtClean="0"/>
              <a:t> </a:t>
            </a:r>
            <a:r>
              <a:rPr lang="ru-RU" sz="1200" dirty="0"/>
              <a:t>ст. 146 </a:t>
            </a:r>
            <a:r>
              <a:rPr lang="ru-RU" sz="1200" dirty="0" smtClean="0"/>
              <a:t>УК РФ).</a:t>
            </a:r>
            <a:endParaRPr lang="ru-RU" sz="1200" dirty="0"/>
          </a:p>
          <a:p>
            <a:pPr indent="450000" algn="just" eaLnBrk="0" hangingPunct="0"/>
            <a:r>
              <a:rPr lang="ru-RU" sz="1200" dirty="0" smtClean="0"/>
              <a:t>Близким </a:t>
            </a:r>
            <a:r>
              <a:rPr lang="ru-RU" sz="1200" dirty="0"/>
              <a:t>к рассмотренному составу преступления является нарушение изобретательских и патентных прав (ст. 147 </a:t>
            </a:r>
            <a:r>
              <a:rPr lang="ru-RU" sz="1200" dirty="0" smtClean="0"/>
              <a:t>УК РФ). </a:t>
            </a:r>
            <a:r>
              <a:rPr lang="ru-RU" sz="1200" dirty="0"/>
              <a:t>Объектами защиты являются изобретения, полезные модели и промышленные </a:t>
            </a:r>
            <a:r>
              <a:rPr lang="ru-RU" sz="1200" dirty="0" smtClean="0"/>
              <a:t>образцы.</a:t>
            </a:r>
            <a:endParaRPr lang="ru-RU" sz="1200" dirty="0"/>
          </a:p>
          <a:p>
            <a:pPr indent="450000" algn="just" eaLnBrk="0" hangingPunct="0"/>
            <a:r>
              <a:rPr lang="ru-RU" sz="1200" dirty="0" smtClean="0"/>
              <a:t>Изобретение </a:t>
            </a:r>
            <a:r>
              <a:rPr lang="ru-RU" sz="1200" dirty="0"/>
              <a:t>определяется как решение технической задачи, отличающееся существенной новизной. Полезная модель - это конструктивное выполнение средств производства и предметов потребления, а также их составных частей. Промышленный образец - это художественно-конструкторское решение изделия, определяющее его внешний </a:t>
            </a:r>
            <a:r>
              <a:rPr lang="ru-RU" sz="1200" dirty="0" smtClean="0"/>
              <a:t>вид.</a:t>
            </a:r>
            <a:endParaRPr lang="ru-RU" sz="1200" dirty="0"/>
          </a:p>
          <a:p>
            <a:pPr indent="450000" algn="just" eaLnBrk="0" hangingPunct="0"/>
            <a:r>
              <a:rPr lang="ru-RU" sz="1200" dirty="0" smtClean="0"/>
              <a:t>Объективная </a:t>
            </a:r>
            <a:r>
              <a:rPr lang="ru-RU" sz="1200" dirty="0"/>
              <a:t>сторона данного преступления - незаконное использование изобретения, полезной модели или промышленного образца, разглашение без согласия автора или заявителя их сущности до официальной публикации сведений о них, присвоение авторства или принуждение к </a:t>
            </a:r>
            <a:r>
              <a:rPr lang="ru-RU" sz="1200" dirty="0" smtClean="0"/>
              <a:t>соавторству.</a:t>
            </a:r>
            <a:endParaRPr lang="ru-RU" sz="1200" dirty="0"/>
          </a:p>
          <a:p>
            <a:pPr indent="450000" algn="just" eaLnBrk="0" hangingPunct="0"/>
            <a:r>
              <a:rPr lang="ru-RU" sz="1200" dirty="0" smtClean="0"/>
              <a:t>Обязательным </a:t>
            </a:r>
            <a:r>
              <a:rPr lang="ru-RU" sz="1200" dirty="0"/>
              <a:t>элементом объективной стороны являются последствия преступления - причинение крупного материального и морального ущерба изобретателю или автору полезной модели либо промышленного образца. При отсутствии крупного ущерба может идти речь о гражданско-правовой </a:t>
            </a:r>
            <a:r>
              <a:rPr lang="ru-RU" sz="1200" dirty="0" smtClean="0"/>
              <a:t>ответственности.</a:t>
            </a:r>
            <a:endParaRPr lang="ru-RU" sz="1200" dirty="0"/>
          </a:p>
          <a:p>
            <a:pPr indent="450000" algn="just" eaLnBrk="0" hangingPunct="0"/>
            <a:r>
              <a:rPr lang="ru-RU" sz="1200" b="1" dirty="0" smtClean="0"/>
              <a:t>Субъективная </a:t>
            </a:r>
            <a:r>
              <a:rPr lang="ru-RU" sz="1200" b="1" dirty="0"/>
              <a:t>сторона</a:t>
            </a:r>
            <a:r>
              <a:rPr lang="ru-RU" sz="1200" dirty="0"/>
              <a:t> - прямой умысел. </a:t>
            </a:r>
            <a:r>
              <a:rPr lang="ru-RU" sz="1200" b="1" dirty="0"/>
              <a:t>Субъект</a:t>
            </a:r>
            <a:r>
              <a:rPr lang="ru-RU" sz="1200" dirty="0"/>
              <a:t> - лицо, достигшее 16 </a:t>
            </a:r>
            <a:r>
              <a:rPr lang="ru-RU" sz="1200" dirty="0" smtClean="0"/>
              <a:t>лет.</a:t>
            </a:r>
            <a:endParaRPr lang="ru-RU" sz="1200" dirty="0"/>
          </a:p>
          <a:p>
            <a:pPr indent="450000" algn="just" eaLnBrk="0" hangingPunct="0"/>
            <a:r>
              <a:rPr lang="ru-RU" sz="1200" dirty="0" smtClean="0"/>
              <a:t>Квалифицированный </a:t>
            </a:r>
            <a:r>
              <a:rPr lang="ru-RU" sz="1200" dirty="0"/>
              <a:t>состав преступления будет в том случае, когда рассматриваемые деяния совершены неоднократно либо группой лиц по предварительному сговору или организованной группой (ч. 2 ст. 147 </a:t>
            </a:r>
            <a:r>
              <a:rPr lang="ru-RU" sz="1200" dirty="0" smtClean="0"/>
              <a:t>УК РФ).</a:t>
            </a: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Text Box 5"/>
          <p:cNvSpPr txBox="1">
            <a:spLocks noChangeArrowheads="1"/>
          </p:cNvSpPr>
          <p:nvPr/>
        </p:nvSpPr>
        <p:spPr bwMode="auto">
          <a:xfrm>
            <a:off x="0" y="765175"/>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100" b="1" dirty="0"/>
              <a:t>Одно из преступлений этой группы</a:t>
            </a:r>
            <a:r>
              <a:rPr lang="ru-RU" sz="1100" dirty="0"/>
              <a:t> - нарушение неприкосновенности частной жизни (ст. 137 </a:t>
            </a:r>
            <a:r>
              <a:rPr lang="ru-RU" sz="1100" dirty="0" smtClean="0"/>
              <a:t>УК РФ). </a:t>
            </a:r>
            <a:r>
              <a:rPr lang="ru-RU" sz="1100" dirty="0"/>
              <a:t>Статьи 23 и 24 Конституции Российской Федерации защищают право каждого на неприкосновенность частной жизни, личную и семейную </a:t>
            </a:r>
            <a:r>
              <a:rPr lang="ru-RU" sz="1100" dirty="0" smtClean="0"/>
              <a:t>тайну.</a:t>
            </a:r>
          </a:p>
          <a:p>
            <a:pPr indent="450000" algn="just" eaLnBrk="0" hangingPunct="0">
              <a:spcBef>
                <a:spcPct val="50000"/>
              </a:spcBef>
            </a:pPr>
            <a:r>
              <a:rPr lang="ru-RU" sz="1100" dirty="0" smtClean="0"/>
              <a:t>Объективная </a:t>
            </a:r>
            <a:r>
              <a:rPr lang="ru-RU" sz="1100" dirty="0"/>
              <a:t>сторона рассматриваемого преступления может включать: 1) незаконное собирание сведений о частной жизни лица, составляющих его личную или семейную тайну, без его согласия, 2) незаконное распространение этих сведений, 3) распространение этих сведений в публичном выступлении, публично демонстрирующемся произведении или средствах массовой информации. Обязательным элементом объективной стороны являются также последствия в виде причинения вреда правам и законным интересам граждан. </a:t>
            </a:r>
            <a:endParaRPr lang="ru-RU" sz="1100" dirty="0" smtClean="0"/>
          </a:p>
          <a:p>
            <a:pPr indent="450000" algn="just" eaLnBrk="0" hangingPunct="0">
              <a:spcBef>
                <a:spcPct val="50000"/>
              </a:spcBef>
            </a:pPr>
            <a:r>
              <a:rPr lang="ru-RU" sz="1100" dirty="0" smtClean="0"/>
              <a:t>Понятие </a:t>
            </a:r>
            <a:r>
              <a:rPr lang="ru-RU" sz="1100" dirty="0"/>
              <a:t>личной или семейной тайны должно включать любой факт из биографии лица, которое оно не хочет разглашать. Это может касаться состояния его здоровья, знакомств, семейных или личных отношений, материального положения, наличия банковских вкладов, политических взглядов</a:t>
            </a:r>
            <a:r>
              <a:rPr lang="ru-RU" sz="1100" dirty="0" smtClean="0"/>
              <a:t>, партийной </a:t>
            </a:r>
            <a:r>
              <a:rPr lang="ru-RU" sz="1100" dirty="0"/>
              <a:t>принадлежности, отношения к религии. Сведения могут относиться и к профессиональной тайне - медицинской, адвокатской, тайне исповеди т.п. </a:t>
            </a:r>
            <a:br>
              <a:rPr lang="ru-RU" sz="1100" dirty="0"/>
            </a:br>
            <a:r>
              <a:rPr lang="ru-RU" sz="1100" dirty="0"/>
              <a:t>Преступление считается оконченным с момента причинения указанных </a:t>
            </a:r>
            <a:r>
              <a:rPr lang="ru-RU" sz="1100" dirty="0" smtClean="0"/>
              <a:t>последствий.</a:t>
            </a:r>
          </a:p>
          <a:p>
            <a:pPr indent="450000" algn="just" eaLnBrk="0" hangingPunct="0">
              <a:spcBef>
                <a:spcPct val="50000"/>
              </a:spcBef>
            </a:pPr>
            <a:r>
              <a:rPr lang="ru-RU" sz="1100" b="1" dirty="0" smtClean="0"/>
              <a:t>Субъективная сторона</a:t>
            </a:r>
            <a:r>
              <a:rPr lang="ru-RU" sz="1100" dirty="0" smtClean="0"/>
              <a:t>- прямой </a:t>
            </a:r>
            <a:r>
              <a:rPr lang="ru-RU" sz="1100" dirty="0"/>
              <a:t>умысел. Мотивом является корыстная или иная личная заинтересованность. Это может быть желание использовать собранную информацию в бизнесе, в предвыборной кампании для того, чтобы опорочить потерпевшего. Не исключены мотивы зависти, мести, ревности, карьеризма и т.п. </a:t>
            </a:r>
            <a:endParaRPr lang="ru-RU" sz="1100" dirty="0" smtClean="0"/>
          </a:p>
          <a:p>
            <a:pPr indent="450000" algn="just" eaLnBrk="0" hangingPunct="0">
              <a:spcBef>
                <a:spcPct val="50000"/>
              </a:spcBef>
            </a:pPr>
            <a:r>
              <a:rPr lang="ru-RU" sz="1100" b="1" dirty="0" smtClean="0"/>
              <a:t>Субъект</a:t>
            </a:r>
            <a:r>
              <a:rPr lang="ru-RU" sz="1100" dirty="0" smtClean="0"/>
              <a:t> </a:t>
            </a:r>
            <a:r>
              <a:rPr lang="ru-RU" sz="1100" dirty="0"/>
              <a:t>- лицо, достигшее 16 лет. </a:t>
            </a:r>
            <a:br>
              <a:rPr lang="ru-RU" sz="1100" dirty="0"/>
            </a:br>
            <a:r>
              <a:rPr lang="ru-RU" sz="1100" dirty="0"/>
              <a:t>Квалифицированный состав преступления наступает, если преступление совершено лицом с использованием своего служебного положения. Здесь субъект специальный - лицо, которое может собирать информацию с использованием своего служебного положения, например, руководитель учреждения, сотрудник милиции, налоговой инспекции, налоговой полиции, прокуратуры и </a:t>
            </a:r>
            <a:r>
              <a:rPr lang="ru-RU" sz="1100" dirty="0" err="1" smtClean="0"/>
              <a:t>тд</a:t>
            </a:r>
            <a:r>
              <a:rPr lang="ru-RU" sz="1100" dirty="0" smtClean="0"/>
              <a:t>.</a:t>
            </a:r>
          </a:p>
          <a:p>
            <a:pPr indent="450000" algn="just" eaLnBrk="0" hangingPunct="0">
              <a:spcBef>
                <a:spcPct val="50000"/>
              </a:spcBef>
            </a:pPr>
            <a:r>
              <a:rPr lang="ru-RU" sz="1100" dirty="0" smtClean="0"/>
              <a:t>Нарушение </a:t>
            </a:r>
            <a:r>
              <a:rPr lang="ru-RU" sz="1100" dirty="0"/>
              <a:t>тайны переписки, телефонных переговоров, почтовых, телеграфных или иных сообщений (ст. 138 </a:t>
            </a:r>
            <a:r>
              <a:rPr lang="ru-RU" sz="1100" dirty="0" smtClean="0"/>
              <a:t>УК РФ) </a:t>
            </a:r>
            <a:r>
              <a:rPr lang="ru-RU" sz="1100" dirty="0"/>
              <a:t>также нарушает личные права граждан, которые государство обязано охранять в силу ст. 23 Конституции РФ.</a:t>
            </a:r>
            <a:br>
              <a:rPr lang="ru-RU" sz="1100" dirty="0"/>
            </a:br>
            <a:r>
              <a:rPr lang="ru-RU" sz="1100" dirty="0"/>
              <a:t>Объектом данного преступления являются указанные права граждан.</a:t>
            </a:r>
            <a:br>
              <a:rPr lang="ru-RU" sz="1100" dirty="0"/>
            </a:br>
            <a:r>
              <a:rPr lang="ru-RU" sz="1100" dirty="0"/>
              <a:t>Объективная сторона заключается в нарушении этой тайны, т.е. в ознакомлении с соответствующей корреспонденцией, прослушивании телефонных разговоров, передаче кому-либо содержания полученной информации. Состав преступления считается оконченным в момент ознакомления лица с письмом, телеграммой, прослушиванием телефонных переговоров или иных сообщений. </a:t>
            </a:r>
            <a:endParaRPr lang="ru-RU" sz="1100" dirty="0" smtClean="0"/>
          </a:p>
          <a:p>
            <a:pPr indent="450000" algn="just" eaLnBrk="0" hangingPunct="0">
              <a:spcBef>
                <a:spcPct val="50000"/>
              </a:spcBef>
            </a:pPr>
            <a:r>
              <a:rPr lang="ru-RU" sz="1100" b="1" dirty="0" smtClean="0"/>
              <a:t>Субъективная </a:t>
            </a:r>
            <a:r>
              <a:rPr lang="ru-RU" sz="1100" b="1" dirty="0"/>
              <a:t>сторона</a:t>
            </a:r>
            <a:r>
              <a:rPr lang="ru-RU" sz="1100" dirty="0"/>
              <a:t> - прямой умысел. Мотив преступления значения не имеет. Это может быть любопытство читающего чужие письма соседа или желание раскрыть тяжкое преступление сотрудника уголовного розыска, не пожелавшего тратить время на получение разрешения на чтение писем подозреваемого.</a:t>
            </a:r>
            <a:br>
              <a:rPr lang="ru-RU" sz="1100" dirty="0"/>
            </a:br>
            <a:r>
              <a:rPr lang="ru-RU" sz="1100" dirty="0"/>
              <a:t>Субъект - лицо, достигшее 16 лет.</a:t>
            </a:r>
            <a:br>
              <a:rPr lang="ru-RU" sz="1100" dirty="0"/>
            </a:br>
            <a:endParaRPr lang="ru-RU" sz="1100" dirty="0">
              <a:latin typeface="Arial Narrow" pitchFamily="34" charset="0"/>
            </a:endParaRPr>
          </a:p>
        </p:txBody>
      </p:sp>
      <p:sp>
        <p:nvSpPr>
          <p:cNvPr id="322564"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Преступления против личных прав и свобод (137-140, </a:t>
            </a:r>
            <a:r>
              <a:rPr lang="ru-RU" sz="1600" b="1" dirty="0" smtClean="0"/>
              <a:t>148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3330" name="Text Box 2"/>
          <p:cNvSpPr txBox="1">
            <a:spLocks noChangeArrowheads="1"/>
          </p:cNvSpPr>
          <p:nvPr/>
        </p:nvSpPr>
        <p:spPr bwMode="auto">
          <a:xfrm>
            <a:off x="900113" y="404813"/>
            <a:ext cx="7848600" cy="307777"/>
          </a:xfrm>
          <a:prstGeom prst="rect">
            <a:avLst/>
          </a:prstGeom>
          <a:noFill/>
          <a:ln w="9525">
            <a:noFill/>
            <a:miter lim="800000"/>
            <a:headEnd/>
            <a:tailEnd/>
          </a:ln>
          <a:effectLst/>
        </p:spPr>
        <p:txBody>
          <a:bodyPr>
            <a:spAutoFit/>
          </a:bodyPr>
          <a:lstStyle/>
          <a:p>
            <a:pPr eaLnBrk="0" hangingPunct="0">
              <a:spcBef>
                <a:spcPct val="50000"/>
              </a:spcBef>
            </a:pPr>
            <a:r>
              <a:rPr lang="ru-RU" sz="1400" b="1" dirty="0" smtClean="0">
                <a:latin typeface="Verdana" pitchFamily="34" charset="0"/>
              </a:rPr>
              <a:t>Авторы:</a:t>
            </a:r>
            <a:r>
              <a:rPr lang="ru-RU" sz="1400" dirty="0" smtClean="0">
                <a:latin typeface="Verdana" pitchFamily="34" charset="0"/>
              </a:rPr>
              <a:t> </a:t>
            </a:r>
            <a:r>
              <a:rPr lang="ru-RU" sz="1400" b="1" i="1" u="sng" dirty="0">
                <a:latin typeface="Verdana" pitchFamily="34" charset="0"/>
              </a:rPr>
              <a:t>А.П. </a:t>
            </a:r>
            <a:r>
              <a:rPr lang="ru-RU" sz="1400" b="1" i="1" u="sng" dirty="0" smtClean="0">
                <a:latin typeface="Verdana" pitchFamily="34" charset="0"/>
              </a:rPr>
              <a:t>Детков; И.Н. Федорова</a:t>
            </a:r>
            <a:endParaRPr lang="ru-RU" sz="1400" b="1" i="1" u="sng" dirty="0">
              <a:latin typeface="Verdana" pitchFamily="34" charset="0"/>
            </a:endParaRPr>
          </a:p>
        </p:txBody>
      </p:sp>
      <p:sp>
        <p:nvSpPr>
          <p:cNvPr id="483331" name="Text Box 3"/>
          <p:cNvSpPr txBox="1">
            <a:spLocks noChangeArrowheads="1"/>
          </p:cNvSpPr>
          <p:nvPr/>
        </p:nvSpPr>
        <p:spPr bwMode="auto">
          <a:xfrm>
            <a:off x="0" y="1557338"/>
            <a:ext cx="9144000" cy="2308324"/>
          </a:xfrm>
          <a:prstGeom prst="rect">
            <a:avLst/>
          </a:prstGeom>
          <a:noFill/>
          <a:ln w="9525">
            <a:noFill/>
            <a:miter lim="800000"/>
            <a:headEnd/>
            <a:tailEnd/>
          </a:ln>
          <a:effectLst/>
        </p:spPr>
        <p:txBody>
          <a:bodyPr>
            <a:spAutoFit/>
          </a:bodyPr>
          <a:lstStyle/>
          <a:p>
            <a:pPr eaLnBrk="0" hangingPunct="0">
              <a:spcBef>
                <a:spcPct val="50000"/>
              </a:spcBef>
            </a:pPr>
            <a:r>
              <a:rPr lang="ru-RU" sz="1600" dirty="0">
                <a:latin typeface="Arial Narrow" pitchFamily="34" charset="0"/>
              </a:rPr>
              <a:t>	</a:t>
            </a:r>
            <a:r>
              <a:rPr lang="ru-RU" sz="1600" dirty="0">
                <a:latin typeface="Verdana" pitchFamily="34" charset="0"/>
              </a:rPr>
              <a:t>В </a:t>
            </a:r>
            <a:r>
              <a:rPr lang="ru-RU" sz="1600" dirty="0" smtClean="0">
                <a:latin typeface="Verdana" pitchFamily="34" charset="0"/>
              </a:rPr>
              <a:t>учебно-методическом пособии рассматриваются теоретические </a:t>
            </a:r>
            <a:r>
              <a:rPr lang="ru-RU" sz="1600" dirty="0">
                <a:latin typeface="Verdana" pitchFamily="34" charset="0"/>
              </a:rPr>
              <a:t>положения курса «Уголовное право России». </a:t>
            </a:r>
          </a:p>
          <a:p>
            <a:pPr algn="just" eaLnBrk="0" hangingPunct="0">
              <a:spcBef>
                <a:spcPct val="50000"/>
              </a:spcBef>
            </a:pPr>
            <a:r>
              <a:rPr lang="ru-RU" sz="1600" dirty="0">
                <a:latin typeface="Verdana" pitchFamily="34" charset="0"/>
              </a:rPr>
              <a:t> </a:t>
            </a:r>
            <a:r>
              <a:rPr lang="ru-RU" sz="1600" dirty="0" smtClean="0">
                <a:latin typeface="Verdana" pitchFamily="34" charset="0"/>
              </a:rPr>
              <a:t>Учебно-методическое пособие </a:t>
            </a:r>
            <a:r>
              <a:rPr lang="ru-RU" sz="1600" dirty="0">
                <a:latin typeface="Verdana" pitchFamily="34" charset="0"/>
              </a:rPr>
              <a:t>включает нормативно правовую базу по состоянию на 1 января </a:t>
            </a:r>
            <a:r>
              <a:rPr lang="ru-RU" sz="1600" dirty="0" smtClean="0">
                <a:latin typeface="Verdana" pitchFamily="34" charset="0"/>
              </a:rPr>
              <a:t>2020 </a:t>
            </a:r>
            <a:r>
              <a:rPr lang="ru-RU" sz="1600" dirty="0">
                <a:latin typeface="Verdana" pitchFamily="34" charset="0"/>
              </a:rPr>
              <a:t>г., тематику курсовых и дипломных работ</a:t>
            </a:r>
            <a:r>
              <a:rPr lang="ru-RU" sz="1600" dirty="0" smtClean="0">
                <a:latin typeface="Verdana" pitchFamily="34" charset="0"/>
              </a:rPr>
              <a:t>, перечень постановлений Пленума </a:t>
            </a:r>
            <a:r>
              <a:rPr lang="ru-RU" sz="1600" dirty="0">
                <a:latin typeface="Verdana" pitchFamily="34" charset="0"/>
              </a:rPr>
              <a:t>Верховного Суда РФ, задачи и тесты для </a:t>
            </a:r>
            <a:r>
              <a:rPr lang="ru-RU" sz="1600" dirty="0" smtClean="0">
                <a:latin typeface="Verdana" pitchFamily="34" charset="0"/>
              </a:rPr>
              <a:t>самоконтроля. Учебно-методическое пособие может </a:t>
            </a:r>
            <a:r>
              <a:rPr lang="ru-RU" sz="1600" dirty="0">
                <a:latin typeface="Verdana" pitchFamily="34" charset="0"/>
              </a:rPr>
              <a:t>быть </a:t>
            </a:r>
            <a:r>
              <a:rPr lang="ru-RU" sz="1600" dirty="0" smtClean="0">
                <a:latin typeface="Verdana" pitchFamily="34" charset="0"/>
              </a:rPr>
              <a:t>использовано </a:t>
            </a:r>
            <a:r>
              <a:rPr lang="ru-RU" sz="1600" dirty="0">
                <a:latin typeface="Verdana" pitchFamily="34" charset="0"/>
              </a:rPr>
              <a:t>во всех формах обучения. </a:t>
            </a:r>
          </a:p>
          <a:p>
            <a:pPr eaLnBrk="0" hangingPunct="0">
              <a:spcBef>
                <a:spcPct val="50000"/>
              </a:spcBef>
            </a:pPr>
            <a:r>
              <a:rPr lang="ru-RU" sz="1600" dirty="0">
                <a:latin typeface="Verdana" pitchFamily="34" charset="0"/>
              </a:rPr>
              <a:t>	</a:t>
            </a:r>
            <a:r>
              <a:rPr lang="ru-RU" sz="1600" dirty="0" smtClean="0">
                <a:latin typeface="Verdana" pitchFamily="34" charset="0"/>
              </a:rPr>
              <a:t>Учебно-методическое пособие  рассмотрено </a:t>
            </a:r>
            <a:r>
              <a:rPr lang="ru-RU" sz="1600" dirty="0">
                <a:latin typeface="Verdana" pitchFamily="34" charset="0"/>
              </a:rPr>
              <a:t>и </a:t>
            </a:r>
            <a:r>
              <a:rPr lang="ru-RU" sz="1600" dirty="0" smtClean="0">
                <a:latin typeface="Verdana" pitchFamily="34" charset="0"/>
              </a:rPr>
              <a:t>одобрено </a:t>
            </a:r>
            <a:r>
              <a:rPr lang="ru-RU" sz="1600" dirty="0">
                <a:latin typeface="Verdana" pitchFamily="34" charset="0"/>
              </a:rPr>
              <a:t>кафедрой уголовного права </a:t>
            </a:r>
            <a:r>
              <a:rPr lang="ru-RU" sz="1600" dirty="0" smtClean="0">
                <a:latin typeface="Verdana" pitchFamily="34" charset="0"/>
              </a:rPr>
              <a:t>и криминологии АГУ</a:t>
            </a:r>
            <a:r>
              <a:rPr lang="en-US" sz="1600" dirty="0" smtClean="0">
                <a:latin typeface="Verdana" pitchFamily="34" charset="0"/>
              </a:rPr>
              <a:t>.</a:t>
            </a:r>
            <a:endParaRPr lang="ru-RU" sz="1600" dirty="0">
              <a:latin typeface="Verdana" pitchFamily="34" charset="0"/>
            </a:endParaRPr>
          </a:p>
        </p:txBody>
      </p:sp>
      <p:sp>
        <p:nvSpPr>
          <p:cNvPr id="483332" name="Text Box 4"/>
          <p:cNvSpPr txBox="1">
            <a:spLocks noChangeArrowheads="1"/>
          </p:cNvSpPr>
          <p:nvPr/>
        </p:nvSpPr>
        <p:spPr bwMode="auto">
          <a:xfrm>
            <a:off x="899592" y="4509120"/>
            <a:ext cx="7315200" cy="584775"/>
          </a:xfrm>
          <a:prstGeom prst="rect">
            <a:avLst/>
          </a:prstGeom>
          <a:noFill/>
          <a:ln w="9525">
            <a:noFill/>
            <a:miter lim="800000"/>
            <a:headEnd/>
            <a:tailEnd/>
          </a:ln>
          <a:effectLst/>
        </p:spPr>
        <p:txBody>
          <a:bodyPr>
            <a:spAutoFit/>
          </a:bodyPr>
          <a:lstStyle/>
          <a:p>
            <a:pPr algn="ctr" eaLnBrk="0" hangingPunct="0">
              <a:spcBef>
                <a:spcPct val="50000"/>
              </a:spcBef>
            </a:pPr>
            <a:r>
              <a:rPr lang="ru-RU" sz="1600" b="1" i="1" u="sng" dirty="0">
                <a:solidFill>
                  <a:srgbClr val="FFFF00"/>
                </a:solidFill>
                <a:latin typeface="Verdana" pitchFamily="34" charset="0"/>
              </a:rPr>
              <a:t>Репродуцирование (воспроизведение) данного издания любым способом без договора с авторами запрещается.</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83330"/>
                                        </p:tgtEl>
                                        <p:attrNameLst>
                                          <p:attrName>style.visibility</p:attrName>
                                        </p:attrNameLst>
                                      </p:cBhvr>
                                      <p:to>
                                        <p:strVal val="visible"/>
                                      </p:to>
                                    </p:set>
                                    <p:anim by="(-#ppt_w*2)" calcmode="lin" valueType="num">
                                      <p:cBhvr rctx="PPT">
                                        <p:cTn id="7" dur="250" autoRev="1" fill="hold">
                                          <p:stCondLst>
                                            <p:cond delay="0"/>
                                          </p:stCondLst>
                                        </p:cTn>
                                        <p:tgtEl>
                                          <p:spTgt spid="483330"/>
                                        </p:tgtEl>
                                        <p:attrNameLst>
                                          <p:attrName>ppt_w</p:attrName>
                                        </p:attrNameLst>
                                      </p:cBhvr>
                                    </p:anim>
                                    <p:anim by="(#ppt_w*0.50)" calcmode="lin" valueType="num">
                                      <p:cBhvr>
                                        <p:cTn id="8" dur="250" decel="50000" autoRev="1" fill="hold">
                                          <p:stCondLst>
                                            <p:cond delay="0"/>
                                          </p:stCondLst>
                                        </p:cTn>
                                        <p:tgtEl>
                                          <p:spTgt spid="483330"/>
                                        </p:tgtEl>
                                        <p:attrNameLst>
                                          <p:attrName>ppt_x</p:attrName>
                                        </p:attrNameLst>
                                      </p:cBhvr>
                                    </p:anim>
                                    <p:anim from="(-#ppt_h/2)" to="(#ppt_y)" calcmode="lin" valueType="num">
                                      <p:cBhvr>
                                        <p:cTn id="9" dur="500" fill="hold">
                                          <p:stCondLst>
                                            <p:cond delay="0"/>
                                          </p:stCondLst>
                                        </p:cTn>
                                        <p:tgtEl>
                                          <p:spTgt spid="483330"/>
                                        </p:tgtEl>
                                        <p:attrNameLst>
                                          <p:attrName>ppt_y</p:attrName>
                                        </p:attrNameLst>
                                      </p:cBhvr>
                                    </p:anim>
                                    <p:animRot by="21600000">
                                      <p:cBhvr>
                                        <p:cTn id="10" dur="500" fill="hold">
                                          <p:stCondLst>
                                            <p:cond delay="0"/>
                                          </p:stCondLst>
                                        </p:cTn>
                                        <p:tgtEl>
                                          <p:spTgt spid="483330"/>
                                        </p:tgtEl>
                                        <p:attrNameLst>
                                          <p:attrName>r</p:attrName>
                                        </p:attrNameLst>
                                      </p:cBhvr>
                                    </p:animRot>
                                  </p:childTnLst>
                                  <p:subTnLst>
                                    <p:cmd type="evt" cmd="onstopaudio">
                                      <p:cBhvr>
                                        <p:cTn display="0" masterRel="sameClick">
                                          <p:stCondLst>
                                            <p:cond evt="begin" delay="0">
                                              <p:tn val="5"/>
                                            </p:cond>
                                          </p:stCondLst>
                                        </p:cTn>
                                        <p:tgtEl>
                                          <p:sldTgt/>
                                        </p:tgtEl>
                                      </p:cBhvr>
                                    </p:cmd>
                                  </p:subTnLst>
                                </p:cTn>
                              </p:par>
                            </p:childTnLst>
                          </p:cTn>
                        </p:par>
                        <p:par>
                          <p:cTn id="11" fill="hold" nodeType="afterGroup">
                            <p:stCondLst>
                              <p:cond delay="1950"/>
                            </p:stCondLst>
                            <p:childTnLst>
                              <p:par>
                                <p:cTn id="12" presetID="35" presetClass="entr" presetSubtype="0" fill="hold" grpId="0" nodeType="afterEffect">
                                  <p:stCondLst>
                                    <p:cond delay="0"/>
                                  </p:stCondLst>
                                  <p:childTnLst>
                                    <p:set>
                                      <p:cBhvr>
                                        <p:cTn id="13" dur="1" fill="hold">
                                          <p:stCondLst>
                                            <p:cond delay="0"/>
                                          </p:stCondLst>
                                        </p:cTn>
                                        <p:tgtEl>
                                          <p:spTgt spid="483331"/>
                                        </p:tgtEl>
                                        <p:attrNameLst>
                                          <p:attrName>style.visibility</p:attrName>
                                        </p:attrNameLst>
                                      </p:cBhvr>
                                      <p:to>
                                        <p:strVal val="visible"/>
                                      </p:to>
                                    </p:set>
                                    <p:animEffect transition="in" filter="fade">
                                      <p:cBhvr>
                                        <p:cTn id="14" dur="1000"/>
                                        <p:tgtEl>
                                          <p:spTgt spid="483331"/>
                                        </p:tgtEl>
                                      </p:cBhvr>
                                    </p:animEffect>
                                    <p:anim calcmode="lin" valueType="num">
                                      <p:cBhvr>
                                        <p:cTn id="15" dur="1000" fill="hold"/>
                                        <p:tgtEl>
                                          <p:spTgt spid="483331"/>
                                        </p:tgtEl>
                                        <p:attrNameLst>
                                          <p:attrName>style.rotation</p:attrName>
                                        </p:attrNameLst>
                                      </p:cBhvr>
                                      <p:tavLst>
                                        <p:tav tm="0">
                                          <p:val>
                                            <p:fltVal val="720"/>
                                          </p:val>
                                        </p:tav>
                                        <p:tav tm="100000">
                                          <p:val>
                                            <p:fltVal val="0"/>
                                          </p:val>
                                        </p:tav>
                                      </p:tavLst>
                                    </p:anim>
                                    <p:anim calcmode="lin" valueType="num">
                                      <p:cBhvr>
                                        <p:cTn id="16" dur="1000" fill="hold"/>
                                        <p:tgtEl>
                                          <p:spTgt spid="483331"/>
                                        </p:tgtEl>
                                        <p:attrNameLst>
                                          <p:attrName>ppt_h</p:attrName>
                                        </p:attrNameLst>
                                      </p:cBhvr>
                                      <p:tavLst>
                                        <p:tav tm="0">
                                          <p:val>
                                            <p:fltVal val="0"/>
                                          </p:val>
                                        </p:tav>
                                        <p:tav tm="100000">
                                          <p:val>
                                            <p:strVal val="#ppt_h"/>
                                          </p:val>
                                        </p:tav>
                                      </p:tavLst>
                                    </p:anim>
                                    <p:anim calcmode="lin" valueType="num">
                                      <p:cBhvr>
                                        <p:cTn id="17" dur="1000" fill="hold"/>
                                        <p:tgtEl>
                                          <p:spTgt spid="48333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par>
                          <p:cTn id="18" fill="hold" nodeType="afterGroup">
                            <p:stCondLst>
                              <p:cond delay="2950"/>
                            </p:stCondLst>
                            <p:childTnLst>
                              <p:par>
                                <p:cTn id="19" presetID="17" presetClass="entr" presetSubtype="10" fill="hold" grpId="0" nodeType="afterEffect">
                                  <p:stCondLst>
                                    <p:cond delay="2000"/>
                                  </p:stCondLst>
                                  <p:childTnLst>
                                    <p:set>
                                      <p:cBhvr>
                                        <p:cTn id="20" dur="1" fill="hold">
                                          <p:stCondLst>
                                            <p:cond delay="0"/>
                                          </p:stCondLst>
                                        </p:cTn>
                                        <p:tgtEl>
                                          <p:spTgt spid="483332"/>
                                        </p:tgtEl>
                                        <p:attrNameLst>
                                          <p:attrName>style.visibility</p:attrName>
                                        </p:attrNameLst>
                                      </p:cBhvr>
                                      <p:to>
                                        <p:strVal val="visible"/>
                                      </p:to>
                                    </p:set>
                                    <p:anim calcmode="lin" valueType="num">
                                      <p:cBhvr>
                                        <p:cTn id="21" dur="500" fill="hold"/>
                                        <p:tgtEl>
                                          <p:spTgt spid="483332"/>
                                        </p:tgtEl>
                                        <p:attrNameLst>
                                          <p:attrName>ppt_w</p:attrName>
                                        </p:attrNameLst>
                                      </p:cBhvr>
                                      <p:tavLst>
                                        <p:tav tm="0">
                                          <p:val>
                                            <p:fltVal val="0"/>
                                          </p:val>
                                        </p:tav>
                                        <p:tav tm="100000">
                                          <p:val>
                                            <p:strVal val="#ppt_w"/>
                                          </p:val>
                                        </p:tav>
                                      </p:tavLst>
                                    </p:anim>
                                    <p:anim calcmode="lin" valueType="num">
                                      <p:cBhvr>
                                        <p:cTn id="22" dur="500" fill="hold"/>
                                        <p:tgtEl>
                                          <p:spTgt spid="483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0" grpId="0"/>
      <p:bldP spid="483331" grpId="0"/>
      <p:bldP spid="48333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45059" name="Text Box 6"/>
          <p:cNvSpPr txBox="1">
            <a:spLocks noChangeArrowheads="1"/>
          </p:cNvSpPr>
          <p:nvPr/>
        </p:nvSpPr>
        <p:spPr bwMode="auto">
          <a:xfrm>
            <a:off x="251520" y="1268760"/>
            <a:ext cx="8784976" cy="5328592"/>
          </a:xfrm>
          <a:prstGeom prst="rect">
            <a:avLst/>
          </a:prstGeom>
          <a:noFill/>
          <a:ln w="9525">
            <a:noFill/>
            <a:miter lim="800000"/>
            <a:headEnd/>
            <a:tailEnd/>
          </a:ln>
          <a:effectLst/>
        </p:spPr>
        <p:txBody>
          <a:bodyPr/>
          <a:lstStyle/>
          <a:p>
            <a:pPr eaLnBrk="0" hangingPunct="0">
              <a:spcBef>
                <a:spcPct val="50000"/>
              </a:spcBef>
            </a:pPr>
            <a:r>
              <a:rPr lang="ru-RU" dirty="0">
                <a:ea typeface="Tahoma" pitchFamily="34" charset="0"/>
                <a:cs typeface="Tahoma" pitchFamily="34" charset="0"/>
              </a:rPr>
              <a:t>1. </a:t>
            </a:r>
            <a:r>
              <a:rPr lang="ru-RU" dirty="0" err="1" smtClean="0">
                <a:ea typeface="Tahoma" pitchFamily="34" charset="0"/>
                <a:cs typeface="Tahoma" pitchFamily="34" charset="0"/>
              </a:rPr>
              <a:t>Звечаровский</a:t>
            </a:r>
            <a:r>
              <a:rPr lang="ru-RU" dirty="0" smtClean="0">
                <a:ea typeface="Tahoma" pitchFamily="34" charset="0"/>
                <a:cs typeface="Tahoma" pitchFamily="34" charset="0"/>
              </a:rPr>
              <a:t> И.Э. Ответственность в уголовном праве / </a:t>
            </a:r>
            <a:r>
              <a:rPr lang="ru-RU" dirty="0" err="1" smtClean="0">
                <a:ea typeface="Tahoma" pitchFamily="34" charset="0"/>
                <a:cs typeface="Tahoma" pitchFamily="34" charset="0"/>
              </a:rPr>
              <a:t>И.Э.Звечаровский</a:t>
            </a:r>
            <a:r>
              <a:rPr lang="ru-RU" dirty="0" smtClean="0">
                <a:ea typeface="Tahoma" pitchFamily="34" charset="0"/>
                <a:cs typeface="Tahoma" pitchFamily="34" charset="0"/>
              </a:rPr>
              <a:t>  – СПб: Изд-во Р.Асланова «Юридический центр Пресс», 2009.</a:t>
            </a:r>
            <a:endParaRPr lang="ru-RU" dirty="0">
              <a:ea typeface="Tahoma" pitchFamily="34" charset="0"/>
              <a:cs typeface="Tahoma" pitchFamily="34" charset="0"/>
            </a:endParaRPr>
          </a:p>
          <a:p>
            <a:pPr eaLnBrk="0" hangingPunct="0">
              <a:spcBef>
                <a:spcPct val="50000"/>
              </a:spcBef>
            </a:pPr>
            <a:r>
              <a:rPr lang="ru-RU" dirty="0">
                <a:ea typeface="Tahoma" pitchFamily="34" charset="0"/>
                <a:cs typeface="Tahoma" pitchFamily="34" charset="0"/>
              </a:rPr>
              <a:t>2. </a:t>
            </a:r>
            <a:r>
              <a:rPr lang="ru-RU" dirty="0" smtClean="0">
                <a:ea typeface="Tahoma" pitchFamily="34" charset="0"/>
                <a:cs typeface="Tahoma" pitchFamily="34" charset="0"/>
              </a:rPr>
              <a:t>Понятие преступления. Серия «Энциклопедия уголовного права». Т. 3 / авторы тома: И.Я. Гонтарь, Н.Ф. Кузнецова, А.П. Козлов, И.А. Зинченко, В.П. Малков, Э.Г. </a:t>
            </a:r>
            <a:r>
              <a:rPr lang="ru-RU" dirty="0" err="1" smtClean="0">
                <a:ea typeface="Tahoma" pitchFamily="34" charset="0"/>
                <a:cs typeface="Tahoma" pitchFamily="34" charset="0"/>
              </a:rPr>
              <a:t>Шкредова</a:t>
            </a:r>
            <a:r>
              <a:rPr lang="ru-RU" dirty="0" smtClean="0">
                <a:ea typeface="Tahoma" pitchFamily="34" charset="0"/>
                <a:cs typeface="Tahoma" pitchFamily="34" charset="0"/>
              </a:rPr>
              <a:t>. – СПб: Издание профессора Малинина, 2005.</a:t>
            </a:r>
            <a:endParaRPr lang="ru-RU" dirty="0">
              <a:ea typeface="Tahoma" pitchFamily="34" charset="0"/>
              <a:cs typeface="Tahoma" pitchFamily="34" charset="0"/>
            </a:endParaRPr>
          </a:p>
          <a:p>
            <a:pPr eaLnBrk="0" hangingPunct="0">
              <a:spcBef>
                <a:spcPct val="50000"/>
              </a:spcBef>
            </a:pPr>
            <a:r>
              <a:rPr lang="ru-RU" dirty="0">
                <a:ea typeface="Tahoma" pitchFamily="34" charset="0"/>
                <a:cs typeface="Tahoma" pitchFamily="34" charset="0"/>
              </a:rPr>
              <a:t>3. </a:t>
            </a:r>
            <a:r>
              <a:rPr lang="ru-RU" dirty="0" smtClean="0">
                <a:ea typeface="Tahoma" pitchFamily="34" charset="0"/>
                <a:cs typeface="Tahoma" pitchFamily="34" charset="0"/>
              </a:rPr>
              <a:t>Состав преступления. Серия «Энциклопедия уголовного права». Т.4 /авторы тома: В.Н.Кудрявцев, </a:t>
            </a:r>
            <a:r>
              <a:rPr lang="ru-RU" dirty="0" err="1" smtClean="0">
                <a:ea typeface="Tahoma" pitchFamily="34" charset="0"/>
                <a:cs typeface="Tahoma" pitchFamily="34" charset="0"/>
              </a:rPr>
              <a:t>Н.И.Коржанский</a:t>
            </a:r>
            <a:r>
              <a:rPr lang="ru-RU" dirty="0" smtClean="0">
                <a:ea typeface="Tahoma" pitchFamily="34" charset="0"/>
                <a:cs typeface="Tahoma" pitchFamily="34" charset="0"/>
              </a:rPr>
              <a:t>, В.Б.Малинин, В.Г.Павлов, </a:t>
            </a:r>
            <a:r>
              <a:rPr lang="ru-RU" dirty="0" err="1" smtClean="0">
                <a:ea typeface="Tahoma" pitchFamily="34" charset="0"/>
                <a:cs typeface="Tahoma" pitchFamily="34" charset="0"/>
              </a:rPr>
              <a:t>А.И.Рарог</a:t>
            </a:r>
            <a:r>
              <a:rPr lang="ru-RU" dirty="0" smtClean="0">
                <a:ea typeface="Tahoma" pitchFamily="34" charset="0"/>
                <a:cs typeface="Tahoma" pitchFamily="34" charset="0"/>
              </a:rPr>
              <a:t> –СПб.: Издание профессора Малинина, 2005.</a:t>
            </a:r>
            <a:endParaRPr lang="ru-RU" dirty="0">
              <a:ea typeface="Tahoma" pitchFamily="34" charset="0"/>
              <a:cs typeface="Tahoma" pitchFamily="34" charset="0"/>
            </a:endParaRPr>
          </a:p>
          <a:p>
            <a:pPr eaLnBrk="0" hangingPunct="0">
              <a:spcBef>
                <a:spcPct val="50000"/>
              </a:spcBef>
            </a:pPr>
            <a:r>
              <a:rPr lang="ru-RU" dirty="0">
                <a:ea typeface="Tahoma" pitchFamily="34" charset="0"/>
                <a:cs typeface="Tahoma" pitchFamily="34" charset="0"/>
              </a:rPr>
              <a:t>4. </a:t>
            </a:r>
            <a:r>
              <a:rPr lang="ru-RU" dirty="0" smtClean="0">
                <a:ea typeface="Tahoma" pitchFamily="34" charset="0"/>
                <a:cs typeface="Tahoma" pitchFamily="34" charset="0"/>
              </a:rPr>
              <a:t>Уголовное право. Общая часть: учеб. для бакалавров / И.Я. </a:t>
            </a:r>
            <a:r>
              <a:rPr lang="ru-RU" dirty="0" err="1" smtClean="0">
                <a:ea typeface="Tahoma" pitchFamily="34" charset="0"/>
                <a:cs typeface="Tahoma" pitchFamily="34" charset="0"/>
              </a:rPr>
              <a:t>Козаченко</a:t>
            </a:r>
            <a:r>
              <a:rPr lang="ru-RU" dirty="0" smtClean="0">
                <a:ea typeface="Tahoma" pitchFamily="34" charset="0"/>
                <a:cs typeface="Tahoma" pitchFamily="34" charset="0"/>
              </a:rPr>
              <a:t>, Г.П. Новоселов. – </a:t>
            </a:r>
            <a:r>
              <a:rPr lang="ru-RU" dirty="0" err="1" smtClean="0">
                <a:ea typeface="Tahoma" pitchFamily="34" charset="0"/>
                <a:cs typeface="Tahoma" pitchFamily="34" charset="0"/>
              </a:rPr>
              <a:t>М.:Издательство</a:t>
            </a:r>
            <a:r>
              <a:rPr lang="ru-RU" dirty="0" smtClean="0">
                <a:ea typeface="Tahoma" pitchFamily="34" charset="0"/>
                <a:cs typeface="Tahoma" pitchFamily="34" charset="0"/>
              </a:rPr>
              <a:t> </a:t>
            </a:r>
            <a:r>
              <a:rPr lang="ru-RU" dirty="0" err="1" smtClean="0">
                <a:ea typeface="Tahoma" pitchFamily="34" charset="0"/>
                <a:cs typeface="Tahoma" pitchFamily="34" charset="0"/>
              </a:rPr>
              <a:t>Юрайт</a:t>
            </a:r>
            <a:r>
              <a:rPr lang="ru-RU" dirty="0" smtClean="0">
                <a:ea typeface="Tahoma" pitchFamily="34" charset="0"/>
                <a:cs typeface="Tahoma" pitchFamily="34" charset="0"/>
              </a:rPr>
              <a:t>, 2015. – 497 с. </a:t>
            </a:r>
          </a:p>
          <a:p>
            <a:endParaRPr lang="ru-RU" b="1" i="1" dirty="0" smtClean="0">
              <a:ea typeface="Tahoma" pitchFamily="34" charset="0"/>
              <a:cs typeface="Tahoma" pitchFamily="34" charset="0"/>
            </a:endParaRPr>
          </a:p>
          <a:p>
            <a:r>
              <a:rPr lang="ru-RU" b="1" i="1" dirty="0" smtClean="0">
                <a:ea typeface="Tahoma" pitchFamily="34" charset="0"/>
                <a:cs typeface="Tahoma" pitchFamily="34" charset="0"/>
              </a:rPr>
              <a:t>Судебная практика:</a:t>
            </a:r>
            <a:endParaRPr lang="ru-RU" u="sng" dirty="0" smtClean="0">
              <a:ea typeface="Tahoma" pitchFamily="34" charset="0"/>
              <a:cs typeface="Tahoma" pitchFamily="34" charset="0"/>
            </a:endParaRPr>
          </a:p>
          <a:p>
            <a:r>
              <a:rPr lang="ru-RU" dirty="0" smtClean="0">
                <a:ea typeface="Tahoma" pitchFamily="34" charset="0"/>
                <a:cs typeface="Tahoma" pitchFamily="34" charset="0"/>
              </a:rPr>
              <a:t>1. Не является преступлением действие (бездействие), хотя формально и содержащее признаки какого-либо деяния, предусмотренного уголовным законом, но в силу малозначительности не представляющее общественной опасности: обзор судебной практики Верховного Суда РФ за 1 квартал 2011г. п.1. // Бюллетень ВС РФ. –  2011. – № 9. – С.12.  </a:t>
            </a:r>
          </a:p>
          <a:p>
            <a:pPr eaLnBrk="0" hangingPunct="0">
              <a:spcBef>
                <a:spcPct val="50000"/>
              </a:spcBef>
            </a:pPr>
            <a:endParaRPr lang="ru-RU" sz="2400" dirty="0">
              <a:latin typeface="Times New Roman" pitchFamily="18" charset="0"/>
              <a:cs typeface="Times New Roman" pitchFamily="18" charset="0"/>
            </a:endParaRPr>
          </a:p>
        </p:txBody>
      </p:sp>
      <p:sp>
        <p:nvSpPr>
          <p:cNvPr id="45060" name="Rectangle 24"/>
          <p:cNvSpPr>
            <a:spLocks noChangeArrowheads="1"/>
          </p:cNvSpPr>
          <p:nvPr/>
        </p:nvSpPr>
        <p:spPr bwMode="auto">
          <a:xfrm>
            <a:off x="899592" y="692696"/>
            <a:ext cx="7200900" cy="504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Нормативный материал</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Квалифицированный состав преступления будет в случае, когда деяние совершается лицом с использованием своего служебного положения. Ответственность наступает при незаконном нарушении соответствующей тайны. Законное прослушивание телефонных переговоров или ознакомление с корреспонденцией лица допускаются на основании судебного решения или с санкции </a:t>
            </a:r>
            <a:r>
              <a:rPr lang="ru-RU" sz="1200" dirty="0" smtClean="0"/>
              <a:t>прокурора.</a:t>
            </a:r>
          </a:p>
          <a:p>
            <a:pPr indent="450000" algn="just" eaLnBrk="0" hangingPunct="0"/>
            <a:r>
              <a:rPr lang="ru-RU" sz="1200" dirty="0" smtClean="0"/>
              <a:t>По </a:t>
            </a:r>
            <a:r>
              <a:rPr lang="ru-RU" sz="1200" dirty="0"/>
              <a:t>ч. 2 ст. 138 </a:t>
            </a:r>
            <a:r>
              <a:rPr lang="ru-RU" sz="1200" dirty="0" smtClean="0"/>
              <a:t>УК РФ </a:t>
            </a:r>
            <a:r>
              <a:rPr lang="ru-RU" sz="1200" dirty="0"/>
              <a:t>подлежит ответственности и лицо, использовавшее специальные технические средства, предназначенные для негласного получения информации. К таким средствам относятся всякого рода "жучки", видео-, аудио-, кино-, фотоустановки и </a:t>
            </a:r>
            <a:r>
              <a:rPr lang="ru-RU" sz="1200" dirty="0" smtClean="0"/>
              <a:t>пр.</a:t>
            </a:r>
          </a:p>
          <a:p>
            <a:pPr indent="450000" algn="just" eaLnBrk="0" hangingPunct="0"/>
            <a:r>
              <a:rPr lang="ru-RU" sz="1200" dirty="0" smtClean="0"/>
              <a:t>Субъектом </a:t>
            </a:r>
            <a:r>
              <a:rPr lang="ru-RU" sz="1200" dirty="0"/>
              <a:t>здесь может быть как любое лицо, достигшее 16 лет, которое изготовило или приобрело такие технические средства, так и должностное лицо, имеющее право пользоваться такими техническими средствами, но при наличии соответствующего </a:t>
            </a:r>
            <a:r>
              <a:rPr lang="ru-RU" sz="1200" dirty="0" smtClean="0"/>
              <a:t>разрешения.</a:t>
            </a:r>
            <a:endParaRPr lang="ru-RU" sz="1200" dirty="0"/>
          </a:p>
          <a:p>
            <a:pPr indent="450000" algn="just" eaLnBrk="0" hangingPunct="0"/>
            <a:r>
              <a:rPr lang="ru-RU" sz="1200" b="1" dirty="0" smtClean="0"/>
              <a:t>Субъективная </a:t>
            </a:r>
            <a:r>
              <a:rPr lang="ru-RU" sz="1200" b="1" dirty="0"/>
              <a:t>сторона</a:t>
            </a:r>
            <a:r>
              <a:rPr lang="ru-RU" sz="1200" dirty="0"/>
              <a:t> - прямой умысел. </a:t>
            </a:r>
            <a:r>
              <a:rPr lang="ru-RU" sz="1200" b="1" dirty="0"/>
              <a:t>Субъект</a:t>
            </a:r>
            <a:r>
              <a:rPr lang="ru-RU" sz="1200" dirty="0"/>
              <a:t> - любое лицо, достигшее 16 лет.</a:t>
            </a:r>
            <a:br>
              <a:rPr lang="ru-RU" sz="1200" dirty="0"/>
            </a:br>
            <a:r>
              <a:rPr lang="ru-RU" sz="1200" dirty="0"/>
              <a:t>Нарушение неприкосновенности жилища (ст. 139 </a:t>
            </a:r>
            <a:r>
              <a:rPr lang="ru-RU" sz="1200" dirty="0" smtClean="0"/>
              <a:t>УК РФ). </a:t>
            </a:r>
            <a:r>
              <a:rPr lang="ru-RU" sz="1200" dirty="0"/>
              <a:t>В соответствии со ст. 25 Конституции РФ ст. 139 </a:t>
            </a:r>
            <a:r>
              <a:rPr lang="ru-RU" sz="1200" dirty="0" smtClean="0"/>
              <a:t>УК РФ </a:t>
            </a:r>
            <a:r>
              <a:rPr lang="ru-RU" sz="1200" dirty="0"/>
              <a:t>устанавливает наказуемость незаконного проникновения в жилище, совершенного против воли проживающего в нем лица.</a:t>
            </a:r>
            <a:br>
              <a:rPr lang="ru-RU" sz="1200" dirty="0"/>
            </a:br>
            <a:r>
              <a:rPr lang="ru-RU" sz="1200" dirty="0"/>
              <a:t>Объектом этого преступления является право граждан на неприкосновенность жилища.</a:t>
            </a:r>
            <a:br>
              <a:rPr lang="ru-RU" sz="1200" dirty="0"/>
            </a:br>
            <a:r>
              <a:rPr lang="ru-RU" sz="1200" dirty="0"/>
              <a:t>Проникновение в жилище представляет собой нарушение этого права и является объективной стороной рассматриваемого состава </a:t>
            </a:r>
            <a:r>
              <a:rPr lang="ru-RU" sz="1200" dirty="0" smtClean="0"/>
              <a:t>преступления.</a:t>
            </a:r>
          </a:p>
          <a:p>
            <a:pPr indent="450000" algn="just" eaLnBrk="0" hangingPunct="0"/>
            <a:r>
              <a:rPr lang="ru-RU" sz="1200" dirty="0" smtClean="0"/>
              <a:t>Уголовная </a:t>
            </a:r>
            <a:r>
              <a:rPr lang="ru-RU" sz="1200" dirty="0"/>
              <a:t>ответственность исключается лишь в том случае, когда для вхождения в жилище имеются законные основания. Они установлены в уголовно-процессуальном законодательстве, Законе о милиции, Законе об оперативно-розыскной деятельности и др. Так, в жилище гражданина может войти следователь для производства обыска, выемки, описи имущества, но при наличии соответствующего постановления, судебный пристав-исполнитель - при наличии исполнительного листа и т.д. Частное лицо может войти в жилище другого человека только с его </a:t>
            </a:r>
            <a:r>
              <a:rPr lang="ru-RU" sz="1200" dirty="0" smtClean="0"/>
              <a:t>согласия.</a:t>
            </a:r>
          </a:p>
          <a:p>
            <a:pPr indent="450000" algn="just" eaLnBrk="0" hangingPunct="0"/>
            <a:r>
              <a:rPr lang="ru-RU" sz="1200" b="1" dirty="0" smtClean="0"/>
              <a:t>Субъективная </a:t>
            </a:r>
            <a:r>
              <a:rPr lang="ru-RU" sz="1200" b="1" dirty="0"/>
              <a:t>сторона</a:t>
            </a:r>
            <a:r>
              <a:rPr lang="ru-RU" sz="1200" dirty="0"/>
              <a:t> - прямой умысел. </a:t>
            </a:r>
            <a:r>
              <a:rPr lang="ru-RU" sz="1200" b="1" dirty="0" smtClean="0"/>
              <a:t>Субъект</a:t>
            </a:r>
            <a:r>
              <a:rPr lang="ru-RU" sz="1200" dirty="0" smtClean="0"/>
              <a:t> </a:t>
            </a:r>
            <a:r>
              <a:rPr lang="ru-RU" sz="1200" dirty="0"/>
              <a:t>- любое лицо, достигшее 16 лет.</a:t>
            </a:r>
            <a:br>
              <a:rPr lang="ru-RU" sz="1200" dirty="0"/>
            </a:br>
            <a:r>
              <a:rPr lang="ru-RU" sz="1200" dirty="0"/>
              <a:t>В ч. 2 ст. 139 </a:t>
            </a:r>
            <a:r>
              <a:rPr lang="ru-RU" sz="1200" dirty="0" smtClean="0"/>
              <a:t>УК РФ </a:t>
            </a:r>
            <a:r>
              <a:rPr lang="ru-RU" sz="1200" dirty="0"/>
              <a:t>предусмотрен квалифицированный состав преступления. Квалифицирующие признаки - применение насилия или угроза его применения. Насилие, охватываемое данной статьей, включает умышленное причинение легкого вреда здоровью, побоев, иных насильственных действий (например, запирание в помещении, связывание, применение наручников и т.п.). Если при этом причинен более серьезный вред - ответственность наступает по совокупности </a:t>
            </a:r>
            <a:r>
              <a:rPr lang="ru-RU" sz="1200" dirty="0" smtClean="0"/>
              <a:t>преступлений.</a:t>
            </a:r>
          </a:p>
          <a:p>
            <a:pPr indent="450000" algn="just" eaLnBrk="0" hangingPunct="0"/>
            <a:r>
              <a:rPr lang="ru-RU" sz="1200" dirty="0" smtClean="0"/>
              <a:t>В </a:t>
            </a:r>
            <a:r>
              <a:rPr lang="ru-RU" sz="1200" dirty="0"/>
              <a:t>случае, когда указанные выше действия совершены лицом с использованием своего служебного положения, - наступает ответственность по ч. 3 ст. 139 </a:t>
            </a:r>
            <a:r>
              <a:rPr lang="ru-RU" sz="1200" dirty="0" smtClean="0"/>
              <a:t>УК РФ. </a:t>
            </a:r>
            <a:r>
              <a:rPr lang="ru-RU" sz="1200" dirty="0"/>
              <a:t>Здесь субъект специальный. Как правило, это должностное лицо, сотрудник правоохранительных органов или иных органов власти.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Отказ в предоставления гражданину информации (ст. 140 </a:t>
            </a:r>
            <a:r>
              <a:rPr lang="ru-RU" sz="1200" dirty="0" smtClean="0"/>
              <a:t>УК РФ). </a:t>
            </a:r>
            <a:r>
              <a:rPr lang="ru-RU" sz="1200" dirty="0"/>
              <a:t>Статья 24 Конституции Российской Федерации предусматривает право каждого лица на ознакомление с документами и материалами, непосредственно затрагивающими его права и свободы. С такой просьбой каждое лицо может обратиться в органы государственной власти и органы местного самоуправления, должностные лица которых обязаны обеспечить ему такую возможность. Неправомерная реакция должностного лица на такую просьбу и влечет ответственность по ст. 140 </a:t>
            </a:r>
            <a:r>
              <a:rPr lang="ru-RU" sz="1200" dirty="0" smtClean="0"/>
              <a:t>УК РФ. </a:t>
            </a:r>
            <a:endParaRPr lang="ru-RU" sz="1200" dirty="0"/>
          </a:p>
          <a:p>
            <a:pPr indent="450000" algn="just" eaLnBrk="0" hangingPunct="0"/>
            <a:r>
              <a:rPr lang="ru-RU" sz="1200" dirty="0" smtClean="0"/>
              <a:t>Объективная </a:t>
            </a:r>
            <a:r>
              <a:rPr lang="ru-RU" sz="1200" dirty="0"/>
              <a:t>сторона данного преступления может состоять в бездействии - </a:t>
            </a:r>
            <a:r>
              <a:rPr lang="ru-RU" sz="1200" dirty="0" err="1"/>
              <a:t>непредоставлении</a:t>
            </a:r>
            <a:r>
              <a:rPr lang="ru-RU" sz="1200" dirty="0"/>
              <a:t> информации или в действии - предоставлении неполной или заведомо ложной информации. Закон уточняет, что речь идет о документах и материалах, собранных в установленном порядке и непосредственно затрагивающих права и свободы гражданина. Элементом объективной стороны являются и последствия преступления, если непредставление информации причинило вред правам и законным интересам гражданина. Например, гражданину не передан документ о его реабилитации, вследствие чего он не смог получить незаконно конфискованное </a:t>
            </a:r>
            <a:r>
              <a:rPr lang="ru-RU" sz="1200" dirty="0" smtClean="0"/>
              <a:t>имущество.</a:t>
            </a:r>
            <a:endParaRPr lang="ru-RU" sz="1200" dirty="0"/>
          </a:p>
          <a:p>
            <a:pPr indent="450000" algn="just" eaLnBrk="0" hangingPunct="0"/>
            <a:r>
              <a:rPr lang="ru-RU" sz="1200" b="1" dirty="0" smtClean="0"/>
              <a:t>Субъективная </a:t>
            </a:r>
            <a:r>
              <a:rPr lang="ru-RU" sz="1200" b="1" dirty="0"/>
              <a:t>сторона</a:t>
            </a:r>
            <a:r>
              <a:rPr lang="ru-RU" sz="1200" dirty="0"/>
              <a:t> - прямой или косвенный </a:t>
            </a:r>
            <a:r>
              <a:rPr lang="ru-RU" sz="1200" dirty="0" smtClean="0"/>
              <a:t>умысел.</a:t>
            </a:r>
            <a:endParaRPr lang="ru-RU" sz="1200" dirty="0"/>
          </a:p>
          <a:p>
            <a:pPr indent="450000" algn="just" eaLnBrk="0" hangingPunct="0"/>
            <a:r>
              <a:rPr lang="ru-RU" sz="1200" b="1" dirty="0" smtClean="0"/>
              <a:t>Субъект</a:t>
            </a:r>
            <a:r>
              <a:rPr lang="ru-RU" sz="1200" dirty="0" smtClean="0"/>
              <a:t> </a:t>
            </a:r>
            <a:r>
              <a:rPr lang="ru-RU" sz="1200" dirty="0"/>
              <a:t>- должностное лицо организации или учреждения, где хранятся интересующие гражданина документы, сотрудник правоохранительного органа, архивного учреждения и </a:t>
            </a:r>
            <a:r>
              <a:rPr lang="ru-RU" sz="1200" dirty="0" smtClean="0"/>
              <a:t>т.п.</a:t>
            </a:r>
            <a:endParaRPr lang="ru-RU" sz="1200" dirty="0"/>
          </a:p>
          <a:p>
            <a:pPr indent="450000" algn="just" eaLnBrk="0" hangingPunct="0"/>
            <a:r>
              <a:rPr lang="ru-RU" sz="1200" dirty="0" smtClean="0"/>
              <a:t>Статья </a:t>
            </a:r>
            <a:r>
              <a:rPr lang="ru-RU" sz="1200" dirty="0"/>
              <a:t>28 Конституции РФ предусматривает свободу вероисповедания, включая право исповедовать любую религию, свободно выбирать, иметь и распространять религиозные убеждения и действовать в соответствии с ними. Это право гражданина и является объектом преступления в виде воспрепятствования осуществлению права на свободу совести и вероисповеданий (ст. 148 </a:t>
            </a:r>
            <a:r>
              <a:rPr lang="ru-RU" sz="1200" dirty="0" smtClean="0"/>
              <a:t>УК РФ).</a:t>
            </a:r>
            <a:endParaRPr lang="ru-RU" sz="1200" dirty="0"/>
          </a:p>
          <a:p>
            <a:pPr indent="450000" algn="just" eaLnBrk="0" hangingPunct="0"/>
            <a:r>
              <a:rPr lang="ru-RU" sz="1200" dirty="0" smtClean="0"/>
              <a:t>Объективная </a:t>
            </a:r>
            <a:r>
              <a:rPr lang="ru-RU" sz="1200" dirty="0"/>
              <a:t>сторона выражается в незаконном воспрепятствовании деятельности религиозных организаций или совершению религиозных обрядов: незаконное закрытие религиозного учреждения - церкви, мечети, синагоги, костела, запрещение проведения какого-либо религиозного обряда, недопущение верующих в религиозное учреждение, принуждение их к участию в религиозных обрядах, принуждение принять другую религию и </a:t>
            </a:r>
            <a:r>
              <a:rPr lang="ru-RU" sz="1200" dirty="0" smtClean="0"/>
              <a:t>т.п.</a:t>
            </a:r>
            <a:endParaRPr lang="ru-RU" sz="1200" dirty="0"/>
          </a:p>
          <a:p>
            <a:pPr indent="450000" algn="just" eaLnBrk="0" hangingPunct="0"/>
            <a:r>
              <a:rPr lang="ru-RU" sz="1200" dirty="0" smtClean="0"/>
              <a:t>Рассматриваемое </a:t>
            </a:r>
            <a:r>
              <a:rPr lang="ru-RU" sz="1200" dirty="0"/>
              <a:t>преступление является оконченным при совершении действий, препятствующих осуществлению права на свободу </a:t>
            </a:r>
            <a:r>
              <a:rPr lang="ru-RU" sz="1200" dirty="0" smtClean="0"/>
              <a:t>совести.</a:t>
            </a:r>
            <a:endParaRPr lang="ru-RU" sz="1200" dirty="0"/>
          </a:p>
          <a:p>
            <a:pPr indent="450000" algn="just" eaLnBrk="0" hangingPunct="0"/>
            <a:r>
              <a:rPr lang="ru-RU" sz="1200" b="1" dirty="0" smtClean="0"/>
              <a:t>Субъективная </a:t>
            </a:r>
            <a:r>
              <a:rPr lang="ru-RU" sz="1200" b="1" dirty="0"/>
              <a:t>сторона</a:t>
            </a:r>
            <a:r>
              <a:rPr lang="ru-RU" sz="1200" dirty="0"/>
              <a:t> - прямой умысел. </a:t>
            </a:r>
            <a:r>
              <a:rPr lang="ru-RU" sz="1200" b="1" dirty="0"/>
              <a:t>Субъект</a:t>
            </a:r>
            <a:r>
              <a:rPr lang="ru-RU" sz="1200" dirty="0"/>
              <a:t> - любое лицо, достигшее 16 лет.</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323528" y="6539061"/>
            <a:ext cx="6210672"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en-US" b="1" dirty="0" smtClean="0"/>
              <a:t>   </a:t>
            </a:r>
            <a:r>
              <a:rPr lang="ru-RU" b="1" i="1" u="sng" dirty="0" smtClean="0">
                <a:solidFill>
                  <a:schemeClr val="bg1"/>
                </a:solidFill>
                <a:latin typeface="Segoe Print" pitchFamily="2" charset="0"/>
              </a:rPr>
              <a:t>Преступления против конституционных прав и свобод человека и гражданина</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8354" y="1412776"/>
            <a:ext cx="9185890" cy="2952750"/>
          </a:xfrm>
          <a:prstGeom prst="rect">
            <a:avLst/>
          </a:prstGeom>
          <a:noFill/>
          <a:ln w="9525">
            <a:noFill/>
            <a:miter lim="800000"/>
            <a:headEnd/>
            <a:tailEnd/>
          </a:ln>
          <a:effectLst/>
        </p:spPr>
        <p:txBody>
          <a:bodyPr/>
          <a:lstStyle/>
          <a:p>
            <a:pPr eaLnBrk="0" hangingPunct="0">
              <a:spcBef>
                <a:spcPct val="50000"/>
              </a:spcBef>
            </a:pPr>
            <a:r>
              <a:rPr lang="ru-RU" sz="2000" dirty="0">
                <a:hlinkClick r:id="rId2" action="ppaction://hlinksldjump"/>
              </a:rPr>
              <a:t>Вовлечение несовершеннолетнего в совершение преступления (ст. </a:t>
            </a:r>
            <a:r>
              <a:rPr lang="ru-RU" sz="2000" dirty="0" smtClean="0">
                <a:hlinkClick r:id="rId2" action="ppaction://hlinksldjump"/>
              </a:rPr>
              <a:t>150 УК РФ)</a:t>
            </a:r>
            <a:endParaRPr lang="ru-RU" sz="2000" dirty="0" smtClean="0"/>
          </a:p>
          <a:p>
            <a:pPr eaLnBrk="0" hangingPunct="0">
              <a:spcBef>
                <a:spcPct val="50000"/>
              </a:spcBef>
            </a:pPr>
            <a:r>
              <a:rPr lang="ru-RU" sz="2000" dirty="0"/>
              <a:t/>
            </a:r>
            <a:br>
              <a:rPr lang="ru-RU" sz="2000" dirty="0"/>
            </a:br>
            <a:r>
              <a:rPr lang="ru-RU" sz="2000" dirty="0">
                <a:hlinkClick r:id="rId3" action="ppaction://hlinksldjump"/>
              </a:rPr>
              <a:t>Вовлечение несовершеннолетнего в совершение антиобщественных действий (ст. </a:t>
            </a:r>
            <a:r>
              <a:rPr lang="ru-RU" sz="2000" dirty="0" smtClean="0">
                <a:hlinkClick r:id="rId3" action="ppaction://hlinksldjump"/>
              </a:rPr>
              <a:t>151 УК РФ)</a:t>
            </a:r>
            <a:endParaRPr lang="ru-RU" sz="2000" dirty="0" smtClean="0"/>
          </a:p>
          <a:p>
            <a:pPr eaLnBrk="0" hangingPunct="0">
              <a:spcBef>
                <a:spcPct val="50000"/>
              </a:spcBef>
            </a:pPr>
            <a:r>
              <a:rPr lang="ru-RU" sz="2000" dirty="0"/>
              <a:t/>
            </a:r>
            <a:br>
              <a:rPr lang="ru-RU" sz="2000" dirty="0"/>
            </a:br>
            <a:r>
              <a:rPr lang="ru-RU" sz="2000" dirty="0">
                <a:hlinkClick r:id="rId4" action="ppaction://hlinksldjump"/>
              </a:rPr>
              <a:t>Иные преступления против семьи и несовершеннолетних (ст. </a:t>
            </a:r>
            <a:r>
              <a:rPr lang="ru-RU" sz="2000" dirty="0" smtClean="0">
                <a:hlinkClick r:id="rId4" action="ppaction://hlinksldjump"/>
              </a:rPr>
              <a:t>153-157 УК РФ) </a:t>
            </a:r>
            <a:endParaRPr lang="ru-RU" sz="2000" dirty="0">
              <a:latin typeface="Arial Narrow" pitchFamily="34" charset="0"/>
            </a:endParaRPr>
          </a:p>
        </p:txBody>
      </p:sp>
      <p:sp>
        <p:nvSpPr>
          <p:cNvPr id="325636" name="Rectangle 11"/>
          <p:cNvSpPr>
            <a:spLocks noChangeArrowheads="1"/>
          </p:cNvSpPr>
          <p:nvPr/>
        </p:nvSpPr>
        <p:spPr bwMode="auto">
          <a:xfrm>
            <a:off x="-15250" y="188640"/>
            <a:ext cx="8979737"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Преступления против семьи и несовершеннолетних</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4" name="Управляющая кнопка: возврат 13">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Text Box 5"/>
          <p:cNvSpPr txBox="1">
            <a:spLocks noChangeArrowheads="1"/>
          </p:cNvSpPr>
          <p:nvPr/>
        </p:nvSpPr>
        <p:spPr bwMode="auto">
          <a:xfrm>
            <a:off x="-57150" y="609600"/>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100" dirty="0"/>
              <a:t>Установление уголовной ответственности за вовлечение несовершеннолетнего в совершение преступления имеет важное предупредительное значение, своевременное изобличение и наказание виновных в этом преступлении дает возможность предотвратить антиобщественное поведение несовершеннолетних, уберечь их от разлагающего влияния со стороны взрослых преступников, способствует нормальному развитию и нравственному воспитанию подрастающего </a:t>
            </a:r>
            <a:r>
              <a:rPr lang="ru-RU" sz="1100" dirty="0" smtClean="0"/>
              <a:t>поколения.</a:t>
            </a:r>
            <a:endParaRPr lang="ru-RU" sz="1100" dirty="0"/>
          </a:p>
          <a:p>
            <a:pPr indent="450000" algn="just" eaLnBrk="0" hangingPunct="0">
              <a:spcBef>
                <a:spcPct val="50000"/>
              </a:spcBef>
            </a:pPr>
            <a:r>
              <a:rPr lang="ru-RU" sz="1100" dirty="0" smtClean="0"/>
              <a:t>Объектом </a:t>
            </a:r>
            <a:r>
              <a:rPr lang="ru-RU" sz="1100" dirty="0"/>
              <a:t>преступления являются нормальное развитие и формирование личности несовершеннолетнего. Объективную сторону преступления составляют действия, направленные на возбуждение у несовершеннолетнего желания совершить одно или несколько преступлений или участвовать в их совершении. При этом действия виновного носят активный характер и сопряжены с физическим или психическим воздействием на несовершеннолетнего (побои, уговоры, уверения в безнаказанности, лесть, угрозы и запугивание, подкуп, обман и др</a:t>
            </a:r>
            <a:r>
              <a:rPr lang="ru-RU" sz="1100" dirty="0" smtClean="0"/>
              <a:t>.).</a:t>
            </a:r>
            <a:endParaRPr lang="ru-RU" sz="1100" dirty="0"/>
          </a:p>
          <a:p>
            <a:pPr indent="450000" algn="just" eaLnBrk="0" hangingPunct="0">
              <a:spcBef>
                <a:spcPct val="50000"/>
              </a:spcBef>
            </a:pPr>
            <a:r>
              <a:rPr lang="ru-RU" sz="1100" dirty="0" smtClean="0"/>
              <a:t>Преступление </a:t>
            </a:r>
            <a:r>
              <a:rPr lang="ru-RU" sz="1100" dirty="0"/>
              <a:t>считается оконченным с момента склонения несовершеннолетнего к совершению преступления, когда у последнего под влиянием взрослого возник умысел на совершение преступления. В тех случаях, когда несмотря на оказанное воздействие взрослому не удалось вовлечь несовершеннолетнего в совершение преступления, действия взрослого должны быть признаны покушением на совершение рассматриваемого </a:t>
            </a:r>
            <a:r>
              <a:rPr lang="ru-RU" sz="1100" dirty="0" smtClean="0"/>
              <a:t>преступления.</a:t>
            </a:r>
            <a:endParaRPr lang="ru-RU" sz="1100" dirty="0"/>
          </a:p>
          <a:p>
            <a:pPr indent="450000" algn="just" eaLnBrk="0" hangingPunct="0">
              <a:spcBef>
                <a:spcPct val="50000"/>
              </a:spcBef>
            </a:pPr>
            <a:r>
              <a:rPr lang="ru-RU" sz="1100" dirty="0" smtClean="0"/>
              <a:t>Лицо</a:t>
            </a:r>
            <a:r>
              <a:rPr lang="ru-RU" sz="1100" dirty="0"/>
              <a:t>, вовлекшее в совершение преступления несовершеннолетнего, не достигшего возраста уголовной ответственности, и совместно с ним совершившее это преступление, должно быть признано исполнителем совершенного преступления независимо от формы участия в нем. Исполнителем преступления оно признается и тогда, когда преступление было совершена несовершеннолетним, не достигшим возраста уголовной ответственности без его участия. Кроме того, действие взрослого в обоих случаях подлежат квалификации и по ст. 150 </a:t>
            </a:r>
            <a:r>
              <a:rPr lang="ru-RU" sz="1100" dirty="0" smtClean="0"/>
              <a:t>УК РФ.</a:t>
            </a:r>
            <a:endParaRPr lang="ru-RU" sz="1100" dirty="0"/>
          </a:p>
          <a:p>
            <a:pPr indent="450000" algn="just" eaLnBrk="0" hangingPunct="0">
              <a:spcBef>
                <a:spcPct val="50000"/>
              </a:spcBef>
            </a:pPr>
            <a:r>
              <a:rPr lang="ru-RU" sz="1100" dirty="0" smtClean="0"/>
              <a:t>Действия </a:t>
            </a:r>
            <a:r>
              <a:rPr lang="ru-RU" sz="1100" dirty="0"/>
              <a:t>лица, вовлекшего в совершение конкретного преступления (кража, грабеж, причинение вреда здоровью и др.) несовершеннолетнего, достигшего возраста уголовной ответственности, и совместно с ним совершившего это преступление, подлежат квалификации по совокупности ст. </a:t>
            </a:r>
            <a:r>
              <a:rPr lang="ru-RU" sz="1100" dirty="0" smtClean="0"/>
              <a:t>150 УК РФ </a:t>
            </a:r>
            <a:r>
              <a:rPr lang="ru-RU" sz="1100" dirty="0"/>
              <a:t>и по статье, предусматривающей совершенное преступление. </a:t>
            </a:r>
          </a:p>
          <a:p>
            <a:pPr indent="450000" algn="just" eaLnBrk="0" hangingPunct="0">
              <a:spcBef>
                <a:spcPct val="50000"/>
              </a:spcBef>
            </a:pPr>
            <a:r>
              <a:rPr lang="ru-RU" sz="1100" dirty="0" smtClean="0"/>
              <a:t>Субъектом </a:t>
            </a:r>
            <a:r>
              <a:rPr lang="ru-RU" sz="1100" dirty="0"/>
              <a:t>преступления признается лицо, достигшее к моменту совершения преступления 18-летнего возраста. Субъектами преступления, предусмотренного ч. 2, выступают родители несовершеннолетнего, педагоги либо иные лица, на которых законом возложены обязанности по его воспитанию (опекуны, попечители и т.п.).</a:t>
            </a:r>
            <a:br>
              <a:rPr lang="ru-RU" sz="1100" dirty="0"/>
            </a:br>
            <a:r>
              <a:rPr lang="ru-RU" sz="1100" dirty="0"/>
              <a:t/>
            </a:r>
            <a:br>
              <a:rPr lang="ru-RU" sz="1100" dirty="0"/>
            </a:br>
            <a:endParaRPr lang="ru-RU" sz="1100" dirty="0">
              <a:latin typeface="Arial Narrow" pitchFamily="34" charset="0"/>
            </a:endParaRPr>
          </a:p>
        </p:txBody>
      </p:sp>
      <p:sp>
        <p:nvSpPr>
          <p:cNvPr id="326660"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Вовлечение несовершеннолетнего в совершение преступления (ст. </a:t>
            </a:r>
            <a:r>
              <a:rPr lang="ru-RU" sz="1600" b="1" dirty="0" smtClean="0"/>
              <a:t>150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835696" y="6597352"/>
            <a:ext cx="491452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семьи и несовершеннолетних</a:t>
            </a:r>
            <a:endParaRPr lang="ru-RU"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С субъективной стороны рассматриваемое преступление совершается умышленно, с прямым умыслом. Лицо сознает, что вовлекает несовершеннолетнего в совершение преступления и желает этого. При этом оно может преследовать определенные цели либо действовать из тех или иных низменных </a:t>
            </a:r>
            <a:r>
              <a:rPr lang="ru-RU" sz="1200" dirty="0" smtClean="0"/>
              <a:t>побуждений.</a:t>
            </a:r>
            <a:endParaRPr lang="ru-RU" sz="1200" dirty="0"/>
          </a:p>
          <a:p>
            <a:pPr indent="450000" algn="just" eaLnBrk="0" hangingPunct="0"/>
            <a:r>
              <a:rPr lang="ru-RU" sz="1200" dirty="0" smtClean="0"/>
              <a:t>По </a:t>
            </a:r>
            <a:r>
              <a:rPr lang="ru-RU" sz="1200" dirty="0"/>
              <a:t>ч. 3 ст. </a:t>
            </a:r>
            <a:r>
              <a:rPr lang="ru-RU" sz="1200" dirty="0" smtClean="0"/>
              <a:t>150 УК РФ </a:t>
            </a:r>
            <a:r>
              <a:rPr lang="ru-RU" sz="1200" dirty="0"/>
              <a:t>следует квалифицировать вовлечение несовершеннолетнего в совершение преступления с применением к нему насилия. При этом умышленное причинение тяжкого вреда здоровью несовершеннолетнего требует дополнительной квалификации по ст. 111 </a:t>
            </a:r>
            <a:r>
              <a:rPr lang="ru-RU" sz="1200" dirty="0" smtClean="0"/>
              <a:t>УК РФ. </a:t>
            </a:r>
            <a:r>
              <a:rPr lang="ru-RU" sz="1200" dirty="0"/>
              <a:t>Квалифицирующим признаком преступления является также угроза применения к несовершеннолетнему различных видов насилия, вплоть до угрозы убийством. </a:t>
            </a:r>
          </a:p>
          <a:p>
            <a:pPr indent="450000" algn="just" eaLnBrk="0" hangingPunct="0"/>
            <a:r>
              <a:rPr lang="ru-RU" sz="1200" dirty="0" smtClean="0"/>
              <a:t>Особо </a:t>
            </a:r>
            <a:r>
              <a:rPr lang="ru-RU" sz="1200" dirty="0"/>
              <a:t>квалифицирующим обстоятельством рассматриваемого преступления признается вовлечение несовершеннолетнего в преступную группу либо в совершение тяжкого или особо тяжкого преступления (ч. 4 ст. </a:t>
            </a:r>
            <a:r>
              <a:rPr lang="ru-RU" sz="1200" dirty="0" smtClean="0"/>
              <a:t>150 УК РФ).</a:t>
            </a: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a:p>
            <a:pPr indent="450000" algn="just" eaLnBrk="0" hangingPunct="0"/>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1835696" y="6597352"/>
            <a:ext cx="491452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семьи и несовершеннолетних</a:t>
            </a:r>
            <a:endParaRPr lang="ru-RU" b="1" i="1" u="sng" dirty="0">
              <a:solidFill>
                <a:schemeClr val="bg1"/>
              </a:solidFill>
              <a:latin typeface="Segoe Print" pitchFamily="2"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Text Box 5"/>
          <p:cNvSpPr txBox="1">
            <a:spLocks noChangeArrowheads="1"/>
          </p:cNvSpPr>
          <p:nvPr/>
        </p:nvSpPr>
        <p:spPr bwMode="auto">
          <a:xfrm>
            <a:off x="-57150" y="609600"/>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100" dirty="0"/>
              <a:t>Статья 151 </a:t>
            </a:r>
            <a:r>
              <a:rPr lang="ru-RU" sz="1100" dirty="0" smtClean="0"/>
              <a:t>УК РФ </a:t>
            </a:r>
            <a:r>
              <a:rPr lang="ru-RU" sz="1100" dirty="0"/>
              <a:t>устанавливает ответственность за вовлечение несовершеннолетнего в систематическое употребление спиртных напитков, одурманивающих веществ, в занятие проституцией, бродяжничеством или </a:t>
            </a:r>
            <a:r>
              <a:rPr lang="ru-RU" sz="1100" dirty="0" smtClean="0"/>
              <a:t>попрошайничеством.</a:t>
            </a:r>
          </a:p>
          <a:p>
            <a:pPr indent="450000" algn="just" eaLnBrk="0" hangingPunct="0">
              <a:spcBef>
                <a:spcPct val="50000"/>
              </a:spcBef>
            </a:pPr>
            <a:r>
              <a:rPr lang="ru-RU" sz="1100" dirty="0" smtClean="0"/>
              <a:t>Вовлечение </a:t>
            </a:r>
            <a:r>
              <a:rPr lang="ru-RU" sz="1100" dirty="0"/>
              <a:t>несовершеннолетнего в систематическое употребление спиртных напитков и одурманивающих веществ означает возбуждение у него различными способами (уговорами, угощениями, обещанием каких-либо выгод) постоянного желания к их </a:t>
            </a:r>
            <a:r>
              <a:rPr lang="ru-RU" sz="1100" dirty="0" smtClean="0"/>
              <a:t>употреблению.</a:t>
            </a:r>
          </a:p>
          <a:p>
            <a:pPr indent="450000" algn="just" eaLnBrk="0" hangingPunct="0">
              <a:spcBef>
                <a:spcPct val="50000"/>
              </a:spcBef>
            </a:pPr>
            <a:r>
              <a:rPr lang="ru-RU" sz="1100" dirty="0" smtClean="0"/>
              <a:t>К </a:t>
            </a:r>
            <a:r>
              <a:rPr lang="ru-RU" sz="1100" dirty="0"/>
              <a:t>веществам, влекущим одурманивание, относятся различные лекарственные препараты, не являющиеся наркотическими средствами и психотропными веществами (димедрол, эфедрин, </a:t>
            </a:r>
            <a:r>
              <a:rPr lang="ru-RU" sz="1100" dirty="0" err="1"/>
              <a:t>триоксазин</a:t>
            </a:r>
            <a:r>
              <a:rPr lang="ru-RU" sz="1100" dirty="0"/>
              <a:t>, седуксен и др.), которые при приеме без разрешения медицинских учреждений и в недозволенных дозах могут оказать одурманивающее влияние на человека. К таким веществам относятся также предметы хозяйственно-бытового назначения, в частности фосфорорганические соединения, растворители, пестициды, токсичные вещества (например, ацетон, </a:t>
            </a:r>
            <a:r>
              <a:rPr lang="ru-RU" sz="1100" dirty="0" err="1"/>
              <a:t>карбофос</a:t>
            </a:r>
            <a:r>
              <a:rPr lang="ru-RU" sz="1100" dirty="0"/>
              <a:t>, </a:t>
            </a:r>
            <a:r>
              <a:rPr lang="ru-RU" sz="1100" dirty="0" err="1"/>
              <a:t>дихлофос</a:t>
            </a:r>
            <a:r>
              <a:rPr lang="ru-RU" sz="1100" dirty="0"/>
              <a:t> и т.п.), употребление которых создает реальную угрозу физическому, психическому и нравственному здоровью </a:t>
            </a:r>
            <a:r>
              <a:rPr lang="ru-RU" sz="1100" dirty="0" smtClean="0"/>
              <a:t>несовершеннолетнего.</a:t>
            </a:r>
          </a:p>
          <a:p>
            <a:pPr indent="450000" algn="just" eaLnBrk="0" hangingPunct="0">
              <a:spcBef>
                <a:spcPct val="50000"/>
              </a:spcBef>
            </a:pPr>
            <a:r>
              <a:rPr lang="ru-RU" sz="1100" dirty="0" smtClean="0"/>
              <a:t>Преступлением </a:t>
            </a:r>
            <a:r>
              <a:rPr lang="ru-RU" sz="1100" dirty="0"/>
              <a:t>признается вовлечение несовершеннолетнего в систематическое (в течение, например, одного года) употребление одурманивающих </a:t>
            </a:r>
            <a:r>
              <a:rPr lang="ru-RU" sz="1100" dirty="0" smtClean="0"/>
              <a:t>веществ.</a:t>
            </a:r>
          </a:p>
          <a:p>
            <a:pPr indent="450000" algn="just" eaLnBrk="0" hangingPunct="0">
              <a:spcBef>
                <a:spcPct val="50000"/>
              </a:spcBef>
            </a:pPr>
            <a:r>
              <a:rPr lang="ru-RU" sz="1100" dirty="0" smtClean="0"/>
              <a:t>Вовлечение </a:t>
            </a:r>
            <a:r>
              <a:rPr lang="ru-RU" sz="1100" dirty="0"/>
              <a:t>несовершеннолетней в занятие проституцией (вступление женщины в половую связь с мужчиной за вознаграждение) состоит во втягивании ее в это занятие путем запугивания, уговоров, применения насилия или угроз, различных соблазнов, с использованием зависимого положения и т.п. Если вовлечение несовершеннолетней в занятие проституцией сопровождалось совершением виновным в отношении ее половых преступлений, то его действия, помимо ст. </a:t>
            </a:r>
            <a:r>
              <a:rPr lang="ru-RU" sz="1100" dirty="0" smtClean="0"/>
              <a:t>151 УК РФ, </a:t>
            </a:r>
            <a:r>
              <a:rPr lang="ru-RU" sz="1100" dirty="0"/>
              <a:t>подлежат квалификации по соответствующей статье гл. 18 </a:t>
            </a:r>
            <a:r>
              <a:rPr lang="ru-RU" sz="1100" dirty="0" smtClean="0"/>
              <a:t>УК РФ.</a:t>
            </a:r>
            <a:endParaRPr lang="ru-RU" sz="1100" dirty="0"/>
          </a:p>
          <a:p>
            <a:pPr indent="450000" algn="just" eaLnBrk="0" hangingPunct="0">
              <a:spcBef>
                <a:spcPct val="50000"/>
              </a:spcBef>
            </a:pPr>
            <a:r>
              <a:rPr lang="ru-RU" sz="1100" dirty="0" smtClean="0"/>
              <a:t>Вовлечение </a:t>
            </a:r>
            <a:r>
              <a:rPr lang="ru-RU" sz="1100" dirty="0"/>
              <a:t>несовершеннолетнего к занятию бродяжничеством или попрошайничеством заключается в возбуждении стремления или непосредственном втягивании его к паразитическому образу жизни, скитанию по различным местностям, длительному </a:t>
            </a:r>
            <a:r>
              <a:rPr lang="ru-RU" sz="1100" dirty="0" err="1"/>
              <a:t>непроживанию</a:t>
            </a:r>
            <a:r>
              <a:rPr lang="ru-RU" sz="1100" dirty="0"/>
              <a:t> по месту своего жительства, уклонению от учебы и общественно полезного труда, систематическому </a:t>
            </a:r>
            <a:r>
              <a:rPr lang="ru-RU" sz="1100" dirty="0" err="1"/>
              <a:t>выпрашиванию</a:t>
            </a:r>
            <a:r>
              <a:rPr lang="ru-RU" sz="1100" dirty="0"/>
              <a:t> у посторонних лиц подаяния в виде денег, продуктов питания, одежды или других материальных ценностей и </a:t>
            </a:r>
            <a:r>
              <a:rPr lang="ru-RU" sz="1100" dirty="0" smtClean="0"/>
              <a:t>т.п.</a:t>
            </a:r>
            <a:br>
              <a:rPr lang="ru-RU" sz="1100" dirty="0" smtClean="0"/>
            </a:br>
            <a:r>
              <a:rPr lang="ru-RU" sz="1100" dirty="0" smtClean="0"/>
              <a:t>Субъектом </a:t>
            </a:r>
            <a:r>
              <a:rPr lang="ru-RU" sz="1100" dirty="0"/>
              <a:t>преступления может быть признано только лицо, достигшее к моменту совершения преступления 18-летнего </a:t>
            </a:r>
            <a:r>
              <a:rPr lang="ru-RU" sz="1100" dirty="0" smtClean="0"/>
              <a:t>возраста.</a:t>
            </a:r>
            <a:br>
              <a:rPr lang="ru-RU" sz="1100" dirty="0" smtClean="0"/>
            </a:br>
            <a:r>
              <a:rPr lang="ru-RU" sz="1100" dirty="0" smtClean="0"/>
              <a:t>С </a:t>
            </a:r>
            <a:r>
              <a:rPr lang="ru-RU" sz="1100" dirty="0"/>
              <a:t>субъективной стороны преступления, предусмотренные ст. </a:t>
            </a:r>
            <a:r>
              <a:rPr lang="ru-RU" sz="1100" dirty="0" smtClean="0"/>
              <a:t>151 УК РФ, </a:t>
            </a:r>
            <a:r>
              <a:rPr lang="ru-RU" sz="1100" dirty="0"/>
              <a:t>совершаются умышленно, с прямым умыслом.</a:t>
            </a:r>
            <a:br>
              <a:rPr lang="ru-RU" sz="1100" dirty="0"/>
            </a:br>
            <a:r>
              <a:rPr lang="ru-RU" sz="1100" dirty="0"/>
              <a:t>По ч. 2 ст. </a:t>
            </a:r>
            <a:r>
              <a:rPr lang="ru-RU" sz="1100" dirty="0" smtClean="0"/>
              <a:t>151 УК РФ </a:t>
            </a:r>
            <a:r>
              <a:rPr lang="ru-RU" sz="1100" dirty="0"/>
              <a:t>подлежит квалификации вовлечение несовершеннолетнего в совершение антиобщественных действий, совершенное родителем, педагогом либо иным лицом, на которое законом возложены обязанности по его воспитанию (например, опекуном, попечителем).</a:t>
            </a:r>
            <a:br>
              <a:rPr lang="ru-RU" sz="1100" dirty="0"/>
            </a:br>
            <a:r>
              <a:rPr lang="ru-RU" sz="1100" dirty="0"/>
              <a:t>Квалифицирующими признаками рассматриваемых преступлений по ч. 3 ст. </a:t>
            </a:r>
            <a:r>
              <a:rPr lang="ru-RU" sz="1100" dirty="0" smtClean="0"/>
              <a:t>151 УК РФ </a:t>
            </a:r>
            <a:r>
              <a:rPr lang="ru-RU" sz="1100" dirty="0"/>
              <a:t>признается их совершение неоднократно либо с применением насилия или с угрозой его применения. При этом причинение тяжкого вреда здоровью требует дополнительной квалификации по ст. 111 </a:t>
            </a:r>
            <a:r>
              <a:rPr lang="ru-RU" sz="1100" dirty="0" smtClean="0"/>
              <a:t>УК РФ.</a:t>
            </a: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328708" name="Rectangle 14"/>
          <p:cNvSpPr>
            <a:spLocks noChangeArrowheads="1"/>
          </p:cNvSpPr>
          <p:nvPr/>
        </p:nvSpPr>
        <p:spPr bwMode="auto">
          <a:xfrm>
            <a:off x="-20638" y="177800"/>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Вовлечение несовершеннолетнего в совершение антиобщественных действий (ст. </a:t>
            </a:r>
            <a:r>
              <a:rPr lang="ru-RU" sz="1400" b="1" dirty="0" smtClean="0"/>
              <a:t>151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835696" y="6597352"/>
            <a:ext cx="491452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семьи и несовершеннолетних</a:t>
            </a:r>
            <a:endParaRPr lang="ru-RU"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Text Box 5"/>
          <p:cNvSpPr txBox="1">
            <a:spLocks noChangeArrowheads="1"/>
          </p:cNvSpPr>
          <p:nvPr/>
        </p:nvSpPr>
        <p:spPr bwMode="auto">
          <a:xfrm>
            <a:off x="-57150" y="476250"/>
            <a:ext cx="9036050" cy="6480175"/>
          </a:xfrm>
          <a:prstGeom prst="rect">
            <a:avLst/>
          </a:prstGeom>
          <a:noFill/>
          <a:ln w="9525">
            <a:noFill/>
            <a:miter lim="800000"/>
            <a:headEnd/>
            <a:tailEnd/>
          </a:ln>
          <a:effectLst/>
        </p:spPr>
        <p:txBody>
          <a:bodyPr/>
          <a:lstStyle/>
          <a:p>
            <a:pPr indent="450000" algn="just" eaLnBrk="0" hangingPunct="0">
              <a:spcBef>
                <a:spcPct val="50000"/>
              </a:spcBef>
            </a:pPr>
            <a:r>
              <a:rPr lang="ru-RU" sz="1100" dirty="0"/>
              <a:t>К их числу гл. 20 </a:t>
            </a:r>
            <a:r>
              <a:rPr lang="ru-RU" sz="1100" dirty="0" smtClean="0"/>
              <a:t>УК РФ </a:t>
            </a:r>
            <a:r>
              <a:rPr lang="ru-RU" sz="1100" dirty="0"/>
              <a:t>относит целый ряд деяний, посягающих в целом на интересы семьи, а также на интересы ребенка (видовой объект). Подмена ребенка (ст. </a:t>
            </a:r>
            <a:r>
              <a:rPr lang="ru-RU" sz="1100" dirty="0" smtClean="0"/>
              <a:t>153 УК РФ) </a:t>
            </a:r>
            <a:r>
              <a:rPr lang="ru-RU" sz="1100" dirty="0"/>
              <a:t>- преступление, объективную сторону которого составляет замена одного новорожденного ребенка другим в родильном доме (доме ребёнка) либо в ситуации, когда мать ребенка или другие его родственники или законные представители не могут идентифицировать своего ребенка и обнаружить факт подмены. Если указанные лица заведомо способны опознать своего ребенка и безусловно обнаружат факт его подмены, то завладение им с последующей или одновременной заменой на другого новорожденного образует похищение человека (ст. 126 </a:t>
            </a:r>
            <a:r>
              <a:rPr lang="ru-RU" sz="1100" dirty="0" smtClean="0"/>
              <a:t>УК РФ). </a:t>
            </a:r>
            <a:r>
              <a:rPr lang="ru-RU" sz="1100" dirty="0"/>
              <a:t>Состав преступления образует как подмена чужого ребенка другим чужим, так и чужого ребенка своим. Окончено преступление с момента совершения действий, после которых ребёнок не может быть идентифицирован его родителями (например, после внесения соответствующей записи в книгу учета рождений родильного дома). Если подмена обнаруживается в процессе передачи ребенка (чужого) потерпевшему, то содеянное образует покушение на преступление и квалифицируется по ст. </a:t>
            </a:r>
            <a:r>
              <a:rPr lang="ru-RU" sz="1100" dirty="0" smtClean="0"/>
              <a:t>30, 153 УК РФ. </a:t>
            </a:r>
          </a:p>
          <a:p>
            <a:pPr indent="450000" algn="just" eaLnBrk="0" hangingPunct="0">
              <a:spcBef>
                <a:spcPct val="50000"/>
              </a:spcBef>
            </a:pPr>
            <a:r>
              <a:rPr lang="ru-RU" sz="1100" b="1" dirty="0" smtClean="0"/>
              <a:t>Субъективная </a:t>
            </a:r>
            <a:r>
              <a:rPr lang="ru-RU" sz="1100" b="1" dirty="0"/>
              <a:t>сторона</a:t>
            </a:r>
            <a:r>
              <a:rPr lang="ru-RU" sz="1100" dirty="0"/>
              <a:t> - вина в форме прямого умысла: лицо осознает, что осуществляет подмену одного ребенка другим, понимает, что это не будет обнаружено его родителями или законными представителями, и желает совершить такую подмену под влиянием корыстных или иных низменных побуждений. При отсутствии таковых (например, при стремлении обеспечить ребенку надлежащее воспитание) состав преступления отсутствует. </a:t>
            </a:r>
            <a:endParaRPr lang="ru-RU" sz="1100" dirty="0" smtClean="0"/>
          </a:p>
          <a:p>
            <a:pPr indent="450000" algn="just" eaLnBrk="0" hangingPunct="0">
              <a:spcBef>
                <a:spcPct val="50000"/>
              </a:spcBef>
            </a:pPr>
            <a:r>
              <a:rPr lang="ru-RU" sz="1100" b="1" dirty="0" smtClean="0"/>
              <a:t>Субъект </a:t>
            </a:r>
            <a:r>
              <a:rPr lang="ru-RU" sz="1100" b="1" dirty="0"/>
              <a:t>преступления</a:t>
            </a:r>
            <a:r>
              <a:rPr lang="ru-RU" sz="1100" dirty="0"/>
              <a:t> - лицо, достигшее 16-летнего возраста. Незаконное усыновление (удочерение) (ст. </a:t>
            </a:r>
            <a:r>
              <a:rPr lang="ru-RU" sz="1100" dirty="0" smtClean="0"/>
              <a:t>154 УК РФ) </a:t>
            </a:r>
            <a:r>
              <a:rPr lang="ru-RU" sz="1100" dirty="0"/>
              <a:t>образуют: 1) совершенные неоднократно незаконные действия по усыновлению (удочерению) детей, передаче их под опеку (попечительство) или на воспитание в приемную семью; 2) единичный факт нарушения установленного порядка устройства детей, оставшихся без попечения родителей, с нарушением положений Семейного кодекса РФ или норм, содержащихся в Положении о порядке передачи детей, являющихся гражданами РФ, на усыновление гражданам РФ и иностранным гражданам, при наличии корыстных побуждений. Фактически преступление может выражаться в усыновлении детей, родители которых живы и не лишены родительских прав; при отсутствии письменного согласия на усыновление; в посреднической деятельности по усыновлению (удочерению) детей, осуществляемой от имени лиц, желающих усыновить (удочерить) их, за вознаграждение; усыновление без согласия ребенка, достигшего 10-летнего возраста, а также без учета требуемой разницы в возрасте между усыновителем и усыновляемым ребенком; назначение в качестве опекуна (попечителя) лица, неспособного выполнять соответствующие обязанности; в передаче ребенка на воспитание в семью лицам, не имеющим права выступать в качестве приемных родителей. </a:t>
            </a:r>
            <a:endParaRPr lang="ru-RU" sz="1100" dirty="0" smtClean="0"/>
          </a:p>
          <a:p>
            <a:pPr indent="450000" algn="just" eaLnBrk="0" hangingPunct="0">
              <a:spcBef>
                <a:spcPct val="50000"/>
              </a:spcBef>
            </a:pPr>
            <a:r>
              <a:rPr lang="ru-RU" sz="1100" b="1" dirty="0" smtClean="0"/>
              <a:t>Субъективная </a:t>
            </a:r>
            <a:r>
              <a:rPr lang="ru-RU" sz="1100" b="1" dirty="0"/>
              <a:t>сторона преступления</a:t>
            </a:r>
            <a:r>
              <a:rPr lang="ru-RU" sz="1100" dirty="0"/>
              <a:t> - вина в форме прямого умысла при наличии корыстных побуждений, т.е. стремлении лица извлечь из усыновления (удочерения) или иного устройства ребенка, оставшегося без попечителей, прямую материальную выгоду. При неоднократном совершении незаконных действий по усыновлению (удочерению) мотивы поведения виновного значения не имеют (могут быть не только корыстными). Субъект преступления лицо, обязанное заниматься выявлением и устройством детей, оставшихся без попечения родителей (работник органа опеки и попечительства), а также усыновляющее (удочеряющее) лицо</a:t>
            </a:r>
            <a:r>
              <a:rPr lang="ru-RU" sz="1100" dirty="0" smtClean="0"/>
              <a:t>. Должностное </a:t>
            </a:r>
            <a:r>
              <a:rPr lang="ru-RU" sz="1100" dirty="0"/>
              <a:t>лицо, действующее из корыстных побуждений, в этой ситуации подлежит ответственности за злоупотребление должностными полномочиями (ст. 285 </a:t>
            </a:r>
            <a:r>
              <a:rPr lang="ru-RU" sz="1100" dirty="0" smtClean="0"/>
              <a:t>УК РФ) </a:t>
            </a:r>
            <a:r>
              <a:rPr lang="ru-RU" sz="1100" dirty="0"/>
              <a:t>или за получение взятки (ст. 290 </a:t>
            </a:r>
            <a:r>
              <a:rPr lang="ru-RU" sz="1100" dirty="0" smtClean="0"/>
              <a:t>УК РФ). </a:t>
            </a:r>
            <a:endParaRPr lang="ru-RU" sz="1100" dirty="0">
              <a:latin typeface="Arial Narrow" pitchFamily="34" charset="0"/>
            </a:endParaRPr>
          </a:p>
        </p:txBody>
      </p:sp>
      <p:sp>
        <p:nvSpPr>
          <p:cNvPr id="330756" name="Rectangle 14"/>
          <p:cNvSpPr>
            <a:spLocks noChangeArrowheads="1"/>
          </p:cNvSpPr>
          <p:nvPr/>
        </p:nvSpPr>
        <p:spPr bwMode="auto">
          <a:xfrm>
            <a:off x="-20638" y="177800"/>
            <a:ext cx="8964613" cy="29845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Иные преступления против семьи и несовершеннолетних (ст. </a:t>
            </a:r>
            <a:r>
              <a:rPr lang="ru-RU" sz="1600" b="1" dirty="0" smtClean="0"/>
              <a:t>153-157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835696" y="6597352"/>
            <a:ext cx="491452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семьи и несовершеннолетних</a:t>
            </a:r>
            <a:endParaRPr lang="ru-RU"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050" dirty="0"/>
              <a:t>Разглашение тайны усыновления (удочерения) (ст. 155 </a:t>
            </a:r>
            <a:r>
              <a:rPr lang="ru-RU" sz="1050" dirty="0" smtClean="0"/>
              <a:t>УК РФ) </a:t>
            </a:r>
            <a:r>
              <a:rPr lang="ru-RU" sz="1050" dirty="0"/>
              <a:t>с объективной стороны означает сообщение в любой форме (устно, письменно, анонимно) о факте усыновления (удочерения) ребенка вопреки воле усыновителя как усыновленному ребенку, так и любому другому лицу. Преступление является оконченным независимо от наступления каких-либо общественно опасных последствий. Субъект преступления: 1) лицо, которое обязано хранить тайну усыновления (удочерения) как служебную или профессиональную тайну (судья вынесший решение об усыновлении, должностное лицо, осуществляющее государственную регистрацию усыновления), т.е. специальный субъект; 2) любое достигшее 16-летнего возраста лицо, которому достоверно известно о факте усыновления. Субъективная сторона при совершении деяния специальным субъектом - вина в форме прямого умысла (мотив значения не имеет). Неисполнение обязанностей по воспитанию несовершеннолетнего (ст. 156 </a:t>
            </a:r>
            <a:r>
              <a:rPr lang="ru-RU" sz="1050" dirty="0" smtClean="0"/>
              <a:t>УК РФ) </a:t>
            </a:r>
            <a:r>
              <a:rPr lang="ru-RU" sz="1050" dirty="0"/>
              <a:t>с объективной стороны образует деяние (действие или бездействие), которое грубо нарушает разумно допустимые в демократическом обществе принудительные меры по воспитанию несовершеннолетних детей родителями или иными лицами, уполномоченными проводить воспитательную работу. Фактически преступление выражается в жестоком обращении по отношению к ребенку со стороны родителей или иных лиц, на которых возложены обязанности по воспитанию несовершеннолетних. </a:t>
            </a:r>
            <a:endParaRPr lang="ru-RU" sz="1050" dirty="0" smtClean="0"/>
          </a:p>
          <a:p>
            <a:pPr indent="450000" algn="just" eaLnBrk="0" hangingPunct="0"/>
            <a:r>
              <a:rPr lang="ru-RU" sz="1050" b="1" dirty="0" smtClean="0"/>
              <a:t>Жестокое </a:t>
            </a:r>
            <a:r>
              <a:rPr lang="ru-RU" sz="1050" b="1" dirty="0"/>
              <a:t>обращение</a:t>
            </a:r>
            <a:r>
              <a:rPr lang="ru-RU" sz="1050" dirty="0"/>
              <a:t> - это причинение ребенку особых физических и психических страданий путем побоев, лишения пищи и воды, крова, одежды (в холодное время года) и т.п. Умышленное причинение тяжкого или средней тяжести вреда здоровью, а также истязание ребенка влечет ответственность по ст. 111, 112 или 117 </a:t>
            </a:r>
            <a:r>
              <a:rPr lang="ru-RU" sz="1050" dirty="0" smtClean="0"/>
              <a:t>УК РФ. </a:t>
            </a:r>
            <a:r>
              <a:rPr lang="ru-RU" sz="1050" dirty="0"/>
              <a:t>Доведение несовершеннолетнего до самоубийства путем жестокого обращения с ним влечет ответственность по ст. 110 </a:t>
            </a:r>
            <a:r>
              <a:rPr lang="ru-RU" sz="1050" dirty="0" smtClean="0"/>
              <a:t>УК РФ</a:t>
            </a:r>
            <a:r>
              <a:rPr lang="ru-RU" sz="1050" b="1" dirty="0" smtClean="0"/>
              <a:t>. </a:t>
            </a:r>
          </a:p>
          <a:p>
            <a:pPr indent="450000" algn="just" eaLnBrk="0" hangingPunct="0"/>
            <a:r>
              <a:rPr lang="ru-RU" sz="1050" b="1" dirty="0" smtClean="0"/>
              <a:t>Субъективная </a:t>
            </a:r>
            <a:r>
              <a:rPr lang="ru-RU" sz="1050" b="1" dirty="0"/>
              <a:t>сторона преступления </a:t>
            </a:r>
            <a:r>
              <a:rPr lang="ru-RU" sz="1050" dirty="0"/>
              <a:t>- вина в форме прямого умысла. </a:t>
            </a:r>
            <a:endParaRPr lang="ru-RU" sz="1050" dirty="0" smtClean="0"/>
          </a:p>
          <a:p>
            <a:pPr indent="450000" algn="just" eaLnBrk="0" hangingPunct="0"/>
            <a:r>
              <a:rPr lang="ru-RU" sz="1050" b="1" dirty="0" smtClean="0"/>
              <a:t>Субъект </a:t>
            </a:r>
            <a:r>
              <a:rPr lang="ru-RU" sz="1050" b="1" dirty="0"/>
              <a:t>преступления</a:t>
            </a:r>
            <a:r>
              <a:rPr lang="ru-RU" sz="1050" dirty="0"/>
              <a:t> - специальный: а) родители (кровные, усыновители, приемные); б) иное лицо, на которое возложены обязанности по воспитанию несовершеннолетнего (ребенка), например, опекун (попечитель); в) педагог или другой работник образовательного, воспитательного, лечебного либо иного учреждения, обязанного осуществлять надзор за </a:t>
            </a:r>
            <a:r>
              <a:rPr lang="ru-RU" sz="1050" dirty="0" err="1"/>
              <a:t>несовешеннолетним</a:t>
            </a:r>
            <a:r>
              <a:rPr lang="ru-RU" sz="1050" dirty="0"/>
              <a:t>. Злостное уклонение от уплаты средств на содержание детей или нетрудоспособных родителей (ст. 157 </a:t>
            </a:r>
            <a:r>
              <a:rPr lang="ru-RU" sz="1050" dirty="0" smtClean="0"/>
              <a:t>УК РФ) </a:t>
            </a:r>
            <a:r>
              <a:rPr lang="ru-RU" sz="1050" dirty="0"/>
              <a:t>с объективной стороны заключается в бездействии: 1) злостном уклонении родителя от уплаты по решению суда средств на содержание несовершеннолетних детей, а равно нетрудоспособных детей, достигших 18-летнего возраста (алиментов); 2) злостном уклонении совершеннолетних детей от содержания своих нетрудоспособных родителей. Обязательным условием наступления ответственности по ч. 1 или ч. 2 данной статьи является вступление в законную силу вынесенного судом решения о взыскании средств на содержание несовершеннолетних детей либо нетрудоспособных родителей (алиментов) с учетом размера заработка (дохода). </a:t>
            </a:r>
            <a:endParaRPr lang="ru-RU" sz="1050" dirty="0" smtClean="0"/>
          </a:p>
          <a:p>
            <a:pPr indent="450000" algn="just" eaLnBrk="0" hangingPunct="0"/>
            <a:r>
              <a:rPr lang="ru-RU" sz="1050" b="1" dirty="0" smtClean="0"/>
              <a:t>Уклонение</a:t>
            </a:r>
            <a:r>
              <a:rPr lang="ru-RU" sz="1050" dirty="0" smtClean="0"/>
              <a:t> </a:t>
            </a:r>
            <a:r>
              <a:rPr lang="ru-RU" sz="1050" dirty="0"/>
              <a:t>- это не только прямой отказ от уплаты по решению суда или постановлению судьи алиментов на детей, но и сокрытие лицом своего действительного заработка, смена работы или места жительства с целью избежать удержаний по исполнительному листу, уклонение с той же целью от работы или иные действия, свидетельствующие об уклонении от уплаты присужденных средств. Вопрос о злостности уклонения должен решаться в каждом конкретном случае с учетом продолжительности и причин неуплаты лицом алиментов и всех других обстоятельств дела. </a:t>
            </a:r>
            <a:endParaRPr lang="ru-RU" sz="1050" dirty="0" smtClean="0"/>
          </a:p>
          <a:p>
            <a:pPr indent="450000" algn="just" eaLnBrk="0" hangingPunct="0"/>
            <a:r>
              <a:rPr lang="ru-RU" sz="1050" b="1" dirty="0" smtClean="0"/>
              <a:t>Субъективная </a:t>
            </a:r>
            <a:r>
              <a:rPr lang="ru-RU" sz="1050" b="1" dirty="0"/>
              <a:t>сторона</a:t>
            </a:r>
            <a:r>
              <a:rPr lang="ru-RU" sz="1050" dirty="0"/>
              <a:t> - вина в форме прямого умысла. Субъект преступления по ч. 1 ст. 157 </a:t>
            </a:r>
            <a:r>
              <a:rPr lang="ru-RU" sz="1050" dirty="0" smtClean="0"/>
              <a:t>УК РФ </a:t>
            </a:r>
            <a:r>
              <a:rPr lang="ru-RU" sz="1050" dirty="0"/>
              <a:t>- родители, т.е. лица, записанные отцом и матерью ребенка в книге записей рождения, в том числе и те, отцовство которых установлено в порядке, предусмотренном ч. 3 ст. 48 и ст. 49 Семейного кодекса РФ, а также усыновители. По ч. 2 ст. </a:t>
            </a:r>
            <a:r>
              <a:rPr lang="ru-RU" sz="1050" dirty="0" smtClean="0"/>
              <a:t>157 УК РФ </a:t>
            </a:r>
            <a:r>
              <a:rPr lang="ru-RU" sz="1050" dirty="0"/>
              <a:t>субъектом преступления являются как родные (по происхождению) дети, так и иные лица, которые по закону приравнены к ним.</a:t>
            </a:r>
            <a:br>
              <a:rPr lang="ru-RU" sz="1050" dirty="0"/>
            </a:br>
            <a:endParaRPr lang="ru-RU" sz="105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1835696" y="6597352"/>
            <a:ext cx="4914528" cy="318939"/>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семьи и несовершеннолетних</a:t>
            </a:r>
            <a:endParaRPr lang="ru-RU" b="1" i="1" u="sng" dirty="0">
              <a:solidFill>
                <a:schemeClr val="bg1"/>
              </a:solidFill>
              <a:latin typeface="Segoe Print" pitchFamily="2"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24635" y="1340768"/>
            <a:ext cx="9168635" cy="4104605"/>
          </a:xfrm>
          <a:prstGeom prst="rect">
            <a:avLst/>
          </a:prstGeom>
          <a:noFill/>
          <a:ln w="9525">
            <a:noFill/>
            <a:miter lim="800000"/>
            <a:headEnd/>
            <a:tailEnd/>
          </a:ln>
          <a:effectLst/>
        </p:spPr>
        <p:txBody>
          <a:bodyPr/>
          <a:lstStyle/>
          <a:p>
            <a:pPr eaLnBrk="0" hangingPunct="0">
              <a:spcBef>
                <a:spcPct val="50000"/>
              </a:spcBef>
            </a:pPr>
            <a:r>
              <a:rPr lang="ru-RU" sz="1600" u="sng" dirty="0" smtClean="0">
                <a:ea typeface="Tahoma" pitchFamily="34" charset="0"/>
                <a:cs typeface="Tahoma" pitchFamily="34" charset="0"/>
                <a:hlinkClick r:id="rId2" action="ppaction://hlinksldjump"/>
              </a:rPr>
              <a:t>Понятие и виды преступлений против собственности</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3" action="ppaction://hlinksldjump"/>
              </a:rPr>
              <a:t>Понятие хищения</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4" action="ppaction://hlinksldjump"/>
              </a:rPr>
              <a:t>Кража (ст. 158 УК РФ)</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5" action="ppaction://hlinksldjump"/>
              </a:rPr>
              <a:t>Мошенничество (</a:t>
            </a:r>
            <a:r>
              <a:rPr lang="ru-RU" sz="1600" u="sng" dirty="0" err="1" smtClean="0">
                <a:ea typeface="Tahoma" pitchFamily="34" charset="0"/>
                <a:cs typeface="Tahoma" pitchFamily="34" charset="0"/>
                <a:hlinkClick r:id="rId5" action="ppaction://hlinksldjump"/>
              </a:rPr>
              <a:t>c</a:t>
            </a:r>
            <a:r>
              <a:rPr lang="ru-RU" sz="1600" u="sng" dirty="0" err="1">
                <a:ea typeface="Tahoma" pitchFamily="34" charset="0"/>
                <a:cs typeface="Tahoma" pitchFamily="34" charset="0"/>
                <a:hlinkClick r:id="rId5" action="ppaction://hlinksldjump"/>
              </a:rPr>
              <a:t>т</a:t>
            </a:r>
            <a:r>
              <a:rPr lang="ru-RU" sz="1600" u="sng" dirty="0" smtClean="0">
                <a:ea typeface="Tahoma" pitchFamily="34" charset="0"/>
                <a:cs typeface="Tahoma" pitchFamily="34" charset="0"/>
                <a:hlinkClick r:id="rId5" action="ppaction://hlinksldjump"/>
              </a:rPr>
              <a:t>. 159 УК РФ)</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6" action="ppaction://hlinksldjump"/>
              </a:rPr>
              <a:t>Присвоение и растрата (ст. 160 УК РФ)</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7" action="ppaction://hlinksldjump"/>
              </a:rPr>
              <a:t>Грабеж (ст. 161 УК РФ)</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8" action="ppaction://hlinksldjump"/>
              </a:rPr>
              <a:t>Разбой (</a:t>
            </a:r>
            <a:r>
              <a:rPr lang="ru-RU" sz="1600" u="sng" dirty="0" err="1" smtClean="0">
                <a:ea typeface="Tahoma" pitchFamily="34" charset="0"/>
                <a:cs typeface="Tahoma" pitchFamily="34" charset="0"/>
                <a:hlinkClick r:id="rId8" action="ppaction://hlinksldjump"/>
              </a:rPr>
              <a:t>cт</a:t>
            </a:r>
            <a:r>
              <a:rPr lang="ru-RU" sz="1600" u="sng" dirty="0" smtClean="0">
                <a:ea typeface="Tahoma" pitchFamily="34" charset="0"/>
                <a:cs typeface="Tahoma" pitchFamily="34" charset="0"/>
                <a:hlinkClick r:id="rId8" action="ppaction://hlinksldjump"/>
              </a:rPr>
              <a:t>. 162 УК РФ)</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9" action="ppaction://hlinksldjump"/>
              </a:rPr>
              <a:t>Вымогательство (</a:t>
            </a:r>
            <a:r>
              <a:rPr lang="ru-RU" sz="1600" u="sng" dirty="0" err="1" smtClean="0">
                <a:ea typeface="Tahoma" pitchFamily="34" charset="0"/>
                <a:cs typeface="Tahoma" pitchFamily="34" charset="0"/>
                <a:hlinkClick r:id="rId9" action="ppaction://hlinksldjump"/>
              </a:rPr>
              <a:t>cт</a:t>
            </a:r>
            <a:r>
              <a:rPr lang="ru-RU" sz="1600" u="sng" dirty="0" smtClean="0">
                <a:ea typeface="Tahoma" pitchFamily="34" charset="0"/>
                <a:cs typeface="Tahoma" pitchFamily="34" charset="0"/>
                <a:hlinkClick r:id="rId9" action="ppaction://hlinksldjump"/>
              </a:rPr>
              <a:t>. 163 УК РФ)</a:t>
            </a:r>
            <a:endParaRPr lang="ru-RU" sz="1600" u="sng" dirty="0" smtClean="0">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10" action="ppaction://hlinksldjump"/>
              </a:rPr>
              <a:t>Хищение предметов, имеющих особую ценность, и иные корыстные преступления против собственности (ст. 164-166</a:t>
            </a:r>
            <a:r>
              <a:rPr lang="ru-RU" sz="1600" u="sng" dirty="0">
                <a:ea typeface="Tahoma" pitchFamily="34" charset="0"/>
                <a:cs typeface="Tahoma" pitchFamily="34" charset="0"/>
                <a:hlinkClick r:id="rId9" action="ppaction://hlinksldjump"/>
              </a:rPr>
              <a:t> УК РФ</a:t>
            </a:r>
            <a:r>
              <a:rPr lang="en-US" sz="1600" u="sng" dirty="0" smtClean="0">
                <a:solidFill>
                  <a:srgbClr val="E1851F"/>
                </a:solidFill>
                <a:ea typeface="Tahoma" pitchFamily="34" charset="0"/>
                <a:cs typeface="Tahoma" pitchFamily="34" charset="0"/>
              </a:rPr>
              <a:t>)</a:t>
            </a:r>
            <a:endParaRPr lang="ru-RU" sz="1600" u="sng" dirty="0" smtClean="0">
              <a:solidFill>
                <a:srgbClr val="E1851F"/>
              </a:solidFill>
              <a:ea typeface="Tahoma" pitchFamily="34" charset="0"/>
              <a:cs typeface="Tahoma" pitchFamily="34" charset="0"/>
            </a:endParaRPr>
          </a:p>
          <a:p>
            <a:pPr eaLnBrk="0" hangingPunct="0">
              <a:spcBef>
                <a:spcPct val="50000"/>
              </a:spcBef>
            </a:pPr>
            <a:r>
              <a:rPr lang="ru-RU" sz="1600" u="sng" dirty="0" smtClean="0">
                <a:ea typeface="Tahoma" pitchFamily="34" charset="0"/>
                <a:cs typeface="Tahoma" pitchFamily="34" charset="0"/>
                <a:hlinkClick r:id="rId11" action="ppaction://hlinksldjump"/>
              </a:rPr>
              <a:t>Уничтожение и повреждение имущества (ст. 167-168</a:t>
            </a:r>
            <a:r>
              <a:rPr lang="ru-RU" sz="1600" u="sng" dirty="0">
                <a:ea typeface="Tahoma" pitchFamily="34" charset="0"/>
                <a:cs typeface="Tahoma" pitchFamily="34" charset="0"/>
                <a:hlinkClick r:id="rId9" action="ppaction://hlinksldjump"/>
              </a:rPr>
              <a:t> УК РФ</a:t>
            </a:r>
            <a:r>
              <a:rPr lang="ru-RU" sz="1600" u="sng" dirty="0" smtClean="0">
                <a:ea typeface="Tahoma" pitchFamily="34" charset="0"/>
                <a:cs typeface="Tahoma" pitchFamily="34" charset="0"/>
                <a:hlinkClick r:id="rId11" action="ppaction://hlinksldjump"/>
              </a:rPr>
              <a:t>)</a:t>
            </a:r>
            <a:endParaRPr lang="ru-RU" sz="1600" u="sng" dirty="0">
              <a:ea typeface="Tahoma" pitchFamily="34" charset="0"/>
              <a:cs typeface="Tahoma" pitchFamily="34" charset="0"/>
            </a:endParaRPr>
          </a:p>
        </p:txBody>
      </p:sp>
      <p:sp>
        <p:nvSpPr>
          <p:cNvPr id="332804" name="Rectangle 11"/>
          <p:cNvSpPr>
            <a:spLocks noChangeArrowheads="1"/>
          </p:cNvSpPr>
          <p:nvPr/>
        </p:nvSpPr>
        <p:spPr bwMode="auto">
          <a:xfrm>
            <a:off x="0" y="188640"/>
            <a:ext cx="8964488"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smtClean="0"/>
              <a:t>Преступления против собственности</a:t>
            </a:r>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1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1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100" dirty="0" smtClean="0">
                <a:ea typeface="Tahoma" pitchFamily="34" charset="0"/>
                <a:cs typeface="Tahoma" pitchFamily="34" charset="0"/>
              </a:rPr>
              <a:t>Родовым объектом преступлений, предусмотренных главой 21 УК РФ, являются отношения собственности, то есть общественные отношений в сфере распределения материальных благ, предназначенных для индивидуального или коллективного потребления либо для осуществления производственной деятельности. </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Некоторые из преступлений, предусмотренных главой 21 УК РФ, являются </a:t>
            </a:r>
            <a:r>
              <a:rPr lang="ru-RU" sz="1100" dirty="0" err="1" smtClean="0">
                <a:ea typeface="Tahoma" pitchFamily="34" charset="0"/>
                <a:cs typeface="Tahoma" pitchFamily="34" charset="0"/>
              </a:rPr>
              <a:t>двуобъектными</a:t>
            </a:r>
            <a:r>
              <a:rPr lang="ru-RU" sz="1100" dirty="0" smtClean="0">
                <a:ea typeface="Tahoma" pitchFamily="34" charset="0"/>
                <a:cs typeface="Tahoma" pitchFamily="34" charset="0"/>
              </a:rPr>
              <a:t>. Это характерно, в первую очередь, для преступлений против собственности, связанных с применением насилия: разбой (ст. 162 УК РФ), вымогательство (ст. 163 УК РФ), насильственный грабеж (п. "г" ч. 2 ст. 161 УК РФ), угон транспортного средств с применением насилия (п. "в" ч. 2 и ч. 4 ст. 166 УК РФ) В насильственных имущественных преступлениях основным объектом является собственность, дополнительным - личность потерпевшего. </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В Уголовном кодексе РФ виды преступлений против собственности могут быть систематизированы следующим образом:</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Корыстные преступления, связанные с неправомерным извлечением имущественной выгоды: </a:t>
            </a:r>
          </a:p>
          <a:p>
            <a:pPr indent="450000" algn="just" eaLnBrk="0" hangingPunct="0"/>
            <a:r>
              <a:rPr lang="ru-RU" sz="1100" dirty="0" smtClean="0">
                <a:ea typeface="Tahoma" pitchFamily="34" charset="0"/>
                <a:cs typeface="Tahoma" pitchFamily="34" charset="0"/>
              </a:rPr>
              <a:t>хищения чужого имущества: кража (ст. 158 УК РФ); мошенничество (ст. 159 УК РФ); присвоение или растрата (ст. 160 УК РФ); грабеж (ст. 161 УК РФ); разбой (ст. 162 УК РФ); хищение предметов, имеющих особую ценность (ст. 164 УК РФ). </a:t>
            </a:r>
          </a:p>
          <a:p>
            <a:pPr indent="450000" algn="just" eaLnBrk="0" hangingPunct="0"/>
            <a:r>
              <a:rPr lang="ru-RU" sz="1100" dirty="0" smtClean="0">
                <a:ea typeface="Tahoma" pitchFamily="34" charset="0"/>
                <a:cs typeface="Tahoma" pitchFamily="34" charset="0"/>
              </a:rPr>
              <a:t>преступление, примыкающее к хищениям: вымогательство (ст. 163 УК РФ). </a:t>
            </a:r>
          </a:p>
          <a:p>
            <a:pPr indent="450000" algn="just" eaLnBrk="0" hangingPunct="0"/>
            <a:r>
              <a:rPr lang="ru-RU" sz="1100" dirty="0" smtClean="0">
                <a:ea typeface="Tahoma" pitchFamily="34" charset="0"/>
                <a:cs typeface="Tahoma" pitchFamily="34" charset="0"/>
              </a:rPr>
              <a:t>иные корыстные преступления: причинение имущественного ущерба путем обмана или злоупотребления доверием (ст. 165 УК РФ); неправомерное завладение автомобилем или иным транспортным средством без цели хищения (ст.166 УК РФ). </a:t>
            </a:r>
          </a:p>
          <a:p>
            <a:pPr indent="450000" algn="just" eaLnBrk="0" hangingPunct="0"/>
            <a:r>
              <a:rPr lang="ru-RU" sz="1100" dirty="0" smtClean="0">
                <a:ea typeface="Tahoma" pitchFamily="34" charset="0"/>
                <a:cs typeface="Tahoma" pitchFamily="34" charset="0"/>
              </a:rPr>
              <a:t>Преступления против собственности, не связанные с извлечением имущественной выгоды: умышленное уничтожение или повреждение имущества (ст. 167 УК РФ); уничтожение или повреждение имущества по неосторожности (ст. 168 УК РФ). </a:t>
            </a:r>
          </a:p>
          <a:p>
            <a:pPr indent="450000" algn="just" eaLnBrk="0" hangingPunct="0"/>
            <a:r>
              <a:rPr lang="ru-RU" sz="1100" dirty="0" smtClean="0">
                <a:ea typeface="Tahoma" pitchFamily="34" charset="0"/>
                <a:cs typeface="Tahoma" pitchFamily="34" charset="0"/>
              </a:rPr>
              <a:t>Основное место уделяется хищениям. Понятие и признаки хищения рассматриваются ниже. Хищения классифицируются по форме и виду. Форма хищения определяется способом его совершения. Так, кража, мошенничество, разбой и т.п. - это формы хищения. В свою очередь хищение в любой форме делится еще на виды, в зависимости от наличия или отсутствия квалифицирующих признаков. Среди форм хищения, с учетом примыкающего к ним вымогательства, можно выделить две подгруппы: 1) насильственные формы (разбой, вымогательство и грабеж, соединенный с насилием); 2) ненасильственные формы (кража, присвоение, растрата, мошенничество, грабеж без насилия). В главе 21 УК РФ на первом месте помещена статья о краже, которая традиционно рассматривается как наиболее характерная "типовая" форма хищения. За статьей о краже непосредственно следуют нормы о других ненасильственных формах хищения, а затем о насильственных. На последнем месте среди норм о хищениях помещена статья 164 УК РФ, выделенная не по форме (способу) хищения, а по особому предмету посягательства.</a:t>
            </a:r>
            <a:endParaRPr lang="ru-RU" sz="1100" dirty="0">
              <a:ea typeface="Tahoma" pitchFamily="34" charset="0"/>
              <a:cs typeface="Tahoma" pitchFamily="34" charset="0"/>
            </a:endParaRP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smtClean="0">
                <a:ea typeface="Tahoma" pitchFamily="34" charset="0"/>
                <a:cs typeface="Tahoma" pitchFamily="34" charset="0"/>
              </a:rPr>
              <a:t>Понятие и виды преступлений против собственности</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46083" name="Text Box 5"/>
          <p:cNvSpPr txBox="1">
            <a:spLocks noChangeArrowheads="1"/>
          </p:cNvSpPr>
          <p:nvPr/>
        </p:nvSpPr>
        <p:spPr bwMode="auto">
          <a:xfrm>
            <a:off x="900113" y="1844675"/>
            <a:ext cx="7697787" cy="3195638"/>
          </a:xfrm>
          <a:prstGeom prst="rect">
            <a:avLst/>
          </a:prstGeom>
          <a:noFill/>
          <a:ln w="9525">
            <a:noFill/>
            <a:miter lim="800000"/>
            <a:headEnd/>
            <a:tailEnd/>
          </a:ln>
          <a:effectLst/>
        </p:spPr>
        <p:txBody>
          <a:bodyPr/>
          <a:lstStyle/>
          <a:p>
            <a:pPr eaLnBrk="0" hangingPunct="0">
              <a:spcBef>
                <a:spcPct val="50000"/>
              </a:spcBef>
            </a:pPr>
            <a:r>
              <a:rPr lang="ru-RU" sz="2400" dirty="0">
                <a:latin typeface="Arial Narrow" pitchFamily="34" charset="0"/>
              </a:rPr>
              <a:t>1. Социальная природа понятия преступления.</a:t>
            </a:r>
          </a:p>
          <a:p>
            <a:pPr eaLnBrk="0" hangingPunct="0">
              <a:spcBef>
                <a:spcPct val="50000"/>
              </a:spcBef>
            </a:pPr>
            <a:r>
              <a:rPr lang="ru-RU" sz="2400" dirty="0">
                <a:latin typeface="Arial Narrow" pitchFamily="34" charset="0"/>
              </a:rPr>
              <a:t>2. Юридическая природа понятия преступления, виды преступлений.</a:t>
            </a:r>
          </a:p>
          <a:p>
            <a:pPr eaLnBrk="0" hangingPunct="0">
              <a:spcBef>
                <a:spcPct val="50000"/>
              </a:spcBef>
            </a:pPr>
            <a:r>
              <a:rPr lang="ru-RU" sz="2400" dirty="0">
                <a:latin typeface="Arial Narrow" pitchFamily="34" charset="0"/>
              </a:rPr>
              <a:t>3. Юридическое значение состава преступления, его элементы и признаки.</a:t>
            </a:r>
          </a:p>
          <a:p>
            <a:pPr eaLnBrk="0" hangingPunct="0">
              <a:spcBef>
                <a:spcPct val="50000"/>
              </a:spcBef>
            </a:pPr>
            <a:r>
              <a:rPr lang="ru-RU" sz="2400" dirty="0">
                <a:latin typeface="Arial Narrow" pitchFamily="34" charset="0"/>
              </a:rPr>
              <a:t>4. Состав преступления и квалификация преступлений.</a:t>
            </a:r>
          </a:p>
        </p:txBody>
      </p:sp>
      <p:sp>
        <p:nvSpPr>
          <p:cNvPr id="46084"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Тематика для написания курсовых и дипломных работ</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200" dirty="0" smtClean="0">
                <a:ea typeface="Tahoma" pitchFamily="34" charset="0"/>
                <a:cs typeface="Tahoma" pitchFamily="34" charset="0"/>
              </a:rPr>
              <a:t>Хищение - родовое собирательное понятие, которое охватывает определенную группу наиболее опасных преступлений против собственности, имеющих ряд общих объективных и субъективных признаков. Его определение дано в примечании 1 к ст. 158 УК РФ: "Под хищением в статьях настоящего Кодекса понимается совершенное с корыстной целью противоправное безвозмездное изъятие и (или) обращение чужого имущества в пользу виновного или других лиц, причинившее ущерб собственнику или иному владельцу этого имущества". Все перечисленные в законодательном определении признаки хищения являются обязательными.</a:t>
            </a:r>
          </a:p>
          <a:p>
            <a:pPr indent="450000" algn="just" eaLnBrk="0" hangingPunct="0"/>
            <a:r>
              <a:rPr lang="ru-RU" sz="1200" dirty="0" smtClean="0">
                <a:ea typeface="Tahoma" pitchFamily="34" charset="0"/>
                <a:cs typeface="Tahoma" pitchFamily="34" charset="0"/>
              </a:rPr>
              <a:t>Важнейшим признаком законодательного определения хищения является обобщенная характеристика способа действия, которая выражается словами "изъятие и (или) обращение чужого имущества в пользу виновного или других лиц". Первым элементом действия при любом хищении является изъятие имущества из обладания собственника или лица, в ведении либо под охраной которого оно находится. Если имущество по тем или иным причинам уже выбыло из обладания собственника, то завладение таким предметом не образует хищения. Неправомерное присвоение найденной или случайно оказавшейся у виновного чужой вещи влечет лишь гражданскую ответственность. С другой стороны, не является хищением обращение в свою пользу имущества, которое еще не поступило в обладание (в фонды) собственника. Причинение имущественного ущерба путем </a:t>
            </a:r>
            <a:r>
              <a:rPr lang="ru-RU" sz="1200" dirty="0" err="1" smtClean="0">
                <a:ea typeface="Tahoma" pitchFamily="34" charset="0"/>
                <a:cs typeface="Tahoma" pitchFamily="34" charset="0"/>
              </a:rPr>
              <a:t>непередачи</a:t>
            </a:r>
            <a:r>
              <a:rPr lang="ru-RU" sz="1200" dirty="0" smtClean="0">
                <a:ea typeface="Tahoma" pitchFamily="34" charset="0"/>
                <a:cs typeface="Tahoma" pitchFamily="34" charset="0"/>
              </a:rPr>
              <a:t> должного (преступная экономия) при </a:t>
            </a:r>
            <a:r>
              <a:rPr lang="ru-RU" sz="1200" dirty="0" err="1" smtClean="0">
                <a:ea typeface="Tahoma" pitchFamily="34" charset="0"/>
                <a:cs typeface="Tahoma" pitchFamily="34" charset="0"/>
              </a:rPr>
              <a:t>oпределенных</a:t>
            </a:r>
            <a:r>
              <a:rPr lang="ru-RU" sz="1200" dirty="0" smtClean="0">
                <a:ea typeface="Tahoma" pitchFamily="34" charset="0"/>
                <a:cs typeface="Tahoma" pitchFamily="34" charset="0"/>
              </a:rPr>
              <a:t> условиях может квалифицироваться по ст. 165 УК РФ. </a:t>
            </a:r>
          </a:p>
          <a:p>
            <a:pPr indent="450000" algn="just" eaLnBrk="0" hangingPunct="0"/>
            <a:r>
              <a:rPr lang="ru-RU" sz="1200" dirty="0" smtClean="0">
                <a:ea typeface="Tahoma" pitchFamily="34" charset="0"/>
                <a:cs typeface="Tahoma" pitchFamily="34" charset="0"/>
              </a:rPr>
              <a:t>Изъятие имущества при хищении сопровождается обращением его виновным в свою пользу или в пользу других лиц, то есть установлением фактического обладания вещью, "господства над вещью". Похитивший имущество владеет, пользуется и распоряжается имуществом как своим собственным, он как бы ставит себя фактически на место собственника, но юридически собственником не становится. Изъятие чужого имущества и обращение его виновным в свою пользу обычно происходят </a:t>
            </a:r>
            <a:r>
              <a:rPr lang="ru-RU" sz="1200" dirty="0" err="1" smtClean="0">
                <a:ea typeface="Tahoma" pitchFamily="34" charset="0"/>
                <a:cs typeface="Tahoma" pitchFamily="34" charset="0"/>
              </a:rPr>
              <a:t>одномоментно</a:t>
            </a:r>
            <a:r>
              <a:rPr lang="ru-RU" sz="1200" dirty="0" smtClean="0">
                <a:ea typeface="Tahoma" pitchFamily="34" charset="0"/>
                <a:cs typeface="Tahoma" pitchFamily="34" charset="0"/>
              </a:rPr>
              <a:t>, совершаются одним действием. Если же процесс хищения имеет протяженность во времени, то именно указание на обращение имущества в пользу виновного характеризует момент окончания преступления, когда виновный противоправно приобретает возможность распоряжаться и пользоваться чужим имуществом как своим собственным. </a:t>
            </a:r>
          </a:p>
          <a:p>
            <a:pPr indent="450000" algn="just" eaLnBrk="0" hangingPunct="0"/>
            <a:r>
              <a:rPr lang="ru-RU" sz="1200" dirty="0" smtClean="0">
                <a:ea typeface="Tahoma" pitchFamily="34" charset="0"/>
                <a:cs typeface="Tahoma" pitchFamily="34" charset="0"/>
              </a:rPr>
              <a:t>Обязательным признаком хищения, как и большинства других преступлений против собственности, является имущество как предмет посягательства. Имущество как предмет хищения - это вещи, деньги, ценные бумаги и другие предметы материального мира, обладающие стоимостью, по поводу которых существуют отношения собственности, нарушенные преступлением.</a:t>
            </a:r>
          </a:p>
          <a:p>
            <a:pPr indent="450000" algn="just" eaLnBrk="0" hangingPunct="0"/>
            <a:r>
              <a:rPr lang="ru-RU" sz="1200" dirty="0" smtClean="0">
                <a:ea typeface="Tahoma" pitchFamily="34" charset="0"/>
                <a:cs typeface="Tahoma" pitchFamily="34" charset="0"/>
              </a:rPr>
              <a:t>В законодательном определении хищения назван и такой признак, как причинение преступлением ущерба собственнику или иному владельцу похищенного имущества. Ущерб состоит в уменьшении объема наличного имущества (имущественных фондов) потерпевшего. Поскольку предметом хищения всегда является вещь, обладающая стоимостью, то ущерб от хищения определяется только стоимостью похищенного</a:t>
            </a:r>
            <a:r>
              <a:rPr lang="en-US" sz="1200" dirty="0" smtClean="0">
                <a:ea typeface="Tahoma" pitchFamily="34" charset="0"/>
                <a:cs typeface="Tahoma" pitchFamily="34" charset="0"/>
              </a:rPr>
              <a:t>.</a:t>
            </a:r>
            <a:endParaRPr lang="ru-RU" sz="1200" dirty="0" smtClean="0">
              <a:ea typeface="Tahoma" pitchFamily="34" charset="0"/>
              <a:cs typeface="Tahoma" pitchFamily="34" charset="0"/>
            </a:endParaRP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ea typeface="Tahoma" pitchFamily="34" charset="0"/>
                <a:cs typeface="Tahoma" pitchFamily="34" charset="0"/>
              </a:rPr>
              <a:t>Понятие хищения</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smtClean="0"/>
              <a:t>Признак противоправности означает, что хищение осуществляется не только способом, запрещенным законом (объективная противоправность), но и при отсутствии у виновного права на это имущество (субъективная противоправность). Отсюда следует, что завладение имуществом, на которое субъект имеет право, не является хищением, даже если оно совершено одним из способов названных в статьях 158-163 УК РФ. Такие действия могут быть при соответствующих условиях расценены как самоуправство (ст. 330 УК РФ).</a:t>
            </a:r>
          </a:p>
          <a:p>
            <a:pPr indent="450000" algn="just" eaLnBrk="0" hangingPunct="0"/>
            <a:endParaRPr lang="ru-RU" sz="1200" dirty="0" smtClean="0"/>
          </a:p>
          <a:p>
            <a:pPr indent="450000" algn="just" eaLnBrk="0" hangingPunct="0"/>
            <a:r>
              <a:rPr lang="ru-RU" sz="1200" dirty="0" smtClean="0"/>
              <a:t>Безвозмездным считается изъятие имущества без предоставления взамен эквивалентного возмещения деньгами, другим имуществом, своим трудом и т.д. Если в процессе завладения имуществом собственнику предоставляется соответствующее возмещение, то такие действия нельзя считать хищением, поскольку они не причиняют имущественного ущерба (уменьшения имущественных фондов не происходит).</a:t>
            </a:r>
          </a:p>
          <a:p>
            <a:pPr indent="450000" algn="just" eaLnBrk="0" hangingPunct="0"/>
            <a:endParaRPr lang="ru-RU" sz="1200" dirty="0" smtClean="0"/>
          </a:p>
          <a:p>
            <a:pPr indent="450000" algn="just" eaLnBrk="0" hangingPunct="0"/>
            <a:r>
              <a:rPr lang="ru-RU" sz="1200" dirty="0" smtClean="0"/>
              <a:t>С субъективной стороны любое хищение характеризуется прямым умыслом и корыстной целью. Виновный сознает, что в результате его действий определенное чужое имущество переходит в его обладание, и желает этого. Он сознает также противоправный и безвозмездный характер завладения имуществом. В содержание умысла входит и сознание виновным формы хищения, а также в соответствующих случаях наличия квалифицирующих признаков хищения. Корыстная цель при хищении предполагает стремление обратить похищенное чужое имущество в свою собственность или собственность третьего лица. Корыстная цель в хищении реализуется как получение фактической возможности владеть, пользоваться и распоряжаться похищенным имуществом как своим собственным.</a:t>
            </a:r>
          </a:p>
          <a:p>
            <a:pPr indent="450000" algn="just" eaLnBrk="0" hangingPunct="0"/>
            <a:endParaRPr lang="ru-RU" sz="1200" dirty="0" smtClean="0"/>
          </a:p>
          <a:p>
            <a:pPr indent="450000" algn="just" eaLnBrk="0" hangingPunct="0"/>
            <a:r>
              <a:rPr lang="ru-RU" sz="1200" dirty="0" smtClean="0"/>
              <a:t>Субъектом хищения является вменяемое физическое лицо, достигшее установленного возраста. Возраст, по достижении которого наступает уголовная ответственность, неодинаков для различных форм хищения. Согласно ст. 20 УК РФ ответственность за кражу, грабеж, разбой, вымогательство (равно как и по ст. 166 и ч. 2 ст. 167 УК РФ) наступает с четырнадцати лет, а за мошенничество, присвоение и растрату (как и за иные преступления против собственности) с шестнадцати лет.</a:t>
            </a:r>
          </a:p>
          <a:p>
            <a:pPr indent="450000" algn="just" eaLnBrk="0" hangingPunct="0"/>
            <a:endParaRPr lang="ru-RU" sz="1200" dirty="0" smtClean="0"/>
          </a:p>
          <a:p>
            <a:pPr indent="450000" algn="just" eaLnBrk="0" hangingPunct="0"/>
            <a:endParaRPr lang="ru-RU" sz="1200" dirty="0" smtClean="0"/>
          </a:p>
          <a:p>
            <a:pPr indent="450000" algn="just" eaLnBrk="0" hangingPunct="0"/>
            <a:endParaRPr lang="ru-RU" sz="1200" dirty="0" smtClean="0"/>
          </a:p>
          <a:p>
            <a:pPr indent="450000" algn="just" eaLnBrk="0" hangingPunct="0"/>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100" dirty="0" smtClean="0">
                <a:ea typeface="Tahoma" pitchFamily="34" charset="0"/>
                <a:cs typeface="Tahoma" pitchFamily="34" charset="0"/>
              </a:rPr>
              <a:t>Кража - "тайное хищение чужого имущества". Законодательное определение подчеркивает, что кража является формой хищения и, следовательно, обладает всеми объективными и субъективными его признаками, выделяясь только способом совершения. Способ кражи характеризуется в законе как тайный, что соответствует общепринятому представлению о краже. Тайным является такое изъятие имущества, которое происходит без ведома и согласия собственника или лица, в ведении которого находится имущество, и, как правило, незаметно для посторонних. Примером может служить обычная квартирная кража. Кража может быть совершена в присутствии владельца, если он не замечает действий преступника, например, карманная кража. Кражей является также изъятие имущества у потерпевшего, который не воспринимает происходящего: у спящего, пьяного, находящегося в обморочном состоянии, либо изъятие имущества на глазах у лица, неспособного оценить преступный характер действий виновного в силу малолетства или психической болезни.</a:t>
            </a:r>
          </a:p>
          <a:p>
            <a:pPr indent="450000" algn="just" eaLnBrk="0" hangingPunct="0"/>
            <a:r>
              <a:rPr lang="ru-RU" sz="1100" dirty="0" smtClean="0">
                <a:ea typeface="Tahoma" pitchFamily="34" charset="0"/>
                <a:cs typeface="Tahoma" pitchFamily="34" charset="0"/>
              </a:rPr>
              <a:t>Возможно совершение кражи и в присутствии посторонних лиц, если преступник пользуется тем, что присутствующие не сознают неправомерности его действий. Кражу следует отграничивать от грабежа, который совершается открыто. Если преступник ошибочно полагал, что совершает хищение тайно, а в действительности его действия осознавал потерпевший или наблюдали другие лица, то в соответствии с направленностью умысла содеянное должно квалифицироваться как кража.</a:t>
            </a:r>
          </a:p>
          <a:p>
            <a:pPr indent="450000" algn="just" eaLnBrk="0" hangingPunct="0"/>
            <a:r>
              <a:rPr lang="ru-RU" sz="1100" dirty="0" smtClean="0">
                <a:ea typeface="Tahoma" pitchFamily="34" charset="0"/>
                <a:cs typeface="Tahoma" pitchFamily="34" charset="0"/>
              </a:rPr>
              <a:t>Тайность изъятия имущества является характерным признаком кражи. Но не менее важно для квалификации кражи то, что она относится к ненасильственным формам хищения. В тех случаях, когда тайное изъятие имущества сопровождалось насилием либо насилие предшествовало тайному изъятию, содеянное не может квалифицироваться как кража. Если виновный начал совершать хищение тайно, но будучи застигнутым и сознавая это, продолжает изъятие имущества открыто, его действия представляют собой грабеж, а в случае применения насилия с целью удержания имущества непосредственно после изъятия, эти действия должны квалифицироваться, в зависимости от характера примененного насилия, как насильственный грабеж или разбой. </a:t>
            </a:r>
          </a:p>
          <a:p>
            <a:pPr indent="450000" algn="just" eaLnBrk="0" hangingPunct="0"/>
            <a:r>
              <a:rPr lang="ru-RU" sz="1100" dirty="0" smtClean="0">
                <a:ea typeface="Tahoma" pitchFamily="34" charset="0"/>
                <a:cs typeface="Tahoma" pitchFamily="34" charset="0"/>
              </a:rPr>
              <a:t>Наряду с тайностью и ненасильственным способом завладения имуществом для кражи характерно также, что похититель не обладает никакими правомочиями по распоряжению, управлению, доставке или хранению имущества, которым завладевает. Тайное изъятие вверенного имущества представляет собой не кражу, а присвоение (ст. 160 УК РФ).</a:t>
            </a:r>
          </a:p>
          <a:p>
            <a:pPr indent="450000" algn="just" eaLnBrk="0" hangingPunct="0"/>
            <a:r>
              <a:rPr lang="ru-RU" sz="1100" dirty="0" smtClean="0">
                <a:ea typeface="Tahoma" pitchFamily="34" charset="0"/>
                <a:cs typeface="Tahoma" pitchFamily="34" charset="0"/>
              </a:rPr>
              <a:t>В зависимости от наличия квалифицирующих обстоятельств различают три вида кражи: 1) простая кража, т.е. кража без квалифицирующих признаков (ч. 1 ст. 158 УК РФ); 2) квалифицированная кража (при наличии обстоятельств, указанных, в ч. 2 ст. 158 УК РФ); 3) особо квалифицированная кража (при наличии обстоятельств, указанных в ч. 3 ст. 158 УК РФ). </a:t>
            </a:r>
          </a:p>
          <a:p>
            <a:pPr indent="450000" algn="just" eaLnBrk="0" hangingPunct="0"/>
            <a:r>
              <a:rPr lang="ru-RU" sz="1100" dirty="0" smtClean="0">
                <a:ea typeface="Tahoma" pitchFamily="34" charset="0"/>
                <a:cs typeface="Tahoma" pitchFamily="34" charset="0"/>
              </a:rPr>
              <a:t>К числу квалифицирующих признаков ч. 2 ст. 158 УК РФ относит совершение кражи: а) группой лиц по предварительному сговору; б) с незаконным проникновением в помещение либо иное хранилище; в) с причинением значительного ущерба гражданину; г) из одежды, сумки или другой ручной клади, находившихся при потерпевшем.</a:t>
            </a:r>
          </a:p>
          <a:p>
            <a:pPr indent="450000" algn="just" eaLnBrk="0" hangingPunct="0"/>
            <a:r>
              <a:rPr lang="ru-RU" sz="1100" dirty="0" smtClean="0">
                <a:ea typeface="Tahoma" pitchFamily="34" charset="0"/>
                <a:cs typeface="Tahoma" pitchFamily="34" charset="0"/>
              </a:rPr>
              <a:t>Кража признается совершенной группой лиц по предварительному сговору, если в ней участвовали два или более исполнителя, заранее договорившиеся о совместном совершении кражи.</a:t>
            </a: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ea typeface="Tahoma" pitchFamily="34" charset="0"/>
                <a:cs typeface="Tahoma" pitchFamily="34" charset="0"/>
              </a:rPr>
              <a:t>Кража (ст. 158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100" dirty="0" smtClean="0"/>
              <a:t>Предварительным считается сговор, состоявшийся до начала преступления. Промежуток времени между сговором и началом кражи решающей </a:t>
            </a:r>
            <a:r>
              <a:rPr lang="ru-RU" sz="1100" dirty="0" err="1" smtClean="0"/>
              <a:t>pоли</a:t>
            </a:r>
            <a:r>
              <a:rPr lang="ru-RU" sz="1100" dirty="0" smtClean="0"/>
              <a:t> не играет. Если действия, непосредственно направленные на изъятие чужого имущества, уже начаты исполнителем, то последующее присоединение другого соисполнителя не образует данного квалифицирующего признака</a:t>
            </a:r>
          </a:p>
          <a:p>
            <a:pPr indent="450000" algn="just" eaLnBrk="0" hangingPunct="0"/>
            <a:endParaRPr lang="ru-RU" sz="1100" dirty="0" smtClean="0"/>
          </a:p>
          <a:p>
            <a:pPr indent="450000" algn="just" eaLnBrk="0" hangingPunct="0"/>
            <a:r>
              <a:rPr lang="ru-RU" sz="1100" dirty="0" smtClean="0"/>
              <a:t>Неоднократность отсутствует, если к моменту совершения хищения: а) судимость за прежнее преступление снята или погашена в установление законом порядке; б) истекли сроки давности уголовного преследования за прежнее преступление; в) лицо было в законном порядке освобожден от уголовной ответственности за прежнее преступление.</a:t>
            </a:r>
          </a:p>
          <a:p>
            <a:pPr indent="450000" algn="just" eaLnBrk="0" hangingPunct="0"/>
            <a:r>
              <a:rPr lang="ru-RU" sz="1100" dirty="0" smtClean="0"/>
              <a:t>Кража с незаконным проникновением в жилище "квартирная кража" представляет повышенную опасность как в силу способа совершения, так и с учетом типичных особенностей субъекта преступления. Повышенную опасность, хотя и в меньшей степени, представляет кража с </a:t>
            </a:r>
            <a:r>
              <a:rPr lang="ru-RU" sz="1100" dirty="0" err="1" smtClean="0"/>
              <a:t>проникновениием</a:t>
            </a:r>
            <a:r>
              <a:rPr lang="ru-RU" sz="1100" dirty="0" smtClean="0"/>
              <a:t> в нежилое помещение или иное хранилище ценностей, поскольку при ее совершении, как и при квартирной краже, преступник посягает на имущество, в отношении которого собственник принял определенные меры для обеспечения его сохранности.</a:t>
            </a:r>
          </a:p>
          <a:p>
            <a:pPr indent="450000" algn="just" eaLnBrk="0" hangingPunct="0"/>
            <a:r>
              <a:rPr lang="ru-RU" sz="1100" dirty="0" smtClean="0"/>
              <a:t>Для вменения рассматриваемого квалифицирующего признака необходимо установить не только, откуда совершено хищение (из жилища, помещения или хранилища), но и особый способ действия, а именно - "с проникновением" к месту хранения имущества. О проникновении в смысле п. «б" ч. 2 ст. 158 УК РФ можно говорить лишь тогда, когда оно было, во-первых, незаконным (осуществлено вопреки запрету или, во всяком случае, без ведома и согласия </a:t>
            </a:r>
            <a:r>
              <a:rPr lang="ru-RU" sz="1100" dirty="0" err="1" smtClean="0"/>
              <a:t>управомоченных</a:t>
            </a:r>
            <a:r>
              <a:rPr lang="ru-RU" sz="1100" dirty="0" smtClean="0"/>
              <a:t> лиц, а также путем обмана их), во-вторых, направлено на похищение чужого имущества. Если виновный имел свободный доступ в жилое помещение (как временный жилец или член семьи), либо вошел туда на законных основаниях (в качестве гостя или для производства каких-либо работ), то совершение им в этой ситуации кражи не дает основания для применения данного квалифицирующего признака ввиду отсутствия признака незаконности проникновения. Все составные элементы рассматриваемого квалифицирующего признака одинаково обязательны и должны оцениваться в единстве.</a:t>
            </a:r>
          </a:p>
          <a:p>
            <a:pPr indent="450000" algn="just" eaLnBrk="0" hangingPunct="0"/>
            <a:r>
              <a:rPr lang="ru-RU" sz="1100" dirty="0" smtClean="0"/>
              <a:t>Кражей, причинившей значительный ущерб гражданину, признается кража, существенно повлиявшая на имущественное положение потерпевшего. Это предполагает необходимость учета не только размера похищенного, но и материального положения потерпевшего, которое, в свою очередь, определяется размером дохода, наличием иждивенцев, социальным положением и т.д.</a:t>
            </a:r>
          </a:p>
          <a:p>
            <a:pPr indent="450000" algn="just" eaLnBrk="0" hangingPunct="0"/>
            <a:r>
              <a:rPr lang="ru-RU" sz="1100" dirty="0" smtClean="0"/>
              <a:t>Особо квалифицированной признается кража, совершенная: а) организованной группой ; б) в особо крупном размере.</a:t>
            </a:r>
          </a:p>
          <a:p>
            <a:pPr indent="450000" algn="just" eaLnBrk="0" hangingPunct="0"/>
            <a:endParaRPr lang="ru-RU" sz="1100" dirty="0" smtClean="0"/>
          </a:p>
          <a:p>
            <a:pPr indent="450000" algn="just" eaLnBrk="0" hangingPunct="0"/>
            <a:r>
              <a:rPr lang="ru-RU" sz="1100" dirty="0" smtClean="0"/>
              <a:t>Понятие организованной группы раскрывается в ч. 3 ст. 35 УК РФ.</a:t>
            </a:r>
          </a:p>
          <a:p>
            <a:pPr indent="450000" algn="just" eaLnBrk="0" hangingPunct="0"/>
            <a:endParaRPr lang="ru-RU" sz="1100" dirty="0" smtClean="0"/>
          </a:p>
          <a:p>
            <a:pPr indent="450000" algn="just" eaLnBrk="0" hangingPunct="0"/>
            <a:r>
              <a:rPr lang="ru-RU" sz="1100" dirty="0" smtClean="0"/>
              <a:t>Кража, совершенная в крупном размере (п. "б" ч. 3 ст. 158 УК РФ) - особо квалифицирующий признак. Примечанием 4 к ст. 158 УК РФ определено, что крупным размером в статьях настоящей главы, за исключением статей 159.1, 159.3, 159.4, 159.5, 159.6 УК РФ, признается стоимость имущества, превышающая двести пятьдесят тысяч рублей, а особо крупным - один миллион рублей.</a:t>
            </a:r>
          </a:p>
          <a:p>
            <a:pPr indent="450000" algn="just" eaLnBrk="0" hangingPunct="0"/>
            <a:endParaRPr lang="ru-RU" sz="1100" dirty="0" smtClean="0"/>
          </a:p>
          <a:p>
            <a:pPr indent="450000" algn="just" eaLnBrk="0" hangingPunct="0"/>
            <a:endParaRPr lang="ru-RU" sz="1100" dirty="0" smtClean="0"/>
          </a:p>
          <a:p>
            <a:pPr indent="450000" algn="just" eaLnBrk="0" hangingPunct="0"/>
            <a:endParaRPr lang="ru-RU" sz="1100" dirty="0" smtClean="0"/>
          </a:p>
          <a:p>
            <a:pPr indent="450000" algn="just" eaLnBrk="0" hangingPunct="0"/>
            <a:endParaRPr lang="ru-RU" sz="1100" dirty="0" smtClean="0"/>
          </a:p>
          <a:p>
            <a:pPr indent="450000" algn="just" eaLnBrk="0" hangingPunct="0"/>
            <a:r>
              <a:rPr lang="ru-RU" sz="1100" dirty="0"/>
              <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200" dirty="0" smtClean="0">
                <a:ea typeface="Tahoma" pitchFamily="34" charset="0"/>
                <a:cs typeface="Tahoma" pitchFamily="34" charset="0"/>
              </a:rPr>
              <a:t>Мошенничество - хищение чужого имущества или приобретение прав на чужое имущество путем обмана или злоупотребления доверием. Как форма хищения мошенничество обладает всеми его признаками. От других форм хищения мошенничество отличается, прежде всего, специфическим способом. Виновный завладевает имуществом (или приобретает право на имущество) путем обмана или злоупотребления доверием собственника или лица, в ведении либо под охраной которого находится имущество. В составе мошенничества обманом является как сознательное искажение истины (активный обман), так и умолчание об истине (пассивный обман). Намеренно искажая факты действительности, виновный вводит потерпевшего в заблуждение относительно их истинности, а при умолчании сознательно пользуется заблуждением, возникшем независимо от виновного. В обоих случаях потерпевший под влиянием заблуждения сам передает имущество мошеннику. Содержание обмана составляют разнообразные обстоятельства относительно которых преступник вводит в заблуждение потерпевшего (при активном обмане), либо факты, сообщение о которых удержало бы лицо от передачи имущества (при пассивном обмане). Особенность мошеннического обмана заключается в том, что по крайней мере одно из обстоятельств, в отношении которых лжет виновный, служит основанием (разумеется, мнимым) для передачи ему имущества. Однако в содержание мошеннического обмана могут входить и другие обстоятельства, которые не служат непосредственным основанием для передачи имущества, но учитываются потерпевшим, когда он принимает решение о передаче имущества.</a:t>
            </a:r>
          </a:p>
          <a:p>
            <a:pPr indent="450000" algn="just" eaLnBrk="0" hangingPunct="0"/>
            <a:endParaRPr lang="ru-RU" sz="1200" dirty="0" smtClean="0">
              <a:ea typeface="Tahoma" pitchFamily="34" charset="0"/>
              <a:cs typeface="Tahoma" pitchFamily="34" charset="0"/>
            </a:endParaRPr>
          </a:p>
          <a:p>
            <a:pPr indent="450000" algn="just" eaLnBrk="0" hangingPunct="0"/>
            <a:r>
              <a:rPr lang="ru-RU" sz="1200" dirty="0" smtClean="0">
                <a:ea typeface="Tahoma" pitchFamily="34" charset="0"/>
                <a:cs typeface="Tahoma" pitchFamily="34" charset="0"/>
              </a:rPr>
              <a:t>Формы мошеннических обманов довольно разнообразны. Искажение истины (активный обман) может быть либо словесным (в виде устного или письменного сообщения), либо заключаться в совершении различных действий: фальсификация предмета сделки, применение шулерских приемов при игре в карты или в "наперсток", подмена отсчитанной суммы фальсифицированным предметом, напоминающим пачку денег ("куклой"), внесение искажений в программу ЭВМ и т.п. При совершении мошенничества обман действием обычно сочетается со словесным. </a:t>
            </a:r>
          </a:p>
          <a:p>
            <a:pPr indent="450000" algn="just" eaLnBrk="0" hangingPunct="0"/>
            <a:endParaRPr lang="ru-RU" sz="1200" dirty="0" smtClean="0">
              <a:ea typeface="Tahoma" pitchFamily="34" charset="0"/>
              <a:cs typeface="Tahoma" pitchFamily="34" charset="0"/>
            </a:endParaRPr>
          </a:p>
          <a:p>
            <a:pPr indent="450000" algn="just" eaLnBrk="0" hangingPunct="0"/>
            <a:r>
              <a:rPr lang="ru-RU" sz="1200" dirty="0" smtClean="0">
                <a:ea typeface="Tahoma" pitchFamily="34" charset="0"/>
                <a:cs typeface="Tahoma" pitchFamily="34" charset="0"/>
              </a:rPr>
              <a:t>Мошеннический обман может совершаться как с использованием каких-либо материальных средств, так и без таковых. В качестве материальных средств обмана при посягательстве на собственность наиболее часто используются подложные документы. </a:t>
            </a:r>
          </a:p>
          <a:p>
            <a:pPr indent="450000" algn="just" eaLnBrk="0" hangingPunct="0"/>
            <a:endParaRPr lang="ru-RU" sz="1200" dirty="0" smtClean="0">
              <a:ea typeface="Tahoma" pitchFamily="34" charset="0"/>
              <a:cs typeface="Tahoma" pitchFamily="34" charset="0"/>
            </a:endParaRPr>
          </a:p>
          <a:p>
            <a:pPr indent="450000" algn="just" eaLnBrk="0" hangingPunct="0"/>
            <a:r>
              <a:rPr lang="ru-RU" sz="1200" dirty="0" smtClean="0">
                <a:ea typeface="Tahoma" pitchFamily="34" charset="0"/>
                <a:cs typeface="Tahoma" pitchFamily="34" charset="0"/>
              </a:rPr>
              <a:t>Обман в мошенничестве обычно сочетается со злоупотреблением доверием. Значительно реже злоупотребление доверием выступает в роли самостоятельного способа мошенничества. Примером может служить злоупотребление бланковой подписью (использование незаполненного подписанного бланка в целях завладения имуществом).</a:t>
            </a:r>
          </a:p>
          <a:p>
            <a:pPr indent="450000" algn="just" eaLnBrk="0" hangingPunct="0"/>
            <a:endParaRPr lang="ru-RU" sz="1200" dirty="0" smtClean="0">
              <a:ea typeface="Tahoma" pitchFamily="34" charset="0"/>
              <a:cs typeface="Tahoma" pitchFamily="34" charset="0"/>
            </a:endParaRP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Мошенничество (</a:t>
            </a:r>
            <a:r>
              <a:rPr lang="en-US" sz="1600" b="1" dirty="0" smtClean="0"/>
              <a:t>c</a:t>
            </a:r>
            <a:r>
              <a:rPr lang="ru-RU" sz="1600" b="1" dirty="0" smtClean="0"/>
              <a:t>т</a:t>
            </a:r>
            <a:r>
              <a:rPr lang="en-US" sz="1600" b="1" dirty="0" smtClean="0"/>
              <a:t>. 159</a:t>
            </a:r>
            <a:r>
              <a:rPr lang="ru-RU" sz="1600" b="1" dirty="0" smtClean="0"/>
              <a:t> УК РФ</a:t>
            </a:r>
            <a:r>
              <a:rPr lang="en-US" sz="1600" b="1" dirty="0" smtClean="0"/>
              <a:t>)</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200" dirty="0" smtClean="0">
                <a:ea typeface="Tahoma" pitchFamily="34" charset="0"/>
                <a:cs typeface="Tahoma" pitchFamily="34" charset="0"/>
              </a:rPr>
              <a:t>В статье 160 УК РФ установлена ответственность за присвоение чужого имущества, вверенного для определенной цели, или растрату этого имущества. Это две самостоятельные формы хищения, хотя и очень близкие по содержанию.</a:t>
            </a:r>
          </a:p>
          <a:p>
            <a:pPr indent="450000" algn="just" eaLnBrk="0" hangingPunct="0"/>
            <a:endParaRPr lang="ru-RU" sz="1200" dirty="0" smtClean="0">
              <a:ea typeface="Tahoma" pitchFamily="34" charset="0"/>
              <a:cs typeface="Tahoma" pitchFamily="34" charset="0"/>
            </a:endParaRPr>
          </a:p>
          <a:p>
            <a:pPr indent="450000" algn="just" eaLnBrk="0" hangingPunct="0"/>
            <a:r>
              <a:rPr lang="ru-RU" sz="1200" dirty="0" smtClean="0">
                <a:ea typeface="Tahoma" pitchFamily="34" charset="0"/>
                <a:cs typeface="Tahoma" pitchFamily="34" charset="0"/>
              </a:rPr>
              <a:t>Присвоение состоит в неправомерном удержании (невозвращении) чужого имущества, вверенного виновному для определенной цели, а растрата представляет собой отчуждение или потребление такого имущества. Отличие присвоения и растраты от кражи и других форм хищения состоит в том, что преступник завладевает имуществом, которое ему вверено для хранения, реализации, ремонта, обработки, перевозки, временного пользования и т.д., а значит находится в его правомерном владении, либо виновный в силу служебного положения наделен правом отдавать распоряжения по поводу использования данного имущества, которое, таким образом, находится в его ведении. Переход от правомерного владения к неправомерному и характеризует момент совершения преступления. При простом удержании - это тот момент, когда преступник должен был возвратить имущество, но не сделал этого. При растрате - это момент отчуждения или потребления имущества. Различаются простой вид присвоения и растраты (ч. 1 ст. 160 УК РФ), квалифицированный вид (ч. 2 ст. 160 УК РФ) и особо квалифицированный вид (ч. 3 ст. 160 УК РФ). Квалифицирующие признаки присвоения или растраты в основном аналогичны квалифицирующим признакам кражи и мошенничества. Некоторую особенность представляют присвоение или растрата, совершенные лицом с использованием своего служебного положения ( ч. 3 ст. 160 УК РФ). Субъектом этого преступления может быть как должностное лицо, так и иной служащий, использующий свое служебное положение для присвоения или растраты имущества. Возможна ситуация, когда похищаемое имущество вверено не непосредственно виновному, а иным лицам. Однако в силу своего должностного положения лицо наделено правомочиями по управлению и распоряжению имуществом через иных лиц. Эти правомочия используются виновным вопреки интересам службы для завладения имуществом или передачи его с корыстной целью третьим лицам.</a:t>
            </a: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Присвоение и растрата (ст. 160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100" dirty="0" smtClean="0">
                <a:ea typeface="Tahoma" pitchFamily="34" charset="0"/>
                <a:cs typeface="Tahoma" pitchFamily="34" charset="0"/>
              </a:rPr>
              <a:t>Грабеж - открытое хищение чужого имущества. Как форма хищении грабеж отвечает всем его объективным и субъективным признакам. По способу действия грабеж представляет прямую противоположность кражи. Его особенность - в открытом способе завладения имуществом. Хищение является открытым (грабежом), если виновный сознавал, что совершает его в присутствии потерпевших или других лиц и что они понимают характер его действий. Преступник при этом рассчитывает на неожиданность своих действий для потерпевшего и окружающих, на их запоздалую реакцию, растерянность, испуг. Он не скрывает своего намерения завладеть чужим имуществом, его действия носят более дерзкий, вызывающий характер, чем при краже. Грабитель не только игнорирует волю потерпевшего и мнение окружающих, но и демонстрирует готовность преодолеть возможное сопротивление. Оставаясь ненасильственным преступлением, простой грабеж (ч. I ст. 161 УК РФ) представляет собой как бы ступень к насилию, чем определяется его повышенная опасность. </a:t>
            </a:r>
          </a:p>
          <a:p>
            <a:pPr indent="450000" algn="just" eaLnBrk="0" hangingPunct="0"/>
            <a:r>
              <a:rPr lang="ru-RU" sz="1100" dirty="0" smtClean="0">
                <a:ea typeface="Tahoma" pitchFamily="34" charset="0"/>
                <a:cs typeface="Tahoma" pitchFamily="34" charset="0"/>
              </a:rPr>
              <a:t>По сложившейся правовой традиции открытым считается изъятие имущества не только в присутствии собственника, владельца, или лица, ведающего имуществом, но и в присутствии посторонних. К числу посторонних не относятся соучастники грабителя, присутствующие на месте преступления, а также его близкие (родственники, приятели), со стороны которых виновный не ожидал какого-либо противодействия.</a:t>
            </a:r>
          </a:p>
          <a:p>
            <a:pPr indent="450000" algn="just" eaLnBrk="0" hangingPunct="0"/>
            <a:r>
              <a:rPr lang="ru-RU" sz="1100" dirty="0" smtClean="0">
                <a:ea typeface="Tahoma" pitchFamily="34" charset="0"/>
                <a:cs typeface="Tahoma" pitchFamily="34" charset="0"/>
              </a:rPr>
              <a:t>Открытым хищением (грабежом) является также хищение, которое преступник вначале намеревался совершить тайно, но, будучи застигнутым, продолжил на глазах у потерпевшего или других лиц. Такое "перерастание" кражи в грабеж возможно до полного завладения имуществом. Если же лицо, которое пыталось совершить хищение тайно, было застигнуто на месте преступления и, спасаясь от преследования, бросает похищенное, его действия могут квалифицироваться как покушение на кражу, но не грабеж. </a:t>
            </a:r>
          </a:p>
          <a:p>
            <a:pPr indent="450000" algn="just" eaLnBrk="0" hangingPunct="0"/>
            <a:r>
              <a:rPr lang="ru-RU" sz="1100" dirty="0" smtClean="0">
                <a:ea typeface="Tahoma" pitchFamily="34" charset="0"/>
                <a:cs typeface="Tahoma" pitchFamily="34" charset="0"/>
              </a:rPr>
              <a:t>В содержание умысла виновного при грабеже входит и сознание того, что изъятие имущества происходит открыто. Если субъект этого не сознает и ошибочно считает, что совершает хищение тайно, хотя в действительности его действия замечены потерпевшим или посторонними лицами, то содеянное нельзя считать грабежом. Изъятие имущества при таких обстоятельствах квалифицируется как кража. Подтверждением того, что у виновного был умысел на совершение кражи, служит выполнение им определенных действий, направленных на то, чтобы изъять имущество скрытно от потерпевшего и посторонних.</a:t>
            </a:r>
          </a:p>
          <a:p>
            <a:pPr indent="450000" algn="just" eaLnBrk="0" hangingPunct="0"/>
            <a:r>
              <a:rPr lang="ru-RU" sz="1100" dirty="0" smtClean="0">
                <a:ea typeface="Tahoma" pitchFamily="34" charset="0"/>
                <a:cs typeface="Tahoma" pitchFamily="34" charset="0"/>
              </a:rPr>
              <a:t>В ч. 1 ст. 161 УК РФ раскрываются признаки простого грабежа, то есть без квалифицирующих обстоятельств. Квалифицированным видом (ч. 2 ст. 161 УК РФ) считается грабеж, совершенный: а) группой лиц по предварительному сговору; б)с незаконным проникновением в жилище, помещение или иное хранилище; в) с применением насилия, не опасного для жизни или здоровья, либо угрозой применения такого насилия; д) в крупном размере. Особо квалифицированным (ч. 3 ст. 161 УК РФ) является грабеж, совершенный: а) организованной группой; б) в особо крупном размере.</a:t>
            </a:r>
          </a:p>
          <a:p>
            <a:pPr indent="450000" algn="just" eaLnBrk="0" hangingPunct="0"/>
            <a:r>
              <a:rPr lang="ru-RU" sz="1100" dirty="0" smtClean="0">
                <a:ea typeface="Tahoma" pitchFamily="34" charset="0"/>
                <a:cs typeface="Tahoma" pitchFamily="34" charset="0"/>
              </a:rPr>
              <a:t>Квалифицирующие признаки грабежа в ч. 2 ст. 161 УК РФ в основном аналогичны квалифицирующим признакам кражи.</a:t>
            </a: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Грабеж (ст. 161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smtClean="0"/>
              <a:t>Специфическим квалифицирующим признаком является совершение грабежа, соединенного с насилием, не опасным для жизни и здоровья, либо с угрозой применения такого насилия (п. "г" ч. 2 ст. 161 УК РФ). Применение насилия при завладении имуществом существенным образом меняет характер и степень общественной опасности грабежа. Объектом этого преступления являются не только отношения собственности, но и личность потерпевшего, подвергнувшегося насилию. В силу указанных особенностей насильственный грабеж можно рассматривать как самостоятельную форму хищения. В проекте УК РФ предлагалось выделить норму о насильственном грабеже в самостоятельную статью.</a:t>
            </a:r>
          </a:p>
          <a:p>
            <a:pPr indent="450000" algn="just" eaLnBrk="0" hangingPunct="0"/>
            <a:endParaRPr lang="ru-RU" sz="1200" dirty="0" smtClean="0"/>
          </a:p>
          <a:p>
            <a:pPr indent="450000" algn="just" eaLnBrk="0" hangingPunct="0"/>
            <a:r>
              <a:rPr lang="ru-RU" sz="1200" dirty="0" smtClean="0"/>
              <a:t>Под насилием, не опасным для жизни и здоровья, принято понимать побои или иные насильственные действия, связанные с причинением потерпевшему физической боли либо с ограничением его свободы, но не повлекшие за собой кратковременного расстройства здоровья или незначительной стойкой утраты трудоспособности. Насилие при грабеже используется преступником для того, чтобы лишить потерпевшего возможности сопротивляться либо принудить его к передаче имущества виновному. Соответственно не считается признаком насильственного грабежа такие действия, как обыск потерпевшего, снимание с него часов, одежды, а также перетаскивание пьяного в более удобное для совершения преступления место.</a:t>
            </a:r>
          </a:p>
          <a:p>
            <a:pPr indent="450000" algn="just" eaLnBrk="0" hangingPunct="0"/>
            <a:endParaRPr lang="ru-RU" sz="1200" dirty="0" smtClean="0"/>
          </a:p>
          <a:p>
            <a:pPr indent="450000" algn="just" eaLnBrk="0" hangingPunct="0"/>
            <a:r>
              <a:rPr lang="ru-RU" sz="1200" dirty="0" smtClean="0"/>
              <a:t>Одним из способов насильственного грабежа является приведение потерпевшего в беспомощное состояние путем применения одурманивающих веществ, не представляющих опасности для его жизни и здоровья, и последующее изъятие имущества этого лица. Однако, если при этом применялись сильнодействующие или ядовитые вещества, представляющие угрозу для жизни или здоровья, содеянное квалифицируется как разбой.</a:t>
            </a:r>
          </a:p>
          <a:p>
            <a:pPr indent="450000" algn="just" eaLnBrk="0" hangingPunct="0"/>
            <a:endParaRPr lang="ru-RU" sz="1200" dirty="0" smtClean="0"/>
          </a:p>
          <a:p>
            <a:pPr indent="450000" algn="just" eaLnBrk="0" hangingPunct="0"/>
            <a:r>
              <a:rPr lang="ru-RU" sz="1200" dirty="0" smtClean="0"/>
              <a:t>Способом совершения грабежа может служить также угроза применения насилия, не опасного для жизни и здоровья. По своему содержанию это может быть конкретизированная угроза нанести побои, ограничить свободу и т.д. Но преступник может высказать и неопределенную угрозу ("будет хуже"). Во всех случаях, когда по содержанию словесной угрозы и обстановке преступления нельзя сделать вывод о том, что существует опасность для жизни или здоровья, завладение имуществом под угрозой насилия следует квалифицировать как насильственный грабеж по п. "г" ч. 2 ст. 161 УК РФ.</a:t>
            </a:r>
          </a:p>
          <a:p>
            <a:pPr indent="450000" algn="just" eaLnBrk="0" hangingPunct="0"/>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100" dirty="0" smtClean="0">
                <a:ea typeface="Tahoma" pitchFamily="34" charset="0"/>
                <a:cs typeface="Tahoma" pitchFamily="34" charset="0"/>
              </a:rPr>
              <a:t>Разбой - наиболее опасная насильственная форма хищения. Это преступление посягает на два объекта: собственность и личность (жизнь и здоровье) потерпевшего. Часть 1 ст. 162 УК РФ определяет разбой как "нападение в целях хищения чужого имущества, совершенное с применением насилия, опасного для жизни или здоровья, либо с угрозой применения такого насилия".</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Нападение при разбое - это внезапное применение насилия к потерпевшему. Оно, как правило, совершается открыто, но может быть совершено и скрытно от потерпевшего (нападение на спящего, нанесение удара сзади, выстрел из засады и т.д.). Пленум Верховного Суда РФ предложил квалифицировать как разбой также случаи приведения потерпевшего в бессознательное состояние путем применения опасных для жизни и здоровья сильнодействующих, ядовитых или одурманивающих веществ с целью завладения имуществом.</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Насилие при разбое представляет столь высокую опасность, что это преступление признается оконченным с момента применения насилия, когда насилие предшествует (наиболее типичная ситуация) изъятию имущества. Однако применение насилия в процессе начавшегося изъятия имущества или даже непосредственно после изъятия имущества для удержания похищенного также образует состав разбоя. </a:t>
            </a:r>
          </a:p>
          <a:p>
            <a:pPr indent="450000" algn="just" eaLnBrk="0" hangingPunct="0"/>
            <a:r>
              <a:rPr lang="ru-RU" sz="1100" dirty="0" smtClean="0">
                <a:ea typeface="Tahoma" pitchFamily="34" charset="0"/>
                <a:cs typeface="Tahoma" pitchFamily="34" charset="0"/>
              </a:rPr>
              <a:t>Состав разбоя отсутствует, если виновный применяет опасное для жизни или здоровья насилие не для изъятия имущества, а с единственной целью избежать задержания. </a:t>
            </a:r>
          </a:p>
          <a:p>
            <a:pPr indent="450000" algn="just" eaLnBrk="0" hangingPunct="0"/>
            <a:r>
              <a:rPr lang="ru-RU" sz="1100" dirty="0" smtClean="0">
                <a:ea typeface="Tahoma" pitchFamily="34" charset="0"/>
                <a:cs typeface="Tahoma" pitchFamily="34" charset="0"/>
              </a:rPr>
              <a:t>Разбой отличается от насильственного грабежа тем, что применяемое при разбое насилие является опасным для жизни или здоровья. Опасность насилия определяется прежде всего по его последствиям, исходя из реального вреда, причиненного здоровью потерпевшего. Опасным для жизни или здоровья потерпевшего следует считать такое насилие, которое повлекло причинение потерпевшему тяжкого, средней тяжести или легкого вреда здоровью. </a:t>
            </a:r>
          </a:p>
          <a:p>
            <a:pPr indent="450000" algn="just" eaLnBrk="0" hangingPunct="0"/>
            <a:r>
              <a:rPr lang="ru-RU" sz="1100" dirty="0" smtClean="0">
                <a:ea typeface="Tahoma" pitchFamily="34" charset="0"/>
                <a:cs typeface="Tahoma" pitchFamily="34" charset="0"/>
              </a:rPr>
              <a:t>При решении вопроса о том, являлось ли насилие опасным для жизни или здоровья, надо учитывать не только последствия примененного насилия, но и его интенсивность, и конкретный способ его применения. В судебной практике насилием, опасным для жизни или здоровья, признаются (даже при отсутствии серьезных последствий) такие действия, как нанесение лежащему человеку ударов ногами, целенаправленное нанесение удара в жизненно важные органы, перекрывание дыхательных путей, выталкивание на ходу из транспорта, применение предметов, предназначенных для нанесения проникающих ранений и т.п. </a:t>
            </a:r>
          </a:p>
          <a:p>
            <a:pPr indent="450000" algn="just" eaLnBrk="0" hangingPunct="0"/>
            <a:r>
              <a:rPr lang="ru-RU" sz="1100" dirty="0" smtClean="0">
                <a:ea typeface="Tahoma" pitchFamily="34" charset="0"/>
                <a:cs typeface="Tahoma" pitchFamily="34" charset="0"/>
              </a:rPr>
              <a:t>Насилие может быть не только физическим, но и психическим. Психическое насилие при разбое заключается в угрозе непосредственного применения насилия, опасного для жизни или здоровья потерпевшего. Обычно нападающий запугивает потерпевшего убийством, нанесением ранений. Угроза может быть выражена словами, жестами, демонстрацией оружия. Цель угрозы - парализовать волю потерпевшего, принудить его передать имущество или не препятствовать его изъятию.</a:t>
            </a: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Разбой (</a:t>
            </a:r>
            <a:r>
              <a:rPr lang="en-US" sz="1600" b="1" dirty="0" smtClean="0"/>
              <a:t>c</a:t>
            </a:r>
            <a:r>
              <a:rPr lang="ru-RU" sz="1600" b="1" dirty="0" smtClean="0"/>
              <a:t>т. 162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200" dirty="0" smtClean="0">
                <a:ea typeface="Tahoma" pitchFamily="34" charset="0"/>
                <a:cs typeface="Tahoma" pitchFamily="34" charset="0"/>
              </a:rPr>
              <a:t>Вымогательство - требование передачи чужого имущества или права на имущество или совершение других действий имущественного характера под угрозой применения насилия либо уничтожения или повреждения чужого имущества, а равно под угрозой распространения сведений, позорящих потерпевшего или его близких, либо иных сведений, которые могут причинить вред правам или законным интересам потерпевшего или его близких. Вымогательство во всех его видах представляет собой корыстно-насильственное преступление против собственности, по степени общественной опасности мало отличающееся от насильственных форм хищения разбоя и грабежа, соединенного с насилием.</a:t>
            </a:r>
          </a:p>
          <a:p>
            <a:pPr indent="450000" algn="just" eaLnBrk="0" hangingPunct="0"/>
            <a:endParaRPr lang="ru-RU" sz="1200" dirty="0" smtClean="0">
              <a:ea typeface="Tahoma" pitchFamily="34" charset="0"/>
              <a:cs typeface="Tahoma" pitchFamily="34" charset="0"/>
            </a:endParaRPr>
          </a:p>
          <a:p>
            <a:pPr indent="450000" algn="just" eaLnBrk="0" hangingPunct="0"/>
            <a:r>
              <a:rPr lang="ru-RU" sz="1200" dirty="0" smtClean="0">
                <a:ea typeface="Tahoma" pitchFamily="34" charset="0"/>
                <a:cs typeface="Tahoma" pitchFamily="34" charset="0"/>
              </a:rPr>
              <a:t>Требование передачи имущества под угрозой каких-либо нежелательных последствий является психическим насилием. Поэтому объектом вымогательства (так же, как разбоя и грабежа) является не только собственность, но и личность потерпевшего. Сказанное тем более относится к наиболее опасным видам вымогательства, когда реальность высказанной угрозы подтверждается фактическим применением физического насилия. Поскольку вымогательство имеет конечной целью обращение имущества в свою пользу, оно, так же как и разбой, должно рассматриваться в качестве способа завладения имуществом. И точно так же, как и в разбое, момент окончания преступления (в отличие от кражи и иных форм хищения) как бы переносится на более раннюю стадию ("усеченный" состав). Вымогательство считается оконченным деянием с момента предъявления требования, подкрепленного угрозой.</a:t>
            </a:r>
          </a:p>
          <a:p>
            <a:pPr indent="450000" algn="just" eaLnBrk="0" hangingPunct="0"/>
            <a:r>
              <a:rPr lang="ru-RU" sz="1200" dirty="0" smtClean="0">
                <a:ea typeface="Tahoma" pitchFamily="34" charset="0"/>
                <a:cs typeface="Tahoma" pitchFamily="34" charset="0"/>
              </a:rPr>
              <a:t>Требование, предъявленное вымогателем собственнику (владельцу) имущества, имеет содержанием либо передачу имущества, либо передачу права на имущество, либо совершение других действий имущественного характера.</a:t>
            </a:r>
          </a:p>
          <a:p>
            <a:pPr indent="450000" algn="just" eaLnBrk="0" hangingPunct="0"/>
            <a:endParaRPr lang="ru-RU" sz="1200" dirty="0" smtClean="0">
              <a:ea typeface="Tahoma" pitchFamily="34" charset="0"/>
              <a:cs typeface="Tahoma" pitchFamily="34" charset="0"/>
            </a:endParaRPr>
          </a:p>
          <a:p>
            <a:pPr indent="450000" algn="just" eaLnBrk="0" hangingPunct="0"/>
            <a:r>
              <a:rPr lang="ru-RU" sz="1200" dirty="0" smtClean="0">
                <a:ea typeface="Tahoma" pitchFamily="34" charset="0"/>
                <a:cs typeface="Tahoma" pitchFamily="34" charset="0"/>
              </a:rPr>
              <a:t>Передача права на имущество обычно связана с последующим или предшествующим завладением самим имуществом. Действием имущественного характера являются, к примеру, выполнение каких-либо работ (строительных, ремонтных и т.д.) без соответствующего возмещения, зачисление на высокооплачиваемую и необременительную должность, необоснованное включение в число лиц, получающих какие-либо льготы по имуществу, долю в доходах и т.п.</a:t>
            </a:r>
          </a:p>
          <a:p>
            <a:pPr indent="450000" algn="just" eaLnBrk="0" hangingPunct="0"/>
            <a:r>
              <a:rPr lang="ru-RU" sz="1200" dirty="0" smtClean="0">
                <a:ea typeface="Tahoma" pitchFamily="34" charset="0"/>
                <a:cs typeface="Tahoma" pitchFamily="34" charset="0"/>
              </a:rPr>
              <a:t>Предъявление определенного требования - это первый элемент действия при вымогательстве. Второй обязательный элемент это угроза применения соответствующей "санкции" в случае невыполнения требования. Содержание угрозы составляют: а) насилие; б) уничтожение или повреждение имущества; в) нежелательное для потерпевшего распространение определенных сведений. Эти виды угрозы могут быть применены альтернативно либо в сочетании.</a:t>
            </a:r>
          </a:p>
          <a:p>
            <a:pPr indent="450000" algn="just" eaLnBrk="0" hangingPunct="0"/>
            <a:r>
              <a:rPr lang="ru-RU" sz="1200" dirty="0" smtClean="0">
                <a:ea typeface="Tahoma" pitchFamily="34" charset="0"/>
                <a:cs typeface="Tahoma" pitchFamily="34" charset="0"/>
              </a:rPr>
              <a:t>Характер насилия, которым может угрожать вымогатель, в ст. 163 УК РФ не конкретизирован. В отличие от насильственного грабежа и разбоя угроза насилием при вымогательстве не предполагает его немедленного применения. Вымогатель угрожает применить насилие в будущем в случае невыполнения его требований. При этом не имеет значения, намеревался ли он в действительности осуществить свою угрозу. Важно, что потерпевший воспринимает угрозу как реальную, в силу чего может пойти на выполнение требований вымогателя.</a:t>
            </a: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Вымогательство (</a:t>
            </a:r>
            <a:r>
              <a:rPr lang="en-US" sz="1600" b="1" dirty="0" smtClean="0"/>
              <a:t>c</a:t>
            </a:r>
            <a:r>
              <a:rPr lang="ru-RU" sz="1600" b="1" dirty="0" smtClean="0"/>
              <a:t>т</a:t>
            </a:r>
            <a:r>
              <a:rPr lang="en-US" sz="1600" b="1" dirty="0" smtClean="0"/>
              <a:t>. 163</a:t>
            </a:r>
            <a:r>
              <a:rPr lang="ru-RU" sz="1600" b="1" dirty="0" smtClean="0"/>
              <a:t> УК РФ</a:t>
            </a:r>
            <a:r>
              <a:rPr lang="en-US" sz="1600" b="1" dirty="0" smtClean="0"/>
              <a:t>)</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381977" name="Oval 1049"/>
          <p:cNvSpPr>
            <a:spLocks noChangeArrowheads="1"/>
          </p:cNvSpPr>
          <p:nvPr/>
        </p:nvSpPr>
        <p:spPr bwMode="auto">
          <a:xfrm>
            <a:off x="2514600" y="3886200"/>
            <a:ext cx="3505200" cy="762000"/>
          </a:xfrm>
          <a:prstGeom prst="ellipse">
            <a:avLst/>
          </a:prstGeom>
          <a:solidFill>
            <a:schemeClr val="tx1"/>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400" b="1">
                <a:solidFill>
                  <a:srgbClr val="000000"/>
                </a:solidFill>
                <a:latin typeface="Arial Narrow" pitchFamily="34" charset="0"/>
              </a:rPr>
              <a:t>Признаки преступления</a:t>
            </a:r>
          </a:p>
        </p:txBody>
      </p:sp>
      <p:sp>
        <p:nvSpPr>
          <p:cNvPr id="381978" name="AutoShape 1050"/>
          <p:cNvSpPr>
            <a:spLocks noChangeArrowheads="1"/>
          </p:cNvSpPr>
          <p:nvPr/>
        </p:nvSpPr>
        <p:spPr bwMode="auto">
          <a:xfrm>
            <a:off x="5943600" y="3200400"/>
            <a:ext cx="2012950" cy="762000"/>
          </a:xfrm>
          <a:prstGeom prst="wedgeEllipseCallout">
            <a:avLst>
              <a:gd name="adj1" fmla="val -93532"/>
              <a:gd name="adj2" fmla="val 325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b="1" dirty="0">
                <a:solidFill>
                  <a:srgbClr val="000000"/>
                </a:solidFill>
                <a:latin typeface="Arial Narrow" pitchFamily="34" charset="0"/>
              </a:rPr>
              <a:t>Противоправность</a:t>
            </a:r>
          </a:p>
        </p:txBody>
      </p:sp>
      <p:sp>
        <p:nvSpPr>
          <p:cNvPr id="381979" name="AutoShape 1051"/>
          <p:cNvSpPr>
            <a:spLocks noChangeArrowheads="1"/>
          </p:cNvSpPr>
          <p:nvPr/>
        </p:nvSpPr>
        <p:spPr bwMode="auto">
          <a:xfrm>
            <a:off x="900113" y="3048000"/>
            <a:ext cx="1309687" cy="741363"/>
          </a:xfrm>
          <a:prstGeom prst="wedgeEllipseCallout">
            <a:avLst>
              <a:gd name="adj1" fmla="val 100546"/>
              <a:gd name="adj2" fmla="val 58352"/>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b="1" dirty="0">
                <a:solidFill>
                  <a:srgbClr val="000000"/>
                </a:solidFill>
                <a:latin typeface="Arial Narrow" pitchFamily="34" charset="0"/>
              </a:rPr>
              <a:t>Виновность</a:t>
            </a:r>
          </a:p>
        </p:txBody>
      </p:sp>
      <p:sp>
        <p:nvSpPr>
          <p:cNvPr id="381980" name="AutoShape 1052"/>
          <p:cNvSpPr>
            <a:spLocks noChangeArrowheads="1"/>
          </p:cNvSpPr>
          <p:nvPr/>
        </p:nvSpPr>
        <p:spPr bwMode="auto">
          <a:xfrm>
            <a:off x="2362200" y="2852738"/>
            <a:ext cx="3794125" cy="347662"/>
          </a:xfrm>
          <a:prstGeom prst="wedgeEllipseCallout">
            <a:avLst>
              <a:gd name="adj1" fmla="val 5981"/>
              <a:gd name="adj2" fmla="val 201144"/>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b="1" dirty="0">
                <a:solidFill>
                  <a:srgbClr val="000000"/>
                </a:solidFill>
                <a:latin typeface="Arial Narrow" pitchFamily="34" charset="0"/>
              </a:rPr>
              <a:t>Деяние</a:t>
            </a:r>
          </a:p>
        </p:txBody>
      </p:sp>
      <p:sp>
        <p:nvSpPr>
          <p:cNvPr id="381983" name="AutoShape 1055"/>
          <p:cNvSpPr>
            <a:spLocks noChangeArrowheads="1"/>
          </p:cNvSpPr>
          <p:nvPr/>
        </p:nvSpPr>
        <p:spPr bwMode="auto">
          <a:xfrm>
            <a:off x="1116013" y="5105400"/>
            <a:ext cx="2770187" cy="914400"/>
          </a:xfrm>
          <a:prstGeom prst="wedgeEllipseCallout">
            <a:avLst>
              <a:gd name="adj1" fmla="val 35560"/>
              <a:gd name="adj2" fmla="val -90454"/>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b="1" dirty="0">
                <a:solidFill>
                  <a:srgbClr val="000000"/>
                </a:solidFill>
                <a:latin typeface="Arial Narrow" pitchFamily="34" charset="0"/>
              </a:rPr>
              <a:t>Общественная опасность</a:t>
            </a:r>
          </a:p>
        </p:txBody>
      </p:sp>
      <p:sp>
        <p:nvSpPr>
          <p:cNvPr id="381984" name="AutoShape 1056"/>
          <p:cNvSpPr>
            <a:spLocks noChangeArrowheads="1"/>
          </p:cNvSpPr>
          <p:nvPr/>
        </p:nvSpPr>
        <p:spPr bwMode="auto">
          <a:xfrm>
            <a:off x="5435600" y="5013325"/>
            <a:ext cx="2160588" cy="990600"/>
          </a:xfrm>
          <a:prstGeom prst="wedgeEllipseCallout">
            <a:avLst>
              <a:gd name="adj1" fmla="val -66532"/>
              <a:gd name="adj2" fmla="val -80769"/>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b="1" dirty="0">
                <a:solidFill>
                  <a:srgbClr val="000000"/>
                </a:solidFill>
                <a:latin typeface="Arial Narrow" pitchFamily="34" charset="0"/>
              </a:rPr>
              <a:t>Наказуемость</a:t>
            </a:r>
          </a:p>
        </p:txBody>
      </p:sp>
      <p:graphicFrame>
        <p:nvGraphicFramePr>
          <p:cNvPr id="381989" name="Object 1061"/>
          <p:cNvGraphicFramePr>
            <a:graphicFrameLocks noChangeAspect="1"/>
          </p:cNvGraphicFramePr>
          <p:nvPr/>
        </p:nvGraphicFramePr>
        <p:xfrm>
          <a:off x="250825" y="1916113"/>
          <a:ext cx="485775" cy="914400"/>
        </p:xfrm>
        <a:graphic>
          <a:graphicData uri="http://schemas.openxmlformats.org/presentationml/2006/ole">
            <mc:AlternateContent xmlns:mc="http://schemas.openxmlformats.org/markup-compatibility/2006">
              <mc:Choice xmlns:v="urn:schemas-microsoft-com:vml" Requires="v">
                <p:oleObj spid="_x0000_s47148" name="Clip" r:id="rId3" imgW="1728788" imgH="3252788" progId="">
                  <p:embed/>
                </p:oleObj>
              </mc:Choice>
              <mc:Fallback>
                <p:oleObj name="Clip" r:id="rId3" imgW="1728788" imgH="3252788" progId="">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16113"/>
                        <a:ext cx="4857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4" name="Rectangle 1071"/>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Понятие и признаки преступления</a:t>
            </a:r>
          </a:p>
          <a:p>
            <a:pPr algn="ctr"/>
            <a:endParaRPr lang="ru-RU" sz="1400" b="1">
              <a:latin typeface="Arial" charset="0"/>
            </a:endParaRPr>
          </a:p>
        </p:txBody>
      </p:sp>
      <p:sp>
        <p:nvSpPr>
          <p:cNvPr id="47115" name="Rectangle 1073"/>
          <p:cNvSpPr>
            <a:spLocks noChangeArrowheads="1"/>
          </p:cNvSpPr>
          <p:nvPr/>
        </p:nvSpPr>
        <p:spPr bwMode="auto">
          <a:xfrm>
            <a:off x="1187450" y="2060574"/>
            <a:ext cx="7099326" cy="72548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just" eaLnBrk="0" hangingPunct="0"/>
            <a:r>
              <a:rPr lang="ru-RU" sz="1400" b="1" dirty="0" smtClean="0">
                <a:solidFill>
                  <a:schemeClr val="bg1"/>
                </a:solidFill>
              </a:rPr>
              <a:t>Преступление</a:t>
            </a:r>
            <a:r>
              <a:rPr lang="ru-RU" sz="1400" dirty="0" smtClean="0">
                <a:solidFill>
                  <a:schemeClr val="bg1"/>
                </a:solidFill>
              </a:rPr>
              <a:t>- это виновно </a:t>
            </a:r>
            <a:r>
              <a:rPr lang="ru-RU" sz="1400" dirty="0">
                <a:solidFill>
                  <a:schemeClr val="bg1"/>
                </a:solidFill>
              </a:rPr>
              <a:t>совершенное общественно </a:t>
            </a:r>
          </a:p>
          <a:p>
            <a:pPr algn="just" eaLnBrk="0" hangingPunct="0"/>
            <a:r>
              <a:rPr lang="ru-RU" sz="1400" dirty="0">
                <a:solidFill>
                  <a:schemeClr val="bg1"/>
                </a:solidFill>
              </a:rPr>
              <a:t>опасное деяние, </a:t>
            </a:r>
            <a:r>
              <a:rPr lang="ru-RU" sz="1400" dirty="0" smtClean="0">
                <a:solidFill>
                  <a:schemeClr val="bg1"/>
                </a:solidFill>
              </a:rPr>
              <a:t>запрещенное </a:t>
            </a:r>
            <a:r>
              <a:rPr lang="ru-RU" sz="1400" dirty="0">
                <a:solidFill>
                  <a:schemeClr val="bg1"/>
                </a:solidFill>
              </a:rPr>
              <a:t>настоящим Кодексом </a:t>
            </a:r>
            <a:r>
              <a:rPr lang="ru-RU" sz="1400" dirty="0" smtClean="0">
                <a:solidFill>
                  <a:schemeClr val="bg1"/>
                </a:solidFill>
              </a:rPr>
              <a:t> под угрозой наказания(ст</a:t>
            </a:r>
            <a:r>
              <a:rPr lang="ru-RU" sz="1400" dirty="0">
                <a:solidFill>
                  <a:schemeClr val="bg1"/>
                </a:solidFill>
              </a:rPr>
              <a:t>. 14 </a:t>
            </a:r>
            <a:r>
              <a:rPr lang="ru-RU" sz="1400" dirty="0" smtClean="0">
                <a:solidFill>
                  <a:schemeClr val="bg1"/>
                </a:solidFill>
              </a:rPr>
              <a:t>УК РФ).</a:t>
            </a:r>
            <a:endParaRPr lang="ru-RU" sz="1400" b="1" dirty="0">
              <a:solidFill>
                <a:schemeClr val="bg1"/>
              </a:solidFill>
            </a:endParaRPr>
          </a:p>
          <a:p>
            <a:pPr algn="just"/>
            <a:endParaRPr lang="ru-RU" sz="1400" b="1" dirty="0">
              <a:latin typeface="Arial" charset="0"/>
            </a:endParaRPr>
          </a:p>
        </p:txBody>
      </p:sp>
      <p:sp>
        <p:nvSpPr>
          <p:cNvPr id="1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9" name="Управляющая кнопка: возврат 18">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0"/>
                                  </p:stCondLst>
                                  <p:childTnLst>
                                    <p:set>
                                      <p:cBhvr>
                                        <p:cTn id="6" dur="1" fill="hold">
                                          <p:stCondLst>
                                            <p:cond delay="0"/>
                                          </p:stCondLst>
                                        </p:cTn>
                                        <p:tgtEl>
                                          <p:spTgt spid="381977"/>
                                        </p:tgtEl>
                                        <p:attrNameLst>
                                          <p:attrName>style.visibility</p:attrName>
                                        </p:attrNameLst>
                                      </p:cBhvr>
                                      <p:to>
                                        <p:strVal val="visible"/>
                                      </p:to>
                                    </p:set>
                                    <p:animEffect transition="in" filter="checkerboard(down)">
                                      <p:cBhvr>
                                        <p:cTn id="7" dur="500"/>
                                        <p:tgtEl>
                                          <p:spTgt spid="381977"/>
                                        </p:tgtEl>
                                      </p:cBhvr>
                                    </p:animEffect>
                                  </p:childTnLst>
                                </p:cTn>
                              </p:par>
                            </p:childTnLst>
                          </p:cTn>
                        </p:par>
                        <p:par>
                          <p:cTn id="8" fill="hold" nodeType="afterGroup">
                            <p:stCondLst>
                              <p:cond delay="500"/>
                            </p:stCondLst>
                            <p:childTnLst>
                              <p:par>
                                <p:cTn id="9" presetID="17" presetClass="entr" presetSubtype="10" fill="hold" grpId="0" nodeType="afterEffect">
                                  <p:stCondLst>
                                    <p:cond delay="5000"/>
                                  </p:stCondLst>
                                  <p:childTnLst>
                                    <p:set>
                                      <p:cBhvr>
                                        <p:cTn id="10" dur="1" fill="hold">
                                          <p:stCondLst>
                                            <p:cond delay="0"/>
                                          </p:stCondLst>
                                        </p:cTn>
                                        <p:tgtEl>
                                          <p:spTgt spid="381980"/>
                                        </p:tgtEl>
                                        <p:attrNameLst>
                                          <p:attrName>style.visibility</p:attrName>
                                        </p:attrNameLst>
                                      </p:cBhvr>
                                      <p:to>
                                        <p:strVal val="visible"/>
                                      </p:to>
                                    </p:set>
                                    <p:anim calcmode="lin" valueType="num">
                                      <p:cBhvr>
                                        <p:cTn id="11" dur="500" fill="hold"/>
                                        <p:tgtEl>
                                          <p:spTgt spid="381980"/>
                                        </p:tgtEl>
                                        <p:attrNameLst>
                                          <p:attrName>ppt_w</p:attrName>
                                        </p:attrNameLst>
                                      </p:cBhvr>
                                      <p:tavLst>
                                        <p:tav tm="0">
                                          <p:val>
                                            <p:fltVal val="0"/>
                                          </p:val>
                                        </p:tav>
                                        <p:tav tm="100000">
                                          <p:val>
                                            <p:strVal val="#ppt_w"/>
                                          </p:val>
                                        </p:tav>
                                      </p:tavLst>
                                    </p:anim>
                                    <p:anim calcmode="lin" valueType="num">
                                      <p:cBhvr>
                                        <p:cTn id="12" dur="500" fill="hold"/>
                                        <p:tgtEl>
                                          <p:spTgt spid="381980"/>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6000"/>
                            </p:stCondLst>
                            <p:childTnLst>
                              <p:par>
                                <p:cTn id="14" presetID="17" presetClass="entr" presetSubtype="10" fill="hold" grpId="0" nodeType="afterEffect">
                                  <p:stCondLst>
                                    <p:cond delay="5000"/>
                                  </p:stCondLst>
                                  <p:childTnLst>
                                    <p:set>
                                      <p:cBhvr>
                                        <p:cTn id="15" dur="1" fill="hold">
                                          <p:stCondLst>
                                            <p:cond delay="0"/>
                                          </p:stCondLst>
                                        </p:cTn>
                                        <p:tgtEl>
                                          <p:spTgt spid="381979"/>
                                        </p:tgtEl>
                                        <p:attrNameLst>
                                          <p:attrName>style.visibility</p:attrName>
                                        </p:attrNameLst>
                                      </p:cBhvr>
                                      <p:to>
                                        <p:strVal val="visible"/>
                                      </p:to>
                                    </p:set>
                                    <p:anim calcmode="lin" valueType="num">
                                      <p:cBhvr>
                                        <p:cTn id="16" dur="500" fill="hold"/>
                                        <p:tgtEl>
                                          <p:spTgt spid="381979"/>
                                        </p:tgtEl>
                                        <p:attrNameLst>
                                          <p:attrName>ppt_w</p:attrName>
                                        </p:attrNameLst>
                                      </p:cBhvr>
                                      <p:tavLst>
                                        <p:tav tm="0">
                                          <p:val>
                                            <p:fltVal val="0"/>
                                          </p:val>
                                        </p:tav>
                                        <p:tav tm="100000">
                                          <p:val>
                                            <p:strVal val="#ppt_w"/>
                                          </p:val>
                                        </p:tav>
                                      </p:tavLst>
                                    </p:anim>
                                    <p:anim calcmode="lin" valueType="num">
                                      <p:cBhvr>
                                        <p:cTn id="17" dur="500" fill="hold"/>
                                        <p:tgtEl>
                                          <p:spTgt spid="381979"/>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1500"/>
                            </p:stCondLst>
                            <p:childTnLst>
                              <p:par>
                                <p:cTn id="19" presetID="17" presetClass="entr" presetSubtype="10" fill="hold" grpId="0" nodeType="afterEffect">
                                  <p:stCondLst>
                                    <p:cond delay="5000"/>
                                  </p:stCondLst>
                                  <p:childTnLst>
                                    <p:set>
                                      <p:cBhvr>
                                        <p:cTn id="20" dur="1" fill="hold">
                                          <p:stCondLst>
                                            <p:cond delay="0"/>
                                          </p:stCondLst>
                                        </p:cTn>
                                        <p:tgtEl>
                                          <p:spTgt spid="381978"/>
                                        </p:tgtEl>
                                        <p:attrNameLst>
                                          <p:attrName>style.visibility</p:attrName>
                                        </p:attrNameLst>
                                      </p:cBhvr>
                                      <p:to>
                                        <p:strVal val="visible"/>
                                      </p:to>
                                    </p:set>
                                    <p:anim calcmode="lin" valueType="num">
                                      <p:cBhvr>
                                        <p:cTn id="21" dur="500" fill="hold"/>
                                        <p:tgtEl>
                                          <p:spTgt spid="381978"/>
                                        </p:tgtEl>
                                        <p:attrNameLst>
                                          <p:attrName>ppt_w</p:attrName>
                                        </p:attrNameLst>
                                      </p:cBhvr>
                                      <p:tavLst>
                                        <p:tav tm="0">
                                          <p:val>
                                            <p:fltVal val="0"/>
                                          </p:val>
                                        </p:tav>
                                        <p:tav tm="100000">
                                          <p:val>
                                            <p:strVal val="#ppt_w"/>
                                          </p:val>
                                        </p:tav>
                                      </p:tavLst>
                                    </p:anim>
                                    <p:anim calcmode="lin" valueType="num">
                                      <p:cBhvr>
                                        <p:cTn id="22" dur="500" fill="hold"/>
                                        <p:tgtEl>
                                          <p:spTgt spid="381978"/>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17000"/>
                            </p:stCondLst>
                            <p:childTnLst>
                              <p:par>
                                <p:cTn id="24" presetID="17" presetClass="entr" presetSubtype="10" fill="hold" grpId="0" nodeType="afterEffect">
                                  <p:stCondLst>
                                    <p:cond delay="5000"/>
                                  </p:stCondLst>
                                  <p:childTnLst>
                                    <p:set>
                                      <p:cBhvr>
                                        <p:cTn id="25" dur="1" fill="hold">
                                          <p:stCondLst>
                                            <p:cond delay="0"/>
                                          </p:stCondLst>
                                        </p:cTn>
                                        <p:tgtEl>
                                          <p:spTgt spid="381983"/>
                                        </p:tgtEl>
                                        <p:attrNameLst>
                                          <p:attrName>style.visibility</p:attrName>
                                        </p:attrNameLst>
                                      </p:cBhvr>
                                      <p:to>
                                        <p:strVal val="visible"/>
                                      </p:to>
                                    </p:set>
                                    <p:anim calcmode="lin" valueType="num">
                                      <p:cBhvr>
                                        <p:cTn id="26" dur="500" fill="hold"/>
                                        <p:tgtEl>
                                          <p:spTgt spid="381983"/>
                                        </p:tgtEl>
                                        <p:attrNameLst>
                                          <p:attrName>ppt_w</p:attrName>
                                        </p:attrNameLst>
                                      </p:cBhvr>
                                      <p:tavLst>
                                        <p:tav tm="0">
                                          <p:val>
                                            <p:fltVal val="0"/>
                                          </p:val>
                                        </p:tav>
                                        <p:tav tm="100000">
                                          <p:val>
                                            <p:strVal val="#ppt_w"/>
                                          </p:val>
                                        </p:tav>
                                      </p:tavLst>
                                    </p:anim>
                                    <p:anim calcmode="lin" valueType="num">
                                      <p:cBhvr>
                                        <p:cTn id="27" dur="500" fill="hold"/>
                                        <p:tgtEl>
                                          <p:spTgt spid="381983"/>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2500"/>
                            </p:stCondLst>
                            <p:childTnLst>
                              <p:par>
                                <p:cTn id="29" presetID="17" presetClass="entr" presetSubtype="10" fill="hold" grpId="0" nodeType="afterEffect">
                                  <p:stCondLst>
                                    <p:cond delay="5000"/>
                                  </p:stCondLst>
                                  <p:childTnLst>
                                    <p:set>
                                      <p:cBhvr>
                                        <p:cTn id="30" dur="1" fill="hold">
                                          <p:stCondLst>
                                            <p:cond delay="0"/>
                                          </p:stCondLst>
                                        </p:cTn>
                                        <p:tgtEl>
                                          <p:spTgt spid="381984"/>
                                        </p:tgtEl>
                                        <p:attrNameLst>
                                          <p:attrName>style.visibility</p:attrName>
                                        </p:attrNameLst>
                                      </p:cBhvr>
                                      <p:to>
                                        <p:strVal val="visible"/>
                                      </p:to>
                                    </p:set>
                                    <p:anim calcmode="lin" valueType="num">
                                      <p:cBhvr>
                                        <p:cTn id="31" dur="500" fill="hold"/>
                                        <p:tgtEl>
                                          <p:spTgt spid="381984"/>
                                        </p:tgtEl>
                                        <p:attrNameLst>
                                          <p:attrName>ppt_w</p:attrName>
                                        </p:attrNameLst>
                                      </p:cBhvr>
                                      <p:tavLst>
                                        <p:tav tm="0">
                                          <p:val>
                                            <p:fltVal val="0"/>
                                          </p:val>
                                        </p:tav>
                                        <p:tav tm="100000">
                                          <p:val>
                                            <p:strVal val="#ppt_w"/>
                                          </p:val>
                                        </p:tav>
                                      </p:tavLst>
                                    </p:anim>
                                    <p:anim calcmode="lin" valueType="num">
                                      <p:cBhvr>
                                        <p:cTn id="32" dur="500" fill="hold"/>
                                        <p:tgtEl>
                                          <p:spTgt spid="381984"/>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8000"/>
                            </p:stCondLst>
                            <p:childTnLst>
                              <p:par>
                                <p:cTn id="34" presetID="15" presetClass="entr" presetSubtype="0" fill="hold" nodeType="afterEffect">
                                  <p:stCondLst>
                                    <p:cond delay="0"/>
                                  </p:stCondLst>
                                  <p:childTnLst>
                                    <p:set>
                                      <p:cBhvr>
                                        <p:cTn id="35" dur="1" fill="hold">
                                          <p:stCondLst>
                                            <p:cond delay="0"/>
                                          </p:stCondLst>
                                        </p:cTn>
                                        <p:tgtEl>
                                          <p:spTgt spid="381989"/>
                                        </p:tgtEl>
                                        <p:attrNameLst>
                                          <p:attrName>style.visibility</p:attrName>
                                        </p:attrNameLst>
                                      </p:cBhvr>
                                      <p:to>
                                        <p:strVal val="visible"/>
                                      </p:to>
                                    </p:set>
                                    <p:anim calcmode="lin" valueType="num">
                                      <p:cBhvr>
                                        <p:cTn id="36" dur="1000" fill="hold"/>
                                        <p:tgtEl>
                                          <p:spTgt spid="381989"/>
                                        </p:tgtEl>
                                        <p:attrNameLst>
                                          <p:attrName>ppt_w</p:attrName>
                                        </p:attrNameLst>
                                      </p:cBhvr>
                                      <p:tavLst>
                                        <p:tav tm="0">
                                          <p:val>
                                            <p:fltVal val="0"/>
                                          </p:val>
                                        </p:tav>
                                        <p:tav tm="100000">
                                          <p:val>
                                            <p:strVal val="#ppt_w"/>
                                          </p:val>
                                        </p:tav>
                                      </p:tavLst>
                                    </p:anim>
                                    <p:anim calcmode="lin" valueType="num">
                                      <p:cBhvr>
                                        <p:cTn id="37" dur="1000" fill="hold"/>
                                        <p:tgtEl>
                                          <p:spTgt spid="381989"/>
                                        </p:tgtEl>
                                        <p:attrNameLst>
                                          <p:attrName>ppt_h</p:attrName>
                                        </p:attrNameLst>
                                      </p:cBhvr>
                                      <p:tavLst>
                                        <p:tav tm="0">
                                          <p:val>
                                            <p:fltVal val="0"/>
                                          </p:val>
                                        </p:tav>
                                        <p:tav tm="100000">
                                          <p:val>
                                            <p:strVal val="#ppt_h"/>
                                          </p:val>
                                        </p:tav>
                                      </p:tavLst>
                                    </p:anim>
                                    <p:anim calcmode="lin" valueType="num">
                                      <p:cBhvr>
                                        <p:cTn id="38" dur="1000" fill="hold"/>
                                        <p:tgtEl>
                                          <p:spTgt spid="381989"/>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819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77" grpId="0" animBg="1" autoUpdateAnimBg="0"/>
      <p:bldP spid="381978" grpId="0" animBg="1" autoUpdateAnimBg="0"/>
      <p:bldP spid="381979" grpId="0" animBg="1" autoUpdateAnimBg="0"/>
      <p:bldP spid="381980" grpId="0" animBg="1" autoUpdateAnimBg="0"/>
      <p:bldP spid="381983" grpId="0" animBg="1" autoUpdateAnimBg="0"/>
      <p:bldP spid="381984" grpId="0" animBg="1" autoUpdateAnimBg="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smtClean="0"/>
              <a:t>Угроза уничтожения или повреждения чужого имущества также может быть использована вымогателем, чтобы принудить потерпевшего передать имущество или имущественные права. Угроза распространения позорящих сведений - один из способов вымогательства, который принято называть шантажом. Не имеет значения характер сведений: насколько они являются позорящими, соответствуют ли действительности или представляют собой вымысел, касаются лично потерпевшего или его близких. Важно, что потерпевший стремится сохранить эти сведения в тайне, а угроза их оглашения используется виновным, чтобы принудить его к передаче имущества. Наряду с угрозой распространения позорящих сведений предусмотрена также ответственность за угрозу распространения "иных сведений, которые могут причинить существенный вред правам или законным интересам потерпевшего или его близких". Вымогатель может преследовать цель либо однократного получения имущества, либо получения периодических выплат. Так, получило распространение вымогательство в виде получения организованными преступными группами от коммерсантов или предпринимателей периодической платы за принудительно (под угрозой) навязываемые им услуги неэквивалентного содержания (якобы за "охрану" помещения, за "содействие" в реализации продукции, за "советы" по организации "бизнеса", за сокрытие незаконной деятельности и т.п.). Такую разновидность вымогательства называют "рэкетом". Квалифицированным видом данного преступления (ч. 2 ст. 163 УК РФ) считается вымогательство, совершенное: а) группой лиц по предварительному сговору; б) неоднократно; в) с применением насилия. Квалифицирующие признаки вымогательства в большинстве аналогичны квалифицирующим признакам кражи и других форм хищения.</a:t>
            </a:r>
          </a:p>
          <a:p>
            <a:pPr indent="450000" algn="just" eaLnBrk="0" hangingPunct="0"/>
            <a:endParaRPr lang="ru-RU" sz="1200" dirty="0" smtClean="0"/>
          </a:p>
          <a:p>
            <a:pPr indent="450000" algn="just" eaLnBrk="0" hangingPunct="0"/>
            <a:r>
              <a:rPr lang="ru-RU" sz="1200" dirty="0" smtClean="0"/>
              <a:t>Вымогательство, совершенное с применением насилия (п. "в" ч. 2 ст. 163 УК РФ) следует отличать от насильственного грабежа и разбоя. Разница состоит в том, что физическое насилие при грабеже и разбое применяется непосредственно для отобрания имущества у потерпевшего; при вымогательстве же физическое насилие является лишь формой выражения психического насилия, служит для подкрепления угрозы применить более серьезное насилие в случае невыполнения требований вымогателя. Встречаются ситуации, когда одно и то же насилие используется преступником и для подкрепления вымогательской угрозы, и для непосредственного изъятия имеющегося у потерпевшего имущества. Такие действия квалифицируются по совокупности как вымогательство и грабеж либо разбой в зависимости от опасности примененного насилия.</a:t>
            </a:r>
          </a:p>
          <a:p>
            <a:pPr indent="450000" algn="just" eaLnBrk="0" hangingPunct="0"/>
            <a:endParaRPr lang="ru-RU" sz="1200" dirty="0" smtClean="0"/>
          </a:p>
          <a:p>
            <a:pPr indent="450000" algn="just" eaLnBrk="0" hangingPunct="0"/>
            <a:r>
              <a:rPr lang="ru-RU" sz="1200" dirty="0" smtClean="0"/>
              <a:t>Особо квалифицированным, согласно ч. 3 ст. 163 УК РФ, является вымогательство, совершенное: а) организованной группой; б) в целях получения имущества в крупном размере; в) с причинением тяжкого вреда здоровью потерпевшего.</a:t>
            </a:r>
          </a:p>
          <a:p>
            <a:pPr indent="450000" algn="just" eaLnBrk="0" hangingPunct="0"/>
            <a:endParaRPr lang="ru-RU" sz="1200" dirty="0" smtClean="0"/>
          </a:p>
          <a:p>
            <a:pPr indent="450000" algn="just" eaLnBrk="0" hangingPunct="0"/>
            <a:r>
              <a:rPr lang="ru-RU" sz="1200" dirty="0" smtClean="0"/>
              <a:t>Вымогательство, совершенное с причинением тяжкого вреда здоровью потерпевшего, предполагает умышленное причинение тяжкого вреда здоровью, что вытекает из смысла ч. 2 ст. 24 УК РФ.</a:t>
            </a: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100" dirty="0" smtClean="0">
                <a:ea typeface="Tahoma" pitchFamily="34" charset="0"/>
                <a:cs typeface="Tahoma" pitchFamily="34" charset="0"/>
              </a:rPr>
              <a:t>Хищение предметов, имеющих особую ценность - особый вид хищения, выделяемый не по способу действия, а по предмету посягательства. В ст. 164 УК РФ устанавливается повышенная ответственность за "хищение предметов или документов, имеющих особую историческую, научную, художественную или культурную ценность, независимо от способа их хищения". </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Особая историческая, научная и культурная ценность похищенных предметов или документов определяется обычно на основании экспертного заключения, с учетом не только их стоимости в денежном выражении, но и значимости для истории, науки, культуры.</a:t>
            </a:r>
          </a:p>
          <a:p>
            <a:pPr indent="450000" algn="just" eaLnBrk="0" hangingPunct="0"/>
            <a:r>
              <a:rPr lang="ru-RU" sz="1100" dirty="0" smtClean="0">
                <a:ea typeface="Tahoma" pitchFamily="34" charset="0"/>
                <a:cs typeface="Tahoma" pitchFamily="34" charset="0"/>
              </a:rPr>
              <a:t>Квалифицированным видом рассматриваемого преступления является хищение особо ценных предметов: а) совершенное группой лиц по предварительному сговору; б) повлекшее уничтожение, порчу или разрушение предметов или документов, указанных в части первой настоящей статьи (ч. 2 ст. 164 УК РФ).</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Квалифицирующие признаки, названные в п. «а» и «в» ч. 2 ст. 164 УК РФ совпадают с аналогичными признаками кражи. Уничтожение, порча или разрушение упомянутых предметов (п. "в" ч. 2 ст. 164 УК РФ) образуют квалифицирующий признак, когда эти последствия наступили в результате хищения, но не являются самостоятельным деянием (ст. 243 настоящего Кодекса).</a:t>
            </a:r>
          </a:p>
          <a:p>
            <a:pPr indent="450000" algn="just" eaLnBrk="0" hangingPunct="0"/>
            <a:r>
              <a:rPr lang="ru-RU" sz="1100" dirty="0" smtClean="0">
                <a:ea typeface="Tahoma" pitchFamily="34" charset="0"/>
                <a:cs typeface="Tahoma" pitchFamily="34" charset="0"/>
              </a:rPr>
              <a:t>Причинение имущественного ущерба собственнику или иному владельцу имущества путем обмана или злоупотребления доверием при отсутствии признаков хищения (ст. 165 УК РФ) - одно из корыстных преступлений против собственности, не относящихся к хищениям. Механизм нарушения отношения собственности здесь иной, чем при хищении. </a:t>
            </a:r>
          </a:p>
          <a:p>
            <a:pPr indent="450000" algn="just" eaLnBrk="0" hangingPunct="0"/>
            <a:r>
              <a:rPr lang="ru-RU" sz="1100" dirty="0" smtClean="0">
                <a:ea typeface="Tahoma" pitchFamily="34" charset="0"/>
                <a:cs typeface="Tahoma" pitchFamily="34" charset="0"/>
              </a:rPr>
              <a:t>Способ совершения этого преступления такой же, как при мошенничестве, а именно обман или злоупотребление доверием. Отличие его от мошенничества определяется отсутствием хотя бы одного из признаков хищения. Обычно отсутствует признак изъятия имущества из обладания (из фондов) собственника. Имущественную выгоду преступник извлекает не путем завладения чужим имуществом, а путем </a:t>
            </a:r>
            <a:r>
              <a:rPr lang="ru-RU" sz="1100" dirty="0" err="1" smtClean="0">
                <a:ea typeface="Tahoma" pitchFamily="34" charset="0"/>
                <a:cs typeface="Tahoma" pitchFamily="34" charset="0"/>
              </a:rPr>
              <a:t>непередачи</a:t>
            </a:r>
            <a:r>
              <a:rPr lang="ru-RU" sz="1100" dirty="0" smtClean="0">
                <a:ea typeface="Tahoma" pitchFamily="34" charset="0"/>
                <a:cs typeface="Tahoma" pitchFamily="34" charset="0"/>
              </a:rPr>
              <a:t> должного. Например, в результате обмана или злоупотребления доверием виновный уклоняется от уплаты различных платежей. По ст. 165 УК РФ может квалифицироваться уклонение путем обмана или злоупотребления доверием от оплаты полученной услуги материального характера, например, от платы за пользование электрической энергией или газом, за длительную поездку на такси и т.п.</a:t>
            </a:r>
          </a:p>
          <a:p>
            <a:pPr indent="450000" algn="just" eaLnBrk="0" hangingPunct="0"/>
            <a:r>
              <a:rPr lang="ru-RU" sz="1100" dirty="0" smtClean="0">
                <a:ea typeface="Tahoma" pitchFamily="34" charset="0"/>
                <a:cs typeface="Tahoma" pitchFamily="34" charset="0"/>
              </a:rPr>
              <a:t>Разновидностью данного преступления является причинение имущественного ущерба собственнику без завладения имуществом, путем его незаконной эксплуатации лицом, которому это имущество было вверено по работе. Например, использование в личных целях транспортного средства или механизма водителем государственного предприятия.</a:t>
            </a:r>
          </a:p>
          <a:p>
            <a:pPr indent="450000" algn="just" eaLnBrk="0" hangingPunct="0"/>
            <a:r>
              <a:rPr lang="ru-RU" sz="1100" dirty="0" smtClean="0">
                <a:ea typeface="Tahoma" pitchFamily="34" charset="0"/>
                <a:cs typeface="Tahoma" pitchFamily="34" charset="0"/>
              </a:rPr>
              <a:t>В ч. 2 и 3 настоящей статьи установлены квалифицирующие признаки, идентичные квалифицирующим признакам мошенничества. Не предусмотрено лишь совершение этого деяния лицом с использованием своего служебного положения и с причинением значительного ущерба гражданину.</a:t>
            </a:r>
          </a:p>
        </p:txBody>
      </p:sp>
      <p:sp>
        <p:nvSpPr>
          <p:cNvPr id="333828" name="Rectangle 14"/>
          <p:cNvSpPr>
            <a:spLocks noChangeArrowheads="1"/>
          </p:cNvSpPr>
          <p:nvPr/>
        </p:nvSpPr>
        <p:spPr bwMode="auto">
          <a:xfrm>
            <a:off x="-20638" y="177800"/>
            <a:ext cx="8964613" cy="514896"/>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Хищение предметов, имеющих особую ценность,</a:t>
            </a:r>
          </a:p>
          <a:p>
            <a:pPr algn="ctr" eaLnBrk="0" hangingPunct="0"/>
            <a:r>
              <a:rPr lang="ru-RU" sz="1600" b="1" dirty="0" smtClean="0"/>
              <a:t> и иные корыстные преступления против собственности (ст. 164-166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smtClean="0"/>
              <a:t>Неправомерное завладение транспортным средством также относится к числу корыстных преступлений против собственности, не являющихся хищением. Статья 166 УК РФ устанавливает ответственность за "неправомерное завладение автомобилем или иным транспортным средством без цели хищения (угон)". Ущерб отношениям собственности может быть причинен не только путем хищения чужого имущества, но и путем противоправного временного пользования чужим имуществом. Собственник терпит ущерб от угона, выражающийся в амортизации транспортного средства и лишении возможности, иногда на длительное время, самому пользоваться и распоряжаться этим средством по своему усмотрению. Иногда ущерб выражается в неполучении ожидаемого дохода от эксплуатации автомобиля (упущенная выгода). Кроме того, угонщик, имеющий целью временно воспользоваться транспортным средством, чаще всего не заботится о его целости и сохранности, что может привести к порче, гибели или утрате данной вещи.</a:t>
            </a:r>
          </a:p>
          <a:p>
            <a:pPr indent="450000" algn="just" eaLnBrk="0" hangingPunct="0"/>
            <a:endParaRPr lang="ru-RU" sz="1200" dirty="0" smtClean="0"/>
          </a:p>
          <a:p>
            <a:pPr indent="450000" algn="just" eaLnBrk="0" hangingPunct="0"/>
            <a:r>
              <a:rPr lang="ru-RU" sz="1200" dirty="0" smtClean="0"/>
              <a:t>Статья 166 УК РФ имеет, в отличие от других статей об имущественных преступлениях, четыре части. Часть 1 содержит основной состав этого преступления, без квалифицирующих признаков. В части 2 устанавливается повышенная ответственность за угон, совершенный: а) группой лиц по предварительному сговору; б)  с применением насилия, не опасного для жизни и здоровья, либо с угрозой применения такого насилия. Более опасным видом данного преступления, согласно ч. 3 ст. 166 УК РФ, является угон, совершенный организованной группой либо причинивший крупный ущерб. Наиболее опасным считаются деяния, предусмотренные частями первой, второй или третьей настоящей статьи, совершенные с применением насилия, опасного для жизни или здоровья, либо с угрозой применения такого насилия (ч. 4 ст. 166 УК РФ). По своему содержанию названные квалифицирующие признаки аналогичны соответствующим признакам кражи, грабежа и разбоя.</a:t>
            </a:r>
          </a:p>
          <a:p>
            <a:pPr indent="450000" algn="just" eaLnBrk="0" hangingPunct="0"/>
            <a:endParaRPr lang="ru-RU" sz="1200" dirty="0" smtClean="0"/>
          </a:p>
          <a:p>
            <a:pPr indent="450000" algn="just" eaLnBrk="0" hangingPunct="0"/>
            <a:endParaRPr lang="ru-RU" sz="1200" dirty="0" smtClean="0"/>
          </a:p>
          <a:p>
            <a:pPr indent="450000" algn="just" eaLnBrk="0" hangingPunct="0"/>
            <a:endParaRPr lang="ru-RU" sz="1200" dirty="0" smtClean="0"/>
          </a:p>
          <a:p>
            <a:pPr indent="450000" algn="just" eaLnBrk="0" hangingPunct="0"/>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14288" y="617538"/>
            <a:ext cx="9036050" cy="7924030"/>
          </a:xfrm>
          <a:prstGeom prst="rect">
            <a:avLst/>
          </a:prstGeom>
          <a:noFill/>
          <a:ln w="9525">
            <a:noFill/>
            <a:miter lim="800000"/>
            <a:headEnd/>
            <a:tailEnd/>
          </a:ln>
          <a:effectLst/>
        </p:spPr>
        <p:txBody>
          <a:bodyPr/>
          <a:lstStyle/>
          <a:p>
            <a:pPr indent="450000" algn="just" eaLnBrk="0" hangingPunct="0"/>
            <a:r>
              <a:rPr lang="ru-RU" sz="1100" dirty="0" smtClean="0">
                <a:ea typeface="Tahoma" pitchFamily="34" charset="0"/>
                <a:cs typeface="Tahoma" pitchFamily="34" charset="0"/>
              </a:rPr>
              <a:t>Уничтожение и повреждение чужого имущества виды преступлений против собственности, не связанных с извлечением имущественной выгоды. Уголовный кодекс РФ предусматривает ответственность за два таких деяния: умышленное уничтожение или повреждение имущества (ст. 167 УК РФ) и уничтожение или повреждение имущества по неосторожности (ст. 168 УК РФ). Между собой они различаются не только формой вины, но и условиями наступления уголовной ответственности и формулировкой квалифицирующих признаков.</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Статья 167 УК РФ устанавливает ответственность за умышленное уничтожение или повреждение чужого имущества, если эти деяния повлекли причинение значительного ущерба. </a:t>
            </a:r>
          </a:p>
          <a:p>
            <a:pPr indent="450000" algn="just" eaLnBrk="0" hangingPunct="0"/>
            <a:endParaRPr lang="ru-RU" sz="1100" dirty="0" smtClean="0">
              <a:ea typeface="Tahoma" pitchFamily="34" charset="0"/>
              <a:cs typeface="Tahoma" pitchFamily="34" charset="0"/>
            </a:endParaRPr>
          </a:p>
          <a:p>
            <a:pPr indent="450000" algn="just" eaLnBrk="0" hangingPunct="0"/>
            <a:r>
              <a:rPr lang="ru-RU" sz="1100" dirty="0" smtClean="0">
                <a:ea typeface="Tahoma" pitchFamily="34" charset="0"/>
                <a:cs typeface="Tahoma" pitchFamily="34" charset="0"/>
              </a:rPr>
              <a:t>Значительность ущерба оценивается судом с учетом всех обстоятельств конкретного дела. Причинение значительного ущерба является обязательным условием привлечения к ответственности как по ч. 1, так и по ч. 2 ст. 167 УК РФ. </a:t>
            </a:r>
          </a:p>
          <a:p>
            <a:pPr indent="450000" algn="just" eaLnBrk="0" hangingPunct="0"/>
            <a:r>
              <a:rPr lang="ru-RU" sz="1100" dirty="0" smtClean="0">
                <a:ea typeface="Tahoma" pitchFamily="34" charset="0"/>
                <a:cs typeface="Tahoma" pitchFamily="34" charset="0"/>
              </a:rPr>
              <a:t>Квалифицированными видами преступления (ч. 2 ст. 167 УК РФ) являются уничтожение или повреждение чужого имущества, совершенные путем поджога, взрыва или иным обще-опасным способом либо повлекшие по неосторожности смерть человека или иные тяжкие последствия. Уничтожение или повреждение имущества обще-опасным способом предполагает такой способ действия, который создает угрозу причинения вреда личности или другому имуществу. Такими способами наряду с упомянутыми поджогом и взрывом являются затопление, организация аварии транспорта и т.п. Квалифицирующим признаком данного преступления считается также, если эти деяния повлекли по неосторожности смерть человека или иные тяжкие последствия. По отношению к последствиям, предусмотренным ч. 2 ст. 167 УК РФ, должна быть установлена вина в форме неосторожности.</a:t>
            </a:r>
          </a:p>
          <a:p>
            <a:pPr indent="450000" algn="just" eaLnBrk="0" hangingPunct="0"/>
            <a:r>
              <a:rPr lang="ru-RU" sz="1100" dirty="0" smtClean="0">
                <a:ea typeface="Tahoma" pitchFamily="34" charset="0"/>
                <a:cs typeface="Tahoma" pitchFamily="34" charset="0"/>
              </a:rPr>
              <a:t>Статья 168 УК РФ устанавливает ответственность за уничтожение или повреждение имущества в крупном размере, совершенное по неосторожности. Обязательным условием криминализации деяния является крупный размер. Это относится как к основному составу, так и к квалифицированному. В ч. 2 ст. 168 УК РФ предусмотрены квалифицирующие деяния: по способу ("путем неосторожного обращения с огнем или иными источниками повышенной опасности") и по последствиям ("повлекшие тяжкие последствия"). Неосторожное обращение может выразиться в нарушении как специальных правил безопасности, так и общих мер предосторожности. Иными источниками повышенной опасности применительно к данному составу могут быть признаны транспортные средства, механизмы, электрооборудование, взрывчатые вещества, горючие жидкости, огнестрельное оружие и т.п.</a:t>
            </a:r>
          </a:p>
          <a:p>
            <a:pPr indent="450000" algn="just" eaLnBrk="0" hangingPunct="0"/>
            <a:r>
              <a:rPr lang="ru-RU" sz="1100" dirty="0" smtClean="0">
                <a:ea typeface="Tahoma" pitchFamily="34" charset="0"/>
                <a:cs typeface="Tahoma" pitchFamily="34" charset="0"/>
              </a:rPr>
              <a:t>Гибель людей среди возможных последствий не названа, ибо причинение смерти по неосторожности хотя бы одному человеку образует состав более опасного самостоятельного преступления (ст. 109 УК РФ). К тяжким последствиям (помимо крупного материального ущерба) могут быть отнесены последствия экологического характера, причинение по неосторожности тяжкого вреда здоровью (ст. 118 УК РФ).</a:t>
            </a:r>
          </a:p>
        </p:txBody>
      </p:sp>
      <p:sp>
        <p:nvSpPr>
          <p:cNvPr id="333828" name="Rectangle 14"/>
          <p:cNvSpPr>
            <a:spLocks noChangeArrowheads="1"/>
          </p:cNvSpPr>
          <p:nvPr/>
        </p:nvSpPr>
        <p:spPr bwMode="auto">
          <a:xfrm>
            <a:off x="-20638" y="177800"/>
            <a:ext cx="8964613" cy="37088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smtClean="0"/>
              <a:t>Уничтожение и повреждение имущества (ст. 167-168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собственности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0" y="908720"/>
            <a:ext cx="9153629" cy="3013075"/>
          </a:xfrm>
          <a:prstGeom prst="rect">
            <a:avLst/>
          </a:prstGeom>
          <a:noFill/>
          <a:ln w="9525">
            <a:noFill/>
            <a:miter lim="800000"/>
            <a:headEnd/>
            <a:tailEnd/>
          </a:ln>
          <a:effectLst/>
        </p:spPr>
        <p:txBody>
          <a:bodyPr/>
          <a:lstStyle/>
          <a:p>
            <a:pPr eaLnBrk="0" hangingPunct="0">
              <a:spcBef>
                <a:spcPct val="50000"/>
              </a:spcBef>
            </a:pPr>
            <a:r>
              <a:rPr lang="ru-RU" sz="1600" dirty="0">
                <a:hlinkClick r:id="rId2" action="ppaction://hlinksldjump"/>
              </a:rPr>
              <a:t>Преступления в сфере экономической деятельности, совершаемые индивидуальными предпринимателями и другими ее участниками (ст. </a:t>
            </a:r>
            <a:r>
              <a:rPr lang="ru-RU" sz="1600" dirty="0" smtClean="0">
                <a:hlinkClick r:id="rId2" action="ppaction://hlinksldjump"/>
              </a:rPr>
              <a:t>171-172; 178,180-181 УК РФ)</a:t>
            </a:r>
            <a:endParaRPr lang="ru-RU" sz="1600" dirty="0"/>
          </a:p>
          <a:p>
            <a:pPr eaLnBrk="0" hangingPunct="0">
              <a:spcBef>
                <a:spcPct val="50000"/>
              </a:spcBef>
            </a:pPr>
            <a:r>
              <a:rPr lang="ru-RU" sz="1600" dirty="0"/>
              <a:t/>
            </a:r>
            <a:br>
              <a:rPr lang="ru-RU" sz="1600" dirty="0"/>
            </a:br>
            <a:r>
              <a:rPr lang="ru-RU" sz="1600" dirty="0">
                <a:hlinkClick r:id="rId3" action="ppaction://hlinksldjump"/>
              </a:rPr>
              <a:t>Преступления в сфере экономической деятельности, совершаемые частными </a:t>
            </a:r>
            <a:r>
              <a:rPr lang="ru-RU" sz="1600" dirty="0" smtClean="0">
                <a:hlinkClick r:id="rId3" action="ppaction://hlinksldjump"/>
              </a:rPr>
              <a:t>лицами</a:t>
            </a:r>
          </a:p>
          <a:p>
            <a:pPr eaLnBrk="0" hangingPunct="0">
              <a:spcBef>
                <a:spcPct val="50000"/>
              </a:spcBef>
            </a:pPr>
            <a:r>
              <a:rPr lang="ru-RU" sz="1600" dirty="0">
                <a:hlinkClick r:id="rId3" action="ppaction://hlinksldjump"/>
              </a:rPr>
              <a:t/>
            </a:r>
            <a:br>
              <a:rPr lang="ru-RU" sz="1600" dirty="0">
                <a:hlinkClick r:id="rId3" action="ppaction://hlinksldjump"/>
              </a:rPr>
            </a:br>
            <a:r>
              <a:rPr lang="ru-RU" sz="1600" dirty="0">
                <a:hlinkClick r:id="rId4" action="ppaction://hlinksldjump"/>
              </a:rPr>
              <a:t>Преступления в сфере внешнеторговой деятельности (ст. </a:t>
            </a:r>
            <a:r>
              <a:rPr lang="ru-RU" sz="1600" dirty="0" smtClean="0">
                <a:hlinkClick r:id="rId4" action="ppaction://hlinksldjump"/>
              </a:rPr>
              <a:t>189-190 УК РФ)</a:t>
            </a:r>
            <a:endParaRPr lang="ru-RU" sz="1600" dirty="0" smtClean="0"/>
          </a:p>
          <a:p>
            <a:pPr eaLnBrk="0" hangingPunct="0">
              <a:spcBef>
                <a:spcPct val="50000"/>
              </a:spcBef>
            </a:pPr>
            <a:r>
              <a:rPr lang="ru-RU" sz="1600" dirty="0"/>
              <a:t/>
            </a:r>
            <a:br>
              <a:rPr lang="ru-RU" sz="1600" dirty="0"/>
            </a:br>
            <a:r>
              <a:rPr lang="ru-RU" sz="1600" dirty="0">
                <a:hlinkClick r:id="rId5" action="ppaction://hlinksldjump"/>
              </a:rPr>
              <a:t>Преступления в кредитно-денежной сфере (ст. </a:t>
            </a:r>
            <a:r>
              <a:rPr lang="ru-RU" sz="1600" dirty="0" smtClean="0">
                <a:hlinkClick r:id="rId5" action="ppaction://hlinksldjump"/>
              </a:rPr>
              <a:t>176,177,185-187 УК РФ)</a:t>
            </a:r>
            <a:endParaRPr lang="ru-RU" sz="1600" dirty="0" smtClean="0"/>
          </a:p>
          <a:p>
            <a:pPr eaLnBrk="0" hangingPunct="0">
              <a:spcBef>
                <a:spcPct val="50000"/>
              </a:spcBef>
            </a:pPr>
            <a:r>
              <a:rPr lang="ru-RU" sz="1600" dirty="0"/>
              <a:t/>
            </a:r>
            <a:br>
              <a:rPr lang="ru-RU" sz="1600" dirty="0"/>
            </a:br>
            <a:r>
              <a:rPr lang="ru-RU" sz="1600" dirty="0">
                <a:hlinkClick r:id="rId6" action="ppaction://hlinksldjump"/>
              </a:rPr>
              <a:t>Преступления в сфере финансов (ст. </a:t>
            </a:r>
            <a:r>
              <a:rPr lang="ru-RU" sz="1600" dirty="0" smtClean="0">
                <a:hlinkClick r:id="rId6" action="ppaction://hlinksldjump"/>
              </a:rPr>
              <a:t>191-193 УК РФ)</a:t>
            </a:r>
            <a:endParaRPr lang="ru-RU" sz="1600" dirty="0" smtClean="0"/>
          </a:p>
          <a:p>
            <a:pPr eaLnBrk="0" hangingPunct="0">
              <a:spcBef>
                <a:spcPct val="50000"/>
              </a:spcBef>
            </a:pPr>
            <a:r>
              <a:rPr lang="ru-RU" sz="1600" dirty="0"/>
              <a:t/>
            </a:r>
            <a:br>
              <a:rPr lang="ru-RU" sz="1600" dirty="0"/>
            </a:br>
            <a:r>
              <a:rPr lang="ru-RU" sz="1600" dirty="0">
                <a:hlinkClick r:id="rId7" action="ppaction://hlinksldjump"/>
              </a:rPr>
              <a:t>Преступления в сфере налогообложения (</a:t>
            </a:r>
            <a:r>
              <a:rPr lang="ru-RU" sz="1600" dirty="0" smtClean="0">
                <a:hlinkClick r:id="rId7" action="ppaction://hlinksldjump"/>
              </a:rPr>
              <a:t>ст.194,198,199 УК РФ)</a:t>
            </a:r>
            <a:endParaRPr lang="ru-RU" sz="1600" dirty="0" smtClean="0"/>
          </a:p>
          <a:p>
            <a:pPr eaLnBrk="0" hangingPunct="0">
              <a:spcBef>
                <a:spcPct val="50000"/>
              </a:spcBef>
            </a:pPr>
            <a:r>
              <a:rPr lang="ru-RU" sz="1600" dirty="0"/>
              <a:t/>
            </a:r>
            <a:br>
              <a:rPr lang="ru-RU" sz="1600" dirty="0"/>
            </a:br>
            <a:r>
              <a:rPr lang="ru-RU" sz="1600" dirty="0">
                <a:hlinkClick r:id="rId8" action="ppaction://hlinksldjump"/>
              </a:rPr>
              <a:t>Преступления, связанные с банкротством (ст. </a:t>
            </a:r>
            <a:r>
              <a:rPr lang="ru-RU" sz="1600" dirty="0" smtClean="0">
                <a:hlinkClick r:id="rId8" action="ppaction://hlinksldjump"/>
              </a:rPr>
              <a:t>195-197 УК РФ)</a:t>
            </a:r>
            <a:endParaRPr lang="ru-RU" sz="1600" dirty="0" smtClean="0"/>
          </a:p>
          <a:p>
            <a:pPr eaLnBrk="0" hangingPunct="0">
              <a:spcBef>
                <a:spcPct val="50000"/>
              </a:spcBef>
            </a:pPr>
            <a:r>
              <a:rPr lang="ru-RU" sz="1600" dirty="0"/>
              <a:t/>
            </a:r>
            <a:br>
              <a:rPr lang="ru-RU" sz="1600" dirty="0"/>
            </a:br>
            <a:r>
              <a:rPr lang="ru-RU" sz="1600" dirty="0">
                <a:hlinkClick r:id="rId9" action="ppaction://hlinksldjump"/>
              </a:rPr>
              <a:t>Иные преступления в сфере экономической деятельности (ст. </a:t>
            </a:r>
            <a:r>
              <a:rPr lang="ru-RU" sz="1600" dirty="0" smtClean="0">
                <a:hlinkClick r:id="rId9" action="ppaction://hlinksldjump"/>
              </a:rPr>
              <a:t>169,170 УК РФ) </a:t>
            </a:r>
            <a:endParaRPr lang="ru-RU" sz="1600" dirty="0">
              <a:latin typeface="Arial Narrow" pitchFamily="34" charset="0"/>
            </a:endParaRPr>
          </a:p>
        </p:txBody>
      </p:sp>
      <p:sp>
        <p:nvSpPr>
          <p:cNvPr id="332804" name="Rectangle 11"/>
          <p:cNvSpPr>
            <a:spLocks noChangeArrowheads="1"/>
          </p:cNvSpPr>
          <p:nvPr/>
        </p:nvSpPr>
        <p:spPr bwMode="auto">
          <a:xfrm>
            <a:off x="0" y="188640"/>
            <a:ext cx="8964488"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Преступления в сфере экономической деятельности</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5"/>
          <p:cNvSpPr txBox="1">
            <a:spLocks noChangeArrowheads="1"/>
          </p:cNvSpPr>
          <p:nvPr/>
        </p:nvSpPr>
        <p:spPr bwMode="auto">
          <a:xfrm>
            <a:off x="0" y="620688"/>
            <a:ext cx="9036050" cy="6480175"/>
          </a:xfrm>
          <a:prstGeom prst="rect">
            <a:avLst/>
          </a:prstGeom>
          <a:noFill/>
          <a:ln w="9525">
            <a:noFill/>
            <a:miter lim="800000"/>
            <a:headEnd/>
            <a:tailEnd/>
          </a:ln>
          <a:effectLst/>
        </p:spPr>
        <p:txBody>
          <a:bodyPr/>
          <a:lstStyle/>
          <a:p>
            <a:pPr indent="450000" algn="just" eaLnBrk="0" hangingPunct="0"/>
            <a:r>
              <a:rPr lang="ru-RU" sz="1100" dirty="0"/>
              <a:t>Родовым объектом этих преступлений выступают интересы участников предпринимательской деятельности (частных предпринимателей, коммерческих организаций), интересы потребителей, а также финансовые интересы </a:t>
            </a:r>
            <a:r>
              <a:rPr lang="ru-RU" sz="1100" dirty="0" smtClean="0"/>
              <a:t>государства.</a:t>
            </a:r>
            <a:endParaRPr lang="ru-RU" sz="1100" dirty="0"/>
          </a:p>
          <a:p>
            <a:pPr indent="450000" algn="just" eaLnBrk="0" hangingPunct="0"/>
            <a:r>
              <a:rPr lang="ru-RU" sz="1100" dirty="0" smtClean="0"/>
              <a:t>Преступления </a:t>
            </a:r>
            <a:r>
              <a:rPr lang="ru-RU" sz="1100" dirty="0"/>
              <a:t>в сфере экономической деятельности предусмотрены главой 22 </a:t>
            </a:r>
            <a:r>
              <a:rPr lang="ru-RU" sz="1100" dirty="0" smtClean="0"/>
              <a:t>УК РФ </a:t>
            </a:r>
            <a:r>
              <a:rPr lang="ru-RU" sz="1100" dirty="0"/>
              <a:t>и могут быть классифицированы на несколько относительно самостоятельных групп: преступления, совершаемые индивидуальными предпринимателями и другими ее участниками (ст. </a:t>
            </a:r>
            <a:r>
              <a:rPr lang="ru-RU" sz="1100" dirty="0" smtClean="0"/>
              <a:t>171-172, </a:t>
            </a:r>
            <a:r>
              <a:rPr lang="ru-RU" sz="1100" dirty="0"/>
              <a:t>178, </a:t>
            </a:r>
            <a:r>
              <a:rPr lang="ru-RU" sz="1100" dirty="0" smtClean="0"/>
              <a:t>180-181 УК РФ); </a:t>
            </a:r>
            <a:r>
              <a:rPr lang="ru-RU" sz="1100" dirty="0"/>
              <a:t>преступления, совершаемые частными лицами (ст.174, 175, 179, </a:t>
            </a:r>
            <a:r>
              <a:rPr lang="ru-RU" sz="1100" dirty="0" smtClean="0"/>
              <a:t>183 УК РФ), </a:t>
            </a:r>
            <a:r>
              <a:rPr lang="ru-RU" sz="1100" dirty="0"/>
              <a:t>преступления в кредитно-денежной сфере (ст. 176, 177, </a:t>
            </a:r>
            <a:r>
              <a:rPr lang="ru-RU" sz="1100" dirty="0" smtClean="0"/>
              <a:t>185-187 УК РФ), </a:t>
            </a:r>
            <a:r>
              <a:rPr lang="ru-RU" sz="1100" dirty="0"/>
              <a:t>преступления в сфере внешнеторговой деятельности (ст. </a:t>
            </a:r>
            <a:r>
              <a:rPr lang="ru-RU" sz="1100" dirty="0" smtClean="0"/>
              <a:t>189 </a:t>
            </a:r>
            <a:r>
              <a:rPr lang="ru-RU" sz="1100" dirty="0"/>
              <a:t>-</a:t>
            </a:r>
            <a:r>
              <a:rPr lang="ru-RU" sz="1100" dirty="0" smtClean="0"/>
              <a:t>190 УК РФ); </a:t>
            </a:r>
            <a:r>
              <a:rPr lang="ru-RU" sz="1100" dirty="0"/>
              <a:t>преступления в сфере финансов (ст. </a:t>
            </a:r>
            <a:r>
              <a:rPr lang="ru-RU" sz="1100" dirty="0" smtClean="0"/>
              <a:t>191-193 УК РФ); </a:t>
            </a:r>
            <a:r>
              <a:rPr lang="ru-RU" sz="1100" dirty="0"/>
              <a:t>преступления в сфере налогообложения (ст. 194, 198, </a:t>
            </a:r>
            <a:r>
              <a:rPr lang="ru-RU" sz="1100" dirty="0" smtClean="0"/>
              <a:t>199 УК РФ); </a:t>
            </a:r>
            <a:r>
              <a:rPr lang="ru-RU" sz="1100" dirty="0"/>
              <a:t>преступления, связанные с банкротством (ст. </a:t>
            </a:r>
            <a:r>
              <a:rPr lang="ru-RU" sz="1100" dirty="0" smtClean="0"/>
              <a:t>195-197 УК РФ) </a:t>
            </a:r>
            <a:r>
              <a:rPr lang="ru-RU" sz="1100" dirty="0"/>
              <a:t>и иные преступления (ст. 169, </a:t>
            </a:r>
            <a:r>
              <a:rPr lang="ru-RU" sz="1100" dirty="0" smtClean="0"/>
              <a:t>170 УК РФ).</a:t>
            </a:r>
            <a:endParaRPr lang="ru-RU" sz="1100" dirty="0"/>
          </a:p>
          <a:p>
            <a:pPr indent="450000" algn="just" eaLnBrk="0" hangingPunct="0"/>
            <a:r>
              <a:rPr lang="ru-RU" sz="1100" b="1" dirty="0" smtClean="0"/>
              <a:t>Преступления </a:t>
            </a:r>
            <a:r>
              <a:rPr lang="ru-RU" sz="1100" b="1" dirty="0"/>
              <a:t>в сфере экономической деятельности, совершаемые индивидуальными предпринимателями и другими ее участниками (ст. </a:t>
            </a:r>
            <a:r>
              <a:rPr lang="ru-RU" sz="1100" b="1" dirty="0" smtClean="0"/>
              <a:t>171-172; 178,180-181 УК РФ)</a:t>
            </a:r>
            <a:endParaRPr lang="ru-RU" sz="1100" b="1" dirty="0"/>
          </a:p>
          <a:p>
            <a:pPr indent="450000" algn="just" eaLnBrk="0" hangingPunct="0"/>
            <a:r>
              <a:rPr lang="ru-RU" sz="1100" dirty="0"/>
              <a:t>Видовым объектом данных преступлений являются отношения, связанные с производством товаров и оказанием услуг индивидуальными предпринимателями и коммерческими </a:t>
            </a:r>
            <a:r>
              <a:rPr lang="ru-RU" sz="1100" dirty="0" smtClean="0"/>
              <a:t>организациями.</a:t>
            </a:r>
            <a:endParaRPr lang="ru-RU" sz="1100" dirty="0"/>
          </a:p>
          <a:p>
            <a:pPr indent="450000" algn="just" eaLnBrk="0" hangingPunct="0"/>
            <a:r>
              <a:rPr lang="ru-RU" sz="1100" dirty="0" smtClean="0"/>
              <a:t>Незаконное </a:t>
            </a:r>
            <a:r>
              <a:rPr lang="ru-RU" sz="1100" dirty="0"/>
              <a:t>предпринимательство (ст. </a:t>
            </a:r>
            <a:r>
              <a:rPr lang="ru-RU" sz="1100" dirty="0" smtClean="0"/>
              <a:t>171 УК РФ) </a:t>
            </a:r>
            <a:r>
              <a:rPr lang="ru-RU" sz="1100" dirty="0"/>
              <a:t>с объективной стороны выражается в осуществлении предпринимательской деятельности гражданином, коммерческой или некоммерческой организацией: а) без регистрации: б) без специального разрешения (лицензии), если такое разрешение (лицензия) обязательно, или в) с нарушением условий </a:t>
            </a:r>
            <a:r>
              <a:rPr lang="ru-RU" sz="1100" dirty="0" smtClean="0"/>
              <a:t>лицензирования.</a:t>
            </a:r>
            <a:endParaRPr lang="ru-RU" sz="1100" dirty="0"/>
          </a:p>
          <a:p>
            <a:pPr indent="450000" algn="just" eaLnBrk="0" hangingPunct="0"/>
            <a:r>
              <a:rPr lang="ru-RU" sz="1100" dirty="0" smtClean="0"/>
              <a:t>Обязательным </a:t>
            </a:r>
            <a:r>
              <a:rPr lang="ru-RU" sz="1100" dirty="0"/>
              <a:t>признаком объективной стороны преступления является причинение крупного ущерба гражданам, обществу или государству либо извлечение в результате незаконного предпринимательства дохода в к</a:t>
            </a:r>
            <a:r>
              <a:rPr lang="en-US" sz="1100" dirty="0" err="1"/>
              <a:t>py</a:t>
            </a:r>
            <a:r>
              <a:rPr lang="ru-RU" sz="1100" dirty="0" err="1"/>
              <a:t>пном</a:t>
            </a:r>
            <a:r>
              <a:rPr lang="ru-RU" sz="1100" dirty="0"/>
              <a:t> размере (материальный состав). Понятие крупного дохода определено в примечании к ст. 171 </a:t>
            </a:r>
            <a:r>
              <a:rPr lang="ru-RU" sz="1100" dirty="0" smtClean="0"/>
              <a:t>УК РФ </a:t>
            </a:r>
            <a:r>
              <a:rPr lang="ru-RU" sz="1100" dirty="0"/>
              <a:t>- это доход, сумма которого превышает двести минимальных размеров оплаты труда. Крупный ущерб как признак данного преступления в законе не </a:t>
            </a:r>
            <a:r>
              <a:rPr lang="ru-RU" sz="1100" dirty="0" smtClean="0"/>
              <a:t>определен.</a:t>
            </a:r>
            <a:br>
              <a:rPr lang="ru-RU" sz="1100" dirty="0" smtClean="0"/>
            </a:br>
            <a:r>
              <a:rPr lang="ru-RU" sz="1100" dirty="0" smtClean="0"/>
              <a:t/>
            </a:r>
            <a:br>
              <a:rPr lang="ru-RU" sz="1100" dirty="0" smtClean="0"/>
            </a:br>
            <a:r>
              <a:rPr lang="ru-RU" sz="1100" dirty="0" smtClean="0"/>
              <a:t>Предпринимательство </a:t>
            </a:r>
            <a:r>
              <a:rPr lang="ru-RU" sz="1100" dirty="0"/>
              <a:t>рассматривается как незаконное, если срок специального разрешения (лицензии) истек. Нарушение условий лицензирования означает, что предпринимательская деятельность осуществляет не в соответствии с разрешенными ее видами либо за пределами установленной </a:t>
            </a:r>
            <a:r>
              <a:rPr lang="ru-RU" sz="1100" dirty="0" smtClean="0"/>
              <a:t>территории.</a:t>
            </a:r>
          </a:p>
          <a:p>
            <a:pPr indent="450000" algn="just" eaLnBrk="0" hangingPunct="0"/>
            <a:r>
              <a:rPr lang="ru-RU" sz="1100" b="1" dirty="0" smtClean="0"/>
              <a:t>Субъект </a:t>
            </a:r>
            <a:r>
              <a:rPr lang="ru-RU" sz="1100" b="1" dirty="0"/>
              <a:t>преступления</a:t>
            </a:r>
            <a:r>
              <a:rPr lang="ru-RU" sz="1100" dirty="0"/>
              <a:t> - физическое лицо, достигшее 16-летнего возраста, в том числе руководитель коммерческой или некоммерческой организации, которая занимается предпринимательской деятельностью (независимо от гражданства, а также лицо без гражданства</a:t>
            </a:r>
            <a:r>
              <a:rPr lang="ru-RU" sz="1100" dirty="0" smtClean="0"/>
              <a:t>).</a:t>
            </a:r>
          </a:p>
          <a:p>
            <a:pPr indent="450000" algn="just" eaLnBrk="0" hangingPunct="0"/>
            <a:r>
              <a:rPr lang="ru-RU" sz="1100" b="1" dirty="0" smtClean="0"/>
              <a:t>Субъективная </a:t>
            </a:r>
            <a:r>
              <a:rPr lang="ru-RU" sz="1100" b="1" dirty="0"/>
              <a:t>сторона</a:t>
            </a:r>
            <a:r>
              <a:rPr lang="ru-RU" sz="1100" dirty="0"/>
              <a:t> - прямой </a:t>
            </a:r>
            <a:r>
              <a:rPr lang="ru-RU" sz="1100" dirty="0" smtClean="0"/>
              <a:t>умысел.</a:t>
            </a:r>
            <a:endParaRPr lang="ru-RU" sz="1100" dirty="0">
              <a:latin typeface="Arial Narrow" pitchFamily="34" charset="0"/>
            </a:endParaRPr>
          </a:p>
        </p:txBody>
      </p:sp>
      <p:sp>
        <p:nvSpPr>
          <p:cNvPr id="33382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Преступления в сфере экономической деятельности</a:t>
            </a:r>
            <a:r>
              <a:rPr lang="ru-RU" sz="1200" b="1" dirty="0" smtClean="0"/>
              <a:t>, </a:t>
            </a:r>
            <a:r>
              <a:rPr lang="ru-RU" sz="1200" b="1" dirty="0"/>
              <a:t>совершаемые индивидуальными </a:t>
            </a:r>
            <a:endParaRPr lang="ru-RU" sz="1200" b="1" dirty="0" smtClean="0"/>
          </a:p>
          <a:p>
            <a:pPr algn="ctr" eaLnBrk="0" hangingPunct="0"/>
            <a:r>
              <a:rPr lang="ru-RU" sz="1200" b="1" dirty="0" smtClean="0"/>
              <a:t>предпринимателями </a:t>
            </a:r>
            <a:r>
              <a:rPr lang="ru-RU" sz="1200" b="1" dirty="0"/>
              <a:t>и другими ее участниками (ст. </a:t>
            </a:r>
            <a:r>
              <a:rPr lang="ru-RU" sz="1200" b="1" dirty="0" smtClean="0"/>
              <a:t>171-172; 178,180-181 УК РФ)</a:t>
            </a:r>
            <a:endParaRPr lang="ru-RU" sz="12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По ч. 2 ст. </a:t>
            </a:r>
            <a:r>
              <a:rPr lang="ru-RU" sz="1200" dirty="0" smtClean="0"/>
              <a:t>171 УК РФ </a:t>
            </a:r>
            <a:r>
              <a:rPr lang="ru-RU" sz="1200" dirty="0"/>
              <a:t>наступает ответственность за то же деяние, если оно: </a:t>
            </a:r>
            <a:r>
              <a:rPr lang="en-US" sz="1200" dirty="0"/>
              <a:t>a) </a:t>
            </a:r>
            <a:r>
              <a:rPr lang="ru-RU" sz="1200" dirty="0"/>
              <a:t>совершено организованной группой, б) сопряжено с извлечением доход в особо крупном </a:t>
            </a:r>
            <a:r>
              <a:rPr lang="ru-RU" sz="1200" dirty="0" smtClean="0"/>
              <a:t>размере. </a:t>
            </a:r>
            <a:r>
              <a:rPr lang="ru-RU" sz="1200" dirty="0"/>
              <a:t/>
            </a:r>
            <a:br>
              <a:rPr lang="ru-RU" sz="1200" dirty="0"/>
            </a:br>
            <a:r>
              <a:rPr lang="ru-RU" sz="1200" dirty="0"/>
              <a:t>Производство, приобретение, хранение, перевозка или сбыт немаркированных товаров и продукции (ст. </a:t>
            </a:r>
            <a:r>
              <a:rPr lang="ru-RU" sz="1200" dirty="0" smtClean="0"/>
              <a:t>171.1 УК РФ) </a:t>
            </a:r>
            <a:r>
              <a:rPr lang="ru-RU" sz="1200" dirty="0"/>
              <a:t>состоит в совершении запрещенных действий в отношении особого предмета преступления - немаркированных товаров и продукции, которые подлежат обязательной маркировке марками акцизного сбора, специальными марками или знаками соответствия, защищенными от </a:t>
            </a:r>
            <a:r>
              <a:rPr lang="ru-RU" sz="1200" dirty="0" smtClean="0"/>
              <a:t>подделок.</a:t>
            </a:r>
          </a:p>
          <a:p>
            <a:pPr indent="450000" algn="just" eaLnBrk="0" hangingPunct="0"/>
            <a:r>
              <a:rPr lang="ru-RU" sz="1200" dirty="0" smtClean="0"/>
              <a:t>Объективная </a:t>
            </a:r>
            <a:r>
              <a:rPr lang="ru-RU" sz="1200" dirty="0"/>
              <a:t>сторона преступления включает: а) производство, б) приобретение, в) хранение, г) перевозку в целях сбыта или д) сбыт указанных товаров (продукции) в крупном размере, т.е. согласно примечанию к ст. </a:t>
            </a:r>
            <a:r>
              <a:rPr lang="ru-RU" sz="1200" dirty="0" smtClean="0"/>
              <a:t>171.1 УК РФ превышающая двести пятьдесят тысяч рублей, а особо крупным - один миллион рублей. Товарами </a:t>
            </a:r>
            <a:r>
              <a:rPr lang="ru-RU" sz="1200" dirty="0"/>
              <a:t>(продукцией), о которых сказано в данной статье </a:t>
            </a:r>
            <a:r>
              <a:rPr lang="ru-RU" sz="1200" dirty="0" smtClean="0"/>
              <a:t>УК РФ, </a:t>
            </a:r>
            <a:r>
              <a:rPr lang="ru-RU" sz="1200" dirty="0"/>
              <a:t>являются, в частности, табачные и алкогольные изделия, производимые на территории РФ или за ее </a:t>
            </a:r>
            <a:r>
              <a:rPr lang="ru-RU" sz="1200" dirty="0" smtClean="0"/>
              <a:t>пределами.</a:t>
            </a:r>
          </a:p>
          <a:p>
            <a:pPr indent="450000" algn="just" eaLnBrk="0" hangingPunct="0"/>
            <a:r>
              <a:rPr lang="ru-RU" sz="1200" dirty="0" smtClean="0"/>
              <a:t>Производство </a:t>
            </a:r>
            <a:r>
              <a:rPr lang="ru-RU" sz="1200" dirty="0"/>
              <a:t>таких товаров означает, что они изготавливаются коммерческой организацией в крупном размере и при этом не маркируются требуемым образом либо маркируются поддельными марками акцизного сбора, специальными марками или знаками </a:t>
            </a:r>
            <a:r>
              <a:rPr lang="ru-RU" sz="1200" dirty="0" smtClean="0"/>
              <a:t>соответствия.</a:t>
            </a:r>
          </a:p>
          <a:p>
            <a:pPr indent="450000" algn="just" eaLnBrk="0" hangingPunct="0"/>
            <a:r>
              <a:rPr lang="ru-RU" sz="1200" dirty="0" smtClean="0"/>
              <a:t>Перевозка </a:t>
            </a:r>
            <a:r>
              <a:rPr lang="ru-RU" sz="1200" dirty="0"/>
              <a:t>товаров (продукции), требующей соответствующей маркировки, влечет ответственность только при условии, что она производится каким-либо транспортом с целью последующего сбыта (т.е. доставляется к месту незаконной маркировки или сбыта). Субъективная сторона - вина в форме прямого умысла: лицо осознает, что производит, приобретает, хранит, перевозит с целью сбыта либо сбывает немаркированные товары (продукцию) в крупном размере, и желает так </a:t>
            </a:r>
            <a:r>
              <a:rPr lang="ru-RU" sz="1200" dirty="0" smtClean="0"/>
              <a:t>поступить.</a:t>
            </a:r>
          </a:p>
          <a:p>
            <a:pPr indent="450000" algn="just" eaLnBrk="0" hangingPunct="0"/>
            <a:r>
              <a:rPr lang="ru-RU" sz="1200" b="1" dirty="0" smtClean="0"/>
              <a:t>Субъект</a:t>
            </a:r>
            <a:r>
              <a:rPr lang="ru-RU" sz="1200" dirty="0" smtClean="0"/>
              <a:t> </a:t>
            </a:r>
            <a:r>
              <a:rPr lang="ru-RU" sz="1200" dirty="0"/>
              <a:t>- лицо, достигшее 16-летнего возраста, как индивидуальный предприниматель, руководитель коммерческой организации, так и иное лицо.</a:t>
            </a:r>
            <a:br>
              <a:rPr lang="ru-RU" sz="1200" dirty="0"/>
            </a:br>
            <a:r>
              <a:rPr lang="ru-RU" sz="1200" dirty="0"/>
              <a:t>По ч. 2 ст. </a:t>
            </a:r>
            <a:r>
              <a:rPr lang="ru-RU" sz="1200" dirty="0" smtClean="0"/>
              <a:t>171.1 УК РФ </a:t>
            </a:r>
            <a:r>
              <a:rPr lang="ru-RU" sz="1200" dirty="0"/>
              <a:t>наступает ответственность за те же деяния, совершенные: а) организованной группой, б) </a:t>
            </a:r>
            <a:r>
              <a:rPr lang="ru-RU" sz="1200" dirty="0" smtClean="0"/>
              <a:t>в </a:t>
            </a:r>
            <a:r>
              <a:rPr lang="ru-RU" sz="1200" dirty="0"/>
              <a:t>особо крупном размере </a:t>
            </a:r>
            <a:r>
              <a:rPr lang="ru-RU" sz="1200" dirty="0" smtClean="0"/>
              <a:t>.</a:t>
            </a:r>
            <a:endParaRPr lang="ru-RU" sz="1200" dirty="0"/>
          </a:p>
          <a:p>
            <a:pPr indent="450000" algn="just" eaLnBrk="0" hangingPunct="0"/>
            <a:r>
              <a:rPr lang="ru-RU" sz="1200" dirty="0" smtClean="0"/>
              <a:t>Незаконная </a:t>
            </a:r>
            <a:r>
              <a:rPr lang="ru-RU" sz="1200" dirty="0"/>
              <a:t>банковская деятельность (ст. </a:t>
            </a:r>
            <a:r>
              <a:rPr lang="ru-RU" sz="1200" dirty="0" smtClean="0"/>
              <a:t>172 УК РФ) </a:t>
            </a:r>
            <a:r>
              <a:rPr lang="ru-RU" sz="1200" dirty="0"/>
              <a:t>является разновидностью незаконного предпринимательства. Объективная сторона этого преступления выражается в осуществлении банковской деятельности (банковских операций): а) без регистрации; 2) без специального разрешения (лицензии), когда такое разрешение (лицензия) обязательно, или 3) </a:t>
            </a:r>
            <a:r>
              <a:rPr lang="ru-RU" sz="1200" dirty="0" smtClean="0"/>
              <a:t>если это деяние причинило крупный ущерб гражданам, организациям или государству либо сопряжено с извлечением дохода в крупном размере.</a:t>
            </a:r>
            <a:endParaRPr lang="ru-RU" sz="1200" dirty="0"/>
          </a:p>
          <a:p>
            <a:pPr indent="450000" algn="just" eaLnBrk="0" hangingPunct="0"/>
            <a:r>
              <a:rPr lang="ru-RU" sz="1200" dirty="0" smtClean="0"/>
              <a:t>Банковские </a:t>
            </a:r>
            <a:r>
              <a:rPr lang="ru-RU" sz="1200" dirty="0"/>
              <a:t>операции по закону вправе осуществлять только банки или кредитные организации как хозяйственные общества на основе специального разрешения (лицензии) Банка России. Нарушение установленного Федеральным законом "О банках и банковской деятельности" порядка осуществления кредитных операций и образует состав данного преступления.</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100" dirty="0"/>
              <a:t>Товарный знак, знак обслуживания, наименования места происхождения товара или сходные с ними обозначения для однородных товаров представляют собой средства индивидуализации. Правовой режим этих знаков (наименований) определяется Законом "О товарных знаках, знаках обслуживания и наименованиях мест происхождения товаров". В соответствии Гражданским кодексом они могут использоваться третьими лицами только с согласия правообладателя.</a:t>
            </a:r>
            <a:br>
              <a:rPr lang="ru-RU" sz="1100" dirty="0"/>
            </a:br>
            <a:r>
              <a:rPr lang="ru-RU" sz="1100" dirty="0"/>
              <a:t>С объективной стороны преступление выражается в незаконном использовании чужого товарного знака, знака обслуживания, наименования мест происхождения товара или сходных с ними обозначений для однородны товаров. Обязательными признаками при этом являются совершение деяние неоднократно либо причинение крупного ущерба. Конкретный его размер законом не установлен (оценочный признак).</a:t>
            </a:r>
            <a:br>
              <a:rPr lang="ru-RU" sz="1100" dirty="0"/>
            </a:br>
            <a:r>
              <a:rPr lang="ru-RU" sz="1100" dirty="0"/>
              <a:t>Повышенную ответственность влечет неоднократное или причинившее крупный ущерб незаконное использование предупредительной маркировки в отношении незарегистрированного в России товарного знака или наименования места происхождения товара (ч. 2 ст. </a:t>
            </a:r>
            <a:r>
              <a:rPr lang="ru-RU" sz="1100" dirty="0" smtClean="0"/>
              <a:t>180 УК РФ).</a:t>
            </a:r>
            <a:endParaRPr lang="ru-RU" sz="1100" dirty="0"/>
          </a:p>
          <a:p>
            <a:pPr indent="450000" algn="just" eaLnBrk="0" hangingPunct="0"/>
            <a:r>
              <a:rPr lang="ru-RU" sz="1100" b="1" dirty="0" smtClean="0"/>
              <a:t>Субъективная </a:t>
            </a:r>
            <a:r>
              <a:rPr lang="ru-RU" sz="1100" b="1" dirty="0"/>
              <a:t>сторона</a:t>
            </a:r>
            <a:r>
              <a:rPr lang="ru-RU" sz="1100" dirty="0"/>
              <a:t> - вина в форме прямого </a:t>
            </a:r>
            <a:r>
              <a:rPr lang="ru-RU" sz="1100" dirty="0" smtClean="0"/>
              <a:t>умысла.</a:t>
            </a:r>
          </a:p>
          <a:p>
            <a:pPr indent="450000" algn="just" eaLnBrk="0" hangingPunct="0"/>
            <a:r>
              <a:rPr lang="ru-RU" sz="1100" b="1" dirty="0" smtClean="0"/>
              <a:t>Субъект</a:t>
            </a:r>
            <a:r>
              <a:rPr lang="ru-RU" sz="1100" dirty="0" smtClean="0"/>
              <a:t> </a:t>
            </a:r>
            <a:r>
              <a:rPr lang="ru-RU" sz="1100" dirty="0"/>
              <a:t>- лицо, занимающееся предпринимательской деятельностью (индивидуальные предприниматели, руководители коммерческих организаций-изготовителей товаров или реализующие их</a:t>
            </a:r>
            <a:r>
              <a:rPr lang="ru-RU" sz="1100" dirty="0" smtClean="0"/>
              <a:t>).</a:t>
            </a:r>
          </a:p>
          <a:p>
            <a:pPr indent="450000" algn="just" eaLnBrk="0" hangingPunct="0"/>
            <a:r>
              <a:rPr lang="ru-RU" sz="1100" dirty="0" smtClean="0"/>
              <a:t>Нарушение </a:t>
            </a:r>
            <a:r>
              <a:rPr lang="ru-RU" sz="1100" dirty="0"/>
              <a:t>правил изготовления и использования пробирных клейм (ст. </a:t>
            </a:r>
            <a:r>
              <a:rPr lang="ru-RU" sz="1100" dirty="0" smtClean="0"/>
              <a:t>181 УК РФ). </a:t>
            </a:r>
            <a:r>
              <a:rPr lang="ru-RU" sz="1100" dirty="0"/>
              <a:t>Объективная сторона преступления включает несанкционированные: а) изготовление, б) сбыт, в) использование государственного пробирного клейма либо г) его подделку.</a:t>
            </a:r>
            <a:br>
              <a:rPr lang="ru-RU" sz="1100" dirty="0"/>
            </a:br>
            <a:r>
              <a:rPr lang="ru-RU" sz="1100" dirty="0"/>
              <a:t>Изготовление пробирных клейм, а также их использование является государственной монополией. Клеймению подлежат все изготовленные на территории РФ ювелирные изделия из драгоценных металлов (и их сплавов), предназначенные для продажи, а также ввозимые в РФ из-за границы ювелирные и другие бытовые изделия из драгоценных металлов и предназначенные для продажи.</a:t>
            </a:r>
            <a:br>
              <a:rPr lang="ru-RU" sz="1100" dirty="0"/>
            </a:br>
            <a:r>
              <a:rPr lang="ru-RU" sz="1100" dirty="0"/>
              <a:t>Преступление является оконченным после совершения указанных в законе действий независимо от наступления каких-либо вредных последствий (формальный состав</a:t>
            </a:r>
            <a:r>
              <a:rPr lang="ru-RU" sz="1100" dirty="0" smtClean="0"/>
              <a:t>).</a:t>
            </a:r>
          </a:p>
          <a:p>
            <a:pPr indent="450000" algn="just" eaLnBrk="0" hangingPunct="0"/>
            <a:r>
              <a:rPr lang="ru-RU" sz="1100" b="1" dirty="0" smtClean="0"/>
              <a:t>Субъективная </a:t>
            </a:r>
            <a:r>
              <a:rPr lang="ru-RU" sz="1100" b="1" dirty="0"/>
              <a:t>сторона</a:t>
            </a:r>
            <a:r>
              <a:rPr lang="ru-RU" sz="1100" dirty="0"/>
              <a:t> - вина в форме прямого умысла. Обязательным признаком при этом является корыстная или иная личная </a:t>
            </a:r>
            <a:r>
              <a:rPr lang="ru-RU" sz="1100" dirty="0" smtClean="0"/>
              <a:t>заинтересованность.</a:t>
            </a:r>
          </a:p>
          <a:p>
            <a:pPr indent="450000" algn="just" eaLnBrk="0" hangingPunct="0"/>
            <a:r>
              <a:rPr lang="ru-RU" sz="1100" b="1" dirty="0" smtClean="0"/>
              <a:t>Субъект</a:t>
            </a:r>
            <a:r>
              <a:rPr lang="ru-RU" sz="1100" dirty="0" smtClean="0"/>
              <a:t> </a:t>
            </a:r>
            <a:r>
              <a:rPr lang="ru-RU" sz="1100" dirty="0"/>
              <a:t>- лицо, достигшее 16-летнего возраста (как работник Пробирной палаты или Монетного двора, так и иное лицо).</a:t>
            </a:r>
            <a:br>
              <a:rPr lang="ru-RU" sz="1100" dirty="0"/>
            </a:br>
            <a:r>
              <a:rPr lang="ru-RU" sz="1100" dirty="0"/>
              <a:t>По ч. 2 ст. </a:t>
            </a:r>
            <a:r>
              <a:rPr lang="ru-RU" sz="1100" dirty="0" smtClean="0"/>
              <a:t>181 УК РФ </a:t>
            </a:r>
            <a:r>
              <a:rPr lang="ru-RU" sz="1100" dirty="0"/>
              <a:t>наступает ответственность за те же деяния, </a:t>
            </a:r>
            <a:r>
              <a:rPr lang="ru-RU" sz="1100" dirty="0" smtClean="0"/>
              <a:t>совершенные </a:t>
            </a:r>
            <a:r>
              <a:rPr lang="ru-RU" sz="1100" dirty="0"/>
              <a:t>организованной </a:t>
            </a:r>
            <a:r>
              <a:rPr lang="ru-RU" sz="1100" dirty="0" smtClean="0"/>
              <a:t>группой.</a:t>
            </a:r>
          </a:p>
          <a:p>
            <a:pPr indent="450000" algn="just" eaLnBrk="0" hangingPunct="0"/>
            <a:r>
              <a:rPr lang="ru-RU" sz="1100" dirty="0" smtClean="0"/>
              <a:t>Заведомо </a:t>
            </a:r>
            <a:r>
              <a:rPr lang="ru-RU" sz="1100" dirty="0"/>
              <a:t>ложная реклама (ст. </a:t>
            </a:r>
            <a:r>
              <a:rPr lang="ru-RU" sz="1100" dirty="0" smtClean="0"/>
              <a:t>182 УК РФ). </a:t>
            </a:r>
            <a:r>
              <a:rPr lang="ru-RU" sz="1100" dirty="0"/>
              <a:t>Объективную сторону этого преступления образует использование в рекламе заведомо ложной информации относительно товаров, работ или услуг, а также их изготовителей (исполнителей, продавцов), причинившее значительный ущерб. Таким образом, состав преступления охватывает действия, которые совершаются участниками экономической деятельности - поставщиками товаров и услуг вопреки Федеральному закону "О рекламе" и некоторым другим законам (например, "О рынке ценных бумаг</a:t>
            </a:r>
            <a:r>
              <a:rPr lang="ru-RU" sz="1100" dirty="0" smtClean="0"/>
              <a:t>").</a:t>
            </a:r>
          </a:p>
          <a:p>
            <a:pPr indent="450000" algn="just" eaLnBrk="0" hangingPunct="0"/>
            <a:r>
              <a:rPr lang="ru-RU" sz="1100" dirty="0" smtClean="0"/>
              <a:t>Ущерб</a:t>
            </a:r>
            <a:r>
              <a:rPr lang="ru-RU" sz="1100" dirty="0"/>
              <a:t>, причиняемый потребителям товаров (работ, услуг) в результате использования в рекламе заведомо ложной информации, должен быть значительным. Однако конкретные его параметры в </a:t>
            </a:r>
            <a:r>
              <a:rPr lang="ru-RU" sz="1100" dirty="0" smtClean="0"/>
              <a:t>УК РФ </a:t>
            </a:r>
            <a:r>
              <a:rPr lang="ru-RU" sz="1100" dirty="0"/>
              <a:t>не определены (оценочный признак</a:t>
            </a:r>
            <a:r>
              <a:rPr lang="ru-RU" sz="1100" dirty="0" smtClean="0"/>
              <a:t>).</a:t>
            </a:r>
          </a:p>
          <a:p>
            <a:pPr indent="450000" algn="just" eaLnBrk="0" hangingPunct="0"/>
            <a:r>
              <a:rPr lang="ru-RU" sz="1100" b="1" dirty="0" smtClean="0"/>
              <a:t>Субъективная </a:t>
            </a:r>
            <a:r>
              <a:rPr lang="ru-RU" sz="1100" b="1" dirty="0"/>
              <a:t>сторона</a:t>
            </a:r>
            <a:r>
              <a:rPr lang="ru-RU" sz="1100" dirty="0"/>
              <a:t> - вина в форме </a:t>
            </a:r>
            <a:r>
              <a:rPr lang="ru-RU" sz="1100" dirty="0" smtClean="0"/>
              <a:t>умысла.</a:t>
            </a:r>
          </a:p>
          <a:p>
            <a:pPr indent="450000" algn="just" eaLnBrk="0" hangingPunct="0"/>
            <a:r>
              <a:rPr lang="ru-RU" sz="1100" b="1" dirty="0" smtClean="0"/>
              <a:t>Субъект</a:t>
            </a:r>
            <a:r>
              <a:rPr lang="ru-RU" sz="1100" dirty="0" smtClean="0"/>
              <a:t> </a:t>
            </a:r>
            <a:r>
              <a:rPr lang="ru-RU" sz="1100" dirty="0"/>
              <a:t>- рекламодатель, т.е. физическое лицо или руководитель коммерческой организации, занимающиеся предпринимательской деятельностью.</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100" dirty="0"/>
              <a:t>К числу этих преступлений, содержащихся в главе 22 </a:t>
            </a:r>
            <a:r>
              <a:rPr lang="ru-RU" sz="1100" dirty="0" smtClean="0"/>
              <a:t>УК РФ, </a:t>
            </a:r>
            <a:r>
              <a:rPr lang="ru-RU" sz="1100" dirty="0"/>
              <a:t>относятся деяния, предусмотренные ст. 174,175, 179, 183, </a:t>
            </a:r>
            <a:r>
              <a:rPr lang="ru-RU" sz="1100" dirty="0" smtClean="0"/>
              <a:t>184. </a:t>
            </a:r>
            <a:r>
              <a:rPr lang="ru-RU" sz="1100" dirty="0"/>
              <a:t/>
            </a:r>
            <a:br>
              <a:rPr lang="ru-RU" sz="1100" dirty="0"/>
            </a:br>
            <a:r>
              <a:rPr lang="ru-RU" sz="1100" dirty="0" smtClean="0"/>
              <a:t>Ряд </a:t>
            </a:r>
            <a:r>
              <a:rPr lang="ru-RU" sz="1100" dirty="0"/>
              <a:t>других преступлений, предусмотренных этой главой Кодекса, такой может совершаться частными лицами (например, изготовление или сбыт поддельных денег или ценных бумаг (ст. </a:t>
            </a:r>
            <a:r>
              <a:rPr lang="ru-RU" sz="1100" dirty="0" smtClean="0"/>
              <a:t>186 УК РФ), незаконный </a:t>
            </a:r>
            <a:r>
              <a:rPr lang="ru-RU" sz="1100" dirty="0"/>
              <a:t>оборот драгоценных металлов, природных драгоценных камней или жемчуга (ст. </a:t>
            </a:r>
            <a:r>
              <a:rPr lang="ru-RU" sz="1100" dirty="0" smtClean="0"/>
              <a:t>191 УК РФ). </a:t>
            </a:r>
            <a:r>
              <a:rPr lang="ru-RU" sz="1100" dirty="0"/>
              <a:t>Однако они имеют свой ярко выраженный непосредственный объект и потому отнесены нами к другой группе преступлений в сфере экономической деятельности (см. следующие вопросы). </a:t>
            </a:r>
            <a:r>
              <a:rPr lang="ru-RU" sz="1100" dirty="0" smtClean="0"/>
              <a:t/>
            </a:r>
            <a:br>
              <a:rPr lang="ru-RU" sz="1100" dirty="0" smtClean="0"/>
            </a:br>
            <a:r>
              <a:rPr lang="ru-RU" sz="1100" dirty="0" smtClean="0"/>
              <a:t>Легализация </a:t>
            </a:r>
            <a:r>
              <a:rPr lang="ru-RU" sz="1100" dirty="0"/>
              <a:t>(отмывание) денежных средств или имущества, </a:t>
            </a:r>
            <a:r>
              <a:rPr lang="ru-RU" sz="1100" dirty="0" smtClean="0"/>
              <a:t>приобретенных </a:t>
            </a:r>
            <a:r>
              <a:rPr lang="ru-RU" sz="1100" dirty="0"/>
              <a:t>незаконным путем (ст. </a:t>
            </a:r>
            <a:r>
              <a:rPr lang="ru-RU" sz="1100" dirty="0" smtClean="0"/>
              <a:t>174 УК РФ) </a:t>
            </a:r>
            <a:r>
              <a:rPr lang="ru-RU" sz="1100" dirty="0"/>
              <a:t>охватывает действия, связанные с отмыванием "грязных" денег, т.е. полученных в результате совершения различных преступных деяний. Его объективная сторона включает: а) совершение финансовых операций и других сделок с денежными средствами или имуществом, которые приобретены заведомо незаконным путем, б) использование такого рода средств для осуществления предпринимательской или иной экономической </a:t>
            </a:r>
            <a:r>
              <a:rPr lang="ru-RU" sz="1100" dirty="0" smtClean="0"/>
              <a:t>деятельности.</a:t>
            </a:r>
            <a:br>
              <a:rPr lang="ru-RU" sz="1100" dirty="0" smtClean="0"/>
            </a:br>
            <a:r>
              <a:rPr lang="ru-RU" sz="1100" b="1" dirty="0" smtClean="0"/>
              <a:t>Финансовые </a:t>
            </a:r>
            <a:r>
              <a:rPr lang="ru-RU" sz="1100" b="1" dirty="0"/>
              <a:t>операции</a:t>
            </a:r>
            <a:r>
              <a:rPr lang="ru-RU" sz="1100" dirty="0"/>
              <a:t> - это сделки и другие действия физических или юридических лиц по получению, выплате, выдаче, перевозке, пересылке, переводу, обмену денежных средств, ценных бумаг, иного имущества, а также по удостоверению или регистрации таких сделок.</a:t>
            </a:r>
            <a:br>
              <a:rPr lang="ru-RU" sz="1100" dirty="0"/>
            </a:br>
            <a:r>
              <a:rPr lang="ru-RU" sz="1100" dirty="0"/>
              <a:t>Преступление имеет формальный состав и является оконченным после совершения указанных действий. При этом не имеет значения в России или за ее пределами получены эти средства, а также кем именно - самим субъектом преступления или иными лицами. </a:t>
            </a:r>
            <a:br>
              <a:rPr lang="ru-RU" sz="1100" dirty="0"/>
            </a:br>
            <a:r>
              <a:rPr lang="ru-RU" sz="1100" b="1" dirty="0"/>
              <a:t>Субъективная сторона</a:t>
            </a:r>
            <a:r>
              <a:rPr lang="ru-RU" sz="1100" dirty="0"/>
              <a:t> - вина в форме прямого умысла: лицо осознает, что производит финансовую операцию или использует в предпринимательской (иной экономической) деятельности средства или имущество, приобретенные незаконным путем, и желает так поступить.</a:t>
            </a:r>
            <a:br>
              <a:rPr lang="ru-RU" sz="1100" dirty="0"/>
            </a:br>
            <a:r>
              <a:rPr lang="ru-RU" sz="1100" b="1" dirty="0"/>
              <a:t>Субъект</a:t>
            </a:r>
            <a:r>
              <a:rPr lang="ru-RU" sz="1100" dirty="0"/>
              <a:t> - лицо, достигшее 16-летнего возраста (частное или являющееся работником банка, кредитной или иной организации).</a:t>
            </a:r>
            <a:br>
              <a:rPr lang="ru-RU" sz="1100" dirty="0"/>
            </a:br>
            <a:r>
              <a:rPr lang="ru-RU" sz="1100" dirty="0"/>
              <a:t>По ч. </a:t>
            </a:r>
            <a:r>
              <a:rPr lang="ru-RU" sz="1100" dirty="0" smtClean="0"/>
              <a:t>3 </a:t>
            </a:r>
            <a:r>
              <a:rPr lang="ru-RU" sz="1100" dirty="0"/>
              <a:t>ст. </a:t>
            </a:r>
            <a:r>
              <a:rPr lang="ru-RU" sz="1100" dirty="0" smtClean="0"/>
              <a:t>174 УК РФ </a:t>
            </a:r>
            <a:r>
              <a:rPr lang="ru-RU" sz="1100" dirty="0"/>
              <a:t>наступает ответственность за те же деяния, совершенные: а) группой лиц по предварительному </a:t>
            </a:r>
            <a:r>
              <a:rPr lang="ru-RU" sz="1100" dirty="0" smtClean="0"/>
              <a:t>сговору, б) лицом </a:t>
            </a:r>
            <a:r>
              <a:rPr lang="ru-RU" sz="1100" dirty="0"/>
              <a:t>с использованием своего служебного положения. Часть </a:t>
            </a:r>
            <a:r>
              <a:rPr lang="ru-RU" sz="1100" dirty="0" smtClean="0"/>
              <a:t>4 </a:t>
            </a:r>
            <a:r>
              <a:rPr lang="ru-RU" sz="1100" dirty="0"/>
              <a:t>предусматривает ответственность за деяния, совершенные организованной группой или в крупном размере. Однако конкретное содержание последнего признака в законе не раскрыто (оценочный признак).</a:t>
            </a:r>
            <a:br>
              <a:rPr lang="ru-RU" sz="1100" dirty="0"/>
            </a:br>
            <a:r>
              <a:rPr lang="ru-RU" sz="1100" dirty="0"/>
              <a:t>Приобретение или сбыт имущества, заведомо добытого преступным путем (ст. </a:t>
            </a:r>
            <a:r>
              <a:rPr lang="ru-RU" sz="1100" dirty="0" smtClean="0"/>
              <a:t>175 УК РФ). </a:t>
            </a:r>
            <a:r>
              <a:rPr lang="ru-RU" sz="1100" dirty="0"/>
              <a:t>Предметом этого преступления являются различные материальные ценности (вещи, деньги, ценные бумаги, товары, продукция), которые получены в результате совершения какого-либо преступления.</a:t>
            </a:r>
            <a:br>
              <a:rPr lang="ru-RU" sz="1100" dirty="0"/>
            </a:br>
            <a:r>
              <a:rPr lang="ru-RU" sz="1100" dirty="0"/>
              <a:t>Объективная сторона преступления заключается: а) в заранее не обещанном приобретении указанного имущества или б) в его сбыте.</a:t>
            </a:r>
            <a:br>
              <a:rPr lang="ru-RU" sz="1100" dirty="0"/>
            </a:br>
            <a:endParaRPr lang="ru-RU" sz="1100" dirty="0">
              <a:latin typeface="Arial Narrow" pitchFamily="34" charset="0"/>
            </a:endParaRPr>
          </a:p>
        </p:txBody>
      </p:sp>
      <p:sp>
        <p:nvSpPr>
          <p:cNvPr id="337924"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a:t>Преступления в сфере экономической деятельности, совершаемые частными лицами</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smtClean="0"/>
              <a:t>Ознакомление с теми и другими сведениями может иметь место в интересах борьбы с преступностью по запросам суда, правоохранительных и иных органов (например, Счетной палаты). </a:t>
            </a:r>
            <a:br>
              <a:rPr lang="ru-RU" sz="1200" dirty="0" smtClean="0"/>
            </a:br>
            <a:r>
              <a:rPr lang="ru-RU" sz="1200" dirty="0" smtClean="0"/>
              <a:t>Собирание сведений, составляющих коммерческую или банковскую тайну, путем похищения документов, подкупа или угроз, а равно иным незаконным способом в целях разглашения либо незаконного использовании этих сведений, влечет ответственность по ч.1 ст. 183 УК РФ. </a:t>
            </a:r>
          </a:p>
          <a:p>
            <a:pPr indent="450000" algn="just" eaLnBrk="0" hangingPunct="0"/>
            <a:r>
              <a:rPr lang="ru-RU" sz="1200" dirty="0" smtClean="0"/>
              <a:t>Документами в данном случае признаются не только таковые в собственном смысле слова, но и чертежи, схемы, а также носители компьютерной информации - дискеты.</a:t>
            </a:r>
          </a:p>
          <a:p>
            <a:pPr indent="450000" algn="just" eaLnBrk="0" hangingPunct="0"/>
            <a:r>
              <a:rPr lang="ru-RU" sz="1200" dirty="0" smtClean="0"/>
              <a:t>Подкуп как способ собирания сведений означает, что заинтересованное лицо за денежное или иное материальное вознаграждение склоняет обладателя тайны к сотрудничеству, т.е. непосредственной передаче сведений к их собиранию с целью последующей передачи ему.</a:t>
            </a:r>
          </a:p>
          <a:p>
            <a:pPr indent="450000" algn="just" eaLnBrk="0" hangingPunct="0"/>
            <a:r>
              <a:rPr lang="ru-RU" sz="1200" dirty="0" smtClean="0"/>
              <a:t>Угроза включает в себя как угрозу насилием, уничтожением имущества так и шантаж, т.е. угрозу разглашением нежелательных для потерпевшего сведений.</a:t>
            </a:r>
          </a:p>
          <a:p>
            <a:pPr indent="450000" algn="just" eaLnBrk="0" hangingPunct="0"/>
            <a:r>
              <a:rPr lang="ru-RU" sz="1200" b="1" dirty="0" smtClean="0"/>
              <a:t>Состав преступления</a:t>
            </a:r>
            <a:r>
              <a:rPr lang="ru-RU" sz="1200" dirty="0" smtClean="0"/>
              <a:t> - формальный, поэтому преступление окончено с момента начала указанных в законе действий независимо от наступления каких-либо вредных последствий.</a:t>
            </a:r>
          </a:p>
          <a:p>
            <a:pPr indent="450000" algn="just" eaLnBrk="0" hangingPunct="0"/>
            <a:r>
              <a:rPr lang="ru-RU" sz="1200" b="1" dirty="0" smtClean="0"/>
              <a:t>Субъективная сторона</a:t>
            </a:r>
            <a:r>
              <a:rPr lang="ru-RU" sz="1200" dirty="0" smtClean="0"/>
              <a:t> - прямой умысел: лицо осознает, что незаконно собирает сведения, являющиеся коммерческой или банковской тайной, преследуя при этом цель разгласить эти сведения или незаконно в дальнейшем использовать, и желает так поступить.</a:t>
            </a:r>
          </a:p>
          <a:p>
            <a:pPr indent="450000" algn="just" eaLnBrk="0" hangingPunct="0"/>
            <a:r>
              <a:rPr lang="ru-RU" sz="1200" b="1" dirty="0" smtClean="0"/>
              <a:t>Субъект</a:t>
            </a:r>
            <a:r>
              <a:rPr lang="ru-RU" sz="1200" dirty="0" smtClean="0"/>
              <a:t> - лицо, достигшее 16-летнего возраста, не допущенное коммерческой или банковской тайне.</a:t>
            </a:r>
          </a:p>
          <a:p>
            <a:pPr indent="450000" algn="just" eaLnBrk="0" hangingPunct="0"/>
            <a:r>
              <a:rPr lang="ru-RU" sz="1200" dirty="0" smtClean="0"/>
              <a:t>Подкуп участников и организаторов профессиональных спортивных соревнований и зрелищных коммерческих конкурсов (ст. 184 УК РФ). Объективную сторону этого преступления образует подкуп спортсменов, спортивных судей, тренеров, руководителей команд и других участников или организаторов профессиональных спортивных соревнований, а равно организаторов или членов жюри зрелищных коммерческих конкурсов с целью оказать влияние на результаты этих соревнований или конкурсов.</a:t>
            </a:r>
          </a:p>
          <a:p>
            <a:pPr indent="450000" algn="just" eaLnBrk="0" hangingPunct="0"/>
            <a:r>
              <a:rPr lang="ru-RU" sz="1200" dirty="0" smtClean="0"/>
              <a:t>Подкупом признается передача денег, вещей, ценных бумаг, иного имущества (включая недвижимое), а также оказание услуг материального характера без их соответствующей оплаты. Не может считаться подкупом легальное (официальное) установление приза участникам соревнований за желаемый учредителем этого приза результат.</a:t>
            </a:r>
          </a:p>
          <a:p>
            <a:pPr indent="450000" algn="just" eaLnBrk="0" hangingPunct="0"/>
            <a:r>
              <a:rPr lang="ru-RU" sz="1200" dirty="0" smtClean="0"/>
              <a:t>Преступление признается оконченным после принятия хотя бы части незаконного вознаграждения спортсменом, организатором или иным участником соревнования. При этом предмет подкупа может быть получен как до начала соревнования, так и после его окончания. Для признания преступления оконченным также не имеет значения, смогло ли повлиять подкупаемое лицо на результат соревнования или конкурса.</a:t>
            </a:r>
          </a:p>
          <a:p>
            <a:pPr indent="450000" algn="just" eaLnBrk="0" hangingPunct="0"/>
            <a:r>
              <a:rPr lang="ru-RU" sz="1200" dirty="0" smtClean="0"/>
              <a:t/>
            </a:r>
            <a:br>
              <a:rPr lang="ru-RU" sz="1200" dirty="0" smtClean="0"/>
            </a:br>
            <a:r>
              <a:rPr lang="ru-RU" sz="1200" dirty="0" smtClean="0"/>
              <a:t/>
            </a:r>
            <a:br>
              <a:rPr lang="ru-RU" sz="1200" dirty="0" smtClean="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382995" name="AutoShape 19"/>
          <p:cNvSpPr>
            <a:spLocks noChangeArrowheads="1"/>
          </p:cNvSpPr>
          <p:nvPr/>
        </p:nvSpPr>
        <p:spPr bwMode="auto">
          <a:xfrm>
            <a:off x="2771775" y="2924175"/>
            <a:ext cx="3744913" cy="576263"/>
          </a:xfrm>
          <a:prstGeom prst="flowChartMagneticDisk">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a:solidFill>
                  <a:srgbClr val="000000"/>
                </a:solidFill>
                <a:latin typeface="Arial Narrow" pitchFamily="34" charset="0"/>
              </a:rPr>
              <a:t>Преступления небольшой тяжести</a:t>
            </a:r>
          </a:p>
        </p:txBody>
      </p:sp>
      <p:sp>
        <p:nvSpPr>
          <p:cNvPr id="48132" name="AutoShape 17"/>
          <p:cNvSpPr>
            <a:spLocks noChangeArrowheads="1"/>
          </p:cNvSpPr>
          <p:nvPr/>
        </p:nvSpPr>
        <p:spPr bwMode="auto">
          <a:xfrm>
            <a:off x="2771775" y="1916113"/>
            <a:ext cx="3746500" cy="576262"/>
          </a:xfrm>
          <a:prstGeom prst="flowChartMagneticDisk">
            <a:avLst/>
          </a:prstGeom>
          <a:solidFill>
            <a:schemeClr val="accent2">
              <a:lumMod val="40000"/>
              <a:lumOff val="60000"/>
            </a:schemeClr>
          </a:solidFill>
          <a:ln w="38100">
            <a:solidFill>
              <a:schemeClr val="tx1"/>
            </a:solidFill>
            <a:round/>
            <a:headEnd/>
            <a:tailEnd/>
          </a:ln>
          <a:effectLst>
            <a:outerShdw dist="107763" dir="2700000" algn="ctr" rotWithShape="0">
              <a:schemeClr val="bg2"/>
            </a:outerShdw>
          </a:effectLst>
        </p:spPr>
        <p:txBody>
          <a:bodyPr wrap="none" anchor="ctr"/>
          <a:lstStyle/>
          <a:p>
            <a:pPr algn="ctr" eaLnBrk="0" hangingPunct="0"/>
            <a:endParaRPr lang="ru-RU" sz="2400" b="1">
              <a:latin typeface="Times New Roman" pitchFamily="18" charset="0"/>
            </a:endParaRPr>
          </a:p>
        </p:txBody>
      </p:sp>
      <p:sp>
        <p:nvSpPr>
          <p:cNvPr id="48133" name="WordArt 18"/>
          <p:cNvSpPr>
            <a:spLocks noChangeArrowheads="1" noChangeShapeType="1" noTextEdit="1"/>
          </p:cNvSpPr>
          <p:nvPr/>
        </p:nvSpPr>
        <p:spPr bwMode="auto">
          <a:xfrm>
            <a:off x="3203575" y="2060575"/>
            <a:ext cx="3168650" cy="411163"/>
          </a:xfrm>
          <a:prstGeom prst="rect">
            <a:avLst/>
          </a:prstGeom>
        </p:spPr>
        <p:txBody>
          <a:bodyPr wrap="none" fromWordArt="1">
            <a:prstTxWarp prst="textCanDown">
              <a:avLst>
                <a:gd name="adj" fmla="val 33333"/>
              </a:avLst>
            </a:prstTxWarp>
          </a:bodyPr>
          <a:lstStyle/>
          <a:p>
            <a:pPr algn="ctr"/>
            <a:r>
              <a:rPr lang="ru-RU" sz="2400" kern="10" dirty="0">
                <a:ln w="9525">
                  <a:solidFill>
                    <a:srgbClr val="000000"/>
                  </a:solidFill>
                  <a:round/>
                  <a:headEnd/>
                  <a:tailEnd/>
                </a:ln>
                <a:solidFill>
                  <a:srgbClr val="000000"/>
                </a:solidFill>
                <a:latin typeface="Arial Narrow"/>
              </a:rPr>
              <a:t>Категория преступления (ст. 15 </a:t>
            </a:r>
            <a:r>
              <a:rPr lang="ru-RU" sz="2400" kern="10" dirty="0" smtClean="0">
                <a:ln w="9525">
                  <a:solidFill>
                    <a:srgbClr val="000000"/>
                  </a:solidFill>
                  <a:round/>
                  <a:headEnd/>
                  <a:tailEnd/>
                </a:ln>
                <a:solidFill>
                  <a:srgbClr val="000000"/>
                </a:solidFill>
                <a:latin typeface="Arial Narrow"/>
              </a:rPr>
              <a:t>УК РФ)</a:t>
            </a:r>
            <a:endParaRPr lang="ru-RU" sz="2400" kern="10" dirty="0">
              <a:ln w="9525">
                <a:solidFill>
                  <a:srgbClr val="000000"/>
                </a:solidFill>
                <a:round/>
                <a:headEnd/>
                <a:tailEnd/>
              </a:ln>
              <a:solidFill>
                <a:srgbClr val="000000"/>
              </a:solidFill>
              <a:latin typeface="Arial Narrow"/>
            </a:endParaRPr>
          </a:p>
        </p:txBody>
      </p:sp>
      <p:sp>
        <p:nvSpPr>
          <p:cNvPr id="382996" name="AutoShape 20"/>
          <p:cNvSpPr>
            <a:spLocks noChangeArrowheads="1"/>
          </p:cNvSpPr>
          <p:nvPr/>
        </p:nvSpPr>
        <p:spPr bwMode="auto">
          <a:xfrm>
            <a:off x="2843213" y="3644900"/>
            <a:ext cx="3746500" cy="576263"/>
          </a:xfrm>
          <a:prstGeom prst="flowChartMagneticDisk">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a:solidFill>
                  <a:srgbClr val="000000"/>
                </a:solidFill>
                <a:latin typeface="Arial Narrow" pitchFamily="34" charset="0"/>
              </a:rPr>
              <a:t>Преступления средней тяжести</a:t>
            </a:r>
          </a:p>
        </p:txBody>
      </p:sp>
      <p:sp>
        <p:nvSpPr>
          <p:cNvPr id="382997" name="AutoShape 21"/>
          <p:cNvSpPr>
            <a:spLocks noChangeArrowheads="1"/>
          </p:cNvSpPr>
          <p:nvPr/>
        </p:nvSpPr>
        <p:spPr bwMode="auto">
          <a:xfrm>
            <a:off x="2771775" y="4437063"/>
            <a:ext cx="3746500" cy="576262"/>
          </a:xfrm>
          <a:prstGeom prst="flowChartMagneticDisk">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a:solidFill>
                  <a:srgbClr val="000000"/>
                </a:solidFill>
                <a:latin typeface="Arial Narrow" pitchFamily="34" charset="0"/>
              </a:rPr>
              <a:t>Тяжкое преступление</a:t>
            </a:r>
          </a:p>
        </p:txBody>
      </p:sp>
      <p:sp>
        <p:nvSpPr>
          <p:cNvPr id="382998" name="AutoShape 22"/>
          <p:cNvSpPr>
            <a:spLocks noChangeArrowheads="1"/>
          </p:cNvSpPr>
          <p:nvPr/>
        </p:nvSpPr>
        <p:spPr bwMode="auto">
          <a:xfrm>
            <a:off x="2771775" y="5157788"/>
            <a:ext cx="3746500" cy="576262"/>
          </a:xfrm>
          <a:prstGeom prst="flowChartMagneticDisk">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dirty="0">
                <a:solidFill>
                  <a:srgbClr val="000000"/>
                </a:solidFill>
                <a:latin typeface="Arial Narrow" pitchFamily="34" charset="0"/>
              </a:rPr>
              <a:t>Особо тяжкое преступление</a:t>
            </a:r>
          </a:p>
        </p:txBody>
      </p:sp>
      <p:sp>
        <p:nvSpPr>
          <p:cNvPr id="48137" name="Line 23"/>
          <p:cNvSpPr>
            <a:spLocks noChangeShapeType="1"/>
          </p:cNvSpPr>
          <p:nvPr/>
        </p:nvSpPr>
        <p:spPr bwMode="auto">
          <a:xfrm flipV="1">
            <a:off x="4643438" y="2492375"/>
            <a:ext cx="0" cy="457200"/>
          </a:xfrm>
          <a:prstGeom prst="line">
            <a:avLst/>
          </a:prstGeom>
          <a:noFill/>
          <a:ln w="76200">
            <a:solidFill>
              <a:srgbClr val="FFFF00"/>
            </a:solidFill>
            <a:round/>
            <a:headEnd type="none" w="sm" len="sm"/>
            <a:tailEnd/>
          </a:ln>
          <a:effectLst/>
        </p:spPr>
        <p:txBody>
          <a:bodyPr wrap="none" anchor="ctr"/>
          <a:lstStyle/>
          <a:p>
            <a:endParaRPr lang="ru-RU"/>
          </a:p>
        </p:txBody>
      </p:sp>
      <p:sp>
        <p:nvSpPr>
          <p:cNvPr id="48138" name="Line 24"/>
          <p:cNvSpPr>
            <a:spLocks noChangeShapeType="1"/>
          </p:cNvSpPr>
          <p:nvPr/>
        </p:nvSpPr>
        <p:spPr bwMode="auto">
          <a:xfrm flipV="1">
            <a:off x="4648200" y="3505200"/>
            <a:ext cx="0" cy="152400"/>
          </a:xfrm>
          <a:prstGeom prst="line">
            <a:avLst/>
          </a:prstGeom>
          <a:noFill/>
          <a:ln w="76200">
            <a:solidFill>
              <a:srgbClr val="FFFF00"/>
            </a:solidFill>
            <a:round/>
            <a:headEnd/>
            <a:tailEnd/>
          </a:ln>
          <a:effectLst/>
        </p:spPr>
        <p:txBody>
          <a:bodyPr wrap="none" anchor="ctr"/>
          <a:lstStyle/>
          <a:p>
            <a:endParaRPr lang="ru-RU"/>
          </a:p>
        </p:txBody>
      </p:sp>
      <p:sp>
        <p:nvSpPr>
          <p:cNvPr id="48139" name="Line 25"/>
          <p:cNvSpPr>
            <a:spLocks noChangeShapeType="1"/>
          </p:cNvSpPr>
          <p:nvPr/>
        </p:nvSpPr>
        <p:spPr bwMode="auto">
          <a:xfrm flipV="1">
            <a:off x="4643438" y="4221163"/>
            <a:ext cx="0" cy="223837"/>
          </a:xfrm>
          <a:prstGeom prst="line">
            <a:avLst/>
          </a:prstGeom>
          <a:noFill/>
          <a:ln w="76200">
            <a:solidFill>
              <a:srgbClr val="FFFF00"/>
            </a:solidFill>
            <a:round/>
            <a:headEnd/>
            <a:tailEnd/>
          </a:ln>
          <a:effectLst/>
        </p:spPr>
        <p:txBody>
          <a:bodyPr wrap="none" anchor="ctr"/>
          <a:lstStyle/>
          <a:p>
            <a:endParaRPr lang="ru-RU"/>
          </a:p>
        </p:txBody>
      </p:sp>
      <p:sp>
        <p:nvSpPr>
          <p:cNvPr id="48140" name="Line 26"/>
          <p:cNvSpPr>
            <a:spLocks noChangeShapeType="1"/>
          </p:cNvSpPr>
          <p:nvPr/>
        </p:nvSpPr>
        <p:spPr bwMode="auto">
          <a:xfrm flipH="1" flipV="1">
            <a:off x="4643438" y="5013325"/>
            <a:ext cx="0" cy="144463"/>
          </a:xfrm>
          <a:prstGeom prst="line">
            <a:avLst/>
          </a:prstGeom>
          <a:noFill/>
          <a:ln w="76200">
            <a:solidFill>
              <a:srgbClr val="FFFF00"/>
            </a:solidFill>
            <a:round/>
            <a:headEnd/>
            <a:tailEnd/>
          </a:ln>
          <a:effectLst/>
        </p:spPr>
        <p:txBody>
          <a:bodyPr wrap="none" anchor="ctr"/>
          <a:lstStyle/>
          <a:p>
            <a:endParaRPr lang="ru-RU"/>
          </a:p>
        </p:txBody>
      </p:sp>
      <p:sp>
        <p:nvSpPr>
          <p:cNvPr id="48141" name="Rectangle 36"/>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Классификация преступлений</a:t>
            </a:r>
          </a:p>
          <a:p>
            <a:pPr algn="ctr"/>
            <a:endParaRPr lang="ru-RU" sz="1400" b="1">
              <a:latin typeface="Arial" charset="0"/>
            </a:endParaRPr>
          </a:p>
        </p:txBody>
      </p:sp>
      <p:sp>
        <p:nvSpPr>
          <p:cNvPr id="18"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9"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0"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1" name="Управляющая кнопка: возврат 20">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82995"/>
                                        </p:tgtEl>
                                        <p:attrNameLst>
                                          <p:attrName>style.visibility</p:attrName>
                                        </p:attrNameLst>
                                      </p:cBhvr>
                                      <p:to>
                                        <p:strVal val="visible"/>
                                      </p:to>
                                    </p:set>
                                    <p:anim calcmode="lin" valueType="num">
                                      <p:cBhvr>
                                        <p:cTn id="7" dur="5000" fill="hold"/>
                                        <p:tgtEl>
                                          <p:spTgt spid="382995"/>
                                        </p:tgtEl>
                                        <p:attrNameLst>
                                          <p:attrName>ppt_w</p:attrName>
                                        </p:attrNameLst>
                                      </p:cBhvr>
                                      <p:tavLst>
                                        <p:tav tm="0" fmla="#ppt_w*sin(2.5*pi*$)">
                                          <p:val>
                                            <p:fltVal val="0"/>
                                          </p:val>
                                        </p:tav>
                                        <p:tav tm="100000">
                                          <p:val>
                                            <p:fltVal val="1"/>
                                          </p:val>
                                        </p:tav>
                                      </p:tavLst>
                                    </p:anim>
                                    <p:anim calcmode="lin" valueType="num">
                                      <p:cBhvr>
                                        <p:cTn id="8" dur="5000" fill="hold"/>
                                        <p:tgtEl>
                                          <p:spTgt spid="38299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9" presetClass="entr" presetSubtype="10" fill="hold" grpId="0" nodeType="afterEffect">
                                  <p:stCondLst>
                                    <p:cond delay="0"/>
                                  </p:stCondLst>
                                  <p:childTnLst>
                                    <p:set>
                                      <p:cBhvr>
                                        <p:cTn id="11" dur="1" fill="hold">
                                          <p:stCondLst>
                                            <p:cond delay="0"/>
                                          </p:stCondLst>
                                        </p:cTn>
                                        <p:tgtEl>
                                          <p:spTgt spid="382996"/>
                                        </p:tgtEl>
                                        <p:attrNameLst>
                                          <p:attrName>style.visibility</p:attrName>
                                        </p:attrNameLst>
                                      </p:cBhvr>
                                      <p:to>
                                        <p:strVal val="visible"/>
                                      </p:to>
                                    </p:set>
                                    <p:anim calcmode="lin" valueType="num">
                                      <p:cBhvr>
                                        <p:cTn id="12" dur="5000" fill="hold"/>
                                        <p:tgtEl>
                                          <p:spTgt spid="382996"/>
                                        </p:tgtEl>
                                        <p:attrNameLst>
                                          <p:attrName>ppt_w</p:attrName>
                                        </p:attrNameLst>
                                      </p:cBhvr>
                                      <p:tavLst>
                                        <p:tav tm="0" fmla="#ppt_w*sin(2.5*pi*$)">
                                          <p:val>
                                            <p:fltVal val="0"/>
                                          </p:val>
                                        </p:tav>
                                        <p:tav tm="100000">
                                          <p:val>
                                            <p:fltVal val="1"/>
                                          </p:val>
                                        </p:tav>
                                      </p:tavLst>
                                    </p:anim>
                                    <p:anim calcmode="lin" valueType="num">
                                      <p:cBhvr>
                                        <p:cTn id="13" dur="5000" fill="hold"/>
                                        <p:tgtEl>
                                          <p:spTgt spid="382996"/>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0"/>
                            </p:stCondLst>
                            <p:childTnLst>
                              <p:par>
                                <p:cTn id="15" presetID="19" presetClass="entr" presetSubtype="10" fill="hold" grpId="0" nodeType="afterEffect">
                                  <p:stCondLst>
                                    <p:cond delay="0"/>
                                  </p:stCondLst>
                                  <p:childTnLst>
                                    <p:set>
                                      <p:cBhvr>
                                        <p:cTn id="16" dur="1" fill="hold">
                                          <p:stCondLst>
                                            <p:cond delay="0"/>
                                          </p:stCondLst>
                                        </p:cTn>
                                        <p:tgtEl>
                                          <p:spTgt spid="382997"/>
                                        </p:tgtEl>
                                        <p:attrNameLst>
                                          <p:attrName>style.visibility</p:attrName>
                                        </p:attrNameLst>
                                      </p:cBhvr>
                                      <p:to>
                                        <p:strVal val="visible"/>
                                      </p:to>
                                    </p:set>
                                    <p:anim calcmode="lin" valueType="num">
                                      <p:cBhvr>
                                        <p:cTn id="17" dur="5000" fill="hold"/>
                                        <p:tgtEl>
                                          <p:spTgt spid="382997"/>
                                        </p:tgtEl>
                                        <p:attrNameLst>
                                          <p:attrName>ppt_w</p:attrName>
                                        </p:attrNameLst>
                                      </p:cBhvr>
                                      <p:tavLst>
                                        <p:tav tm="0" fmla="#ppt_w*sin(2.5*pi*$)">
                                          <p:val>
                                            <p:fltVal val="0"/>
                                          </p:val>
                                        </p:tav>
                                        <p:tav tm="100000">
                                          <p:val>
                                            <p:fltVal val="1"/>
                                          </p:val>
                                        </p:tav>
                                      </p:tavLst>
                                    </p:anim>
                                    <p:anim calcmode="lin" valueType="num">
                                      <p:cBhvr>
                                        <p:cTn id="18" dur="5000" fill="hold"/>
                                        <p:tgtEl>
                                          <p:spTgt spid="38299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0"/>
                            </p:stCondLst>
                            <p:childTnLst>
                              <p:par>
                                <p:cTn id="20" presetID="19" presetClass="entr" presetSubtype="10" fill="hold" grpId="0" nodeType="afterEffect">
                                  <p:stCondLst>
                                    <p:cond delay="0"/>
                                  </p:stCondLst>
                                  <p:childTnLst>
                                    <p:set>
                                      <p:cBhvr>
                                        <p:cTn id="21" dur="1" fill="hold">
                                          <p:stCondLst>
                                            <p:cond delay="0"/>
                                          </p:stCondLst>
                                        </p:cTn>
                                        <p:tgtEl>
                                          <p:spTgt spid="382998"/>
                                        </p:tgtEl>
                                        <p:attrNameLst>
                                          <p:attrName>style.visibility</p:attrName>
                                        </p:attrNameLst>
                                      </p:cBhvr>
                                      <p:to>
                                        <p:strVal val="visible"/>
                                      </p:to>
                                    </p:set>
                                    <p:anim calcmode="lin" valueType="num">
                                      <p:cBhvr>
                                        <p:cTn id="22" dur="5000" fill="hold"/>
                                        <p:tgtEl>
                                          <p:spTgt spid="382998"/>
                                        </p:tgtEl>
                                        <p:attrNameLst>
                                          <p:attrName>ppt_w</p:attrName>
                                        </p:attrNameLst>
                                      </p:cBhvr>
                                      <p:tavLst>
                                        <p:tav tm="0" fmla="#ppt_w*sin(2.5*pi*$)">
                                          <p:val>
                                            <p:fltVal val="0"/>
                                          </p:val>
                                        </p:tav>
                                        <p:tav tm="100000">
                                          <p:val>
                                            <p:fltVal val="1"/>
                                          </p:val>
                                        </p:tav>
                                      </p:tavLst>
                                    </p:anim>
                                    <p:anim calcmode="lin" valueType="num">
                                      <p:cBhvr>
                                        <p:cTn id="23" dur="5000" fill="hold"/>
                                        <p:tgtEl>
                                          <p:spTgt spid="382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5" grpId="0" animBg="1" autoUpdateAnimBg="0"/>
      <p:bldP spid="382996" grpId="0" animBg="1" autoUpdateAnimBg="0"/>
      <p:bldP spid="382997" grpId="0" animBg="1" autoUpdateAnimBg="0"/>
      <p:bldP spid="382998" grpId="0" animBg="1" autoUpdateAnimBg="0"/>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b="1" dirty="0" smtClean="0"/>
              <a:t>Субъективная сторона</a:t>
            </a:r>
            <a:r>
              <a:rPr lang="ru-RU" sz="1200" dirty="0" smtClean="0"/>
              <a:t> - прямой умысел при наличии специальной цели - оказать влияние на результаты профессиональных спортивных соревнований или коммерческих конкурсов.</a:t>
            </a:r>
            <a:endParaRPr lang="ru-RU" sz="1200" dirty="0"/>
          </a:p>
          <a:p>
            <a:pPr indent="450000" algn="just" eaLnBrk="0" hangingPunct="0"/>
            <a:r>
              <a:rPr lang="ru-RU" sz="1200" b="1" dirty="0" smtClean="0"/>
              <a:t>Субъект</a:t>
            </a:r>
            <a:r>
              <a:rPr lang="ru-RU" sz="1200" dirty="0" smtClean="0"/>
              <a:t> </a:t>
            </a:r>
            <a:r>
              <a:rPr lang="ru-RU" sz="1200" dirty="0"/>
              <a:t>- лицо, достигшее 16-летнего </a:t>
            </a:r>
            <a:r>
              <a:rPr lang="ru-RU" sz="1200" dirty="0" smtClean="0"/>
              <a:t>возраста.</a:t>
            </a:r>
            <a:endParaRPr lang="ru-RU" sz="1200" dirty="0"/>
          </a:p>
          <a:p>
            <a:pPr indent="450000" algn="just" eaLnBrk="0" hangingPunct="0"/>
            <a:r>
              <a:rPr lang="ru-RU" sz="1200" dirty="0" smtClean="0"/>
              <a:t>По </a:t>
            </a:r>
            <a:r>
              <a:rPr lang="ru-RU" sz="1200" dirty="0"/>
              <a:t>ч. 2 ст. </a:t>
            </a:r>
            <a:r>
              <a:rPr lang="ru-RU" sz="1200" dirty="0" smtClean="0"/>
              <a:t>184 УК РФ </a:t>
            </a:r>
            <a:r>
              <a:rPr lang="ru-RU" sz="1200" dirty="0"/>
              <a:t>наступает ответственность за то же деяние, совершенное </a:t>
            </a:r>
            <a:r>
              <a:rPr lang="ru-RU" sz="1200" dirty="0" smtClean="0"/>
              <a:t>организованной </a:t>
            </a:r>
            <a:r>
              <a:rPr lang="ru-RU" sz="1200" dirty="0"/>
              <a:t>группой. Часть 3 данной статьи предусматривает ответственность за незаконное получение спортсменами денег, ценных бумаг или иного имущества, которые переданы им с целью оказания влияния на результаты соревнований, а также за незаконное пользование спортсменами услугами имущественного характера, предоставленными им в тех же </a:t>
            </a:r>
            <a:r>
              <a:rPr lang="ru-RU" sz="1200" dirty="0" smtClean="0"/>
              <a:t>целях.</a:t>
            </a:r>
            <a:endParaRPr lang="ru-RU" sz="1200" dirty="0"/>
          </a:p>
          <a:p>
            <a:pPr indent="450000" algn="just" eaLnBrk="0" hangingPunct="0"/>
            <a:r>
              <a:rPr lang="ru-RU" sz="1200" dirty="0" smtClean="0"/>
              <a:t>По </a:t>
            </a:r>
            <a:r>
              <a:rPr lang="ru-RU" sz="1200" dirty="0"/>
              <a:t>ч. 4 за те же действия несут ответственность спортивные судьи, тренеры, руководители команд и другие участники или организаторы спортивных соревнований и организаторы, члены жюри зрелищных коммерческих конкурсов.</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eaLnBrk="0" hangingPunct="0"/>
            <a:r>
              <a:rPr lang="ru-RU" sz="1200" dirty="0"/>
              <a:t/>
            </a:r>
            <a:br>
              <a:rPr lang="ru-RU" sz="1200" dirty="0"/>
            </a:br>
            <a:endParaRPr lang="ru-RU" sz="1200" dirty="0">
              <a:latin typeface="Arial Narrow" pitchFamily="34" charset="0"/>
            </a:endParaRPr>
          </a:p>
        </p:txBody>
      </p:sp>
      <p:sp>
        <p:nvSpPr>
          <p:cNvPr id="342020"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в сфере внешнеторговой деятельности (ст. </a:t>
            </a:r>
            <a:r>
              <a:rPr lang="ru-RU" sz="1400" b="1" dirty="0" smtClean="0"/>
              <a:t>189-190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0" name="Прямоугольник 9"/>
          <p:cNvSpPr/>
          <p:nvPr/>
        </p:nvSpPr>
        <p:spPr>
          <a:xfrm>
            <a:off x="0" y="836712"/>
            <a:ext cx="9144000" cy="2462213"/>
          </a:xfrm>
          <a:prstGeom prst="rect">
            <a:avLst/>
          </a:prstGeom>
        </p:spPr>
        <p:txBody>
          <a:bodyPr wrap="square">
            <a:spAutoFit/>
          </a:bodyPr>
          <a:lstStyle/>
          <a:p>
            <a:pPr indent="450000" algn="just"/>
            <a:r>
              <a:rPr lang="ru-RU" sz="1400" dirty="0" smtClean="0">
                <a:ea typeface="Tahoma" pitchFamily="34" charset="0"/>
                <a:cs typeface="Tahoma" pitchFamily="34" charset="0"/>
              </a:rPr>
              <a:t>Незаконный экспорт технологий, научно-технической информации и услуг, сырья, материалов и оборудования, используемых при создании оружия массового поражения, вооружения и военной техники (ст. 189 УК РФ).</a:t>
            </a:r>
          </a:p>
          <a:p>
            <a:pPr indent="450000" algn="just"/>
            <a:r>
              <a:rPr lang="ru-RU" sz="1400" dirty="0" smtClean="0">
                <a:ea typeface="Tahoma" pitchFamily="34" charset="0"/>
                <a:cs typeface="Tahoma" pitchFamily="34" charset="0"/>
              </a:rPr>
              <a:t>Предметом этого преступления являются: 1) технологии, 2) научно-техническая информация, 3) сырье, 4) материалы, 5) оборудование, 6) услуги, которые могут использоваться при разработке оружия массового поражения, средств его доставки, а равно обычного вооружения и военной техники.</a:t>
            </a:r>
            <a:br>
              <a:rPr lang="ru-RU" sz="1400" dirty="0" smtClean="0">
                <a:ea typeface="Tahoma" pitchFamily="34" charset="0"/>
                <a:cs typeface="Tahoma" pitchFamily="34" charset="0"/>
              </a:rPr>
            </a:br>
            <a:r>
              <a:rPr lang="ru-RU" sz="1400" dirty="0" smtClean="0">
                <a:ea typeface="Tahoma" pitchFamily="34" charset="0"/>
                <a:cs typeface="Tahoma" pitchFamily="34" charset="0"/>
              </a:rPr>
              <a:t>Объективная сторона преступления заключается в незаконном экспорте, т.е. вывозе с нарушением порядка, установленного Федеральным законом от 7 июля 1995 г. "О государственном регулировании внешнеторговой деятельности", в любое иностранное государство перечисленных выше предметов преступления без обязательства об их обратном ввозе либо в оказании соответствующих услуг за пределами РФ.</a:t>
            </a:r>
            <a:endParaRPr lang="ru-RU" sz="1400" dirty="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100" dirty="0"/>
              <a:t>К экспорту товаров при этом "приравниваются отдельные коммерческие операции без вывоза товаров с таможенной территории РФ за границу, в частности при закупке иностранным лицом товара у российского лица и передаче его другому российскому лицу для переработки и последующего вывоза переработанного товара за границу.</a:t>
            </a:r>
            <a:br>
              <a:rPr lang="ru-RU" sz="1100" dirty="0"/>
            </a:br>
            <a:r>
              <a:rPr lang="ru-RU" sz="1100" dirty="0"/>
              <a:t>Понятие технологии, научно-технической информации раскрывается в названном Федеральном законе. Они могут быть как зафиксированы на разного рода материальных носителях (напечатаны в журналах, написана или нарисованы от руки на бумаге, записаны на аудио-, видеокассету, дискету), так и передаваться в устной форме. </a:t>
            </a:r>
            <a:br>
              <a:rPr lang="ru-RU" sz="1100" dirty="0"/>
            </a:br>
            <a:r>
              <a:rPr lang="ru-RU" sz="1100" dirty="0"/>
              <a:t>Экспортируемые услуги включают оказание организационной, научно-технической, методической и иной помощи заинтересованным зарубежным организациям в проведении соответствующих исследований и работ. </a:t>
            </a:r>
            <a:br>
              <a:rPr lang="ru-RU" sz="1100" dirty="0"/>
            </a:br>
            <a:r>
              <a:rPr lang="ru-RU" sz="1100" dirty="0"/>
              <a:t>Преступление признается оконченным с момента фактического перемещения через государственную границу РФ технологии, научно-технической информации, сырья, материалов, оборудования либо с момента оказания соответствующих услуг за рубежом. Наступления каких-либо негативных последствий не требуется. </a:t>
            </a:r>
            <a:endParaRPr lang="ru-RU" sz="1100" dirty="0" smtClean="0"/>
          </a:p>
          <a:p>
            <a:pPr indent="450000" algn="just" eaLnBrk="0" hangingPunct="0"/>
            <a:r>
              <a:rPr lang="ru-RU" sz="1100" b="1" dirty="0" smtClean="0"/>
              <a:t>Субъективная </a:t>
            </a:r>
            <a:r>
              <a:rPr lang="ru-RU" sz="1100" b="1" dirty="0"/>
              <a:t>сторона</a:t>
            </a:r>
            <a:r>
              <a:rPr lang="ru-RU" sz="1100" dirty="0"/>
              <a:t> - вина в форме прямого умысла. Лицо осознает, что вопреки специально установленному порядку осуществляет экспорт технологий, научно-технической информации, услуг, сырья, материалов или оборудования, которые могут быть использованы при создании оружия массового поражения, средств его доставки, вооружения или военной техники, и желает так поступить. </a:t>
            </a:r>
            <a:endParaRPr lang="ru-RU" sz="1100" dirty="0" smtClean="0"/>
          </a:p>
          <a:p>
            <a:pPr indent="450000" algn="just" eaLnBrk="0" hangingPunct="0"/>
            <a:r>
              <a:rPr lang="ru-RU" sz="1100" b="1" dirty="0" smtClean="0"/>
              <a:t>Субъект </a:t>
            </a:r>
            <a:r>
              <a:rPr lang="ru-RU" sz="1100" b="1" dirty="0"/>
              <a:t>преступления</a:t>
            </a:r>
            <a:r>
              <a:rPr lang="ru-RU" sz="1100" dirty="0"/>
              <a:t> - 1) руководители государственных и негосударственных предприятий, организаций, которые на основе лицензий осуществляют военно-техническое сотрудничество с иностранными организациями, 2) достигшие 16-летнего возраста лица, оказывающие услуги либо незаконно перемещающие за границу предметы преступления.</a:t>
            </a:r>
            <a:br>
              <a:rPr lang="ru-RU" sz="1100" dirty="0"/>
            </a:br>
            <a:r>
              <a:rPr lang="ru-RU" sz="1100" dirty="0"/>
              <a:t>Невозвращение на территорию РФ предметов художественного, исторического и археологического достояния народов РФ и зарубежных стран (</a:t>
            </a:r>
            <a:r>
              <a:rPr lang="ru-RU" sz="1100" dirty="0" smtClean="0"/>
              <a:t>ст.190 УК РФ).</a:t>
            </a:r>
            <a:endParaRPr lang="ru-RU" sz="1100" dirty="0"/>
          </a:p>
          <a:p>
            <a:pPr indent="450000" algn="just" eaLnBrk="0" hangingPunct="0"/>
            <a:r>
              <a:rPr lang="ru-RU" sz="1100" dirty="0" smtClean="0"/>
              <a:t>Объективная </a:t>
            </a:r>
            <a:r>
              <a:rPr lang="ru-RU" sz="1100" dirty="0"/>
              <a:t>сторона этого преступления состоит в бездействии - невыполнении договора (обязательства) о возвращении культурных ценностей на территорию РФ в установленный при оформлении их вывоза срок.</a:t>
            </a:r>
            <a:br>
              <a:rPr lang="ru-RU" sz="1100" dirty="0"/>
            </a:br>
            <a:r>
              <a:rPr lang="ru-RU" sz="1100" dirty="0"/>
              <a:t>Оконченным преступление будет после того, как истечет срок, на который культурные ценности вывозились за пределы страны, и лицо ясно выразит намерение в дальнейшем не возвращать их обратно. </a:t>
            </a:r>
            <a:br>
              <a:rPr lang="ru-RU" sz="1100" dirty="0"/>
            </a:br>
            <a:r>
              <a:rPr lang="ru-RU" sz="1100" dirty="0"/>
              <a:t>Понятие предметов художественного, исторического и археологического достояния народов РФ и зарубежных стран (предмет преступления), а также основания и порядок вывоза ценностей, составляющих культурное достояние народов РФ и зарубежных стран, содержатся в Законе РФ от 15 апреля 1993 г. "О вывозе и ввозе культурных ценностей".</a:t>
            </a:r>
            <a:br>
              <a:rPr lang="ru-RU" sz="1100" dirty="0"/>
            </a:br>
            <a:r>
              <a:rPr lang="ru-RU" sz="1100" dirty="0"/>
              <a:t>Ответственность по этой статье наступает исключительно в случае временного вывоза культурных ценностей, т.е. перемещения любыми лицами в любых целях через государственную границу РФ культурных ценностей, находящихся на территории России, с обязательством их обратного ввоза в оговоренный срок (т.е. музеями, архивами, библиотеками, а также физическими лицами) для организации выставок, осуществления реставрационных работ и научных </a:t>
            </a:r>
            <a:r>
              <a:rPr lang="ru-RU" sz="1100" dirty="0" smtClean="0"/>
              <a:t>исследований.</a:t>
            </a:r>
          </a:p>
          <a:p>
            <a:pPr indent="450000" algn="just" eaLnBrk="0" hangingPunct="0"/>
            <a:r>
              <a:rPr lang="ru-RU" sz="1100" b="1" dirty="0" smtClean="0"/>
              <a:t>Субъективная </a:t>
            </a:r>
            <a:r>
              <a:rPr lang="ru-RU" sz="1100" b="1" dirty="0"/>
              <a:t>сторона</a:t>
            </a:r>
            <a:r>
              <a:rPr lang="ru-RU" sz="1100" dirty="0"/>
              <a:t> - вина в форме прямого умысла. </a:t>
            </a:r>
            <a:endParaRPr lang="ru-RU" sz="1100" dirty="0" smtClean="0"/>
          </a:p>
          <a:p>
            <a:pPr indent="450000" algn="just" eaLnBrk="0" hangingPunct="0"/>
            <a:r>
              <a:rPr lang="ru-RU" sz="1100" b="1" dirty="0" smtClean="0"/>
              <a:t>Субъект </a:t>
            </a:r>
            <a:r>
              <a:rPr lang="ru-RU" sz="1100" b="1" dirty="0"/>
              <a:t>преступления</a:t>
            </a:r>
            <a:r>
              <a:rPr lang="ru-RU" sz="1100" dirty="0"/>
              <a:t> - лицо, достигшее 16-летнего возраста (собственник культурных ценностей, уполномоченное им лицо, а также сотрудник юридического лица, которое осуществило вывоз культурных ценностей.</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100" dirty="0"/>
              <a:t>Непосредственным объектом этих преступлений являются отношения в сфере кредитования и обращения денежной </a:t>
            </a:r>
            <a:r>
              <a:rPr lang="ru-RU" sz="1100" dirty="0" smtClean="0"/>
              <a:t>наличности.</a:t>
            </a:r>
          </a:p>
          <a:p>
            <a:pPr indent="450000" algn="just" eaLnBrk="0" hangingPunct="0"/>
            <a:r>
              <a:rPr lang="ru-RU" sz="1100" dirty="0" smtClean="0"/>
              <a:t>Незаконное </a:t>
            </a:r>
            <a:r>
              <a:rPr lang="ru-RU" sz="1100" dirty="0"/>
              <a:t>получение кредита (ст. </a:t>
            </a:r>
            <a:r>
              <a:rPr lang="ru-RU" sz="1100" dirty="0" smtClean="0"/>
              <a:t>176 УК РФ) </a:t>
            </a:r>
            <a:r>
              <a:rPr lang="ru-RU" sz="1100" dirty="0"/>
              <a:t>состоит в получении индивидуальным предпринимателем или руководителем организации кредита либо льготных условий кредитования путем представления банку или иному кредитору заведомо ложных сведений о своем хозяйственном положении либо финансовом состоянии, если это деяние причинило крупный </a:t>
            </a:r>
            <a:r>
              <a:rPr lang="ru-RU" sz="1100" dirty="0" smtClean="0"/>
              <a:t>ущерб.</a:t>
            </a:r>
          </a:p>
          <a:p>
            <a:pPr indent="450000" algn="just" eaLnBrk="0" hangingPunct="0"/>
            <a:r>
              <a:rPr lang="ru-RU" sz="1100" dirty="0" smtClean="0"/>
              <a:t>Объективную </a:t>
            </a:r>
            <a:r>
              <a:rPr lang="ru-RU" sz="1100" dirty="0"/>
              <a:t>сторону преступления, следовательно, образует: а) обманное представление сведений, касающихся деятельности частного предпринимателя или коммерческой организации; б) получение в результате этого кредита или льготных условий кредитования (например, по срокам, размеру процентной ставке) и в) причинение тем самым крупного ущерба банку или иной кредитной </a:t>
            </a:r>
            <a:r>
              <a:rPr lang="ru-RU" sz="1100" dirty="0" smtClean="0"/>
              <a:t>организации.</a:t>
            </a:r>
          </a:p>
          <a:p>
            <a:pPr indent="450000" algn="just" eaLnBrk="0" hangingPunct="0"/>
            <a:r>
              <a:rPr lang="ru-RU" sz="1100" dirty="0" smtClean="0"/>
              <a:t>Понятие </a:t>
            </a:r>
            <a:r>
              <a:rPr lang="ru-RU" sz="1100" dirty="0"/>
              <a:t>ущерба крупного размера законом не конкретизировано, его образует как прямой реальный ущерб (например, полное невозвращение выданных денежных средств), так и упущенная выгода (в виде невыплаченных процентов или снижения экономических показателей банка</a:t>
            </a:r>
            <a:r>
              <a:rPr lang="ru-RU" sz="1100" dirty="0" smtClean="0"/>
              <a:t>).</a:t>
            </a:r>
          </a:p>
          <a:p>
            <a:pPr indent="450000" algn="just" eaLnBrk="0" hangingPunct="0"/>
            <a:r>
              <a:rPr lang="ru-RU" sz="1100" dirty="0" smtClean="0"/>
              <a:t>По </a:t>
            </a:r>
            <a:r>
              <a:rPr lang="ru-RU" sz="1100" dirty="0"/>
              <a:t>ч. 2 ст. </a:t>
            </a:r>
            <a:r>
              <a:rPr lang="ru-RU" sz="1100" dirty="0" smtClean="0"/>
              <a:t>176 УК РФ наступает </a:t>
            </a:r>
            <a:r>
              <a:rPr lang="ru-RU" sz="1100" dirty="0"/>
              <a:t>ответственность, во-первых, за незаконное получение государственного целевого кредита, во-вторых, за его использование не по прямому назначению, если тем самым причинен крупный ущерб гражданам, обществу или </a:t>
            </a:r>
            <a:r>
              <a:rPr lang="ru-RU" sz="1100" dirty="0" smtClean="0"/>
              <a:t>государству.</a:t>
            </a:r>
          </a:p>
          <a:p>
            <a:pPr indent="450000" algn="just" eaLnBrk="0" hangingPunct="0"/>
            <a:r>
              <a:rPr lang="ru-RU" sz="1100" b="1" dirty="0" smtClean="0"/>
              <a:t>Субъективная </a:t>
            </a:r>
            <a:r>
              <a:rPr lang="ru-RU" sz="1100" b="1" dirty="0"/>
              <a:t>сторона</a:t>
            </a:r>
            <a:r>
              <a:rPr lang="ru-RU" sz="1100" dirty="0"/>
              <a:t> - вина в форме прямого или косвенного умысла. При этом в отличие от мошенничества (ст. 159 </a:t>
            </a:r>
            <a:r>
              <a:rPr lang="ru-RU" sz="1100" dirty="0" smtClean="0"/>
              <a:t>УК РФ) </a:t>
            </a:r>
            <a:r>
              <a:rPr lang="ru-RU" sz="1100" dirty="0"/>
              <a:t>виновное лицо при получении кредита не ставит цели уклониться от возвращения кредита или процентов по </a:t>
            </a:r>
            <a:r>
              <a:rPr lang="ru-RU" sz="1100" dirty="0" smtClean="0"/>
              <a:t>нему.</a:t>
            </a:r>
          </a:p>
          <a:p>
            <a:pPr indent="450000" algn="just" eaLnBrk="0" hangingPunct="0"/>
            <a:r>
              <a:rPr lang="ru-RU" sz="1100" b="1" dirty="0" smtClean="0"/>
              <a:t>Субъект</a:t>
            </a:r>
            <a:r>
              <a:rPr lang="ru-RU" sz="1100" dirty="0" smtClean="0"/>
              <a:t> </a:t>
            </a:r>
            <a:r>
              <a:rPr lang="ru-RU" sz="1100" dirty="0"/>
              <a:t>- специальный: индивидуальный предприниматель или руководитель коммерческой организации (по ч. 2 - руководитель государственного органа или учреждения</a:t>
            </a:r>
            <a:r>
              <a:rPr lang="ru-RU" sz="1100" dirty="0" smtClean="0"/>
              <a:t>).</a:t>
            </a:r>
          </a:p>
          <a:p>
            <a:pPr indent="450000" algn="just" eaLnBrk="0" hangingPunct="0"/>
            <a:r>
              <a:rPr lang="ru-RU" sz="1100" dirty="0" smtClean="0"/>
              <a:t>Злостное </a:t>
            </a:r>
            <a:r>
              <a:rPr lang="ru-RU" sz="1100" dirty="0"/>
              <a:t>уклонение от погашения кредиторской задолженности (ст. </a:t>
            </a:r>
            <a:r>
              <a:rPr lang="ru-RU" sz="1100" dirty="0" smtClean="0"/>
              <a:t>177 УК РФ) </a:t>
            </a:r>
            <a:r>
              <a:rPr lang="ru-RU" sz="1100" dirty="0"/>
              <a:t>заключается в бездействии - невыполнении должником своего обязательства перед кредитором либо в уклонении от оплаты ценных бумаг после вступления в законную силу судебного </a:t>
            </a:r>
            <a:r>
              <a:rPr lang="ru-RU" sz="1100" dirty="0" smtClean="0"/>
              <a:t>акта.</a:t>
            </a:r>
            <a:endParaRPr lang="ru-RU" sz="1100" dirty="0"/>
          </a:p>
          <a:p>
            <a:pPr indent="450000" algn="just" eaLnBrk="0" hangingPunct="0"/>
            <a:r>
              <a:rPr lang="ru-RU" sz="1100" dirty="0" smtClean="0"/>
              <a:t>Злостность </a:t>
            </a:r>
            <a:r>
              <a:rPr lang="ru-RU" sz="1100" dirty="0"/>
              <a:t>как признак данного преступления означает, что должник не выполняет своего обязательства после того, как вступило в законную силу постановление суда о его обязанности и возможности погасить задолженность или оплатить ценную </a:t>
            </a:r>
            <a:r>
              <a:rPr lang="ru-RU" sz="1100" dirty="0" smtClean="0"/>
              <a:t>бумагу.</a:t>
            </a:r>
          </a:p>
          <a:p>
            <a:pPr indent="450000" algn="just" eaLnBrk="0" hangingPunct="0"/>
            <a:r>
              <a:rPr lang="ru-RU" sz="1100" b="1" dirty="0" smtClean="0"/>
              <a:t>Субъективная </a:t>
            </a:r>
            <a:r>
              <a:rPr lang="ru-RU" sz="1100" b="1" dirty="0"/>
              <a:t>сторона</a:t>
            </a:r>
            <a:r>
              <a:rPr lang="ru-RU" sz="1100" dirty="0"/>
              <a:t> - вина в форме прямого умысла. </a:t>
            </a:r>
            <a:br>
              <a:rPr lang="ru-RU" sz="1100" dirty="0"/>
            </a:br>
            <a:r>
              <a:rPr lang="ru-RU" sz="1100" b="1" dirty="0"/>
              <a:t>Субъект</a:t>
            </a:r>
            <a:r>
              <a:rPr lang="ru-RU" sz="1100" dirty="0"/>
              <a:t> - руководитель коммерческой организации (в том числе - государственной) либо лицо, выполняющее его функции, а также иное достигшее 16-летнего возраста лицо (не обязательно частный предприниматель).</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345092"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в кредитно-денежной сфере (ст. </a:t>
            </a:r>
            <a:r>
              <a:rPr lang="ru-RU" sz="1400" b="1" dirty="0" smtClean="0"/>
              <a:t>176,177,185-187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a:t>Злоупотребления при выпуске ценных бумаг (эмиссии) (ст. </a:t>
            </a:r>
            <a:r>
              <a:rPr lang="ru-RU" sz="1200" dirty="0" smtClean="0"/>
              <a:t>185 УК РФ) </a:t>
            </a:r>
            <a:r>
              <a:rPr lang="ru-RU" sz="1200" dirty="0"/>
              <a:t>состоит в совершении одного из следующих действий: а) внесении в проспект эмиссии ценных бумаг заведомо недостоверной информации; б) утверждении (регистрации) государственным регистрирующим органом проспекта эмиссии, который содержит заведомо недостоверную информацию; в) утверждении государственным регистрирующим органом заведомо недостоверных результатов эмиссии. При этом необходимо, чтобы в результате данных действий был причинен крупный ущерб владельцам ценных бумаг (гражданам или юридическим лицам). Однако точные его параметры в законе не установлены. Порядок выпуска (эмиссии) ценных бумаг установлен Федеральным законом от 20 марта 1996 г. "О рынке ценных бумаг". </a:t>
            </a:r>
          </a:p>
          <a:p>
            <a:pPr indent="450000" algn="just" eaLnBrk="0" hangingPunct="0"/>
            <a:r>
              <a:rPr lang="ru-RU" sz="1200" b="1" dirty="0" smtClean="0"/>
              <a:t>Субъективная </a:t>
            </a:r>
            <a:r>
              <a:rPr lang="ru-RU" sz="1200" b="1" dirty="0"/>
              <a:t>сторона</a:t>
            </a:r>
            <a:r>
              <a:rPr lang="ru-RU" sz="1200" dirty="0"/>
              <a:t> - вина в форме прямого умысла. </a:t>
            </a:r>
          </a:p>
          <a:p>
            <a:pPr indent="450000" algn="just" eaLnBrk="0" hangingPunct="0"/>
            <a:r>
              <a:rPr lang="ru-RU" sz="1200" dirty="0" smtClean="0"/>
              <a:t>Субъектом </a:t>
            </a:r>
            <a:r>
              <a:rPr lang="ru-RU" sz="1200" dirty="0"/>
              <a:t>преступления является: а) руководитель коммерческой организации-эмитента или должностное лицо государственного органа или </a:t>
            </a:r>
            <a:r>
              <a:rPr lang="en-US" sz="1200" dirty="0"/>
              <a:t>op</a:t>
            </a:r>
            <a:r>
              <a:rPr lang="ru-RU" sz="1200" dirty="0" err="1"/>
              <a:t>гана</a:t>
            </a:r>
            <a:r>
              <a:rPr lang="ru-RU" sz="1200" dirty="0"/>
              <a:t> местного самоуправления (при внесении в проспект эмиссии недостоверных сведений); б) должностное лицо государственного регистрирующего органа (при утверждении проспекта эмиссии</a:t>
            </a:r>
            <a:r>
              <a:rPr lang="ru-RU" sz="1200" dirty="0" smtClean="0"/>
              <a:t>).</a:t>
            </a:r>
          </a:p>
          <a:p>
            <a:pPr indent="450000" algn="just" eaLnBrk="0" hangingPunct="0"/>
            <a:r>
              <a:rPr lang="ru-RU" sz="1200" dirty="0" smtClean="0"/>
              <a:t>Изготовление </a:t>
            </a:r>
            <a:r>
              <a:rPr lang="ru-RU" sz="1200" dirty="0"/>
              <a:t>или сбыт поддельных денег или ценных бумаг (ст. </a:t>
            </a:r>
            <a:r>
              <a:rPr lang="ru-RU" sz="1200" dirty="0" smtClean="0"/>
              <a:t>186 УК РФ). </a:t>
            </a:r>
            <a:endParaRPr lang="ru-RU" sz="1200" dirty="0"/>
          </a:p>
          <a:p>
            <a:pPr indent="450000" algn="just" eaLnBrk="0" hangingPunct="0"/>
            <a:r>
              <a:rPr lang="ru-RU" sz="1200" dirty="0" smtClean="0"/>
              <a:t>Предметом </a:t>
            </a:r>
            <a:r>
              <a:rPr lang="ru-RU" sz="1200" dirty="0"/>
              <a:t>этого преступления являются находящиеся в обращении: а) банковские билеты Центрального банка РФ </a:t>
            </a:r>
            <a:r>
              <a:rPr lang="ru-RU" sz="1200" dirty="0" smtClean="0"/>
              <a:t>; </a:t>
            </a:r>
            <a:r>
              <a:rPr lang="ru-RU" sz="1200" dirty="0"/>
              <a:t>б) металлические монеты любого достоинства, включая золотые, серебряные и платиновые; в) государственные ценные бумаги (чеки, векселя, аккредитивы, акции, облигации и другие долговые обязательства, выраженные в валюте РФ (т.е. в рублях); г) другие ценные бумаги в валюте РФ; д) иностранная валюта (денежные знаки в виде банкнот, казначейских билетов, монеты, являющиеся законным платежным средством в иностранном государстве или группе государств, а также изъятые или изымаемые из обращения, но подлежащие обмену денежные знаки); е) ценные бумаги в иностранной </a:t>
            </a:r>
            <a:r>
              <a:rPr lang="ru-RU" sz="1200" dirty="0" smtClean="0"/>
              <a:t>валюте.</a:t>
            </a:r>
            <a:endParaRPr lang="ru-RU" sz="1200" dirty="0"/>
          </a:p>
          <a:p>
            <a:pPr indent="450000" algn="just" eaLnBrk="0" hangingPunct="0"/>
            <a:r>
              <a:rPr lang="ru-RU" sz="1200" dirty="0" smtClean="0"/>
              <a:t>Не </a:t>
            </a:r>
            <a:r>
              <a:rPr lang="ru-RU" sz="1200" dirty="0"/>
              <a:t>может быть предметом этого преступления изъятая из обращения валюта (монеты старой чеканки, советские деньги, отмененные денежными реформами), билет денежно-вещевой лотереи. </a:t>
            </a:r>
            <a:br>
              <a:rPr lang="ru-RU" sz="1200" dirty="0"/>
            </a:br>
            <a:r>
              <a:rPr lang="ru-RU" sz="1200" dirty="0"/>
              <a:t>К ценным бумагам относятся государственная облигация, облигация, вексель, чек, акция, депозитный и сберегательный сертификаты, банковская сберегательная книжка на предъявителя. </a:t>
            </a:r>
            <a:endParaRPr lang="ru-RU" sz="1200" dirty="0" smtClean="0"/>
          </a:p>
          <a:p>
            <a:pPr indent="450000" algn="just" eaLnBrk="0" hangingPunct="0"/>
            <a:r>
              <a:rPr lang="ru-RU" sz="1200" dirty="0" smtClean="0"/>
              <a:t>Необходимо</a:t>
            </a:r>
            <a:r>
              <a:rPr lang="ru-RU" sz="1200" dirty="0"/>
              <a:t>, чтобы денежные купюры, монеты или ценные бумаги имели существенное сходство по форме, размеру, цвету и другим основным реквизитам с находящимися в обращении подлинными денежными знаками или ценным бумагами. Явное несоответствие фальшивой купюры подлинной, исключающее ее участие в денежном обращении, свидетельствует о </a:t>
            </a:r>
            <a:r>
              <a:rPr lang="ru-RU" sz="1200" dirty="0" smtClean="0"/>
              <a:t>мошенничестве.</a:t>
            </a:r>
          </a:p>
          <a:p>
            <a:pPr indent="450000" algn="just" eaLnBrk="0" hangingPunct="0"/>
            <a:r>
              <a:rPr lang="ru-RU" sz="1200" dirty="0" smtClean="0"/>
              <a:t>Объективную </a:t>
            </a:r>
            <a:r>
              <a:rPr lang="ru-RU" sz="1200" dirty="0"/>
              <a:t>сторону преступления образует: 1) изготовление в целях сбыта поддельных денег или ценных бумаг; 2) их сбыт. Изготовление - это полное воспроизводство любым способом банковского билета или металлической монеты или частичная их подделка (например, переделка номинала подлинного денежного знака, подделка номера, серии облигации).</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100" dirty="0"/>
              <a:t>Изготовление фальшивых денежных знаков или ценных бумаг является оконченным преступлением, если с целью последующего сбыта лицом изготовлен хотя бы один денежный знак или ценная бумага, независимо оттого, удалось ли осуществить сбыт </a:t>
            </a:r>
            <a:r>
              <a:rPr lang="ru-RU" sz="1100" dirty="0" smtClean="0"/>
              <a:t>фальшивки.</a:t>
            </a:r>
          </a:p>
          <a:p>
            <a:pPr indent="450000" algn="just" eaLnBrk="0" hangingPunct="0"/>
            <a:r>
              <a:rPr lang="ru-RU" sz="1100" dirty="0" smtClean="0"/>
              <a:t>Если </a:t>
            </a:r>
            <a:r>
              <a:rPr lang="ru-RU" sz="1100" dirty="0"/>
              <a:t>лицу не удалось добиться значительного внешнего сходства купюры с подлинным денежным знаком, то его действия образуют покушение на преступление (ст.30, 186 </a:t>
            </a:r>
            <a:r>
              <a:rPr lang="ru-RU" sz="1100" dirty="0" smtClean="0"/>
              <a:t>УК РФ). </a:t>
            </a:r>
            <a:r>
              <a:rPr lang="ru-RU" sz="1100" dirty="0"/>
              <a:t>Сбыт поддельных денег или государственных ценных бумаг состоит в использовании их в качестве средства платежа при оплате товаров и услуг, размене, дарении, даче взаймы, продаже и т.п.</a:t>
            </a:r>
            <a:br>
              <a:rPr lang="ru-RU" sz="1100" dirty="0"/>
            </a:br>
            <a:r>
              <a:rPr lang="ru-RU" sz="1100" dirty="0"/>
              <a:t>Сбыт признается оконченным преступлением с момента принятия у виновного хотя бы единственной </a:t>
            </a:r>
            <a:r>
              <a:rPr lang="ru-RU" sz="1100" dirty="0" smtClean="0"/>
              <a:t>фальшивки.</a:t>
            </a:r>
          </a:p>
          <a:p>
            <a:pPr indent="450000" algn="just" eaLnBrk="0" hangingPunct="0"/>
            <a:r>
              <a:rPr lang="ru-RU" sz="1100" b="1" dirty="0" smtClean="0"/>
              <a:t>Субъективная </a:t>
            </a:r>
            <a:r>
              <a:rPr lang="ru-RU" sz="1100" b="1" dirty="0"/>
              <a:t>сторона преступления</a:t>
            </a:r>
            <a:r>
              <a:rPr lang="ru-RU" sz="1100" dirty="0"/>
              <a:t> - вина в форме прямого умысла: лицо осознает, что изготавливает поддельную российскую или иностранную валюту, государственные ценные бумаги или другие ценные бумаги в валюте РФ или в иностранной валюте, придавая им существенное сходство с подлинными (а при сбыте - осознает, что сбывает их), и желает совершить эти действия. При изготовлении фальшивок необходима цель </a:t>
            </a:r>
            <a:r>
              <a:rPr lang="ru-RU" sz="1100" dirty="0" smtClean="0"/>
              <a:t>сбыта.</a:t>
            </a:r>
          </a:p>
          <a:p>
            <a:pPr indent="450000" algn="just" eaLnBrk="0" hangingPunct="0"/>
            <a:r>
              <a:rPr lang="ru-RU" sz="1100" b="1" dirty="0" smtClean="0"/>
              <a:t>Субъект</a:t>
            </a:r>
            <a:r>
              <a:rPr lang="ru-RU" sz="1100" dirty="0" smtClean="0"/>
              <a:t> </a:t>
            </a:r>
            <a:r>
              <a:rPr lang="ru-RU" sz="1100" dirty="0"/>
              <a:t>- лицо, достигшее 16-летнего </a:t>
            </a:r>
            <a:r>
              <a:rPr lang="ru-RU" sz="1100" dirty="0" smtClean="0"/>
              <a:t>возраста.</a:t>
            </a:r>
          </a:p>
          <a:p>
            <a:pPr indent="450000" algn="just" eaLnBrk="0" hangingPunct="0"/>
            <a:r>
              <a:rPr lang="ru-RU" sz="1100" dirty="0" smtClean="0"/>
              <a:t>По </a:t>
            </a:r>
            <a:r>
              <a:rPr lang="ru-RU" sz="1100" dirty="0"/>
              <a:t>ч. 2 ст. </a:t>
            </a:r>
            <a:r>
              <a:rPr lang="ru-RU" sz="1100" dirty="0" smtClean="0"/>
              <a:t>186 УК РФ влекут </a:t>
            </a:r>
            <a:r>
              <a:rPr lang="ru-RU" sz="1100" dirty="0"/>
              <a:t>ответственность те же деяния, совершенные в крупном размере </a:t>
            </a:r>
            <a:r>
              <a:rPr lang="ru-RU" sz="1100" dirty="0" smtClean="0"/>
              <a:t>, </a:t>
            </a:r>
            <a:r>
              <a:rPr lang="ru-RU" sz="1100" dirty="0"/>
              <a:t>а по ч. 3 - совершенные </a:t>
            </a:r>
            <a:r>
              <a:rPr lang="ru-RU" sz="1100" dirty="0" smtClean="0"/>
              <a:t>организованной </a:t>
            </a:r>
            <a:r>
              <a:rPr lang="ru-RU" sz="1100" dirty="0"/>
              <a:t>группой. Признак крупного размера в законе не конкретизирован.</a:t>
            </a:r>
            <a:br>
              <a:rPr lang="ru-RU" sz="1100" dirty="0"/>
            </a:br>
            <a:r>
              <a:rPr lang="ru-RU" sz="1100" dirty="0"/>
              <a:t>Изготовление или сбыт поддельных кредитных либо расчетных карт и иных платежных документов (ст. </a:t>
            </a:r>
            <a:r>
              <a:rPr lang="ru-RU" sz="1100" dirty="0" smtClean="0"/>
              <a:t>187 УК РФ). </a:t>
            </a:r>
            <a:r>
              <a:rPr lang="ru-RU" sz="1100" dirty="0"/>
              <a:t>Предметом преступления являются: а) особая пластиковая карточка, позволяющая лицу пользоваться денежной суммой, находящейся на кредитном (</a:t>
            </a:r>
            <a:r>
              <a:rPr lang="ru-RU" sz="1100" dirty="0" err="1"/>
              <a:t>дебетном</a:t>
            </a:r>
            <a:r>
              <a:rPr lang="ru-RU" sz="1100" dirty="0"/>
              <a:t>) счете; б) иные платежные документы, не являющиеся ценными бумагами. К ним относятся различные документы, обеспечивающие безналичную форму расчета между клиентами (физическими и юридическими лицами), например, платежные требования, платежные </a:t>
            </a:r>
            <a:r>
              <a:rPr lang="ru-RU" sz="1100" dirty="0" smtClean="0"/>
              <a:t>требования-поручения.</a:t>
            </a:r>
          </a:p>
          <a:p>
            <a:pPr indent="450000" algn="just" eaLnBrk="0" hangingPunct="0"/>
            <a:r>
              <a:rPr lang="ru-RU" sz="1100" dirty="0" smtClean="0"/>
              <a:t>Объективная </a:t>
            </a:r>
            <a:r>
              <a:rPr lang="ru-RU" sz="1100" dirty="0"/>
              <a:t>сторона преступления заключается в изготовлении поддельных кредитных (расчетных) карт, т.е. в полном их </a:t>
            </a:r>
            <a:r>
              <a:rPr lang="ru-RU" sz="1100" dirty="0" smtClean="0"/>
              <a:t>воссоздании.</a:t>
            </a:r>
          </a:p>
          <a:p>
            <a:pPr indent="450000" algn="just" eaLnBrk="0" hangingPunct="0"/>
            <a:r>
              <a:rPr lang="ru-RU" sz="1100" dirty="0" smtClean="0"/>
              <a:t>Изготовлением </a:t>
            </a:r>
            <a:r>
              <a:rPr lang="ru-RU" sz="1100" dirty="0"/>
              <a:t>иных платежных документов, не являющихся ценными бумагами, признается как их полное воспроизводство любым способом, так и частичная подделка (например, изменение реквизитов - номера счета, печати, подписи руководителя, размера денежной суммы</a:t>
            </a:r>
            <a:r>
              <a:rPr lang="ru-RU" sz="1100" dirty="0" smtClean="0"/>
              <a:t>).</a:t>
            </a:r>
          </a:p>
          <a:p>
            <a:pPr indent="450000" algn="just" eaLnBrk="0" hangingPunct="0"/>
            <a:r>
              <a:rPr lang="ru-RU" sz="1100" dirty="0" smtClean="0"/>
              <a:t>Окончено </a:t>
            </a:r>
            <a:r>
              <a:rPr lang="ru-RU" sz="1100" dirty="0"/>
              <a:t>преступление после того, как с целью последующего сбыта лицо изготовит хотя бы одну карточку или иной платежный документ либо внесет в него заведомо ложные данные независимо от того, удалось ли осуществить сбыт фальшивки.</a:t>
            </a:r>
            <a:br>
              <a:rPr lang="ru-RU" sz="1100" dirty="0"/>
            </a:br>
            <a:r>
              <a:rPr lang="ru-RU" sz="1100" dirty="0"/>
              <a:t>Сбытом кредитных (расчетных) карт и иных платежных документов признается их продажа, дарение, предоставление для временного пользована (карт), использование в качестве средства уплаты долга и т.п.</a:t>
            </a:r>
          </a:p>
          <a:p>
            <a:pPr indent="450000" algn="just" eaLnBrk="0" hangingPunct="0"/>
            <a:r>
              <a:rPr lang="ru-RU" sz="1100" dirty="0"/>
              <a:t>Изготовление кредитных (расчетных) карт с целью последующего использования самим подделывателем и, таким образом, последующего незаконного присвоения и расходования не принадлежащих виновному денежных средств образует приготовление к мошенничеству, а если лицо успело использовать подделку, причинив тем самым вред собственнику, - оконченное мошенничество.</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eaLnBrk="0" hangingPunct="0"/>
            <a:r>
              <a:rPr lang="ru-RU" sz="1200" dirty="0"/>
              <a:t>Получение по поддельным платежным документам, не являющимся ценными бумагами, денежных средств также образует оконченное хищение чужого имущества путем мошенничества.</a:t>
            </a:r>
            <a:br>
              <a:rPr lang="ru-RU" sz="1200" dirty="0"/>
            </a:br>
            <a:r>
              <a:rPr lang="ru-RU" sz="1200" dirty="0"/>
              <a:t/>
            </a:r>
            <a:br>
              <a:rPr lang="ru-RU" sz="1200" dirty="0"/>
            </a:br>
            <a:r>
              <a:rPr lang="ru-RU" sz="1200" dirty="0"/>
              <a:t>Субъективная сторона преступления - вина в форме прямого умысла.</a:t>
            </a:r>
            <a:br>
              <a:rPr lang="ru-RU" sz="1200" dirty="0"/>
            </a:br>
            <a:r>
              <a:rPr lang="ru-RU" sz="1200" dirty="0"/>
              <a:t/>
            </a:r>
            <a:br>
              <a:rPr lang="ru-RU" sz="1200" dirty="0"/>
            </a:br>
            <a:r>
              <a:rPr lang="ru-RU" sz="1200" b="1" dirty="0"/>
              <a:t>Субъект</a:t>
            </a:r>
            <a:r>
              <a:rPr lang="ru-RU" sz="1200" dirty="0"/>
              <a:t> - лицо, достигшее 16-летнего возраста.</a:t>
            </a:r>
            <a:br>
              <a:rPr lang="ru-RU" sz="1200" dirty="0"/>
            </a:br>
            <a:r>
              <a:rPr lang="ru-RU" sz="1200" dirty="0"/>
              <a:t/>
            </a:r>
            <a:br>
              <a:rPr lang="ru-RU" sz="1200" dirty="0"/>
            </a:br>
            <a:r>
              <a:rPr lang="ru-RU" sz="1200" dirty="0"/>
              <a:t>По ч. 2 ст. </a:t>
            </a:r>
            <a:r>
              <a:rPr lang="ru-RU" sz="1200" dirty="0" smtClean="0"/>
              <a:t>187 УК РФ </a:t>
            </a:r>
            <a:r>
              <a:rPr lang="ru-RU" sz="1200" dirty="0"/>
              <a:t>наступает ответственность за те же деяния, совершенные </a:t>
            </a:r>
            <a:r>
              <a:rPr lang="ru-RU" sz="1200" dirty="0" smtClean="0"/>
              <a:t>организованной </a:t>
            </a:r>
            <a:r>
              <a:rPr lang="ru-RU" sz="1200" dirty="0"/>
              <a:t>группой.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100" dirty="0"/>
              <a:t>К ним относятся общественно опасные деяния, непосредственным объектом которых выступают отношения, связанные с оборотом драгоценные металлов, природных драгоценных камней, а также с иностранной валютой.</a:t>
            </a:r>
            <a:br>
              <a:rPr lang="ru-RU" sz="1100" dirty="0"/>
            </a:br>
            <a:r>
              <a:rPr lang="ru-RU" sz="1100" dirty="0"/>
              <a:t>Незаконный оборот драгоценных металлов, природных драгоценных камней или жемчуга (ст. </a:t>
            </a:r>
            <a:r>
              <a:rPr lang="ru-RU" sz="1100" dirty="0" smtClean="0"/>
              <a:t>191 УК РФ) </a:t>
            </a:r>
            <a:r>
              <a:rPr lang="ru-RU" sz="1100" dirty="0"/>
              <a:t>с объективной стороны составляет: 1) совершение сделки с валютными ценностями в нарушение правил, установленных Законом РФ от 9 октября 1992 г. "О валютном регулировании и валютном контроле" и рядом других законов; 2) незаконные хранение, перевозка или пересылка валютных ценностей. </a:t>
            </a:r>
            <a:endParaRPr lang="ru-RU" sz="1100" dirty="0" smtClean="0"/>
          </a:p>
          <a:p>
            <a:pPr indent="450000" algn="just" eaLnBrk="0" hangingPunct="0"/>
            <a:r>
              <a:rPr lang="ru-RU" sz="1100" dirty="0" smtClean="0"/>
              <a:t>Валютные </a:t>
            </a:r>
            <a:r>
              <a:rPr lang="ru-RU" sz="1100" dirty="0"/>
              <a:t>ценности (предмет рассматриваемого преступления) в соответствии с Федеральным законом от 4 марта 1998 г. "О драгоценных металлах и драгоценных камнях" включают: а) драгоценные металлы (золото, серебро, платина и металлы платиновой группы - палладий, иридий, родий, рутений и осмий) в любом виде и состоянии, за исключением ювелирных и других бытовых изделий, а также лома таких изделий; б) природные драгоценные камни (алмазы, рубины, изумруды, сапфиры и александриты, а также природный жемчуг в сыром (естественном) и обработанном виде, за исключением ювелирных и других бытовых изделий из них, а также лома таких изделий. К драгоценным камням приравниваются уникальные янтарные </a:t>
            </a:r>
            <a:r>
              <a:rPr lang="ru-RU" sz="1100" dirty="0" smtClean="0"/>
              <a:t>образования.</a:t>
            </a:r>
          </a:p>
          <a:p>
            <a:pPr indent="450000" algn="just" eaLnBrk="0" hangingPunct="0"/>
            <a:r>
              <a:rPr lang="ru-RU" sz="1100" dirty="0" smtClean="0"/>
              <a:t>Сделки </a:t>
            </a:r>
            <a:r>
              <a:rPr lang="ru-RU" sz="1100" dirty="0"/>
              <a:t>с валютными ценностями включают в себя все их виды, в частности купли (продажи), дарения, мены, использования в качестве средства платежа.</a:t>
            </a:r>
            <a:br>
              <a:rPr lang="ru-RU" sz="1100" dirty="0"/>
            </a:br>
            <a:r>
              <a:rPr lang="ru-RU" sz="1100" dirty="0"/>
              <a:t>Особый порядок оборота установлен в отношении монет, содержащих драгоценные металлы. Поскольку они выпущены Центральным банком РФ и имеют номинал, то находятся в обращении на территории РФ и обязательны к приему по нарицательной стоимости. Однако монеты, изъятые из обращения, или монеты иностранных государств должны обращаться в соответствии с Положением о сделках с драгоценными </a:t>
            </a:r>
            <a:r>
              <a:rPr lang="ru-RU" sz="1100" dirty="0" smtClean="0"/>
              <a:t>металлами.</a:t>
            </a:r>
          </a:p>
          <a:p>
            <a:pPr indent="450000" algn="just" eaLnBrk="0" hangingPunct="0"/>
            <a:r>
              <a:rPr lang="ru-RU" sz="1100" dirty="0" smtClean="0"/>
              <a:t>Хранением </a:t>
            </a:r>
            <a:r>
              <a:rPr lang="ru-RU" sz="1100" dirty="0"/>
              <a:t>признается нахождение драгоценных металлов, драгоценных камней или жемчуга во владении лица независимо от продолжительности (при себе, в тайнике, в ином месте</a:t>
            </a:r>
            <a:r>
              <a:rPr lang="ru-RU" sz="1100" dirty="0" smtClean="0"/>
              <a:t>).</a:t>
            </a:r>
          </a:p>
          <a:p>
            <a:pPr indent="450000" algn="just" eaLnBrk="0" hangingPunct="0"/>
            <a:r>
              <a:rPr lang="ru-RU" sz="1100" b="1" dirty="0" smtClean="0"/>
              <a:t>Перевозка</a:t>
            </a:r>
            <a:r>
              <a:rPr lang="ru-RU" sz="1100" dirty="0" smtClean="0"/>
              <a:t> </a:t>
            </a:r>
            <a:r>
              <a:rPr lang="ru-RU" sz="1100" dirty="0"/>
              <a:t>- любые действия по их перемещению независимо от способа транспортировки. Пересылка - незаконное перемещение предметов преступления без участия отправителя (в почтовых или багажных отправлениях</a:t>
            </a:r>
            <a:r>
              <a:rPr lang="ru-RU" sz="1100" dirty="0" smtClean="0"/>
              <a:t>).</a:t>
            </a:r>
          </a:p>
          <a:p>
            <a:pPr indent="450000" algn="just" eaLnBrk="0" hangingPunct="0"/>
            <a:r>
              <a:rPr lang="ru-RU" sz="1100" dirty="0" smtClean="0"/>
              <a:t>Закон </a:t>
            </a:r>
            <a:r>
              <a:rPr lang="ru-RU" sz="1100" dirty="0"/>
              <a:t>не устанавливает минимального размера валютных ценностей, используемых в незаконном обороте, однако явно незначительное их количество может свидетельствовать о малозначительности деяния (ч. 1 ст. 14 </a:t>
            </a:r>
            <a:r>
              <a:rPr lang="ru-RU" sz="1100" dirty="0" smtClean="0"/>
              <a:t>УК РФ).</a:t>
            </a:r>
            <a:endParaRPr lang="ru-RU" sz="1100" dirty="0"/>
          </a:p>
          <a:p>
            <a:pPr indent="450000" algn="just" eaLnBrk="0" hangingPunct="0"/>
            <a:r>
              <a:rPr lang="ru-RU" sz="1100" dirty="0" smtClean="0"/>
              <a:t>Субъективная </a:t>
            </a:r>
            <a:r>
              <a:rPr lang="ru-RU" sz="1100" dirty="0"/>
              <a:t>сторона - прямой умысел: лицо осознает, что совершает незаконную сделку или незаконно хранит, перевозит или пересылает драгоценные металлы, природные драгоценные камни или жемчуг, и желает совершить эти </a:t>
            </a:r>
            <a:r>
              <a:rPr lang="ru-RU" sz="1100" dirty="0" smtClean="0"/>
              <a:t>действия.</a:t>
            </a:r>
          </a:p>
          <a:p>
            <a:pPr indent="450000" algn="just" eaLnBrk="0" hangingPunct="0"/>
            <a:r>
              <a:rPr lang="ru-RU" sz="1100" b="1" dirty="0" smtClean="0"/>
              <a:t>Субъект </a:t>
            </a:r>
            <a:r>
              <a:rPr lang="ru-RU" sz="1100" b="1" dirty="0"/>
              <a:t>преступления </a:t>
            </a:r>
            <a:r>
              <a:rPr lang="ru-RU" sz="1100" dirty="0"/>
              <a:t>- лицо, достигшее 16-летнего </a:t>
            </a:r>
            <a:r>
              <a:rPr lang="ru-RU" sz="1100" dirty="0" smtClean="0"/>
              <a:t>возраста.</a:t>
            </a:r>
            <a:br>
              <a:rPr lang="ru-RU" sz="1100" dirty="0" smtClean="0"/>
            </a:br>
            <a:r>
              <a:rPr lang="ru-RU" sz="1100" dirty="0" smtClean="0"/>
              <a:t>По </a:t>
            </a:r>
            <a:r>
              <a:rPr lang="ru-RU" sz="1100" dirty="0"/>
              <a:t>ч. 2 ст. 191 </a:t>
            </a:r>
            <a:r>
              <a:rPr lang="ru-RU" sz="1100" dirty="0" smtClean="0"/>
              <a:t>УК РФ </a:t>
            </a:r>
            <a:r>
              <a:rPr lang="ru-RU" sz="1100" dirty="0"/>
              <a:t>наступает ответственность за деяния, предусмотренные ч. 1, совершенные: а) </a:t>
            </a:r>
            <a:r>
              <a:rPr lang="ru-RU" sz="1100" dirty="0" smtClean="0"/>
              <a:t>организованной группой; </a:t>
            </a:r>
            <a:r>
              <a:rPr lang="ru-RU" sz="1100" dirty="0"/>
              <a:t>б) </a:t>
            </a:r>
            <a:r>
              <a:rPr lang="ru-RU" sz="1100" dirty="0" smtClean="0"/>
              <a:t>группой лиц по предварительному сговору.</a:t>
            </a: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34918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в сфере финансов (ст. </a:t>
            </a:r>
            <a:r>
              <a:rPr lang="ru-RU" sz="1400" b="1" dirty="0" smtClean="0"/>
              <a:t>191-193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Text Box 5"/>
          <p:cNvSpPr txBox="1">
            <a:spLocks noChangeArrowheads="1"/>
          </p:cNvSpPr>
          <p:nvPr/>
        </p:nvSpPr>
        <p:spPr bwMode="auto">
          <a:xfrm>
            <a:off x="0" y="11400"/>
            <a:ext cx="9036050" cy="6742113"/>
          </a:xfrm>
          <a:prstGeom prst="rect">
            <a:avLst/>
          </a:prstGeom>
          <a:noFill/>
          <a:ln w="9525">
            <a:noFill/>
            <a:miter lim="800000"/>
            <a:headEnd/>
            <a:tailEnd/>
          </a:ln>
          <a:effectLst/>
        </p:spPr>
        <p:txBody>
          <a:bodyPr/>
          <a:lstStyle/>
          <a:p>
            <a:pPr indent="450000" algn="just" eaLnBrk="0" hangingPunct="0"/>
            <a:r>
              <a:rPr lang="ru-RU" sz="1200" dirty="0" smtClean="0"/>
              <a:t>Нарушение </a:t>
            </a:r>
            <a:r>
              <a:rPr lang="ru-RU" sz="1200" dirty="0"/>
              <a:t>правил сдачи государству драгоценных металлов и драгоценных камней (ст. </a:t>
            </a:r>
            <a:r>
              <a:rPr lang="ru-RU" sz="1200" dirty="0" smtClean="0"/>
              <a:t>192 УК РФ) </a:t>
            </a:r>
            <a:r>
              <a:rPr lang="ru-RU" sz="1200" dirty="0"/>
              <a:t>- преступление, которое образуют следующие виды бездействия: 1) уклонение от обязательной сдачи на аффинаж или 2) уклонение от обязательной продажи государству добытых из недр, полученных из вторичного сырья, а также поднятых и найденных драгоценных металлов или драгоценных камней.</a:t>
            </a:r>
            <a:br>
              <a:rPr lang="ru-RU" sz="1200" dirty="0"/>
            </a:br>
            <a:r>
              <a:rPr lang="ru-RU" sz="1200" dirty="0"/>
              <a:t>Аффинаж, т.е. процесс очистки драгоценных металлов от примесей и сопутствующих веществ и получения слитков, производится на государственных предприятиях. Произведенные на территории РФ валютные ценности (в том числе найденные клады) обязательно поставляются (продаются) </a:t>
            </a:r>
            <a:r>
              <a:rPr lang="ru-RU" sz="1200" dirty="0" smtClean="0"/>
              <a:t>государству.</a:t>
            </a:r>
            <a:endParaRPr lang="ru-RU" sz="1200" dirty="0"/>
          </a:p>
          <a:p>
            <a:pPr indent="450000" algn="just" eaLnBrk="0" hangingPunct="0"/>
            <a:r>
              <a:rPr lang="ru-RU" sz="1200" b="1" dirty="0" smtClean="0"/>
              <a:t>Субъективная </a:t>
            </a:r>
            <a:r>
              <a:rPr lang="ru-RU" sz="1200" b="1" dirty="0"/>
              <a:t>сторона</a:t>
            </a:r>
            <a:r>
              <a:rPr lang="ru-RU" sz="1200" dirty="0"/>
              <a:t> - вина в форме прямого </a:t>
            </a:r>
            <a:r>
              <a:rPr lang="ru-RU" sz="1200" dirty="0" smtClean="0"/>
              <a:t>умысла.</a:t>
            </a:r>
          </a:p>
          <a:p>
            <a:pPr indent="450000" algn="just" eaLnBrk="0" hangingPunct="0"/>
            <a:r>
              <a:rPr lang="ru-RU" sz="1200" dirty="0" smtClean="0"/>
              <a:t>Субъектом </a:t>
            </a:r>
            <a:r>
              <a:rPr lang="ru-RU" sz="1200" dirty="0"/>
              <a:t>преступления являются: 1) руководитель коммерческой иной организации либо государственного предприятия), 2) достигшее 16-летнего возраста лицо, которое на основании лицензии добыло самородные минералы драгоценных камней или металлов. Лицо, незаконно занимающееся добычей таковых, при их обнаружении подлежит ответственности по ст. 191 за незаконное хранение валютных ценностей. </a:t>
            </a:r>
            <a:endParaRPr lang="ru-RU" sz="1200" dirty="0" smtClean="0"/>
          </a:p>
          <a:p>
            <a:pPr indent="450000" algn="just" eaLnBrk="0" hangingPunct="0"/>
            <a:r>
              <a:rPr lang="ru-RU" sz="1200" dirty="0" smtClean="0"/>
              <a:t>Если </a:t>
            </a:r>
            <a:r>
              <a:rPr lang="ru-RU" sz="1200" dirty="0"/>
              <a:t>имело место уклонение от обязательной сдачи на аффинаж или обязательной продажи государству указанных в ст. 191 валютных ценностей с их последующим хранением или перевозкой (пересылкой), то налицо совокупность преступлений (ст. 191 и </a:t>
            </a:r>
            <a:r>
              <a:rPr lang="ru-RU" sz="1200" dirty="0" smtClean="0"/>
              <a:t>192 УК РФ). </a:t>
            </a:r>
            <a:r>
              <a:rPr lang="ru-RU" sz="1200" dirty="0"/>
              <a:t/>
            </a:r>
            <a:br>
              <a:rPr lang="ru-RU" sz="1200" dirty="0"/>
            </a:br>
            <a:r>
              <a:rPr lang="ru-RU" sz="1200" dirty="0"/>
              <a:t>Невозвращение из-за границы средств в иностранной валюте (ст. </a:t>
            </a:r>
            <a:r>
              <a:rPr lang="ru-RU" sz="1200" dirty="0" smtClean="0"/>
              <a:t>193 УК РФ) </a:t>
            </a:r>
            <a:r>
              <a:rPr lang="ru-RU" sz="1200" dirty="0"/>
              <a:t>также посягает на отношения в области финансов (непосредственный объект преступления</a:t>
            </a:r>
            <a:r>
              <a:rPr lang="ru-RU" sz="1200" dirty="0" smtClean="0"/>
              <a:t>).</a:t>
            </a:r>
          </a:p>
          <a:p>
            <a:pPr indent="450000" algn="just" eaLnBrk="0" hangingPunct="0"/>
            <a:r>
              <a:rPr lang="ru-RU" sz="1200" dirty="0" smtClean="0"/>
              <a:t>Согласно </a:t>
            </a:r>
            <a:r>
              <a:rPr lang="ru-RU" sz="1200" dirty="0"/>
              <a:t>Закону РФ "О валютном регулировании и валютном контроле" перевод иностранной валюты (денежных знаков, средств на счетах в денежных единицах иностранных государств, ценных бумаг) на счета уполномоченных российских банков должен быть осуществлен в течение 30 дней с даты осуществления платежа в пользу резидента банком плательщика. Валютная выручка, которая подлежит переводу в Россию и поступила в собственность (распоряжение) резидента за границей, может использоваться им до осуществления перевода только для оплаты банковских расходов, непосредственно связанных с внешнеэкономической операцией, по которой получена эта выручка. </a:t>
            </a:r>
            <a:endParaRPr lang="ru-RU" sz="1200" dirty="0" smtClean="0"/>
          </a:p>
          <a:p>
            <a:pPr indent="450000" algn="just" eaLnBrk="0" hangingPunct="0"/>
            <a:r>
              <a:rPr lang="ru-RU" sz="1200" dirty="0" smtClean="0"/>
              <a:t>Объективную </a:t>
            </a:r>
            <a:r>
              <a:rPr lang="ru-RU" sz="1200" dirty="0"/>
              <a:t>сторону данного преступления образует бездействие, т.е. невыполнение установленного порядка зачисления на счета уполномоченных банков России резидентами (физическими лицами и руководителями организаций) иностранной валюты, полученной ими в результате внешнеэкономической и иной деятельности (например, проведения фондовых операций, выставок, спортивных, культурных мероприятий). </a:t>
            </a:r>
            <a:endParaRPr lang="ru-RU" sz="1200" dirty="0" smtClean="0"/>
          </a:p>
          <a:p>
            <a:pPr indent="450000" algn="just" eaLnBrk="0" hangingPunct="0"/>
            <a:r>
              <a:rPr lang="ru-RU" sz="1200" dirty="0" smtClean="0"/>
              <a:t>При </a:t>
            </a:r>
            <a:r>
              <a:rPr lang="ru-RU" sz="1200" dirty="0"/>
              <a:t>этом деяние должно быть совершено в крупном размере, т.е. (согласно примечанию к ст. </a:t>
            </a:r>
            <a:r>
              <a:rPr lang="ru-RU" sz="1200" dirty="0" smtClean="0"/>
              <a:t>193 УК РФ) </a:t>
            </a:r>
            <a:r>
              <a:rPr lang="ru-RU" sz="1200" dirty="0"/>
              <a:t>если сумма невозвращенных средств в иностранной валюте превышает десять тысяч минимальных размеров оплаты </a:t>
            </a:r>
            <a:r>
              <a:rPr lang="ru-RU" sz="1200" dirty="0" smtClean="0"/>
              <a:t>труда.</a:t>
            </a:r>
          </a:p>
          <a:p>
            <a:pPr indent="450000" algn="just" eaLnBrk="0" hangingPunct="0"/>
            <a:r>
              <a:rPr lang="ru-RU" sz="1200" dirty="0" smtClean="0"/>
              <a:t>Субъективная </a:t>
            </a:r>
            <a:r>
              <a:rPr lang="ru-RU" sz="1200" dirty="0"/>
              <a:t>сторона преступления - вина в форме прямого </a:t>
            </a:r>
            <a:r>
              <a:rPr lang="ru-RU" sz="1200" dirty="0" smtClean="0"/>
              <a:t>умысла.</a:t>
            </a:r>
          </a:p>
          <a:p>
            <a:pPr indent="450000" algn="just" eaLnBrk="0" hangingPunct="0"/>
            <a:r>
              <a:rPr lang="ru-RU" sz="1200" b="1" dirty="0" smtClean="0"/>
              <a:t>Субъект</a:t>
            </a:r>
            <a:r>
              <a:rPr lang="ru-RU" sz="1200" dirty="0" smtClean="0"/>
              <a:t> </a:t>
            </a:r>
            <a:r>
              <a:rPr lang="ru-RU" sz="1200" dirty="0"/>
              <a:t>- специальный: лицо, являющееся руководителем организации (независимо от формы собственности). Фактически это лицо, которое имеет право первой подписи на финансовых документах.</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200" dirty="0"/>
              <a:t>Непосредственным объектом этих преступлений являются отношения, связанные с обязанностью физических и юридических лиц уплачивать различные налоги (платежи).</a:t>
            </a:r>
            <a:br>
              <a:rPr lang="ru-RU" sz="1200" dirty="0"/>
            </a:br>
            <a:r>
              <a:rPr lang="ru-RU" sz="1200" dirty="0"/>
              <a:t>Уклонение от уплаты таможенных платежей (ст. </a:t>
            </a:r>
            <a:r>
              <a:rPr lang="ru-RU" sz="1200" dirty="0" smtClean="0"/>
              <a:t>194 УК РФ) </a:t>
            </a:r>
            <a:r>
              <a:rPr lang="ru-RU" sz="1200" dirty="0"/>
              <a:t>с объективной стороны выражается в бездействии: а) полном или частичном сокрытии объекта платежа или б) неуплате таможенных платежей при полной информации о таком </a:t>
            </a:r>
            <a:r>
              <a:rPr lang="ru-RU" sz="1200" dirty="0" smtClean="0"/>
              <a:t>объекте.</a:t>
            </a:r>
          </a:p>
          <a:p>
            <a:pPr indent="450000" algn="just" eaLnBrk="0" hangingPunct="0"/>
            <a:r>
              <a:rPr lang="ru-RU" sz="1200" dirty="0" smtClean="0"/>
              <a:t>Таможенные </a:t>
            </a:r>
            <a:r>
              <a:rPr lang="ru-RU" sz="1200" dirty="0"/>
              <a:t>платежи уплачиваются таможенному органу до принятия или одновременно с принятием таможенной декларации, однако Таможенный кодекс допускает отсрочку или рассрочку уплаты платежей.</a:t>
            </a:r>
            <a:br>
              <a:rPr lang="ru-RU" sz="1200" dirty="0"/>
            </a:br>
            <a:r>
              <a:rPr lang="ru-RU" sz="1200" dirty="0"/>
              <a:t>Лицо может уклоняться от уплаты таможенных платежей нескольких видов, но при этом необходимо, чтобы их совокупный размер превышал одну тысячу минимальных размеров оплаты труда, т.е. составлял крупный размер в соответствии с примечанием к ст.194 </a:t>
            </a:r>
            <a:r>
              <a:rPr lang="ru-RU" sz="1200" dirty="0" smtClean="0"/>
              <a:t>УК РФ.</a:t>
            </a:r>
            <a:endParaRPr lang="ru-RU" sz="1200" dirty="0"/>
          </a:p>
          <a:p>
            <a:pPr indent="450000" algn="just" eaLnBrk="0" hangingPunct="0"/>
            <a:r>
              <a:rPr lang="ru-RU" sz="1200" dirty="0" smtClean="0"/>
              <a:t>Субъективная </a:t>
            </a:r>
            <a:r>
              <a:rPr lang="ru-RU" sz="1200" dirty="0"/>
              <a:t>сторона - прямой умысел: лицо осознает, что уклоняется от уплаты таможенных платежей в крупном размере, и желает этого. При уклонении от уплаты нескольких платежей умыслом виновного должно охватываться, что в совокупности это деяние составляет единое </a:t>
            </a:r>
            <a:r>
              <a:rPr lang="ru-RU" sz="1200" dirty="0" smtClean="0"/>
              <a:t>преступление.</a:t>
            </a:r>
          </a:p>
          <a:p>
            <a:pPr indent="450000" algn="just" eaLnBrk="0" hangingPunct="0"/>
            <a:r>
              <a:rPr lang="ru-RU" sz="1200" dirty="0" smtClean="0"/>
              <a:t>Субъект - лицо</a:t>
            </a:r>
            <a:r>
              <a:rPr lang="ru-RU" sz="1200" dirty="0"/>
              <a:t>, обязанное уплачивать таможенные платежи, т.е. декларант (лицо, перемещающее товары через таможенную границу РФ), и иные лица (например, владелец магазина беспошлинной торговли</a:t>
            </a:r>
            <a:r>
              <a:rPr lang="ru-RU" sz="1200" dirty="0" smtClean="0"/>
              <a:t>).</a:t>
            </a:r>
            <a:endParaRPr lang="ru-RU" sz="1200" dirty="0"/>
          </a:p>
          <a:p>
            <a:pPr indent="450000" algn="just" eaLnBrk="0" hangingPunct="0"/>
            <a:r>
              <a:rPr lang="ru-RU" sz="1200" dirty="0" smtClean="0"/>
              <a:t>В </a:t>
            </a:r>
            <a:r>
              <a:rPr lang="ru-RU" sz="1200" dirty="0"/>
              <a:t>соответствии с примечанием 2 к ст. 198 </a:t>
            </a:r>
            <a:r>
              <a:rPr lang="ru-RU" sz="1200" dirty="0" smtClean="0"/>
              <a:t>УК РФ </a:t>
            </a:r>
            <a:r>
              <a:rPr lang="ru-RU" sz="1200" dirty="0"/>
              <a:t>лицо, впервые совершившее преступление, предусмотренное ст. </a:t>
            </a:r>
            <a:r>
              <a:rPr lang="ru-RU" sz="1200" dirty="0" smtClean="0"/>
              <a:t>194 УК РФ, </a:t>
            </a:r>
            <a:r>
              <a:rPr lang="ru-RU" sz="1200" dirty="0"/>
              <a:t>освобождается от уголовной ответственности, если оно способствовало раскрытию преступления и полностью возместило причиненный </a:t>
            </a:r>
            <a:r>
              <a:rPr lang="ru-RU" sz="1200" dirty="0" smtClean="0"/>
              <a:t>ущерб.</a:t>
            </a:r>
          </a:p>
          <a:p>
            <a:pPr indent="450000" algn="just" eaLnBrk="0" hangingPunct="0"/>
            <a:r>
              <a:rPr lang="ru-RU" sz="1200" dirty="0" smtClean="0"/>
              <a:t>Уклонение </a:t>
            </a:r>
            <a:r>
              <a:rPr lang="ru-RU" sz="1200" dirty="0"/>
              <a:t>физического лица от уплаты налога или страхового взноса в государственные внебюджетные фонды (ст. </a:t>
            </a:r>
            <a:r>
              <a:rPr lang="ru-RU" sz="1200" dirty="0" smtClean="0"/>
              <a:t>198 УК РФ). </a:t>
            </a:r>
            <a:r>
              <a:rPr lang="ru-RU" sz="1200" dirty="0"/>
              <a:t>Данная статья предусматривает ответственность за уклонение от уплаты только одного вида налогов, которые обязаны уплачивать физические лица, - </a:t>
            </a:r>
            <a:r>
              <a:rPr lang="ru-RU" sz="1200" dirty="0" smtClean="0"/>
              <a:t>подоходного.</a:t>
            </a:r>
          </a:p>
          <a:p>
            <a:pPr indent="450000" algn="just" eaLnBrk="0" hangingPunct="0"/>
            <a:r>
              <a:rPr lang="ru-RU" sz="1200" dirty="0" smtClean="0"/>
              <a:t>Согласно </a:t>
            </a:r>
            <a:r>
              <a:rPr lang="ru-RU" sz="1200" dirty="0"/>
              <a:t>Закону РФ от 7 декабря 1991 года "О подоходном налоге с физических лиц" представление декларации о доходах является обязанностью всех граждан, которые получают доходы из нескольких источников либо имеют годовой доход, превышающий установленную налоговым законодательством </a:t>
            </a:r>
            <a:r>
              <a:rPr lang="ru-RU" sz="1200" dirty="0" smtClean="0"/>
              <a:t>сумму.</a:t>
            </a:r>
          </a:p>
          <a:p>
            <a:pPr indent="450000" algn="just" eaLnBrk="0" hangingPunct="0"/>
            <a:r>
              <a:rPr lang="ru-RU" sz="1200" dirty="0" smtClean="0"/>
              <a:t>Объективную </a:t>
            </a:r>
            <a:r>
              <a:rPr lang="ru-RU" sz="1200" dirty="0"/>
              <a:t>сторону преступления образует, во-первых, уклонение от уплаты налога путем а) непредставления декларации о доходах в случаях, когда подача декларации является обязательной, либо путем б) включения в декларацию заведомо искаженных данных о доходах или расходах, либо в) иным способом, а также, во-вторых, уклонение от уплаты страхового взноса в государственные внебюджетные </a:t>
            </a:r>
            <a:r>
              <a:rPr lang="ru-RU" sz="1200" dirty="0" smtClean="0"/>
              <a:t>фонды.</a:t>
            </a:r>
          </a:p>
          <a:p>
            <a:pPr indent="450000" algn="just" eaLnBrk="0" hangingPunct="0"/>
            <a:r>
              <a:rPr lang="ru-RU" sz="1200" dirty="0" smtClean="0"/>
              <a:t>Как </a:t>
            </a:r>
            <a:r>
              <a:rPr lang="ru-RU" sz="1200" dirty="0"/>
              <a:t>при уклонении от уплаты налога, так и от уплаты страхового взноса деяние может выражаться в действиях и в бездействии, а обязательным условием наступления ответственности является крупный размер неуплаченного налога и (или) страхового взноса. </a:t>
            </a:r>
            <a:endParaRPr lang="ru-RU" sz="1200" dirty="0">
              <a:latin typeface="Arial Narrow" pitchFamily="34" charset="0"/>
            </a:endParaRPr>
          </a:p>
        </p:txBody>
      </p:sp>
      <p:sp>
        <p:nvSpPr>
          <p:cNvPr id="351236"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в сфере налогообложения (</a:t>
            </a:r>
            <a:r>
              <a:rPr lang="ru-RU" sz="1400" b="1" dirty="0" smtClean="0"/>
              <a:t>ст.194,198,199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49155" name="Text Box 1045"/>
          <p:cNvSpPr txBox="1">
            <a:spLocks noChangeArrowheads="1"/>
          </p:cNvSpPr>
          <p:nvPr/>
        </p:nvSpPr>
        <p:spPr bwMode="auto">
          <a:xfrm>
            <a:off x="900113" y="3644900"/>
            <a:ext cx="7697787" cy="1828800"/>
          </a:xfrm>
          <a:prstGeom prst="rect">
            <a:avLst/>
          </a:prstGeom>
          <a:noFill/>
          <a:ln w="9525">
            <a:noFill/>
            <a:miter lim="800000"/>
            <a:headEnd/>
            <a:tailEnd/>
          </a:ln>
          <a:effectLst/>
        </p:spPr>
        <p:txBody>
          <a:bodyPr/>
          <a:lstStyle/>
          <a:p>
            <a:pPr algn="just" eaLnBrk="0" hangingPunct="0"/>
            <a:r>
              <a:rPr lang="ru-RU" sz="2400" b="1" u="sng" dirty="0">
                <a:latin typeface="Arial Narrow" pitchFamily="34" charset="0"/>
              </a:rPr>
              <a:t>Например, к этой категории можно отнести:</a:t>
            </a:r>
            <a:endParaRPr lang="ru-RU" sz="2400" dirty="0">
              <a:latin typeface="Arial Narrow" pitchFamily="34" charset="0"/>
            </a:endParaRPr>
          </a:p>
          <a:p>
            <a:pPr algn="just" eaLnBrk="0" hangingPunct="0"/>
            <a:r>
              <a:rPr lang="ru-RU" sz="2400" dirty="0" smtClean="0">
                <a:latin typeface="Arial Narrow" pitchFamily="34" charset="0"/>
              </a:rPr>
              <a:t>ст</a:t>
            </a:r>
            <a:r>
              <a:rPr lang="ru-RU" sz="2400" dirty="0">
                <a:latin typeface="Arial Narrow" pitchFamily="34" charset="0"/>
              </a:rPr>
              <a:t>. </a:t>
            </a:r>
            <a:r>
              <a:rPr lang="ru-RU" sz="2400" dirty="0" smtClean="0">
                <a:latin typeface="Arial Narrow" pitchFamily="34" charset="0"/>
              </a:rPr>
              <a:t>117 УК РФ </a:t>
            </a:r>
            <a:r>
              <a:rPr lang="ru-RU" sz="2400" dirty="0">
                <a:latin typeface="Arial Narrow" pitchFamily="34" charset="0"/>
              </a:rPr>
              <a:t>- </a:t>
            </a:r>
            <a:r>
              <a:rPr lang="ru-RU" sz="2400" dirty="0" smtClean="0">
                <a:latin typeface="Arial Narrow" pitchFamily="34" charset="0"/>
              </a:rPr>
              <a:t>Истязание</a:t>
            </a:r>
            <a:endParaRPr lang="ru-RU" sz="2400" dirty="0">
              <a:latin typeface="Arial Narrow" pitchFamily="34" charset="0"/>
            </a:endParaRPr>
          </a:p>
          <a:p>
            <a:pPr algn="just" eaLnBrk="0" hangingPunct="0"/>
            <a:r>
              <a:rPr lang="ru-RU" sz="2400" dirty="0">
                <a:latin typeface="Arial Narrow" pitchFamily="34" charset="0"/>
              </a:rPr>
              <a:t>ст. </a:t>
            </a:r>
            <a:r>
              <a:rPr lang="ru-RU" sz="2400" dirty="0" smtClean="0">
                <a:latin typeface="Arial Narrow" pitchFamily="34" charset="0"/>
              </a:rPr>
              <a:t>128.1 УК РФ – Клевета</a:t>
            </a:r>
          </a:p>
          <a:p>
            <a:pPr algn="just" eaLnBrk="0" hangingPunct="0"/>
            <a:r>
              <a:rPr lang="ru-RU" sz="2400" dirty="0" smtClean="0">
                <a:latin typeface="Arial Narrow" pitchFamily="34" charset="0"/>
              </a:rPr>
              <a:t>ст.113 УК РФ - Причинение тяжкого или средней тяжести вреда здоровью в состоянии аффекта</a:t>
            </a:r>
          </a:p>
          <a:p>
            <a:pPr algn="just" eaLnBrk="0" hangingPunct="0"/>
            <a:endParaRPr lang="ru-RU" sz="2400" dirty="0" smtClean="0">
              <a:latin typeface="Arial Narrow" pitchFamily="34" charset="0"/>
            </a:endParaRPr>
          </a:p>
          <a:p>
            <a:pPr algn="just" eaLnBrk="0" hangingPunct="0"/>
            <a:endParaRPr lang="ru-RU" sz="2400" dirty="0">
              <a:latin typeface="Arial Narrow" pitchFamily="34" charset="0"/>
            </a:endParaRPr>
          </a:p>
        </p:txBody>
      </p:sp>
      <p:graphicFrame>
        <p:nvGraphicFramePr>
          <p:cNvPr id="384022" name="Object 1046"/>
          <p:cNvGraphicFramePr>
            <a:graphicFrameLocks noChangeAspect="1"/>
          </p:cNvGraphicFramePr>
          <p:nvPr/>
        </p:nvGraphicFramePr>
        <p:xfrm>
          <a:off x="250825" y="2060575"/>
          <a:ext cx="485775" cy="914400"/>
        </p:xfrm>
        <a:graphic>
          <a:graphicData uri="http://schemas.openxmlformats.org/presentationml/2006/ole">
            <mc:AlternateContent xmlns:mc="http://schemas.openxmlformats.org/markup-compatibility/2006">
              <mc:Choice xmlns:v="urn:schemas-microsoft-com:vml" Requires="v">
                <p:oleObj spid="_x0000_s49191"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060575"/>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7" name="Rectangle 1056"/>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Классификация преступлений</a:t>
            </a:r>
          </a:p>
          <a:p>
            <a:pPr algn="ctr"/>
            <a:endParaRPr lang="ru-RU" sz="1400" b="1">
              <a:latin typeface="Arial" charset="0"/>
            </a:endParaRPr>
          </a:p>
        </p:txBody>
      </p:sp>
      <p:sp>
        <p:nvSpPr>
          <p:cNvPr id="49158" name="Rectangle 1058"/>
          <p:cNvSpPr>
            <a:spLocks noChangeArrowheads="1"/>
          </p:cNvSpPr>
          <p:nvPr/>
        </p:nvSpPr>
        <p:spPr bwMode="auto">
          <a:xfrm>
            <a:off x="900113" y="2060575"/>
            <a:ext cx="7200900" cy="14398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200" b="1" i="1" dirty="0">
                <a:solidFill>
                  <a:schemeClr val="bg1"/>
                </a:solidFill>
              </a:rPr>
              <a:t>	</a:t>
            </a:r>
            <a:r>
              <a:rPr lang="ru-RU" sz="1600" b="1" i="1" dirty="0">
                <a:solidFill>
                  <a:schemeClr val="bg1"/>
                </a:solidFill>
              </a:rPr>
              <a:t>Преступления небольшой тяжести</a:t>
            </a:r>
            <a:r>
              <a:rPr lang="ru-RU" sz="1600" dirty="0">
                <a:solidFill>
                  <a:schemeClr val="bg1"/>
                </a:solidFill>
              </a:rPr>
              <a:t> представляют собой умышленное </a:t>
            </a:r>
          </a:p>
          <a:p>
            <a:pPr algn="ctr" eaLnBrk="0" hangingPunct="0"/>
            <a:r>
              <a:rPr lang="ru-RU" sz="1600" dirty="0">
                <a:solidFill>
                  <a:schemeClr val="bg1"/>
                </a:solidFill>
              </a:rPr>
              <a:t>или неосторожное деяние,</a:t>
            </a:r>
          </a:p>
          <a:p>
            <a:pPr algn="ctr" eaLnBrk="0" hangingPunct="0"/>
            <a:r>
              <a:rPr lang="ru-RU" sz="1600" dirty="0">
                <a:solidFill>
                  <a:schemeClr val="bg1"/>
                </a:solidFill>
              </a:rPr>
              <a:t> за совершение которого максимальное наказание,</a:t>
            </a:r>
          </a:p>
          <a:p>
            <a:pPr algn="ctr" eaLnBrk="0" hangingPunct="0"/>
            <a:r>
              <a:rPr lang="ru-RU" sz="1600" dirty="0">
                <a:solidFill>
                  <a:schemeClr val="bg1"/>
                </a:solidFill>
              </a:rPr>
              <a:t> предусмотренное </a:t>
            </a:r>
            <a:r>
              <a:rPr lang="ru-RU" sz="1600" dirty="0" smtClean="0">
                <a:solidFill>
                  <a:schemeClr val="bg1"/>
                </a:solidFill>
              </a:rPr>
              <a:t>УК РФ, </a:t>
            </a:r>
            <a:endParaRPr lang="ru-RU" sz="1600" dirty="0">
              <a:solidFill>
                <a:schemeClr val="bg1"/>
              </a:solidFill>
            </a:endParaRPr>
          </a:p>
          <a:p>
            <a:pPr algn="ctr" eaLnBrk="0" hangingPunct="0"/>
            <a:r>
              <a:rPr lang="ru-RU" sz="1600" dirty="0">
                <a:solidFill>
                  <a:schemeClr val="bg1"/>
                </a:solidFill>
              </a:rPr>
              <a:t>не превышает </a:t>
            </a:r>
            <a:r>
              <a:rPr lang="ru-RU" sz="1600" dirty="0" smtClean="0">
                <a:solidFill>
                  <a:schemeClr val="bg1"/>
                </a:solidFill>
              </a:rPr>
              <a:t>трех </a:t>
            </a:r>
            <a:r>
              <a:rPr lang="ru-RU" sz="1600" dirty="0">
                <a:solidFill>
                  <a:schemeClr val="bg1"/>
                </a:solidFill>
              </a:rPr>
              <a:t>лет лишения свободы (ч. 2 ст. 15 </a:t>
            </a:r>
            <a:r>
              <a:rPr lang="ru-RU" sz="1600" dirty="0" smtClean="0">
                <a:solidFill>
                  <a:schemeClr val="bg1"/>
                </a:solidFill>
              </a:rPr>
              <a:t>УК РФ).</a:t>
            </a:r>
            <a:endParaRPr lang="ru-RU" sz="1600" dirty="0">
              <a:solidFill>
                <a:schemeClr val="bg1"/>
              </a:solidFill>
            </a:endParaRPr>
          </a:p>
          <a:p>
            <a:pPr algn="ctr"/>
            <a:endParaRPr lang="ru-RU" sz="1200" b="1" dirty="0">
              <a:solidFill>
                <a:srgbClr val="000000"/>
              </a:solidFill>
            </a:endParaRPr>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13">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84022"/>
                                        </p:tgtEl>
                                        <p:attrNameLst>
                                          <p:attrName>style.visibility</p:attrName>
                                        </p:attrNameLst>
                                      </p:cBhvr>
                                      <p:to>
                                        <p:strVal val="visible"/>
                                      </p:to>
                                    </p:set>
                                    <p:anim calcmode="lin" valueType="num">
                                      <p:cBhvr>
                                        <p:cTn id="7" dur="1000" fill="hold"/>
                                        <p:tgtEl>
                                          <p:spTgt spid="384022"/>
                                        </p:tgtEl>
                                        <p:attrNameLst>
                                          <p:attrName>ppt_w</p:attrName>
                                        </p:attrNameLst>
                                      </p:cBhvr>
                                      <p:tavLst>
                                        <p:tav tm="0">
                                          <p:val>
                                            <p:fltVal val="0"/>
                                          </p:val>
                                        </p:tav>
                                        <p:tav tm="100000">
                                          <p:val>
                                            <p:strVal val="#ppt_w"/>
                                          </p:val>
                                        </p:tav>
                                      </p:tavLst>
                                    </p:anim>
                                    <p:anim calcmode="lin" valueType="num">
                                      <p:cBhvr>
                                        <p:cTn id="8" dur="1000" fill="hold"/>
                                        <p:tgtEl>
                                          <p:spTgt spid="384022"/>
                                        </p:tgtEl>
                                        <p:attrNameLst>
                                          <p:attrName>ppt_h</p:attrName>
                                        </p:attrNameLst>
                                      </p:cBhvr>
                                      <p:tavLst>
                                        <p:tav tm="0">
                                          <p:val>
                                            <p:fltVal val="0"/>
                                          </p:val>
                                        </p:tav>
                                        <p:tav tm="100000">
                                          <p:val>
                                            <p:strVal val="#ppt_h"/>
                                          </p:val>
                                        </p:tav>
                                      </p:tavLst>
                                    </p:anim>
                                    <p:anim calcmode="lin" valueType="num">
                                      <p:cBhvr>
                                        <p:cTn id="9" dur="1000" fill="hold"/>
                                        <p:tgtEl>
                                          <p:spTgt spid="3840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40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indent="450000" algn="just" eaLnBrk="0" hangingPunct="0"/>
            <a:r>
              <a:rPr lang="ru-RU" sz="1200" dirty="0" smtClean="0"/>
              <a:t>Непредставление </a:t>
            </a:r>
            <a:r>
              <a:rPr lang="ru-RU" sz="1200" dirty="0"/>
              <a:t>декларации о доходах означает, что в установленный законом срок (до 1 апреля года, следующего за отчетным) лицо не представило ее в налоговый орган по месту жительства.</a:t>
            </a:r>
            <a:br>
              <a:rPr lang="ru-RU" sz="1200" dirty="0"/>
            </a:br>
            <a:r>
              <a:rPr lang="ru-RU" sz="1200" dirty="0"/>
              <a:t>Под включением в декларацию заведомо искаженных данных о доходах или расходах понимается умышленное указание в ней любых не соответствующих действительности сведений о размерах доходов и расходов (например, сокрытие доходов, уменьшение их размера, завышение понесенных расходов</a:t>
            </a:r>
            <a:r>
              <a:rPr lang="ru-RU" sz="1200" dirty="0" smtClean="0"/>
              <a:t>).</a:t>
            </a:r>
            <a:br>
              <a:rPr lang="ru-RU" sz="1200" dirty="0" smtClean="0"/>
            </a:br>
            <a:r>
              <a:rPr lang="ru-RU" sz="1200" dirty="0" smtClean="0"/>
              <a:t>Доходы </a:t>
            </a:r>
            <a:r>
              <a:rPr lang="ru-RU" sz="1200" dirty="0"/>
              <a:t>- это совокупный (общий) доход, полученный гражданином в календарном году как в денежной форме (в валюте РФ или иностранной валюте), так и в натуральной форме, в том числе в виде материальной выгоды. Расходы - это понесенные гражданином затраты, влекущие в предусмотренных налоговым законодательством случаях уменьшение налогооблагаемой базы. </a:t>
            </a:r>
            <a:br>
              <a:rPr lang="ru-RU" sz="1200" dirty="0"/>
            </a:br>
            <a:r>
              <a:rPr lang="ru-RU" sz="1200" dirty="0"/>
              <a:t>Иной способ уклонения от уплаты налога означает, что лицо, обязанное уплачивать подоходный налог, бездействует, т.е. не выполняет этой конституционной обязанности, хотя и подало декларацию (например, выехало за пределы России).</a:t>
            </a:r>
            <a:br>
              <a:rPr lang="ru-RU" sz="1200" dirty="0"/>
            </a:br>
            <a:r>
              <a:rPr lang="ru-RU" sz="1200" dirty="0"/>
              <a:t>Уклонение от уплаты страхового взноса в государственные внебюджетные фонды означает, что лицо не уплачивает в установленных законом случаях требуемый взнос в Пенсионный фонд, Фонд занятости населения или Фонд социального страхования. </a:t>
            </a:r>
            <a:endParaRPr lang="ru-RU" sz="1200" dirty="0" smtClean="0"/>
          </a:p>
          <a:p>
            <a:pPr indent="450000" algn="just" eaLnBrk="0" hangingPunct="0"/>
            <a:r>
              <a:rPr lang="ru-RU" sz="1200" dirty="0" smtClean="0"/>
              <a:t>Преступление </a:t>
            </a:r>
            <a:r>
              <a:rPr lang="ru-RU" sz="1200" dirty="0"/>
              <a:t>считается оконченными с момента фактической неуплаты налога за соответствующий налогооблагаемый период в срок, установленный налоговым законодательством, либо с момента фактической неуплаты, страхового взноса в государственные внебюджетные фонды. </a:t>
            </a:r>
            <a:endParaRPr lang="ru-RU" sz="1200" dirty="0" smtClean="0"/>
          </a:p>
          <a:p>
            <a:pPr indent="450000" algn="just" eaLnBrk="0" hangingPunct="0"/>
            <a:r>
              <a:rPr lang="ru-RU" sz="1200" b="1" dirty="0" smtClean="0"/>
              <a:t>Субъективная </a:t>
            </a:r>
            <a:r>
              <a:rPr lang="ru-RU" sz="1200" b="1" dirty="0"/>
              <a:t>сторона</a:t>
            </a:r>
            <a:r>
              <a:rPr lang="ru-RU" sz="1200" dirty="0"/>
              <a:t> - вина в форме прямого умысла. </a:t>
            </a:r>
            <a:endParaRPr lang="ru-RU" sz="1200" dirty="0" smtClean="0"/>
          </a:p>
          <a:p>
            <a:pPr indent="450000" algn="just" eaLnBrk="0" hangingPunct="0"/>
            <a:r>
              <a:rPr lang="ru-RU" sz="1200" dirty="0" smtClean="0"/>
              <a:t>Субъектом </a:t>
            </a:r>
            <a:r>
              <a:rPr lang="ru-RU" sz="1200" dirty="0"/>
              <a:t>преступления является физическое лицо (гражданин РФ, иностранный гражданин, лицо без гражданства), достигшее 16-летнего возраста, имеющее облагаемый налогом доход и обязанное уплатить налог (страховой взнос). </a:t>
            </a:r>
            <a:endParaRPr lang="ru-RU" sz="1200" dirty="0" smtClean="0"/>
          </a:p>
          <a:p>
            <a:pPr indent="450000" algn="just" eaLnBrk="0" hangingPunct="0"/>
            <a:r>
              <a:rPr lang="ru-RU" sz="1200" dirty="0" smtClean="0"/>
              <a:t>По </a:t>
            </a:r>
            <a:r>
              <a:rPr lang="ru-RU" sz="1200" dirty="0"/>
              <a:t>ч. 2 ст. </a:t>
            </a:r>
            <a:r>
              <a:rPr lang="ru-RU" sz="1200" dirty="0" smtClean="0"/>
              <a:t>198 УК РФ </a:t>
            </a:r>
            <a:r>
              <a:rPr lang="ru-RU" sz="1200" dirty="0"/>
              <a:t>наступает ответственность за то же деяние, совершенное в особо крупном </a:t>
            </a:r>
            <a:r>
              <a:rPr lang="ru-RU" sz="1200" dirty="0" smtClean="0"/>
              <a:t>размере. </a:t>
            </a:r>
            <a:r>
              <a:rPr lang="ru-RU" sz="1200" dirty="0"/>
              <a:t>При этом особо крупный размер имеет место при уклонении от уплаты налога (страхового взноса), если сумма неуплаченного налога (страхового взноса) превышает пятьсот минимальных размеров оплаты труда.</a:t>
            </a:r>
            <a:br>
              <a:rPr lang="ru-RU" sz="1200" dirty="0"/>
            </a:br>
            <a:r>
              <a:rPr lang="ru-RU" sz="1200" dirty="0"/>
              <a:t>Действия виновного, занимающегося предпринимательской деятельностью без регистрации или без специального разрешения либо с нарушением условий лицензирования и уклоняющегося от уплаты налога с доходов, полученных в результате такой деятельности, надлежит квалифицировать по совокупности преступлений, предусмотренных ст. 171 и 198 </a:t>
            </a:r>
            <a:r>
              <a:rPr lang="ru-RU" sz="1200" dirty="0" smtClean="0"/>
              <a:t>УК РФ.</a:t>
            </a:r>
            <a:endParaRPr lang="ru-RU" sz="1200" dirty="0"/>
          </a:p>
          <a:p>
            <a:pPr indent="450000" algn="just" eaLnBrk="0" hangingPunct="0"/>
            <a:r>
              <a:rPr lang="ru-RU" sz="1200" dirty="0" smtClean="0"/>
              <a:t>Согласно </a:t>
            </a:r>
            <a:r>
              <a:rPr lang="ru-RU" sz="1200" dirty="0"/>
              <a:t>примечанию 2 к ст. 198 </a:t>
            </a:r>
            <a:r>
              <a:rPr lang="ru-RU" sz="1200" dirty="0" smtClean="0"/>
              <a:t>УК РФ </a:t>
            </a:r>
            <a:r>
              <a:rPr lang="ru-RU" sz="1200" dirty="0"/>
              <a:t>лицо, </a:t>
            </a:r>
            <a:r>
              <a:rPr lang="ru-RU" sz="1200" dirty="0" smtClean="0"/>
              <a:t>совершившее </a:t>
            </a:r>
            <a:r>
              <a:rPr lang="ru-RU" sz="1200" dirty="0"/>
              <a:t>преступление, предусмотренное данной статьей, освобождается от уголовной ответственности, если </a:t>
            </a:r>
            <a:r>
              <a:rPr lang="ru-RU" sz="1200" dirty="0" smtClean="0"/>
              <a:t>оно полностью </a:t>
            </a:r>
            <a:r>
              <a:rPr lang="ru-RU" sz="1200" dirty="0"/>
              <a:t>возместило причиненный ущерб.</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algn="just" eaLnBrk="0" hangingPunct="0"/>
            <a:r>
              <a:rPr lang="ru-RU" sz="1200" dirty="0" smtClean="0"/>
              <a:t>	Уклонение </a:t>
            </a:r>
            <a:r>
              <a:rPr lang="ru-RU" sz="1200" dirty="0"/>
              <a:t>от уплаты налогов или страховых взносов в государственные внебюджетные фонды с организаций (ст. </a:t>
            </a:r>
            <a:r>
              <a:rPr lang="ru-RU" sz="1200" dirty="0" smtClean="0"/>
              <a:t>199 УК РФ ). </a:t>
            </a:r>
            <a:r>
              <a:rPr lang="ru-RU" sz="1200" dirty="0"/>
              <a:t>Объективную сторону этого преступления образуют действия или бездействие в виде а) уклонения от уплаты налогов путем включения в бухгалтерские документы заведомо искаженных данных о доходах или расходах либо иным способом, б) уклонения от уплаты страховых взносов в государственные внебюджетные фонды. Как в том, так и в другом случае необходимо, чтобы деяние было совершено в крупном размере, т.е. согласно примечанию к ст. 199 </a:t>
            </a:r>
            <a:r>
              <a:rPr lang="ru-RU" sz="1200" dirty="0" smtClean="0"/>
              <a:t>УК РФ </a:t>
            </a:r>
            <a:r>
              <a:rPr lang="ru-RU" sz="1200" dirty="0"/>
              <a:t>сумма неуплаченного налога (страхового взноса) должна превышать одну тысячу минимальных размеров оплаты труда (действующего на момент окончания преступления</a:t>
            </a:r>
            <a:r>
              <a:rPr lang="ru-RU" sz="1200" dirty="0" smtClean="0"/>
              <a:t>).</a:t>
            </a:r>
            <a:endParaRPr lang="ru-RU" sz="1200" dirty="0"/>
          </a:p>
          <a:p>
            <a:pPr algn="just" eaLnBrk="0" hangingPunct="0"/>
            <a:r>
              <a:rPr lang="ru-RU" sz="1200" dirty="0"/>
              <a:t>	</a:t>
            </a:r>
            <a:r>
              <a:rPr lang="ru-RU" sz="1200" dirty="0" smtClean="0"/>
              <a:t>Уклонение </a:t>
            </a:r>
            <a:r>
              <a:rPr lang="ru-RU" sz="1200" dirty="0"/>
              <a:t>от уплаты налогов с организаций может быть признано совершенным в крупном размере как в случаях, когда сумма неуплаченного налога превышает одну тысячу минимальных размеров оплаты труда по какому-либо одному из видов налогов, так и в случаях, когда эта сумма является результатом неуплаты нескольких различных налогов</a:t>
            </a:r>
            <a:r>
              <a:rPr lang="ru-RU" sz="1200" dirty="0" smtClean="0"/>
              <a:t>.</a:t>
            </a:r>
            <a:r>
              <a:rPr lang="ru-RU" sz="1200" dirty="0"/>
              <a:t/>
            </a:r>
            <a:br>
              <a:rPr lang="ru-RU" sz="1200" dirty="0"/>
            </a:br>
            <a:r>
              <a:rPr lang="ru-RU" sz="1200" dirty="0"/>
              <a:t>Виды налогов, подлежащих уплате организациями, установлены налоговым законодательством (налог на добавленную стоимость, налог на имущество предприятий, налог на прибыль, налог на доходы банков, налог на доходы от страховой деятельности и др.). Сроки их уплаты - поквартально в течение пяти дней со дня предоставления бухгалтерского отчета, либо в десятидневный срок со дня предоставления бухгалтерского отчета за </a:t>
            </a:r>
            <a:r>
              <a:rPr lang="ru-RU" sz="1200" dirty="0" smtClean="0"/>
              <a:t>год.</a:t>
            </a:r>
          </a:p>
          <a:p>
            <a:pPr algn="just" eaLnBrk="0" hangingPunct="0"/>
            <a:r>
              <a:rPr lang="ru-RU" sz="1200" dirty="0"/>
              <a:t>	</a:t>
            </a:r>
            <a:r>
              <a:rPr lang="ru-RU" sz="1200" dirty="0" smtClean="0"/>
              <a:t>Страховые </a:t>
            </a:r>
            <a:r>
              <a:rPr lang="ru-RU" sz="1200" dirty="0"/>
              <a:t>взносы в государственные внебюджетные фонды (пенсионный, занятости населения, социального страхования) уплачиваются организациями в установленные сроки и рассчитываются ими самостоятельно.</a:t>
            </a:r>
            <a:br>
              <a:rPr lang="ru-RU" sz="1200" dirty="0"/>
            </a:br>
            <a:r>
              <a:rPr lang="ru-RU" sz="1200" dirty="0"/>
              <a:t>Способ уклонения решающей роли не имеет, закон допускает любой из них, указывая при этом на наиболее типичный - включение в бухгалтерские документы заведомо искаженных данных о доходах или расходах.</a:t>
            </a:r>
            <a:br>
              <a:rPr lang="ru-RU" sz="1200" dirty="0"/>
            </a:br>
            <a:r>
              <a:rPr lang="ru-RU" sz="1200" dirty="0"/>
              <a:t>Под "доходом" в данном случае следует понимать прибыль, полученную организацией, а под "расходом" - затраты, понесенные организацией, которые влекут в предусмотренных налоговым законодательством случаях уменьшение налогооблагаемой </a:t>
            </a:r>
            <a:r>
              <a:rPr lang="ru-RU" sz="1200" dirty="0" smtClean="0"/>
              <a:t>базы.</a:t>
            </a:r>
          </a:p>
          <a:p>
            <a:pPr algn="just" eaLnBrk="0" hangingPunct="0"/>
            <a:r>
              <a:rPr lang="ru-RU" sz="1200" dirty="0"/>
              <a:t>	</a:t>
            </a:r>
            <a:r>
              <a:rPr lang="ru-RU" sz="1200" dirty="0" smtClean="0"/>
              <a:t>Преступление </a:t>
            </a:r>
            <a:r>
              <a:rPr lang="ru-RU" sz="1200" dirty="0"/>
              <a:t>считается оконченными с момента фактической неуплаты налога за соответствующий налогооблагаемый период в срок, установленный налоговым </a:t>
            </a:r>
            <a:r>
              <a:rPr lang="ru-RU" sz="1200" dirty="0" smtClean="0"/>
              <a:t>законодательством.</a:t>
            </a:r>
          </a:p>
          <a:p>
            <a:pPr algn="just" eaLnBrk="0" hangingPunct="0"/>
            <a:r>
              <a:rPr lang="ru-RU" sz="1200" dirty="0"/>
              <a:t>	</a:t>
            </a:r>
            <a:r>
              <a:rPr lang="ru-RU" sz="1200" dirty="0" smtClean="0"/>
              <a:t>Субъективная </a:t>
            </a:r>
            <a:r>
              <a:rPr lang="ru-RU" sz="1200" dirty="0"/>
              <a:t>сторона преступления - вина в форме прямого </a:t>
            </a:r>
            <a:r>
              <a:rPr lang="ru-RU" sz="1200" dirty="0" smtClean="0"/>
              <a:t>умысла.</a:t>
            </a:r>
          </a:p>
          <a:p>
            <a:pPr algn="just" eaLnBrk="0" hangingPunct="0"/>
            <a:r>
              <a:rPr lang="ru-RU" sz="1200" dirty="0"/>
              <a:t>	</a:t>
            </a:r>
            <a:r>
              <a:rPr lang="ru-RU" sz="1200" dirty="0" smtClean="0"/>
              <a:t>Субъект </a:t>
            </a:r>
            <a:r>
              <a:rPr lang="ru-RU" sz="1200" dirty="0"/>
              <a:t>преступления: 1) руководитель организации-налогоплательщика и главный (старший) бухгалтер, 2) лица, фактически выполняющие их обязанности, 3) иные служащие организации-налогоплательщика, включившие в бухгалтерские документы заведомо искаженные данные о доходах или расходах либо скрывшие другие объекты </a:t>
            </a:r>
            <a:r>
              <a:rPr lang="ru-RU" sz="1200" dirty="0" smtClean="0"/>
              <a:t>налогообложения.</a:t>
            </a:r>
          </a:p>
          <a:p>
            <a:pPr algn="just" eaLnBrk="0" hangingPunct="0"/>
            <a:r>
              <a:rPr lang="ru-RU" sz="1200" dirty="0"/>
              <a:t>	</a:t>
            </a:r>
            <a:r>
              <a:rPr lang="ru-RU" sz="1200" dirty="0" smtClean="0"/>
              <a:t>По </a:t>
            </a:r>
            <a:r>
              <a:rPr lang="ru-RU" sz="1200" dirty="0"/>
              <a:t>ч. 2 ст. </a:t>
            </a:r>
            <a:r>
              <a:rPr lang="ru-RU" sz="1200" dirty="0" smtClean="0"/>
              <a:t>199 УК РФ </a:t>
            </a:r>
            <a:r>
              <a:rPr lang="ru-RU" sz="1200" dirty="0"/>
              <a:t>наступает ответственность за то же деяние, совершенное: а) группой лиц по предварительному сговору; б) </a:t>
            </a:r>
            <a:r>
              <a:rPr lang="ru-RU" sz="1200" dirty="0" smtClean="0"/>
              <a:t>в </a:t>
            </a:r>
            <a:r>
              <a:rPr lang="ru-RU" sz="1200" dirty="0"/>
              <a:t>особо крупном размере. Таковой имеет место при уклонении от уплаты налога (страхового взноса), если сумма неуплаченного налога (страхового взноса) превышает пять тысяч минимальных размеров оплаты труд. </a:t>
            </a:r>
            <a:br>
              <a:rPr lang="ru-RU" sz="1200" dirty="0"/>
            </a:br>
            <a:r>
              <a:rPr lang="ru-RU" sz="1200" dirty="0"/>
              <a:t>Лицо, впервые совершившее преступление, предусмотренное ст. 199 </a:t>
            </a:r>
            <a:r>
              <a:rPr lang="ru-RU" sz="1200" dirty="0" smtClean="0"/>
              <a:t>УК РФ, </a:t>
            </a:r>
            <a:r>
              <a:rPr lang="ru-RU" sz="1200" dirty="0"/>
              <a:t>освобождается от уголовной ответственности, если оно способствовало </a:t>
            </a:r>
            <a:r>
              <a:rPr lang="en-US" sz="1200" dirty="0" err="1"/>
              <a:t>pac</a:t>
            </a:r>
            <a:r>
              <a:rPr lang="ru-RU" sz="1200" dirty="0" err="1"/>
              <a:t>крытию</a:t>
            </a:r>
            <a:r>
              <a:rPr lang="ru-RU" sz="1200" dirty="0"/>
              <a:t> преступления и полностью возместило причиненный ущерб.</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100" b="1" dirty="0"/>
              <a:t>Банкротство</a:t>
            </a:r>
            <a:r>
              <a:rPr lang="ru-RU" sz="1100" dirty="0"/>
              <a:t> - это неспособность организации удовлетворять требования кредиторов по оплате товаров (работ, услуг), включая неспособность самостоятельно обеспечить платежи в бюджет и внебюджетные фонды в связи с превышением обязательств должника над имуществом или в связи с неудовлетворительной структурой баланса должника. Нарушение процедуры банкротства и совершение целого ряда обманных действий согласно </a:t>
            </a:r>
            <a:r>
              <a:rPr lang="ru-RU" sz="1100" dirty="0" smtClean="0"/>
              <a:t>УК РФ </a:t>
            </a:r>
            <a:r>
              <a:rPr lang="ru-RU" sz="1100" dirty="0"/>
              <a:t>признаются преступлениями. Таковы неправомерные действия при банкротстве, преднамеренное банкротство и фиктивное </a:t>
            </a:r>
            <a:r>
              <a:rPr lang="ru-RU" sz="1100" dirty="0" smtClean="0"/>
              <a:t>банкротство.</a:t>
            </a:r>
          </a:p>
          <a:p>
            <a:pPr indent="450000" algn="just" eaLnBrk="0" hangingPunct="0"/>
            <a:r>
              <a:rPr lang="ru-RU" sz="1100" dirty="0" smtClean="0"/>
              <a:t>Неправомерные </a:t>
            </a:r>
            <a:r>
              <a:rPr lang="ru-RU" sz="1100" dirty="0"/>
              <a:t>действия при банкротстве (ст. </a:t>
            </a:r>
            <a:r>
              <a:rPr lang="ru-RU" sz="1100" dirty="0" smtClean="0"/>
              <a:t>195 УК РФ). </a:t>
            </a:r>
            <a:r>
              <a:rPr lang="ru-RU" sz="1100" dirty="0"/>
              <a:t>С объективной стороны это преступление включает следующие действия: а) сокрытие имущества или имущественных обязательств, сведений об имуществе, его размере местонахождении либо иной информации об имуществе; б) передачу имущества в иное владение, отчуждение или уничтожение имущества; в) сокрытие, уничтожение, фальсификация бухгалтерских и иных учетных документов, отражающих экономическую деятельность. </a:t>
            </a:r>
            <a:endParaRPr lang="ru-RU" sz="1100" dirty="0" smtClean="0"/>
          </a:p>
          <a:p>
            <a:pPr indent="450000" algn="just" eaLnBrk="0" hangingPunct="0"/>
            <a:r>
              <a:rPr lang="ru-RU" sz="1100" dirty="0" smtClean="0"/>
              <a:t>Эти </a:t>
            </a:r>
            <a:r>
              <a:rPr lang="ru-RU" sz="1100" dirty="0"/>
              <a:t>действия должны быть совершены при банкротстве (т.е. когда юридическое лицо или частный предприниматель признаны банкротами) или в предвидении банкротства и причинить крупный ущерб. Понятие крупного ущерба в Законе не раскрыто (оценочный признак), однако им охватывается имущественный вред, причиненный как частным лицам, так и коммерческим организациям, а также государству. </a:t>
            </a:r>
            <a:br>
              <a:rPr lang="ru-RU" sz="1100" dirty="0"/>
            </a:br>
            <a:r>
              <a:rPr lang="ru-RU" sz="1100" dirty="0"/>
              <a:t>Гражданским законодательством установлена строгая очередность </a:t>
            </a:r>
            <a:r>
              <a:rPr lang="ru-RU" sz="1100" dirty="0" smtClean="0"/>
              <a:t>удовлетворения </a:t>
            </a:r>
            <a:r>
              <a:rPr lang="ru-RU" sz="1100" dirty="0"/>
              <a:t>имущественных требований кредиторов. Поэтому </a:t>
            </a:r>
            <a:r>
              <a:rPr lang="ru-RU" sz="1100" dirty="0" smtClean="0"/>
              <a:t>неправомерное </a:t>
            </a:r>
            <a:r>
              <a:rPr lang="ru-RU" sz="1100" dirty="0"/>
              <a:t>удовлетворение банкротом имущественных требований отдельных кредиторов заведомо в ущерб другим кредиторам согласно ч. 2 ст. 195 </a:t>
            </a:r>
            <a:r>
              <a:rPr lang="ru-RU" sz="1100" dirty="0" smtClean="0"/>
              <a:t>УК РФ </a:t>
            </a:r>
            <a:r>
              <a:rPr lang="ru-RU" sz="1100" dirty="0"/>
              <a:t>является уголовно наказуемым деянием. Наряду с этим, состав преступления, содержащийся в ч. 2 ст. </a:t>
            </a:r>
            <a:r>
              <a:rPr lang="ru-RU" sz="1100" dirty="0" smtClean="0"/>
              <a:t>195 УК РФ, </a:t>
            </a:r>
            <a:r>
              <a:rPr lang="ru-RU" sz="1100" dirty="0"/>
              <a:t>образует само по себе принятие такого удовлетворения кредитором, который знает об отданном ему предпочтении несостоятельным должником в ущерб другим кредиторам, если эти действия причинили крупный </a:t>
            </a:r>
            <a:r>
              <a:rPr lang="ru-RU" sz="1100" dirty="0" smtClean="0"/>
              <a:t>ущерб.</a:t>
            </a:r>
          </a:p>
          <a:p>
            <a:pPr indent="450000" algn="just" eaLnBrk="0" hangingPunct="0"/>
            <a:r>
              <a:rPr lang="ru-RU" sz="1100" dirty="0" smtClean="0"/>
              <a:t>Субъект </a:t>
            </a:r>
            <a:r>
              <a:rPr lang="ru-RU" sz="1100" dirty="0"/>
              <a:t>преступления: а) собственник или руководитель организации, индивидуальный предприниматель, б) кредитор, принявший неправомерное удовлетворение своих имущественных </a:t>
            </a:r>
            <a:r>
              <a:rPr lang="ru-RU" sz="1100" dirty="0" smtClean="0"/>
              <a:t>требований.</a:t>
            </a:r>
          </a:p>
          <a:p>
            <a:pPr indent="450000" algn="just" eaLnBrk="0" hangingPunct="0"/>
            <a:r>
              <a:rPr lang="ru-RU" sz="1100" b="1" dirty="0" smtClean="0"/>
              <a:t>Субъективная </a:t>
            </a:r>
            <a:r>
              <a:rPr lang="ru-RU" sz="1100" b="1" dirty="0"/>
              <a:t>сторона</a:t>
            </a:r>
            <a:r>
              <a:rPr lang="ru-RU" sz="1100" dirty="0"/>
              <a:t> - вина в форме прямого умысла.</a:t>
            </a:r>
            <a:br>
              <a:rPr lang="ru-RU" sz="1100" dirty="0"/>
            </a:br>
            <a:r>
              <a:rPr lang="ru-RU" sz="1100" dirty="0"/>
              <a:t>Преднамеренное банкротство (ст. </a:t>
            </a:r>
            <a:r>
              <a:rPr lang="ru-RU" sz="1100" dirty="0" smtClean="0"/>
              <a:t>196 УК РФ). </a:t>
            </a:r>
            <a:r>
              <a:rPr lang="ru-RU" sz="1100" dirty="0"/>
              <a:t>Это преступление заключается в умышленном создании или увеличении неплатежеспособности коммерческой организации, совершенном ее руководителем или собственником, в аналогичных действиях индивидуального предпринимателя в личных интересах или интересах иных лиц, если тем самым причинен крупный ущерб либо наступили иные тяжкие </a:t>
            </a:r>
            <a:r>
              <a:rPr lang="ru-RU" sz="1100" dirty="0" smtClean="0"/>
              <a:t>последствия.</a:t>
            </a:r>
          </a:p>
          <a:p>
            <a:pPr indent="450000" algn="just" eaLnBrk="0" hangingPunct="0"/>
            <a:r>
              <a:rPr lang="ru-RU" sz="1100" dirty="0" smtClean="0"/>
              <a:t>Смысл </a:t>
            </a:r>
            <a:r>
              <a:rPr lang="ru-RU" sz="1100" dirty="0"/>
              <a:t>такого рода действий заключается в том, чтобы, руководствуясь личными интересами или интересами других лиц, объявить себя банкротом и </a:t>
            </a:r>
            <a:r>
              <a:rPr lang="ru-RU" sz="1100" dirty="0" err="1"/>
              <a:t>самоликвидироваться</a:t>
            </a:r>
            <a:r>
              <a:rPr lang="ru-RU" sz="1100" dirty="0"/>
              <a:t>, освободившись тем самым от удовлетворения имущественных требований ввиду недостаточности имущества у организации (предпринимателя</a:t>
            </a:r>
            <a:r>
              <a:rPr lang="ru-RU" sz="1100" dirty="0" smtClean="0"/>
              <a:t>).</a:t>
            </a:r>
          </a:p>
          <a:p>
            <a:pPr indent="450000" algn="just" eaLnBrk="0" hangingPunct="0"/>
            <a:r>
              <a:rPr lang="ru-RU" sz="1100" dirty="0" smtClean="0"/>
              <a:t>Способ </a:t>
            </a:r>
            <a:r>
              <a:rPr lang="ru-RU" sz="1100" dirty="0"/>
              <a:t>совершения этого преступления значения не имеет, однако он должен свидетельствовать об умысле лица на преднамеренное банкротство (например, совершение заведомо убыточных сделок).</a:t>
            </a:r>
            <a:br>
              <a:rPr lang="ru-RU" sz="1100" dirty="0"/>
            </a:br>
            <a:endParaRPr lang="ru-RU" sz="1100" dirty="0">
              <a:latin typeface="Arial Narrow" pitchFamily="34" charset="0"/>
            </a:endParaRPr>
          </a:p>
        </p:txBody>
      </p:sp>
      <p:sp>
        <p:nvSpPr>
          <p:cNvPr id="354308"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Преступления, связанные с банкротством (ст. </a:t>
            </a:r>
            <a:r>
              <a:rPr lang="ru-RU" sz="1400" b="1" dirty="0" smtClean="0"/>
              <a:t>195-197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Text Box 5"/>
          <p:cNvSpPr txBox="1">
            <a:spLocks noChangeArrowheads="1"/>
          </p:cNvSpPr>
          <p:nvPr/>
        </p:nvSpPr>
        <p:spPr bwMode="auto">
          <a:xfrm>
            <a:off x="0" y="0"/>
            <a:ext cx="9036050" cy="6742113"/>
          </a:xfrm>
          <a:prstGeom prst="rect">
            <a:avLst/>
          </a:prstGeom>
          <a:noFill/>
          <a:ln w="9525">
            <a:noFill/>
            <a:miter lim="800000"/>
            <a:headEnd/>
            <a:tailEnd/>
          </a:ln>
          <a:effectLst/>
        </p:spPr>
        <p:txBody>
          <a:bodyPr/>
          <a:lstStyle/>
          <a:p>
            <a:pPr algn="just" eaLnBrk="0" hangingPunct="0"/>
            <a:r>
              <a:rPr lang="ru-RU" sz="1200" b="1" dirty="0"/>
              <a:t>Субъективная сторона</a:t>
            </a:r>
            <a:r>
              <a:rPr lang="ru-RU" sz="1200" dirty="0"/>
              <a:t> - вина в форме умысла. Виновный осознает, что создает или увеличивает неплатежеспособность коммерческой организации или свою собственную, предвидит, что в результате наступит крупный ущерб или иные тяжкие последствия, и желает либо сознательно допускает их наступление.</a:t>
            </a:r>
            <a:br>
              <a:rPr lang="ru-RU" sz="1200" dirty="0"/>
            </a:br>
            <a:r>
              <a:rPr lang="ru-RU" sz="1200" dirty="0"/>
              <a:t/>
            </a:r>
            <a:br>
              <a:rPr lang="ru-RU" sz="1200" dirty="0"/>
            </a:br>
            <a:r>
              <a:rPr lang="ru-RU" sz="1200" b="1" dirty="0"/>
              <a:t>Мотивы преступления</a:t>
            </a:r>
            <a:r>
              <a:rPr lang="ru-RU" sz="1200" dirty="0"/>
              <a:t> - личные (как правило, корысть) или стремление удовлетворить незаконные интересы других лиц.</a:t>
            </a:r>
            <a:br>
              <a:rPr lang="ru-RU" sz="1200" dirty="0"/>
            </a:br>
            <a:r>
              <a:rPr lang="ru-RU" sz="1200" dirty="0"/>
              <a:t/>
            </a:r>
            <a:br>
              <a:rPr lang="ru-RU" sz="1200" dirty="0"/>
            </a:br>
            <a:r>
              <a:rPr lang="ru-RU" sz="1200" dirty="0"/>
              <a:t>Фиктивное банкротство (ст. </a:t>
            </a:r>
            <a:r>
              <a:rPr lang="ru-RU" sz="1200" dirty="0" smtClean="0"/>
              <a:t>197 УК РФ) </a:t>
            </a:r>
            <a:r>
              <a:rPr lang="ru-RU" sz="1200" dirty="0"/>
              <a:t>- преступление, сущность которого заключается в обмане. Согласно Закону РФ "О несостоятельности (банкротстве) предприятий" внешним признаком несостоятельности (банкротства) является такое финансовое состояние, при котором коммерческая организация или индивидуальный предприниматель заведомо не способны обеспечить выполнение требований кредиторов в течение трех месяцев со дня наступления сроков их исполнения. При этом факт несостоятельности налицо после признания судом или после объявления о банкротстве индивидуальным предпринимателем либо объявления о банкротстве и самоликвидации коммерческой организации.</a:t>
            </a:r>
            <a:br>
              <a:rPr lang="ru-RU" sz="1200" dirty="0"/>
            </a:br>
            <a:r>
              <a:rPr lang="ru-RU" sz="1200" dirty="0"/>
              <a:t/>
            </a:r>
            <a:br>
              <a:rPr lang="ru-RU" sz="1200" dirty="0"/>
            </a:br>
            <a:r>
              <a:rPr lang="ru-RU" sz="1200" dirty="0"/>
              <a:t>Решение о добровольной ликвидации организации-должника и об официальном объявлении ею о своей несостоятельности (банкротстве) принимается руководством организации совместно с кредиторами на основе экономического анализа.</a:t>
            </a:r>
            <a:br>
              <a:rPr lang="ru-RU" sz="1200" dirty="0"/>
            </a:br>
            <a:r>
              <a:rPr lang="ru-RU" sz="1200" dirty="0"/>
              <a:t/>
            </a:r>
            <a:br>
              <a:rPr lang="ru-RU" sz="1200" dirty="0"/>
            </a:br>
            <a:r>
              <a:rPr lang="ru-RU" sz="1200" dirty="0"/>
              <a:t>Объективную сторону фиктивного банкротства образует заведомо ложное объявление о несостоятельности, если данное деяние причинило крупный ущерб. Иными словами, совершаются действия в нарушение процедуры банкротства, поскольку несостоятельность лишь декларируется, а не устанавливается судом.</a:t>
            </a:r>
            <a:br>
              <a:rPr lang="ru-RU" sz="1200" dirty="0"/>
            </a:br>
            <a:r>
              <a:rPr lang="ru-RU" sz="1200" dirty="0"/>
              <a:t/>
            </a:r>
            <a:br>
              <a:rPr lang="ru-RU" sz="1200" dirty="0"/>
            </a:br>
            <a:r>
              <a:rPr lang="ru-RU" sz="1200" dirty="0"/>
              <a:t>Субъектом преступления выступают руководитель, собственник коммерческой организации или индивидуальный предприниматель.</a:t>
            </a:r>
            <a:br>
              <a:rPr lang="ru-RU" sz="1200" dirty="0"/>
            </a:br>
            <a:r>
              <a:rPr lang="ru-RU" sz="1200" dirty="0"/>
              <a:t/>
            </a:r>
            <a:br>
              <a:rPr lang="ru-RU" sz="1200" dirty="0"/>
            </a:br>
            <a:r>
              <a:rPr lang="ru-RU" sz="1200" b="1" dirty="0"/>
              <a:t>Субъективная сторона</a:t>
            </a:r>
            <a:r>
              <a:rPr lang="ru-RU" sz="1200" dirty="0"/>
              <a:t> - вина в форме прямого умысла. При этом обязательным признаком является цель ввести в заблуждение кредиторов для получения отсрочки или рассрочки причитающихся им платежей или скидки с долгов, а равно их неуплаты.</a:t>
            </a:r>
            <a:br>
              <a:rPr lang="ru-RU" sz="1200" dirty="0"/>
            </a:br>
            <a:r>
              <a:rPr lang="ru-RU" sz="1200" dirty="0"/>
              <a:t/>
            </a:r>
            <a:br>
              <a:rPr lang="ru-RU" sz="1200" dirty="0"/>
            </a:br>
            <a:endParaRPr lang="ru-RU" sz="1200" dirty="0">
              <a:latin typeface="Arial Narrow"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Text Box 5"/>
          <p:cNvSpPr txBox="1">
            <a:spLocks noChangeArrowheads="1"/>
          </p:cNvSpPr>
          <p:nvPr/>
        </p:nvSpPr>
        <p:spPr bwMode="auto">
          <a:xfrm>
            <a:off x="14288" y="617538"/>
            <a:ext cx="9036050" cy="6480175"/>
          </a:xfrm>
          <a:prstGeom prst="rect">
            <a:avLst/>
          </a:prstGeom>
          <a:noFill/>
          <a:ln w="9525">
            <a:noFill/>
            <a:miter lim="800000"/>
            <a:headEnd/>
            <a:tailEnd/>
          </a:ln>
          <a:effectLst/>
        </p:spPr>
        <p:txBody>
          <a:bodyPr/>
          <a:lstStyle/>
          <a:p>
            <a:pPr indent="450000" algn="just" eaLnBrk="0" hangingPunct="0"/>
            <a:r>
              <a:rPr lang="ru-RU" sz="1100" dirty="0"/>
              <a:t>Воспрепятствование законной предпринимательской деятельности (ст. </a:t>
            </a:r>
            <a:r>
              <a:rPr lang="ru-RU" sz="1100" dirty="0" smtClean="0"/>
              <a:t>169 УК РФ) </a:t>
            </a:r>
            <a:r>
              <a:rPr lang="ru-RU" sz="1100" dirty="0"/>
              <a:t>- преступное деяние, посягающее на свободу предпринимательства, (непосредственный объект). Его объективную сторону образуют различного рода действия или бездействие должностных лиц в отношении гражданина (индивидуального предпринимателя) или коммерческой организации: 1) неправомерный отказ (устный или письменный) в их регистрации; 2) уклонение от регистрации; 3) неправомерный отказ в выдаче специального разрешения (лицензии) на право осуществления определенной деятельности, когда такое разрешение необходимо; 4) уклонение от выдачи специального разрешения (лицензии); 5) ограничение прав и законных интересов предпринимателей в зависимости от организационно-правовой формы или формы собственности; 6) ограничение самостоятельности индивидуального предпринимателя (коммерческой организации); 7) иное незаконное вмешательство в их </a:t>
            </a:r>
            <a:r>
              <a:rPr lang="ru-RU" sz="1100" dirty="0" smtClean="0"/>
              <a:t>деятельность.</a:t>
            </a:r>
          </a:p>
          <a:p>
            <a:pPr indent="450000" algn="just" eaLnBrk="0" hangingPunct="0"/>
            <a:r>
              <a:rPr lang="ru-RU" sz="1100" dirty="0" smtClean="0"/>
              <a:t>Законом </a:t>
            </a:r>
            <a:r>
              <a:rPr lang="ru-RU" sz="1100" dirty="0"/>
              <a:t>предусмотрена обязательная регистрация предпринимательской деятельности граждан и юридических лиц. Однако формально не отказывая индивидуальному предпринимателю или представителю коммерческой организации в их регистрации, должностное лицо под каким-либо надуманным предлогом не регистрирует их, либо не производит регистрацию или не выдает лицензию вообще без всякого предлога, тем самым грубо нарушая Положение о порядке государственной регистрации субъектов предпринимательской </a:t>
            </a:r>
            <a:r>
              <a:rPr lang="ru-RU" sz="1100" dirty="0" smtClean="0"/>
              <a:t>деятельности.</a:t>
            </a:r>
          </a:p>
          <a:p>
            <a:pPr indent="450000" algn="just" eaLnBrk="0" hangingPunct="0"/>
            <a:r>
              <a:rPr lang="ru-RU" sz="1100" dirty="0" smtClean="0"/>
              <a:t>Состав </a:t>
            </a:r>
            <a:r>
              <a:rPr lang="ru-RU" sz="1100" dirty="0"/>
              <a:t>данного преступления как раз и охватывает такого рода противоправные действия (бездействие) уполномоченных должностных лиц, а также незаконное вмешательство в коммерческую деятельность субъектов предпринимательства.</a:t>
            </a:r>
            <a:br>
              <a:rPr lang="ru-RU" sz="1100" dirty="0"/>
            </a:br>
            <a:r>
              <a:rPr lang="ru-RU" sz="1100" dirty="0"/>
              <a:t>Преступление по ч. 1 ст. </a:t>
            </a:r>
            <a:r>
              <a:rPr lang="ru-RU" sz="1100" dirty="0" smtClean="0"/>
              <a:t>169 УК РФ </a:t>
            </a:r>
            <a:r>
              <a:rPr lang="ru-RU" sz="1100" dirty="0"/>
              <a:t>окончено после совершения указанных выше действий (бездействия), наступление каких-либо вредных последствий не требуется (формальный состав</a:t>
            </a:r>
            <a:r>
              <a:rPr lang="ru-RU" sz="1100" dirty="0" smtClean="0"/>
              <a:t>).</a:t>
            </a:r>
          </a:p>
          <a:p>
            <a:pPr indent="450000" algn="just" eaLnBrk="0" hangingPunct="0"/>
            <a:r>
              <a:rPr lang="ru-RU" sz="1100" b="1" dirty="0" smtClean="0"/>
              <a:t>Субъективная </a:t>
            </a:r>
            <a:r>
              <a:rPr lang="ru-RU" sz="1100" b="1" dirty="0"/>
              <a:t>сторона</a:t>
            </a:r>
            <a:r>
              <a:rPr lang="ru-RU" sz="1100" dirty="0"/>
              <a:t> - вина в форме прямого </a:t>
            </a:r>
            <a:r>
              <a:rPr lang="ru-RU" sz="1100" dirty="0" smtClean="0"/>
              <a:t>умысла.</a:t>
            </a:r>
          </a:p>
          <a:p>
            <a:pPr indent="450000" algn="just" eaLnBrk="0" hangingPunct="0"/>
            <a:r>
              <a:rPr lang="ru-RU" sz="1100" b="1" dirty="0" smtClean="0"/>
              <a:t>Субъект</a:t>
            </a:r>
            <a:r>
              <a:rPr lang="ru-RU" sz="1100" dirty="0" smtClean="0"/>
              <a:t> </a:t>
            </a:r>
            <a:r>
              <a:rPr lang="ru-RU" sz="1100" dirty="0"/>
              <a:t>- должностное лицо (специальный субъект), признаки которого указаны в примечании к ст. 285 </a:t>
            </a:r>
            <a:r>
              <a:rPr lang="ru-RU" sz="1100" dirty="0" smtClean="0"/>
              <a:t>УК РФ.</a:t>
            </a:r>
            <a:r>
              <a:rPr lang="ru-RU" sz="1100" dirty="0"/>
              <a:t/>
            </a:r>
            <a:br>
              <a:rPr lang="ru-RU" sz="1100" dirty="0"/>
            </a:br>
            <a:r>
              <a:rPr lang="ru-RU" sz="1100" dirty="0" smtClean="0"/>
              <a:t>Регистрация </a:t>
            </a:r>
            <a:r>
              <a:rPr lang="ru-RU" sz="1100" dirty="0"/>
              <a:t>незаконных сделок с землей (ст. </a:t>
            </a:r>
            <a:r>
              <a:rPr lang="ru-RU" sz="1100" dirty="0" smtClean="0"/>
              <a:t>170 УК РФ). </a:t>
            </a:r>
            <a:r>
              <a:rPr lang="ru-RU" sz="1100" dirty="0"/>
              <a:t>Объективная сторона этого преступления включает три следующие деяния: а) регистрация заведомо незаконных сделок с землей; б) искажение учетных данных Государственного земельного кадастра; в) занижение размеров платежей за землю.</a:t>
            </a:r>
            <a:br>
              <a:rPr lang="ru-RU" sz="1100" dirty="0"/>
            </a:br>
            <a:r>
              <a:rPr lang="ru-RU" sz="1100" dirty="0"/>
              <a:t>Состав преступления формальный, т.е. оно является оконченным независимо от наступления реальных вредных последствий.</a:t>
            </a:r>
            <a:r>
              <a:rPr lang="ru-RU" sz="1100" b="1" dirty="0"/>
              <a:t> </a:t>
            </a:r>
          </a:p>
          <a:p>
            <a:pPr indent="450000" algn="just" eaLnBrk="0" hangingPunct="0"/>
            <a:r>
              <a:rPr lang="ru-RU" sz="1100" b="1" dirty="0"/>
              <a:t>Субъективная сторона</a:t>
            </a:r>
            <a:r>
              <a:rPr lang="ru-RU" sz="1100" dirty="0"/>
              <a:t> - вина в форме прямого умысла. При этом обязательными признаками являются корыстная или иная личная заинтересованность субъекта. Корыстная заинтересованность означает стремление виновного извлечь из незаконных действий прямую материальную выгоду для себя или своих близких; иная личная заинтересованность выражается, например, в стремлении оказать услугу своему знакомому, "нужному" человеку.</a:t>
            </a:r>
          </a:p>
          <a:p>
            <a:pPr indent="450000" algn="just" eaLnBrk="0" hangingPunct="0"/>
            <a:r>
              <a:rPr lang="ru-RU" sz="1100" b="1" dirty="0"/>
              <a:t>Субъект</a:t>
            </a:r>
            <a:r>
              <a:rPr lang="ru-RU" sz="1100" dirty="0"/>
              <a:t> - должностное лицо (органов государственной власти или местного самоуправления), которое уполномочено совершать соответствующие действия.</a:t>
            </a:r>
            <a:br>
              <a:rPr lang="ru-RU" sz="1100" dirty="0"/>
            </a:br>
            <a:r>
              <a:rPr lang="ru-RU" sz="1100" dirty="0"/>
              <a:t/>
            </a:r>
            <a:br>
              <a:rPr lang="ru-RU" sz="1100" dirty="0"/>
            </a:br>
            <a:r>
              <a:rPr lang="ru-RU" sz="1100" dirty="0"/>
              <a:t/>
            </a:r>
            <a:br>
              <a:rPr lang="ru-RU" sz="1100" dirty="0"/>
            </a:br>
            <a:r>
              <a:rPr lang="ru-RU" sz="1100" dirty="0"/>
              <a:t/>
            </a:r>
            <a:br>
              <a:rPr lang="ru-RU" sz="1100" dirty="0"/>
            </a:br>
            <a:r>
              <a:rPr lang="ru-RU" sz="1100" dirty="0"/>
              <a:t/>
            </a:r>
            <a:br>
              <a:rPr lang="ru-RU" sz="1100" dirty="0"/>
            </a:br>
            <a:endParaRPr lang="ru-RU" sz="1100" dirty="0">
              <a:latin typeface="Arial Narrow" pitchFamily="34" charset="0"/>
            </a:endParaRPr>
          </a:p>
        </p:txBody>
      </p:sp>
      <p:sp>
        <p:nvSpPr>
          <p:cNvPr id="356356" name="Rectangle 14"/>
          <p:cNvSpPr>
            <a:spLocks noChangeArrowheads="1"/>
          </p:cNvSpPr>
          <p:nvPr/>
        </p:nvSpPr>
        <p:spPr bwMode="auto">
          <a:xfrm>
            <a:off x="-20638" y="177800"/>
            <a:ext cx="8964613" cy="43973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Иные преступления в сфере экономической деятельности (ст. </a:t>
            </a:r>
            <a:r>
              <a:rPr lang="ru-RU" sz="1400" b="1" dirty="0" smtClean="0"/>
              <a:t>169,170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экономической деятельности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11"/>
          <p:cNvSpPr>
            <a:spLocks noChangeArrowheads="1"/>
          </p:cNvSpPr>
          <p:nvPr/>
        </p:nvSpPr>
        <p:spPr bwMode="auto">
          <a:xfrm>
            <a:off x="0" y="188913"/>
            <a:ext cx="8964613" cy="359767"/>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endParaRPr lang="ru-RU" sz="1600" b="1" dirty="0" smtClean="0"/>
          </a:p>
          <a:p>
            <a:pPr algn="ctr" eaLnBrk="0" hangingPunct="0">
              <a:spcBef>
                <a:spcPct val="50000"/>
              </a:spcBef>
            </a:pPr>
            <a:r>
              <a:rPr lang="ru-RU" sz="1600" b="1" dirty="0" smtClean="0"/>
              <a:t>Преступления </a:t>
            </a:r>
            <a:r>
              <a:rPr lang="ru-RU" sz="1600" b="1" dirty="0"/>
              <a:t>против </a:t>
            </a:r>
            <a:r>
              <a:rPr lang="ru-RU" sz="1600" b="1" dirty="0" smtClean="0"/>
              <a:t>общественной безопасности </a:t>
            </a:r>
            <a:r>
              <a:rPr lang="ru-RU" sz="1600" b="1" dirty="0"/>
              <a:t>и общественного порядка</a:t>
            </a:r>
          </a:p>
          <a:p>
            <a:pPr algn="ctr" eaLnBrk="0" hangingPunct="0"/>
            <a:endParaRPr lang="ru-RU" b="1" dirty="0"/>
          </a:p>
        </p:txBody>
      </p:sp>
      <p:sp>
        <p:nvSpPr>
          <p:cNvPr id="358404" name="Прямоугольник 1"/>
          <p:cNvSpPr>
            <a:spLocks noChangeArrowheads="1"/>
          </p:cNvSpPr>
          <p:nvPr/>
        </p:nvSpPr>
        <p:spPr bwMode="auto">
          <a:xfrm>
            <a:off x="0" y="741549"/>
            <a:ext cx="9144000" cy="5693866"/>
          </a:xfrm>
          <a:prstGeom prst="rect">
            <a:avLst/>
          </a:prstGeom>
          <a:noFill/>
          <a:ln w="9525">
            <a:noFill/>
            <a:miter lim="800000"/>
            <a:headEnd/>
            <a:tailEnd/>
          </a:ln>
        </p:spPr>
        <p:txBody>
          <a:bodyPr wrap="square">
            <a:spAutoFit/>
          </a:bodyPr>
          <a:lstStyle/>
          <a:p>
            <a:r>
              <a:rPr lang="ru-RU" sz="1300" u="sng" dirty="0" smtClean="0">
                <a:hlinkClick r:id="rId2" action="ppaction://hlinksldjump"/>
              </a:rPr>
              <a:t>Террористический акт (ст</a:t>
            </a:r>
            <a:r>
              <a:rPr lang="ru-RU" sz="1300" u="sng" dirty="0">
                <a:hlinkClick r:id="rId2" action="ppaction://hlinksldjump"/>
              </a:rPr>
              <a:t>. </a:t>
            </a:r>
            <a:r>
              <a:rPr lang="ru-RU" sz="1300" u="sng" dirty="0" smtClean="0">
                <a:hlinkClick r:id="rId2" action="ppaction://hlinksldjump"/>
              </a:rPr>
              <a:t>205 УК РФ)</a:t>
            </a:r>
            <a:endParaRPr lang="ru-RU" sz="1300" u="sng" dirty="0"/>
          </a:p>
          <a:p>
            <a:r>
              <a:rPr lang="ru-RU" sz="1300" u="sng" dirty="0">
                <a:hlinkClick r:id="rId3" action="ppaction://hlinksldjump"/>
              </a:rPr>
              <a:t>Захват заложника (ст. </a:t>
            </a:r>
            <a:r>
              <a:rPr lang="ru-RU" sz="1300" u="sng" dirty="0" smtClean="0">
                <a:hlinkClick r:id="rId3" action="ppaction://hlinksldjump"/>
              </a:rPr>
              <a:t>206 УК РФ)</a:t>
            </a:r>
            <a:endParaRPr lang="ru-RU" sz="1300" u="sng" dirty="0"/>
          </a:p>
          <a:p>
            <a:r>
              <a:rPr lang="ru-RU" sz="1300" u="sng" dirty="0">
                <a:hlinkClick r:id="rId4" action="ppaction://hlinksldjump"/>
              </a:rPr>
              <a:t>Заведомо ложное сообщение об акте терроризма (ст. </a:t>
            </a:r>
            <a:r>
              <a:rPr lang="ru-RU" sz="1300" u="sng" dirty="0" smtClean="0">
                <a:hlinkClick r:id="rId4" action="ppaction://hlinksldjump"/>
              </a:rPr>
              <a:t>207 УК РФ)</a:t>
            </a:r>
            <a:endParaRPr lang="ru-RU" sz="1300" u="sng" dirty="0"/>
          </a:p>
          <a:p>
            <a:r>
              <a:rPr lang="ru-RU" sz="1300" u="sng" dirty="0">
                <a:hlinkClick r:id="rId5" action="ppaction://hlinksldjump"/>
              </a:rPr>
              <a:t>Организация незаконного вооруженного формирования или участие в нем (ст. </a:t>
            </a:r>
            <a:r>
              <a:rPr lang="ru-RU" sz="1300" u="sng" dirty="0" smtClean="0">
                <a:hlinkClick r:id="rId5" action="ppaction://hlinksldjump"/>
              </a:rPr>
              <a:t>208 УК РФ)</a:t>
            </a:r>
            <a:endParaRPr lang="ru-RU" sz="1300" u="sng" dirty="0"/>
          </a:p>
          <a:p>
            <a:r>
              <a:rPr lang="ru-RU" sz="1300" u="sng" dirty="0">
                <a:hlinkClick r:id="rId6" action="ppaction://hlinksldjump"/>
              </a:rPr>
              <a:t>Бандитизм (ст. </a:t>
            </a:r>
            <a:r>
              <a:rPr lang="ru-RU" sz="1300" u="sng" dirty="0" smtClean="0">
                <a:hlinkClick r:id="rId6" action="ppaction://hlinksldjump"/>
              </a:rPr>
              <a:t>209 УК РФ)</a:t>
            </a:r>
            <a:endParaRPr lang="ru-RU" sz="1300" u="sng" dirty="0"/>
          </a:p>
          <a:p>
            <a:r>
              <a:rPr lang="ru-RU" sz="1300" u="sng" dirty="0">
                <a:hlinkClick r:id="rId7" action="ppaction://hlinksldjump"/>
              </a:rPr>
              <a:t>Организация преступного сообщества (преступной организации) </a:t>
            </a:r>
            <a:r>
              <a:rPr lang="ru-RU" sz="1300" u="sng" dirty="0" smtClean="0">
                <a:hlinkClick r:id="rId7" action="ppaction://hlinksldjump"/>
              </a:rPr>
              <a:t>или участия в нем (ней) (ст</a:t>
            </a:r>
            <a:r>
              <a:rPr lang="ru-RU" sz="1300" u="sng" dirty="0">
                <a:hlinkClick r:id="rId7" action="ppaction://hlinksldjump"/>
              </a:rPr>
              <a:t>. </a:t>
            </a:r>
            <a:r>
              <a:rPr lang="ru-RU" sz="1300" u="sng" dirty="0" smtClean="0">
                <a:hlinkClick r:id="rId7" action="ppaction://hlinksldjump"/>
              </a:rPr>
              <a:t>210 УК РФ)</a:t>
            </a:r>
            <a:endParaRPr lang="ru-RU" sz="1300" u="sng" dirty="0"/>
          </a:p>
          <a:p>
            <a:r>
              <a:rPr lang="ru-RU" sz="1300" u="sng" dirty="0">
                <a:hlinkClick r:id="rId8" action="ppaction://hlinksldjump"/>
              </a:rPr>
              <a:t>Угон судна воздушного или водного транспорта либо железнодорожного подвижного состава (ст. </a:t>
            </a:r>
            <a:r>
              <a:rPr lang="ru-RU" sz="1300" u="sng" dirty="0" smtClean="0">
                <a:hlinkClick r:id="rId8" action="ppaction://hlinksldjump"/>
              </a:rPr>
              <a:t>211 УК РФ)</a:t>
            </a:r>
            <a:endParaRPr lang="ru-RU" sz="1300" u="sng" dirty="0"/>
          </a:p>
          <a:p>
            <a:r>
              <a:rPr lang="ru-RU" sz="1300" u="sng" dirty="0">
                <a:hlinkClick r:id="rId9" action="ppaction://hlinksldjump"/>
              </a:rPr>
              <a:t>Массовые беспорядки (ст. </a:t>
            </a:r>
            <a:r>
              <a:rPr lang="ru-RU" sz="1300" u="sng" dirty="0" smtClean="0">
                <a:hlinkClick r:id="rId9" action="ppaction://hlinksldjump"/>
              </a:rPr>
              <a:t>212 УК РФ)</a:t>
            </a:r>
            <a:endParaRPr lang="ru-RU" sz="1300" u="sng" dirty="0"/>
          </a:p>
          <a:p>
            <a:r>
              <a:rPr lang="ru-RU" sz="1300" u="sng" dirty="0">
                <a:hlinkClick r:id="rId10" action="ppaction://hlinksldjump"/>
              </a:rPr>
              <a:t>Хулиганство (ст. </a:t>
            </a:r>
            <a:r>
              <a:rPr lang="ru-RU" sz="1300" u="sng" dirty="0" smtClean="0">
                <a:hlinkClick r:id="rId10" action="ppaction://hlinksldjump"/>
              </a:rPr>
              <a:t>213 УК РФ)</a:t>
            </a:r>
            <a:endParaRPr lang="ru-RU" sz="1300" u="sng" dirty="0"/>
          </a:p>
          <a:p>
            <a:r>
              <a:rPr lang="ru-RU" sz="1300" u="sng" dirty="0">
                <a:hlinkClick r:id="rId11" action="ppaction://hlinksldjump"/>
              </a:rPr>
              <a:t>Вандализм (ст. </a:t>
            </a:r>
            <a:r>
              <a:rPr lang="ru-RU" sz="1300" u="sng" dirty="0" smtClean="0">
                <a:hlinkClick r:id="rId11" action="ppaction://hlinksldjump"/>
              </a:rPr>
              <a:t>214 УК РФ)</a:t>
            </a:r>
            <a:endParaRPr lang="ru-RU" sz="1300" u="sng" dirty="0"/>
          </a:p>
          <a:p>
            <a:r>
              <a:rPr lang="ru-RU" sz="1300" u="sng" dirty="0">
                <a:hlinkClick r:id="rId12" action="ppaction://hlinksldjump"/>
              </a:rPr>
              <a:t>Нарушение правил безопасности на объектах атомной энергетики (ст. </a:t>
            </a:r>
            <a:r>
              <a:rPr lang="ru-RU" sz="1300" u="sng" dirty="0" smtClean="0">
                <a:hlinkClick r:id="rId12" action="ppaction://hlinksldjump"/>
              </a:rPr>
              <a:t>215 УК РФ)</a:t>
            </a:r>
            <a:endParaRPr lang="ru-RU" sz="1300" u="sng" dirty="0"/>
          </a:p>
          <a:p>
            <a:r>
              <a:rPr lang="ru-RU" sz="1300" u="sng" dirty="0">
                <a:hlinkClick r:id="rId13" action="ppaction://hlinksldjump"/>
              </a:rPr>
              <a:t>Прекращение или ограничение подачи электрической энергии либо отключение от других источников жизнеобеспечения (</a:t>
            </a:r>
            <a:r>
              <a:rPr lang="ru-RU" sz="1300" u="sng" dirty="0" err="1">
                <a:hlinkClick r:id="rId13" action="ppaction://hlinksldjump"/>
              </a:rPr>
              <a:t>cm</a:t>
            </a:r>
            <a:r>
              <a:rPr lang="ru-RU" sz="1300" u="sng" dirty="0">
                <a:hlinkClick r:id="rId13" action="ppaction://hlinksldjump"/>
              </a:rPr>
              <a:t>. </a:t>
            </a:r>
            <a:r>
              <a:rPr lang="ru-RU" sz="1300" u="sng" dirty="0" smtClean="0">
                <a:hlinkClick r:id="rId13" action="ppaction://hlinksldjump"/>
              </a:rPr>
              <a:t>215.1 УК РФ)</a:t>
            </a:r>
            <a:endParaRPr lang="ru-RU" sz="1300" u="sng" dirty="0"/>
          </a:p>
          <a:p>
            <a:r>
              <a:rPr lang="ru-RU" sz="1300" u="sng" dirty="0">
                <a:hlinkClick r:id="rId14" action="ppaction://hlinksldjump"/>
              </a:rPr>
              <a:t>Нарушение правил безопасности при ведении горных, строительных или иных работ (ст. </a:t>
            </a:r>
            <a:r>
              <a:rPr lang="ru-RU" sz="1300" u="sng" dirty="0" smtClean="0">
                <a:hlinkClick r:id="rId14" action="ppaction://hlinksldjump"/>
              </a:rPr>
              <a:t>216 УК РФ)</a:t>
            </a:r>
            <a:endParaRPr lang="ru-RU" sz="1300" u="sng" dirty="0"/>
          </a:p>
          <a:p>
            <a:r>
              <a:rPr lang="ru-RU" sz="1300" u="sng" dirty="0">
                <a:hlinkClick r:id="rId15" action="ppaction://hlinksldjump"/>
              </a:rPr>
              <a:t>Нарушение правил безопасности на взрывоопасных объектах (ст. </a:t>
            </a:r>
            <a:r>
              <a:rPr lang="ru-RU" sz="1300" u="sng" dirty="0" smtClean="0">
                <a:hlinkClick r:id="rId15" action="ppaction://hlinksldjump"/>
              </a:rPr>
              <a:t>217 УК РФ)</a:t>
            </a:r>
            <a:endParaRPr lang="ru-RU" sz="1300" u="sng" dirty="0"/>
          </a:p>
          <a:p>
            <a:r>
              <a:rPr lang="ru-RU" sz="1300" u="sng" dirty="0">
                <a:hlinkClick r:id="rId16" action="ppaction://hlinksldjump"/>
              </a:rPr>
              <a:t>Нарушение правил учета, хранения, перевозки и использования взрывчатых, легковоспламеняющихся веществ и пиротехнических изделий (ст. </a:t>
            </a:r>
            <a:r>
              <a:rPr lang="ru-RU" sz="1300" u="sng" dirty="0" smtClean="0">
                <a:hlinkClick r:id="rId16" action="ppaction://hlinksldjump"/>
              </a:rPr>
              <a:t>218 УК РФ)</a:t>
            </a:r>
            <a:endParaRPr lang="ru-RU" sz="1300" u="sng" dirty="0"/>
          </a:p>
          <a:p>
            <a:r>
              <a:rPr lang="ru-RU" sz="1300" u="sng" dirty="0">
                <a:hlinkClick r:id="rId17" action="ppaction://hlinksldjump"/>
              </a:rPr>
              <a:t>Нарушение правил пожарной безопасности (ст. </a:t>
            </a:r>
            <a:r>
              <a:rPr lang="ru-RU" sz="1300" u="sng" dirty="0" smtClean="0">
                <a:hlinkClick r:id="rId17" action="ppaction://hlinksldjump"/>
              </a:rPr>
              <a:t>219 УК РФ)</a:t>
            </a:r>
            <a:endParaRPr lang="ru-RU" sz="1300" u="sng" dirty="0"/>
          </a:p>
          <a:p>
            <a:r>
              <a:rPr lang="ru-RU" sz="1300" u="sng" dirty="0">
                <a:hlinkClick r:id="rId18" action="ppaction://hlinksldjump"/>
              </a:rPr>
              <a:t>Незаконное обращение с ядерными материалами и радиоактивными веществами (ст. </a:t>
            </a:r>
            <a:r>
              <a:rPr lang="ru-RU" sz="1300" u="sng" dirty="0" smtClean="0">
                <a:hlinkClick r:id="rId18" action="ppaction://hlinksldjump"/>
              </a:rPr>
              <a:t>220 УК РФ)</a:t>
            </a:r>
            <a:endParaRPr lang="ru-RU" sz="1300" u="sng" dirty="0"/>
          </a:p>
          <a:p>
            <a:r>
              <a:rPr lang="ru-RU" sz="1300" u="sng" dirty="0">
                <a:hlinkClick r:id="rId19" action="ppaction://hlinksldjump"/>
              </a:rPr>
              <a:t>Хищение либо вымогательство ядерных материалов или радиоактивных веществ (ст. </a:t>
            </a:r>
            <a:r>
              <a:rPr lang="ru-RU" sz="1300" u="sng" dirty="0" smtClean="0">
                <a:hlinkClick r:id="rId19" action="ppaction://hlinksldjump"/>
              </a:rPr>
              <a:t>221 УК РФ)</a:t>
            </a:r>
            <a:endParaRPr lang="ru-RU" sz="1300" u="sng" dirty="0"/>
          </a:p>
          <a:p>
            <a:r>
              <a:rPr lang="ru-RU" sz="1300" u="sng" dirty="0">
                <a:hlinkClick r:id="rId20" action="ppaction://hlinksldjump"/>
              </a:rPr>
              <a:t>Незаконные приобретение, передача, сбыт, хранение, перевозка или ношение оружия, его основных частей, боеприпасов, взрывчатых веществ и взрывных устройств (ст. </a:t>
            </a:r>
            <a:r>
              <a:rPr lang="ru-RU" sz="1300" u="sng" dirty="0" smtClean="0">
                <a:hlinkClick r:id="rId20" action="ppaction://hlinksldjump"/>
              </a:rPr>
              <a:t>222 УК РФ)</a:t>
            </a:r>
            <a:endParaRPr lang="ru-RU" sz="1300" u="sng" dirty="0"/>
          </a:p>
          <a:p>
            <a:r>
              <a:rPr lang="ru-RU" sz="1300" u="sng" dirty="0">
                <a:hlinkClick r:id="rId21" action="ppaction://hlinksldjump"/>
              </a:rPr>
              <a:t>Незаконное изготовление оружия (ст. </a:t>
            </a:r>
            <a:r>
              <a:rPr lang="ru-RU" sz="1300" u="sng" dirty="0" smtClean="0">
                <a:hlinkClick r:id="rId21" action="ppaction://hlinksldjump"/>
              </a:rPr>
              <a:t>223 УК РФ)</a:t>
            </a:r>
            <a:endParaRPr lang="ru-RU" sz="1300" u="sng" dirty="0"/>
          </a:p>
          <a:p>
            <a:r>
              <a:rPr lang="ru-RU" sz="1300" u="sng" dirty="0">
                <a:hlinkClick r:id="rId22" action="ppaction://hlinksldjump"/>
              </a:rPr>
              <a:t>Небрежное хранение огнестрельного оружия (ст. </a:t>
            </a:r>
            <a:r>
              <a:rPr lang="ru-RU" sz="1300" u="sng" dirty="0" smtClean="0">
                <a:hlinkClick r:id="rId22" action="ppaction://hlinksldjump"/>
              </a:rPr>
              <a:t>224 УК РФ)</a:t>
            </a:r>
            <a:endParaRPr lang="ru-RU" sz="1300" u="sng" dirty="0"/>
          </a:p>
          <a:p>
            <a:r>
              <a:rPr lang="ru-RU" sz="1300" u="sng" dirty="0">
                <a:hlinkClick r:id="rId23" action="ppaction://hlinksldjump"/>
              </a:rPr>
              <a:t>Ненадлежащее исполнение обязанностей по охране оружия, боеприпасов, взрывчатых веществ и взрывных устройств (ст. </a:t>
            </a:r>
            <a:r>
              <a:rPr lang="ru-RU" sz="1300" u="sng" dirty="0" smtClean="0">
                <a:hlinkClick r:id="rId23" action="ppaction://hlinksldjump"/>
              </a:rPr>
              <a:t>225 УК РФ)</a:t>
            </a:r>
            <a:endParaRPr lang="ru-RU" sz="1300" u="sng" dirty="0"/>
          </a:p>
          <a:p>
            <a:r>
              <a:rPr lang="ru-RU" sz="1300" u="sng" dirty="0">
                <a:hlinkClick r:id="rId24" action="ppaction://hlinksldjump"/>
              </a:rPr>
              <a:t>Хищение либо вымогательство оружия, боеприпасов, взрывчатых веществ и взрывных устройств (ст. 226)</a:t>
            </a:r>
            <a:endParaRPr lang="ru-RU" sz="1300" u="sng" dirty="0"/>
          </a:p>
          <a:p>
            <a:r>
              <a:rPr lang="ru-RU" sz="1300" u="sng" dirty="0">
                <a:hlinkClick r:id="rId25" action="ppaction://hlinksldjump"/>
              </a:rPr>
              <a:t>Пиратство (ст. </a:t>
            </a:r>
            <a:r>
              <a:rPr lang="ru-RU" sz="1300" u="sng" dirty="0" smtClean="0">
                <a:hlinkClick r:id="rId25" action="ppaction://hlinksldjump"/>
              </a:rPr>
              <a:t>226 УК РФ)</a:t>
            </a:r>
            <a:endParaRPr lang="ru-RU" sz="1300" u="sng"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2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Text Box 5"/>
          <p:cNvSpPr txBox="1">
            <a:spLocks noChangeArrowheads="1"/>
          </p:cNvSpPr>
          <p:nvPr/>
        </p:nvSpPr>
        <p:spPr bwMode="auto">
          <a:xfrm>
            <a:off x="900113" y="1844675"/>
            <a:ext cx="7697787" cy="4108450"/>
          </a:xfrm>
          <a:prstGeom prst="rect">
            <a:avLst/>
          </a:prstGeom>
          <a:noFill/>
          <a:ln w="9525">
            <a:noFill/>
            <a:miter lim="800000"/>
            <a:headEnd/>
            <a:tailEnd/>
          </a:ln>
          <a:effectLst/>
        </p:spPr>
        <p:txBody>
          <a:bodyPr/>
          <a:lstStyle/>
          <a:p>
            <a:pPr eaLnBrk="0" hangingPunct="0">
              <a:spcBef>
                <a:spcPct val="50000"/>
              </a:spcBef>
            </a:pPr>
            <a:endParaRPr lang="ru-RU" sz="2400">
              <a:latin typeface="Times New Roman" pitchFamily="18" charset="0"/>
            </a:endParaRPr>
          </a:p>
        </p:txBody>
      </p:sp>
      <p:sp>
        <p:nvSpPr>
          <p:cNvPr id="359428"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smtClean="0"/>
              <a:t>Террористический акт(ст</a:t>
            </a:r>
            <a:r>
              <a:rPr lang="ru-RU" b="1" dirty="0"/>
              <a:t>. </a:t>
            </a:r>
            <a:r>
              <a:rPr lang="ru-RU" b="1" dirty="0" smtClean="0"/>
              <a:t>205 УК РФ)</a:t>
            </a:r>
            <a:endParaRPr lang="ru-RU" b="1" dirty="0"/>
          </a:p>
        </p:txBody>
      </p:sp>
      <p:sp>
        <p:nvSpPr>
          <p:cNvPr id="2" name="Прямоугольник 1"/>
          <p:cNvSpPr/>
          <p:nvPr/>
        </p:nvSpPr>
        <p:spPr>
          <a:xfrm>
            <a:off x="0" y="839788"/>
            <a:ext cx="9144000" cy="5909310"/>
          </a:xfrm>
          <a:prstGeom prst="rect">
            <a:avLst/>
          </a:prstGeom>
        </p:spPr>
        <p:txBody>
          <a:bodyPr>
            <a:spAutoFit/>
          </a:bodyPr>
          <a:lstStyle/>
          <a:p>
            <a:pPr indent="450000" algn="just">
              <a:defRPr/>
            </a:pPr>
            <a:r>
              <a:rPr lang="ru-RU" sz="1050" dirty="0"/>
              <a:t>Основным объектом этого преступления является общественная безопасность, дополнительными - жизнь и здоровье людей и чужая собственность.</a:t>
            </a:r>
          </a:p>
          <a:p>
            <a:pPr indent="450000" algn="just">
              <a:defRPr/>
            </a:pPr>
            <a:endParaRPr lang="ru-RU" sz="1050" dirty="0"/>
          </a:p>
          <a:p>
            <a:pPr indent="450000" algn="just">
              <a:defRPr/>
            </a:pPr>
            <a:r>
              <a:rPr lang="ru-RU" sz="1050" dirty="0"/>
              <a:t>Объективная сторона основного состава терроризма (ч. 1 ст. 205 </a:t>
            </a:r>
            <a:r>
              <a:rPr lang="ru-RU" sz="1050" dirty="0" smtClean="0"/>
              <a:t>УК РФ) </a:t>
            </a:r>
            <a:r>
              <a:rPr lang="ru-RU" sz="1050" dirty="0"/>
              <a:t>выражается в двух формах: 1) совершение взрыва, поджога или иных действий создающих опасность гибели людей, причинения значительного имущественного ущерба либо наступления иных общественно опасных последствий; 2) угроза совершения указанных действий.</a:t>
            </a:r>
          </a:p>
          <a:p>
            <a:pPr indent="450000" algn="just">
              <a:defRPr/>
            </a:pPr>
            <a:endParaRPr lang="ru-RU" sz="1050" dirty="0"/>
          </a:p>
          <a:p>
            <a:pPr indent="450000" algn="just">
              <a:defRPr/>
            </a:pPr>
            <a:r>
              <a:rPr lang="ru-RU" sz="1050" dirty="0"/>
              <a:t>Первая форма терроризма, кроме взрыва, поджога, предусматривает иные действия, к которым могут относиться: устройство обвалов, затоплений, аварий; блокирование транспортных коммуникаций; захват вокзалов, аэропортов, транспортных средств; заражение источников воды или запасов продовольствия; распространение болезнетворных микробов, способных вызвать эпидемию или эпизоотию; нападение на объекты, требующие особых мер безопасности (например, атомные электростанции, химические заводы) и т.д.</a:t>
            </a:r>
          </a:p>
          <a:p>
            <a:pPr indent="450000" algn="just">
              <a:defRPr/>
            </a:pPr>
            <a:endParaRPr lang="ru-RU" sz="1050" dirty="0"/>
          </a:p>
          <a:p>
            <a:pPr indent="450000" algn="just">
              <a:defRPr/>
            </a:pPr>
            <a:r>
              <a:rPr lang="ru-RU" sz="1050" dirty="0"/>
              <a:t>Часть 1 ст. 205 </a:t>
            </a:r>
            <a:r>
              <a:rPr lang="ru-RU" sz="1050" dirty="0" smtClean="0"/>
              <a:t>УК РФ </a:t>
            </a:r>
            <a:r>
              <a:rPr lang="ru-RU" sz="1050" dirty="0"/>
              <a:t>имеет в виду взрыв, поджог или иные действия, которые создают опасность: а) гибели людей (хотя бы одного человека); б) причинения значительного имущественного ущерба; в) наступления иных общественно опасных последствий.</a:t>
            </a:r>
          </a:p>
          <a:p>
            <a:pPr indent="450000" algn="just">
              <a:defRPr/>
            </a:pPr>
            <a:endParaRPr lang="ru-RU" sz="1050" dirty="0"/>
          </a:p>
          <a:p>
            <a:pPr indent="450000" algn="just">
              <a:defRPr/>
            </a:pPr>
            <a:r>
              <a:rPr lang="ru-RU" sz="1050" dirty="0"/>
              <a:t>Оценка возможного значительного имущественного ущерба должна быть дифференцированной в зависимости от ценности и значимости имущества, материального и финансового положения потерпевшего. </a:t>
            </a:r>
          </a:p>
          <a:p>
            <a:pPr indent="450000" algn="just">
              <a:defRPr/>
            </a:pPr>
            <a:endParaRPr lang="ru-RU" sz="1050" dirty="0"/>
          </a:p>
          <a:p>
            <a:pPr indent="450000" algn="just">
              <a:defRPr/>
            </a:pPr>
            <a:r>
              <a:rPr lang="ru-RU" sz="1050" dirty="0"/>
              <a:t>Возможные иные общественно опасные последствия охватывают опасность: причинения вреда здоровью людей; нарушения работы транспорта, связи, объектов жизнеобеспечения населения, опасных производств; возникновения паники; дезорганизации нормальной деятельности органов власти и т.д.</a:t>
            </a:r>
          </a:p>
          <a:p>
            <a:pPr indent="450000" algn="just">
              <a:defRPr/>
            </a:pPr>
            <a:endParaRPr lang="ru-RU" sz="1050" dirty="0"/>
          </a:p>
          <a:p>
            <a:pPr indent="450000" algn="just">
              <a:defRPr/>
            </a:pPr>
            <a:r>
              <a:rPr lang="ru-RU" sz="1050" dirty="0"/>
              <a:t>Преступление по ч. 1 ст. 205 </a:t>
            </a:r>
            <a:r>
              <a:rPr lang="ru-RU" sz="1050" dirty="0" smtClean="0"/>
              <a:t>УК РФ </a:t>
            </a:r>
            <a:r>
              <a:rPr lang="ru-RU" sz="1050" dirty="0"/>
              <a:t>считается оконченным, если взрыв, поджог или иные действия создали реальную опасность наступления каких-либо из указанных последствий. В случае же их наступления при наличии умысла содеянное квалифицируется по совокупности преступлений, а при неосторожном отношении к их наступлению с учетом характера последствий применимы ч. 1 или ч. 3 ст. 205 </a:t>
            </a:r>
            <a:r>
              <a:rPr lang="ru-RU" sz="1050" dirty="0" smtClean="0"/>
              <a:t>УК РФ. </a:t>
            </a:r>
            <a:endParaRPr lang="ru-RU" sz="1050" dirty="0"/>
          </a:p>
          <a:p>
            <a:pPr indent="450000" algn="just">
              <a:defRPr/>
            </a:pPr>
            <a:endParaRPr lang="ru-RU" sz="1050" dirty="0"/>
          </a:p>
          <a:p>
            <a:pPr indent="450000" algn="just">
              <a:defRPr/>
            </a:pPr>
            <a:r>
              <a:rPr lang="ru-RU" sz="1050" dirty="0"/>
              <a:t>Вторая форма терроризма выражается в угрозе совершения указанных действий. Реальность этой угрозы определяется ее способностью вызвать у группы лиц, населения или властей обоснованное опасение ее осуществления. Угроза может быть устной, письменной или наглядно-демонстрационной, в том числе с использованием технических средств (телефонной связи, радио и др.). </a:t>
            </a:r>
          </a:p>
          <a:p>
            <a:pPr indent="450000" algn="just">
              <a:defRPr/>
            </a:pPr>
            <a:endParaRPr lang="ru-RU" sz="1050" dirty="0"/>
          </a:p>
          <a:p>
            <a:pPr indent="450000" algn="just">
              <a:defRPr/>
            </a:pPr>
            <a:r>
              <a:rPr lang="ru-RU" sz="1050" dirty="0"/>
              <a:t>С субъективной стороны терроризм характеризуется умышленной виной в виде прямого умысла. Лицо осознает, что совершает взрыв, поджог или иные действия, создающие опасность гибели людей, причинения значительного имущественного ущерба либо наступления иных общественно опасных последствий, что эти действия носят террористический характер, и желает такие действия совершить.</a:t>
            </a:r>
          </a:p>
          <a:p>
            <a:pPr indent="450000" algn="just">
              <a:defRPr/>
            </a:pPr>
            <a:endParaRPr lang="ru-RU" sz="1050" dirty="0"/>
          </a:p>
          <a:p>
            <a:pPr indent="450000" algn="just">
              <a:defRPr/>
            </a:pPr>
            <a:endParaRPr lang="ru-RU" sz="105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2"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Text Box 5"/>
          <p:cNvSpPr txBox="1">
            <a:spLocks noChangeArrowheads="1"/>
          </p:cNvSpPr>
          <p:nvPr/>
        </p:nvSpPr>
        <p:spPr bwMode="auto">
          <a:xfrm>
            <a:off x="900113" y="1844675"/>
            <a:ext cx="7697787" cy="4108450"/>
          </a:xfrm>
          <a:prstGeom prst="rect">
            <a:avLst/>
          </a:prstGeom>
          <a:noFill/>
          <a:ln w="9525">
            <a:noFill/>
            <a:miter lim="800000"/>
            <a:headEnd/>
            <a:tailEnd/>
          </a:ln>
          <a:effectLst/>
        </p:spPr>
        <p:txBody>
          <a:bodyPr/>
          <a:lstStyle/>
          <a:p>
            <a:pPr eaLnBrk="0" hangingPunct="0">
              <a:spcBef>
                <a:spcPct val="50000"/>
              </a:spcBef>
            </a:pPr>
            <a:endParaRPr lang="ru-RU" sz="2400">
              <a:latin typeface="Times New Roman" pitchFamily="18" charset="0"/>
            </a:endParaRPr>
          </a:p>
        </p:txBody>
      </p:sp>
      <p:sp>
        <p:nvSpPr>
          <p:cNvPr id="2" name="Прямоугольник 1"/>
          <p:cNvSpPr/>
          <p:nvPr/>
        </p:nvSpPr>
        <p:spPr>
          <a:xfrm>
            <a:off x="0" y="571500"/>
            <a:ext cx="9144000" cy="5424562"/>
          </a:xfrm>
          <a:prstGeom prst="rect">
            <a:avLst/>
          </a:prstGeom>
        </p:spPr>
        <p:txBody>
          <a:bodyPr>
            <a:spAutoFit/>
          </a:bodyPr>
          <a:lstStyle/>
          <a:p>
            <a:pPr indent="450000" algn="just">
              <a:defRPr/>
            </a:pPr>
            <a:endParaRPr lang="ru-RU" sz="1050" dirty="0"/>
          </a:p>
          <a:p>
            <a:pPr indent="450000" algn="just">
              <a:defRPr/>
            </a:pPr>
            <a:r>
              <a:rPr lang="ru-RU" sz="1050" dirty="0"/>
              <a:t>Обязательным признаком субъективной стороны терроризма является специальная цель, заключающаяся в одном из трех вариантов либо в их сочетании - нарушение общественной безопасности, устрашение населения либо оказание воздействия на принятие решения органами власти. Эти же цели (в отдельности или в сочетании) обязательны и для квалификации угрозы совершения акта терроризма.</a:t>
            </a:r>
          </a:p>
          <a:p>
            <a:pPr indent="450000" algn="just">
              <a:defRPr/>
            </a:pPr>
            <a:endParaRPr lang="ru-RU" sz="1050" dirty="0"/>
          </a:p>
          <a:p>
            <a:pPr indent="450000" algn="just">
              <a:defRPr/>
            </a:pPr>
            <a:r>
              <a:rPr lang="ru-RU" sz="1050" dirty="0"/>
              <a:t>По указанным в ст. 205 </a:t>
            </a:r>
            <a:r>
              <a:rPr lang="ru-RU" sz="1050" dirty="0" smtClean="0"/>
              <a:t>УК РФ </a:t>
            </a:r>
            <a:r>
              <a:rPr lang="ru-RU" sz="1050" dirty="0"/>
              <a:t>целям терроризм отличается от диверсии (ст. 281 </a:t>
            </a:r>
            <a:r>
              <a:rPr lang="ru-RU" sz="1050" dirty="0" smtClean="0"/>
              <a:t>УК РФ), </a:t>
            </a:r>
            <a:r>
              <a:rPr lang="ru-RU" sz="1050" dirty="0"/>
              <a:t>террористического акта (ст. 277 </a:t>
            </a:r>
            <a:r>
              <a:rPr lang="ru-RU" sz="1050" dirty="0" smtClean="0"/>
              <a:t>УК РФ), </a:t>
            </a:r>
            <a:r>
              <a:rPr lang="ru-RU" sz="1050" dirty="0"/>
              <a:t>нападения на лиц, пользующихся международной защитой (ст. 360 </a:t>
            </a:r>
            <a:r>
              <a:rPr lang="ru-RU" sz="1050" dirty="0" smtClean="0"/>
              <a:t>УК РФ), </a:t>
            </a:r>
            <a:r>
              <a:rPr lang="ru-RU" sz="1050" dirty="0"/>
              <a:t>ряда преступлений против личности, собственности и др.</a:t>
            </a:r>
          </a:p>
          <a:p>
            <a:pPr indent="450000" algn="just">
              <a:defRPr/>
            </a:pPr>
            <a:endParaRPr lang="ru-RU" sz="1050" dirty="0"/>
          </a:p>
          <a:p>
            <a:pPr indent="450000" algn="just">
              <a:defRPr/>
            </a:pPr>
            <a:r>
              <a:rPr lang="ru-RU" sz="1050" dirty="0"/>
              <a:t>Часть 2 ст. 205 </a:t>
            </a:r>
            <a:r>
              <a:rPr lang="ru-RU" sz="1050" dirty="0" smtClean="0"/>
              <a:t>УК РФ </a:t>
            </a:r>
            <a:r>
              <a:rPr lang="ru-RU" sz="1050" dirty="0"/>
              <a:t>предусматривает совершение тех же деяний при наличии квалифицирующих признаков: а) группой лиц по предварительному сговору (ст. 35 </a:t>
            </a:r>
            <a:r>
              <a:rPr lang="ru-RU" sz="1050" dirty="0" smtClean="0"/>
              <a:t>УК РФ); </a:t>
            </a:r>
            <a:r>
              <a:rPr lang="ru-RU" sz="1050" dirty="0"/>
              <a:t>б</a:t>
            </a:r>
            <a:r>
              <a:rPr lang="ru-RU" sz="1050" dirty="0" smtClean="0"/>
              <a:t>) повлекшее по неосторожности смерть человека; </a:t>
            </a:r>
            <a:r>
              <a:rPr lang="ru-RU" sz="1050" dirty="0"/>
              <a:t>в) </a:t>
            </a:r>
            <a:r>
              <a:rPr lang="ru-RU" sz="1050" dirty="0" smtClean="0"/>
              <a:t>повлекшее причинение значительного имущественного ущерба либо наступление иных тяжких последствий.</a:t>
            </a:r>
            <a:endParaRPr lang="ru-RU" sz="1050" dirty="0"/>
          </a:p>
          <a:p>
            <a:pPr indent="450000" algn="just">
              <a:defRPr/>
            </a:pPr>
            <a:endParaRPr lang="ru-RU" sz="1050" dirty="0"/>
          </a:p>
          <a:p>
            <a:pPr indent="450000" algn="just">
              <a:defRPr/>
            </a:pPr>
            <a:r>
              <a:rPr lang="ru-RU" sz="1050" dirty="0"/>
              <a:t>Под применением огнестрельного оружия в данном случае понимается производство стрельбы, создающей опасность гибели людей, причинения значительного имущественного ущерба либо наступления иных общественно опасных последствий.</a:t>
            </a:r>
          </a:p>
          <a:p>
            <a:pPr indent="450000" algn="just">
              <a:defRPr/>
            </a:pPr>
            <a:endParaRPr lang="ru-RU" sz="1050" dirty="0"/>
          </a:p>
          <a:p>
            <a:pPr indent="450000" algn="just">
              <a:defRPr/>
            </a:pPr>
            <a:r>
              <a:rPr lang="ru-RU" sz="1050" dirty="0"/>
              <a:t>Часть 3 ст. 205 </a:t>
            </a:r>
            <a:r>
              <a:rPr lang="ru-RU" sz="1050" dirty="0" smtClean="0"/>
              <a:t>УК РФ </a:t>
            </a:r>
            <a:r>
              <a:rPr lang="ru-RU" sz="1050" dirty="0"/>
              <a:t>предусматривает совершение деяний, указанных в частях 1 или 2 этой статьи, при наличии особо квалифицирующих признаков: а</a:t>
            </a:r>
            <a:r>
              <a:rPr lang="ru-RU" sz="1050" dirty="0" smtClean="0"/>
              <a:t>) сопряжены с посягательством на объекты использования атомной энергии либо с использованием ядерных материалов, радиоактивных веществ или источников радиоактивного излучения либо ядовитых, отравляющих, токсичных, опасных химических или биологических веществ; б) повлекли умышленное причинение смерти человеку.</a:t>
            </a:r>
            <a:endParaRPr lang="ru-RU" sz="1050" dirty="0"/>
          </a:p>
          <a:p>
            <a:pPr indent="450000" algn="just">
              <a:defRPr/>
            </a:pPr>
            <a:endParaRPr lang="ru-RU" sz="1050" dirty="0"/>
          </a:p>
          <a:p>
            <a:pPr indent="450000" algn="just">
              <a:defRPr/>
            </a:pPr>
            <a:r>
              <a:rPr lang="ru-RU" sz="1050" dirty="0"/>
              <a:t>Умышленное причинение смерти или иных тяжких последствий влечет квалификацию содеянного по совокупности преступлений (например, по ст. 205 и ст. 105 </a:t>
            </a:r>
            <a:r>
              <a:rPr lang="ru-RU" sz="1050" dirty="0" smtClean="0"/>
              <a:t>УК РФ).</a:t>
            </a:r>
            <a:endParaRPr lang="ru-RU" sz="1050" dirty="0"/>
          </a:p>
          <a:p>
            <a:pPr indent="450000" algn="just">
              <a:defRPr/>
            </a:pPr>
            <a:endParaRPr lang="ru-RU" sz="1050" dirty="0"/>
          </a:p>
          <a:p>
            <a:pPr indent="450000" algn="just">
              <a:defRPr/>
            </a:pPr>
            <a:r>
              <a:rPr lang="ru-RU" sz="1050" dirty="0"/>
              <a:t>К иным тяжким последствиям могут относиться: гибель нескольких или многих людей; причинение тяжкого вреда их здоровью; массовое отравление; вывод из строя объектов жизнеобеспечения населения; экологическая катастрофа; крупный материальный ущерб; уничтожение памятников истории и культуры и т.д.</a:t>
            </a:r>
          </a:p>
          <a:p>
            <a:pPr indent="450000" algn="just">
              <a:defRPr/>
            </a:pPr>
            <a:endParaRPr lang="ru-RU" sz="1050" dirty="0"/>
          </a:p>
          <a:p>
            <a:pPr indent="450000" algn="just">
              <a:defRPr/>
            </a:pPr>
            <a:r>
              <a:rPr lang="ru-RU" sz="1050" dirty="0"/>
              <a:t>Субъект терроризма - лицо, достигшее 14-летнего возраста.</a:t>
            </a:r>
          </a:p>
          <a:p>
            <a:pPr indent="450000" algn="just">
              <a:defRPr/>
            </a:pPr>
            <a:endParaRPr lang="ru-RU" sz="1050" dirty="0"/>
          </a:p>
          <a:p>
            <a:pPr indent="450000" algn="just">
              <a:defRPr/>
            </a:pPr>
            <a:r>
              <a:rPr lang="ru-RU" sz="1050" dirty="0"/>
              <a:t>В примечании к ст. 205 </a:t>
            </a:r>
            <a:r>
              <a:rPr lang="ru-RU" sz="1050" dirty="0" smtClean="0"/>
              <a:t>УК РФ </a:t>
            </a:r>
            <a:r>
              <a:rPr lang="ru-RU" sz="1050" dirty="0"/>
              <a:t>содержится специальное основание освобождения от уголовной ответственности участника подготовки акта терроризма, если он способствовал предотвращению акта терроризма своевременным предупреждением органов власти или иным способом и если в его действиях не содержится иного состава преступления.</a:t>
            </a:r>
          </a:p>
          <a:p>
            <a:pPr indent="450000" algn="just">
              <a:defRPr/>
            </a:pPr>
            <a:endParaRPr lang="ru-RU" sz="105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Захват заложника (ст. </a:t>
            </a:r>
            <a:r>
              <a:rPr lang="ru-RU" b="1" dirty="0" smtClean="0"/>
              <a:t>206 УК РФ)</a:t>
            </a:r>
            <a:endParaRPr lang="ru-RU" b="1" dirty="0"/>
          </a:p>
        </p:txBody>
      </p:sp>
      <p:sp>
        <p:nvSpPr>
          <p:cNvPr id="2" name="Прямоугольник 1"/>
          <p:cNvSpPr/>
          <p:nvPr/>
        </p:nvSpPr>
        <p:spPr>
          <a:xfrm>
            <a:off x="0" y="836613"/>
            <a:ext cx="9144000" cy="5586145"/>
          </a:xfrm>
          <a:prstGeom prst="rect">
            <a:avLst/>
          </a:prstGeom>
        </p:spPr>
        <p:txBody>
          <a:bodyPr>
            <a:spAutoFit/>
          </a:bodyPr>
          <a:lstStyle/>
          <a:p>
            <a:pPr indent="450000" algn="just">
              <a:defRPr/>
            </a:pPr>
            <a:r>
              <a:rPr lang="ru-RU" sz="1050" dirty="0"/>
              <a:t>Данное преступление включено в главу 24 Кодекса "Преступления против общественной безопасности". Захват заложника имеет существенное сходство с такими посягающими на свободу преступлениями, как похищение человека (ст. 126 </a:t>
            </a:r>
            <a:r>
              <a:rPr lang="ru-RU" sz="1050" dirty="0" smtClean="0"/>
              <a:t>УК РФ) </a:t>
            </a:r>
            <a:r>
              <a:rPr lang="ru-RU" sz="1050" dirty="0"/>
              <a:t>и незаконное лишение свободы (ст. 127 </a:t>
            </a:r>
            <a:r>
              <a:rPr lang="ru-RU" sz="1050" dirty="0" smtClean="0"/>
              <a:t>УК РФ), </a:t>
            </a:r>
            <a:r>
              <a:rPr lang="ru-RU" sz="1050" dirty="0"/>
              <a:t>однако отличается от них объектом посягательства: таковым является общественная безопасность, а свобода человека выступает дополнительным объектом.</a:t>
            </a:r>
          </a:p>
          <a:p>
            <a:pPr indent="450000" algn="just">
              <a:defRPr/>
            </a:pPr>
            <a:endParaRPr lang="ru-RU" sz="1050" dirty="0"/>
          </a:p>
          <a:p>
            <a:pPr indent="450000" algn="just">
              <a:defRPr/>
            </a:pPr>
            <a:r>
              <a:rPr lang="ru-RU" sz="1050" dirty="0"/>
              <a:t>Объективная сторона преступления включает следующие связанные друг с другом действия: а) захват заложника, б) удержание заложника.</a:t>
            </a:r>
          </a:p>
          <a:p>
            <a:pPr indent="450000" algn="just">
              <a:defRPr/>
            </a:pPr>
            <a:endParaRPr lang="ru-RU" sz="1050" dirty="0"/>
          </a:p>
          <a:p>
            <a:pPr indent="450000" algn="just">
              <a:defRPr/>
            </a:pPr>
            <a:r>
              <a:rPr lang="ru-RU" sz="1050" dirty="0"/>
              <a:t>Захватом заложника является противоправное ограничение свободы хотя бы одного человека, совершенное открыто, тайно, с применением насилия или угрозы его применения либо (реже) без такового. Непременным элементом захвата выступает последующее публичное (демонстративное) сообщение об этом органам власти, сопровождаемое выдвижением условий освобождения захваченного человека (признак ультимативности).</a:t>
            </a:r>
          </a:p>
          <a:p>
            <a:pPr indent="450000" algn="just">
              <a:defRPr/>
            </a:pPr>
            <a:endParaRPr lang="ru-RU" sz="1050" dirty="0"/>
          </a:p>
          <a:p>
            <a:pPr indent="450000" algn="just">
              <a:defRPr/>
            </a:pPr>
            <a:r>
              <a:rPr lang="ru-RU" sz="1050" dirty="0"/>
              <a:t>Удержание заложника - насильственное препятствование выходу захваченного человека на свободу. Оно может быть совершено как тем лицом, которое осуществило захват заложника, так и другим лицом (соучастником). Заложником может выступать любое лицо независимо от возраста, состояния здоровья, социального статуса.</a:t>
            </a:r>
          </a:p>
          <a:p>
            <a:pPr indent="450000" algn="just">
              <a:defRPr/>
            </a:pPr>
            <a:endParaRPr lang="ru-RU" sz="1050" dirty="0"/>
          </a:p>
          <a:p>
            <a:pPr indent="450000" algn="just">
              <a:defRPr/>
            </a:pPr>
            <a:r>
              <a:rPr lang="ru-RU" sz="1050" dirty="0"/>
              <a:t>Оконченным преступление является с момента фактического лишения свободы человека, выступающего в качестве заложника, независимо от продолжительности. </a:t>
            </a:r>
          </a:p>
          <a:p>
            <a:pPr indent="450000" algn="just">
              <a:defRPr/>
            </a:pPr>
            <a:endParaRPr lang="ru-RU" sz="1050" dirty="0"/>
          </a:p>
          <a:p>
            <a:pPr indent="450000" algn="just">
              <a:defRPr/>
            </a:pPr>
            <a:r>
              <a:rPr lang="ru-RU" sz="1050" dirty="0"/>
              <a:t>Субъективная сторона - вина в форме прямого умысла при наличии специальной цели - понудить государство, организацию или гражданина совершить какое-либо действие или воздержаться от совершения какого-либо действия как условие освобождения заложника.</a:t>
            </a:r>
          </a:p>
          <a:p>
            <a:pPr indent="450000" algn="just">
              <a:defRPr/>
            </a:pPr>
            <a:endParaRPr lang="ru-RU" sz="1050" dirty="0"/>
          </a:p>
          <a:p>
            <a:pPr indent="450000" algn="just">
              <a:defRPr/>
            </a:pPr>
            <a:r>
              <a:rPr lang="ru-RU" sz="1050" dirty="0"/>
              <a:t>Характер требований, предъявляемых виновным государству (в лице его органов или должностных лиц), организации (безразлично национальной или международной, коммерческой, иной) или гражданину, значения не имеет (например, требования отказаться от международных обязательств или заключения договора, предоставить свободу осужденному или арестованному, передать деньги, оружие).</a:t>
            </a:r>
          </a:p>
          <a:p>
            <a:pPr indent="450000" algn="just">
              <a:defRPr/>
            </a:pPr>
            <a:endParaRPr lang="ru-RU" sz="1050" dirty="0"/>
          </a:p>
          <a:p>
            <a:pPr indent="450000" algn="just">
              <a:defRPr/>
            </a:pPr>
            <a:r>
              <a:rPr lang="ru-RU" sz="1050" dirty="0"/>
              <a:t>Субъект преступления - лицо, достигшее 14-летнего возраста.</a:t>
            </a:r>
          </a:p>
          <a:p>
            <a:pPr indent="450000" algn="just">
              <a:defRPr/>
            </a:pPr>
            <a:endParaRPr lang="ru-RU" sz="1050" dirty="0"/>
          </a:p>
          <a:p>
            <a:pPr indent="450000" algn="just">
              <a:defRPr/>
            </a:pPr>
            <a:r>
              <a:rPr lang="ru-RU" sz="1050" dirty="0"/>
              <a:t>От похищения человека и незаконного лишения свободы (ст. 126, 127 </a:t>
            </a:r>
            <a:r>
              <a:rPr lang="ru-RU" sz="1050" dirty="0" smtClean="0"/>
              <a:t>УК РФ) </a:t>
            </a:r>
            <a:r>
              <a:rPr lang="ru-RU" sz="1050" dirty="0"/>
              <a:t>захват заложника отличается по цели, которой подчинены действия виновного. В данном случае лишение свободы или удержание в неволе человека выступает средством для достижения виновным особой цели, что свидетельствует не о посягательстве на свободу человека, а на иной объект уголовно-правовой охраны - общественную безопасность. </a:t>
            </a:r>
          </a:p>
          <a:p>
            <a:pPr indent="450000" algn="just">
              <a:defRPr/>
            </a:pPr>
            <a:endParaRPr lang="ru-RU" sz="105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613"/>
            <a:ext cx="9144000" cy="2840037"/>
          </a:xfrm>
          <a:prstGeom prst="rect">
            <a:avLst/>
          </a:prstGeom>
        </p:spPr>
        <p:txBody>
          <a:bodyPr>
            <a:spAutoFit/>
          </a:bodyPr>
          <a:lstStyle/>
          <a:p>
            <a:pPr indent="450000" algn="just">
              <a:defRPr/>
            </a:pPr>
            <a:r>
              <a:rPr lang="ru-RU" sz="1050" dirty="0"/>
              <a:t>Квалифицирующими признаками захвата заложника по ч. 2 ст. 206 </a:t>
            </a:r>
            <a:r>
              <a:rPr lang="ru-RU" sz="1050" dirty="0" smtClean="0"/>
              <a:t>УК РФ </a:t>
            </a:r>
            <a:r>
              <a:rPr lang="ru-RU" sz="1050" dirty="0"/>
              <a:t>являются совершение деяния: а) группой лиц по предварительному сговору; б</a:t>
            </a:r>
            <a:r>
              <a:rPr lang="ru-RU" sz="1050" dirty="0" smtClean="0"/>
              <a:t>) утратил силу; в) </a:t>
            </a:r>
            <a:r>
              <a:rPr lang="ru-RU" sz="1050" dirty="0"/>
              <a:t>с применением насилия, опасного для жизни или здоровья; </a:t>
            </a:r>
            <a:r>
              <a:rPr lang="ru-RU" sz="1050" dirty="0" smtClean="0"/>
              <a:t>г) </a:t>
            </a:r>
            <a:r>
              <a:rPr lang="ru-RU" sz="1050" dirty="0"/>
              <a:t>с применением оружия или предметов, используемых в качестве оружия; </a:t>
            </a:r>
            <a:r>
              <a:rPr lang="ru-RU" sz="1050" dirty="0" smtClean="0"/>
              <a:t>д) </a:t>
            </a:r>
            <a:r>
              <a:rPr lang="ru-RU" sz="1050" dirty="0"/>
              <a:t>в отношении заведомо несовершеннолетнего; е) в отношении женщины, заведомо для виновного находящейся в состоянии беременности; ж) в отношении двух или более лиц; з) из корыстных побуждений или по найму. По ч. 3 такими признаками выступают совершение деяния организованной группой, а также причинение по неосторожности смерти потерпевшему или наступление иных тяжких последствий. </a:t>
            </a:r>
          </a:p>
          <a:p>
            <a:pPr indent="450000" algn="just">
              <a:defRPr/>
            </a:pPr>
            <a:endParaRPr lang="ru-RU" sz="1050" dirty="0"/>
          </a:p>
          <a:p>
            <a:pPr indent="450000" algn="just">
              <a:defRPr/>
            </a:pPr>
            <a:r>
              <a:rPr lang="ru-RU" sz="1050" dirty="0"/>
              <a:t>Убийство заложника выходит за рамки состава преступления, предусмотренного ст.206, и квалифицируется по совокупности п. "в" ч. 2 ст. 206 и ч. 2 ст. 105 </a:t>
            </a:r>
            <a:r>
              <a:rPr lang="ru-RU" sz="1050" dirty="0" smtClean="0"/>
              <a:t>УК РФ, </a:t>
            </a:r>
            <a:r>
              <a:rPr lang="ru-RU" sz="1050" dirty="0"/>
              <a:t>а умышленное причинение вреда здоровью потерпевшего в процессе захвата или удержания полностью охватывается п. "в" ч. 2 ст. 206 </a:t>
            </a:r>
            <a:r>
              <a:rPr lang="ru-RU" sz="1050" dirty="0" smtClean="0"/>
              <a:t>УК РФ.</a:t>
            </a:r>
            <a:endParaRPr lang="ru-RU" sz="1050" dirty="0"/>
          </a:p>
          <a:p>
            <a:pPr indent="450000" algn="just">
              <a:defRPr/>
            </a:pPr>
            <a:endParaRPr lang="ru-RU" sz="1050" dirty="0"/>
          </a:p>
          <a:p>
            <a:pPr indent="450000" algn="just">
              <a:defRPr/>
            </a:pPr>
            <a:r>
              <a:rPr lang="ru-RU" sz="1050" dirty="0"/>
              <a:t>Согласно примечанию к данной статье основанием для освобождения виновного от уголовной ответственности за захват заложника являются: а) добровольное освобождение заложника (или всех заложников, если их несколько) или б) освобождение захваченных лиц по требованию властей. В первом случае виновный понимает, что может беспрепятственно продолжать удерживать человека в качестве заложника (поскольку его местонахождение никому больше не известно), и требования предоставить ему свободу от представителей власти не последовало. Во втором случае освобождение заложника может последовать и в ситуации, когда виновный вместе с заложником блокирован сотрудниками правоохранительных органов.</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50179" name="Text Box 10"/>
          <p:cNvSpPr txBox="1">
            <a:spLocks noChangeArrowheads="1"/>
          </p:cNvSpPr>
          <p:nvPr/>
        </p:nvSpPr>
        <p:spPr bwMode="auto">
          <a:xfrm>
            <a:off x="900113" y="3717032"/>
            <a:ext cx="7697787" cy="2145606"/>
          </a:xfrm>
          <a:prstGeom prst="rect">
            <a:avLst/>
          </a:prstGeom>
          <a:noFill/>
          <a:ln w="9525">
            <a:noFill/>
            <a:miter lim="800000"/>
            <a:headEnd/>
            <a:tailEnd/>
          </a:ln>
          <a:effectLst/>
        </p:spPr>
        <p:txBody>
          <a:bodyPr/>
          <a:lstStyle/>
          <a:p>
            <a:pPr algn="just" eaLnBrk="0" hangingPunct="0"/>
            <a:r>
              <a:rPr lang="ru-RU" sz="2400" b="1" u="sng" dirty="0">
                <a:latin typeface="Arial Narrow" pitchFamily="34" charset="0"/>
              </a:rPr>
              <a:t>К этой категории относятся:</a:t>
            </a:r>
            <a:endParaRPr lang="ru-RU" sz="2400" dirty="0">
              <a:latin typeface="Arial Narrow" pitchFamily="34" charset="0"/>
            </a:endParaRPr>
          </a:p>
          <a:p>
            <a:pPr algn="just" eaLnBrk="0" hangingPunct="0"/>
            <a:r>
              <a:rPr lang="ru-RU" sz="2400" dirty="0">
                <a:latin typeface="Arial Narrow" pitchFamily="34" charset="0"/>
              </a:rPr>
              <a:t>ст. </a:t>
            </a:r>
            <a:r>
              <a:rPr lang="ru-RU" sz="2400" dirty="0" smtClean="0">
                <a:latin typeface="Arial Narrow" pitchFamily="34" charset="0"/>
              </a:rPr>
              <a:t>106 УК РФ- </a:t>
            </a:r>
            <a:r>
              <a:rPr lang="ru-RU" sz="2400" dirty="0">
                <a:latin typeface="Arial Narrow" pitchFamily="34" charset="0"/>
              </a:rPr>
              <a:t>Убийство матерью новорожденного ребенка</a:t>
            </a:r>
          </a:p>
          <a:p>
            <a:pPr algn="just" eaLnBrk="0" hangingPunct="0"/>
            <a:r>
              <a:rPr lang="ru-RU" sz="2400" dirty="0">
                <a:latin typeface="Arial Narrow" pitchFamily="34" charset="0"/>
              </a:rPr>
              <a:t>ст. 171	</a:t>
            </a:r>
            <a:r>
              <a:rPr lang="ru-RU" sz="2400" dirty="0" smtClean="0">
                <a:latin typeface="Arial Narrow" pitchFamily="34" charset="0"/>
              </a:rPr>
              <a:t>УК РФ- </a:t>
            </a:r>
            <a:r>
              <a:rPr lang="ru-RU" sz="2400" dirty="0">
                <a:latin typeface="Arial Narrow" pitchFamily="34" charset="0"/>
              </a:rPr>
              <a:t>Незаконное </a:t>
            </a:r>
            <a:r>
              <a:rPr lang="ru-RU" sz="2400" dirty="0" smtClean="0">
                <a:latin typeface="Arial Narrow" pitchFamily="34" charset="0"/>
              </a:rPr>
              <a:t>предпринимательство</a:t>
            </a:r>
          </a:p>
          <a:p>
            <a:pPr algn="just" eaLnBrk="0" hangingPunct="0"/>
            <a:r>
              <a:rPr lang="ru-RU" sz="2400" dirty="0" smtClean="0">
                <a:latin typeface="Arial Narrow" pitchFamily="34" charset="0"/>
              </a:rPr>
              <a:t>ст.107 УК РФ - Убийство, совершенное в состоянии аффекта</a:t>
            </a:r>
          </a:p>
          <a:p>
            <a:pPr algn="just" eaLnBrk="0" hangingPunct="0"/>
            <a:endParaRPr lang="ru-RU" sz="2400" dirty="0">
              <a:latin typeface="Arial Narrow" pitchFamily="34" charset="0"/>
            </a:endParaRPr>
          </a:p>
          <a:p>
            <a:pPr algn="just" eaLnBrk="0" hangingPunct="0"/>
            <a:endParaRPr lang="ru-RU" sz="2400" dirty="0">
              <a:latin typeface="Times New Roman" pitchFamily="18" charset="0"/>
            </a:endParaRPr>
          </a:p>
        </p:txBody>
      </p:sp>
      <p:graphicFrame>
        <p:nvGraphicFramePr>
          <p:cNvPr id="385035" name="Object 11"/>
          <p:cNvGraphicFramePr>
            <a:graphicFrameLocks noChangeAspect="1"/>
          </p:cNvGraphicFramePr>
          <p:nvPr/>
        </p:nvGraphicFramePr>
        <p:xfrm>
          <a:off x="250825" y="1989138"/>
          <a:ext cx="485775" cy="914400"/>
        </p:xfrm>
        <a:graphic>
          <a:graphicData uri="http://schemas.openxmlformats.org/presentationml/2006/ole">
            <mc:AlternateContent xmlns:mc="http://schemas.openxmlformats.org/markup-compatibility/2006">
              <mc:Choice xmlns:v="urn:schemas-microsoft-com:vml" Requires="v">
                <p:oleObj spid="_x0000_s50216" name="Clip" r:id="rId3" imgW="1728788" imgH="3252788" progId="">
                  <p:embed/>
                </p:oleObj>
              </mc:Choice>
              <mc:Fallback>
                <p:oleObj name="Clip" r:id="rId3" imgW="1728788" imgH="3252788"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89138"/>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1" name="Rectangle 20"/>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Классификация преступлений</a:t>
            </a:r>
          </a:p>
          <a:p>
            <a:pPr algn="ctr"/>
            <a:endParaRPr lang="ru-RU" sz="1400" b="1">
              <a:latin typeface="Arial" charset="0"/>
            </a:endParaRPr>
          </a:p>
        </p:txBody>
      </p:sp>
      <p:sp>
        <p:nvSpPr>
          <p:cNvPr id="50182" name="Rectangle 21"/>
          <p:cNvSpPr>
            <a:spLocks noChangeArrowheads="1"/>
          </p:cNvSpPr>
          <p:nvPr/>
        </p:nvSpPr>
        <p:spPr bwMode="auto">
          <a:xfrm>
            <a:off x="900112" y="2204863"/>
            <a:ext cx="7488312" cy="12961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i="1" dirty="0">
                <a:solidFill>
                  <a:schemeClr val="bg1"/>
                </a:solidFill>
              </a:rPr>
              <a:t>Преступлениями средней тяжести</a:t>
            </a:r>
            <a:r>
              <a:rPr lang="ru-RU" sz="1600" dirty="0">
                <a:solidFill>
                  <a:schemeClr val="bg1"/>
                </a:solidFill>
              </a:rPr>
              <a:t> признаются умышленные деяния</a:t>
            </a:r>
          </a:p>
          <a:p>
            <a:pPr algn="ctr" eaLnBrk="0" hangingPunct="0"/>
            <a:r>
              <a:rPr lang="ru-RU" sz="1600" dirty="0">
                <a:solidFill>
                  <a:schemeClr val="bg1"/>
                </a:solidFill>
              </a:rPr>
              <a:t> за совершения которых максимальное наказание</a:t>
            </a:r>
            <a:r>
              <a:rPr lang="en-US" sz="1600" dirty="0">
                <a:solidFill>
                  <a:schemeClr val="bg1"/>
                </a:solidFill>
              </a:rPr>
              <a:t>,</a:t>
            </a:r>
            <a:endParaRPr lang="ru-RU" sz="1600" dirty="0">
              <a:solidFill>
                <a:schemeClr val="bg1"/>
              </a:solidFill>
            </a:endParaRPr>
          </a:p>
          <a:p>
            <a:pPr algn="ctr" eaLnBrk="0" hangingPunct="0"/>
            <a:r>
              <a:rPr lang="ru-RU" sz="1600" dirty="0">
                <a:solidFill>
                  <a:schemeClr val="bg1"/>
                </a:solidFill>
              </a:rPr>
              <a:t>предусмотренное Уголовным кодексом не превышает 5 лет лишения свободы</a:t>
            </a:r>
            <a:r>
              <a:rPr lang="en-US" sz="1600" dirty="0">
                <a:solidFill>
                  <a:schemeClr val="bg1"/>
                </a:solidFill>
              </a:rPr>
              <a:t>,</a:t>
            </a:r>
            <a:endParaRPr lang="ru-RU" sz="1600" dirty="0">
              <a:solidFill>
                <a:schemeClr val="bg1"/>
              </a:solidFill>
            </a:endParaRPr>
          </a:p>
          <a:p>
            <a:pPr algn="ctr" eaLnBrk="0" hangingPunct="0"/>
            <a:r>
              <a:rPr lang="ru-RU" sz="1600" dirty="0">
                <a:solidFill>
                  <a:schemeClr val="bg1"/>
                </a:solidFill>
              </a:rPr>
              <a:t>и неосторожные деяния</a:t>
            </a:r>
            <a:r>
              <a:rPr lang="en-US" sz="1600" dirty="0">
                <a:solidFill>
                  <a:schemeClr val="bg1"/>
                </a:solidFill>
              </a:rPr>
              <a:t>,</a:t>
            </a:r>
            <a:r>
              <a:rPr lang="ru-RU" sz="1600" dirty="0">
                <a:solidFill>
                  <a:schemeClr val="bg1"/>
                </a:solidFill>
              </a:rPr>
              <a:t>за совершения которых максимальное</a:t>
            </a:r>
          </a:p>
          <a:p>
            <a:pPr algn="ctr" eaLnBrk="0" hangingPunct="0"/>
            <a:r>
              <a:rPr lang="ru-RU" sz="1600" dirty="0">
                <a:solidFill>
                  <a:schemeClr val="bg1"/>
                </a:solidFill>
              </a:rPr>
              <a:t> наказание </a:t>
            </a:r>
            <a:r>
              <a:rPr lang="ru-RU" sz="1600" dirty="0" smtClean="0">
                <a:solidFill>
                  <a:schemeClr val="bg1"/>
                </a:solidFill>
              </a:rPr>
              <a:t>не превышает 10 лет лишения </a:t>
            </a:r>
            <a:r>
              <a:rPr lang="ru-RU" sz="1600" dirty="0">
                <a:solidFill>
                  <a:schemeClr val="bg1"/>
                </a:solidFill>
              </a:rPr>
              <a:t>свободы (ч</a:t>
            </a:r>
            <a:r>
              <a:rPr lang="en-US" sz="1600" dirty="0">
                <a:solidFill>
                  <a:schemeClr val="bg1"/>
                </a:solidFill>
              </a:rPr>
              <a:t>.</a:t>
            </a:r>
            <a:r>
              <a:rPr lang="ru-RU" sz="1600" dirty="0">
                <a:solidFill>
                  <a:schemeClr val="bg1"/>
                </a:solidFill>
              </a:rPr>
              <a:t>3 </a:t>
            </a:r>
            <a:r>
              <a:rPr lang="ru-RU" sz="1600" dirty="0" err="1">
                <a:solidFill>
                  <a:schemeClr val="bg1"/>
                </a:solidFill>
              </a:rPr>
              <a:t>ст</a:t>
            </a:r>
            <a:r>
              <a:rPr lang="en-US" sz="1600" dirty="0">
                <a:solidFill>
                  <a:schemeClr val="bg1"/>
                </a:solidFill>
              </a:rPr>
              <a:t>.</a:t>
            </a:r>
            <a:r>
              <a:rPr lang="ru-RU" sz="1600" dirty="0">
                <a:solidFill>
                  <a:schemeClr val="bg1"/>
                </a:solidFill>
              </a:rPr>
              <a:t> 15 </a:t>
            </a:r>
            <a:r>
              <a:rPr lang="ru-RU" sz="1600" dirty="0" smtClean="0">
                <a:solidFill>
                  <a:schemeClr val="bg1"/>
                </a:solidFill>
              </a:rPr>
              <a:t>УК РФ)</a:t>
            </a:r>
            <a:endParaRPr lang="ru-RU" sz="1600" b="1" dirty="0">
              <a:solidFill>
                <a:schemeClr val="bg1"/>
              </a:solidFill>
              <a:latin typeface="Arial" charset="0"/>
            </a:endParaRPr>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13">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85035"/>
                                        </p:tgtEl>
                                        <p:attrNameLst>
                                          <p:attrName>style.visibility</p:attrName>
                                        </p:attrNameLst>
                                      </p:cBhvr>
                                      <p:to>
                                        <p:strVal val="visible"/>
                                      </p:to>
                                    </p:set>
                                    <p:anim calcmode="lin" valueType="num">
                                      <p:cBhvr>
                                        <p:cTn id="7" dur="1000" fill="hold"/>
                                        <p:tgtEl>
                                          <p:spTgt spid="385035"/>
                                        </p:tgtEl>
                                        <p:attrNameLst>
                                          <p:attrName>ppt_w</p:attrName>
                                        </p:attrNameLst>
                                      </p:cBhvr>
                                      <p:tavLst>
                                        <p:tav tm="0">
                                          <p:val>
                                            <p:fltVal val="0"/>
                                          </p:val>
                                        </p:tav>
                                        <p:tav tm="100000">
                                          <p:val>
                                            <p:strVal val="#ppt_w"/>
                                          </p:val>
                                        </p:tav>
                                      </p:tavLst>
                                    </p:anim>
                                    <p:anim calcmode="lin" valueType="num">
                                      <p:cBhvr>
                                        <p:cTn id="8" dur="1000" fill="hold"/>
                                        <p:tgtEl>
                                          <p:spTgt spid="385035"/>
                                        </p:tgtEl>
                                        <p:attrNameLst>
                                          <p:attrName>ppt_h</p:attrName>
                                        </p:attrNameLst>
                                      </p:cBhvr>
                                      <p:tavLst>
                                        <p:tav tm="0">
                                          <p:val>
                                            <p:fltVal val="0"/>
                                          </p:val>
                                        </p:tav>
                                        <p:tav tm="100000">
                                          <p:val>
                                            <p:strVal val="#ppt_h"/>
                                          </p:val>
                                        </p:tav>
                                      </p:tavLst>
                                    </p:anim>
                                    <p:anim calcmode="lin" valueType="num">
                                      <p:cBhvr>
                                        <p:cTn id="9" dur="1000" fill="hold"/>
                                        <p:tgtEl>
                                          <p:spTgt spid="3850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50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5"/>
          <p:cNvSpPr txBox="1">
            <a:spLocks noChangeArrowheads="1"/>
          </p:cNvSpPr>
          <p:nvPr/>
        </p:nvSpPr>
        <p:spPr bwMode="auto">
          <a:xfrm>
            <a:off x="900113" y="1844675"/>
            <a:ext cx="7704137" cy="4321175"/>
          </a:xfrm>
          <a:prstGeom prst="rect">
            <a:avLst/>
          </a:prstGeom>
          <a:noFill/>
          <a:ln w="9525">
            <a:noFill/>
            <a:miter lim="800000"/>
            <a:headEnd/>
            <a:tailEnd/>
          </a:ln>
          <a:effectLst/>
        </p:spPr>
        <p:txBody>
          <a:bodyPr/>
          <a:lstStyle/>
          <a:p>
            <a:pPr eaLnBrk="0" hangingPunct="0">
              <a:spcBef>
                <a:spcPct val="50000"/>
              </a:spcBef>
            </a:pPr>
            <a:endParaRPr lang="ru-RU" sz="2400">
              <a:latin typeface="Arial Narrow" pitchFamily="34" charset="0"/>
            </a:endParaRPr>
          </a:p>
        </p:txBody>
      </p:sp>
      <p:sp>
        <p:nvSpPr>
          <p:cNvPr id="363524"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Заведомо ложное сообщение об акте терроризма (ст. </a:t>
            </a:r>
            <a:r>
              <a:rPr lang="ru-RU" b="1" dirty="0" smtClean="0"/>
              <a:t>207 УК РФ)</a:t>
            </a:r>
            <a:endParaRPr lang="ru-RU" b="1" dirty="0"/>
          </a:p>
        </p:txBody>
      </p:sp>
      <p:sp>
        <p:nvSpPr>
          <p:cNvPr id="2" name="Прямоугольник 1"/>
          <p:cNvSpPr/>
          <p:nvPr/>
        </p:nvSpPr>
        <p:spPr>
          <a:xfrm>
            <a:off x="17463" y="849313"/>
            <a:ext cx="9144000" cy="4778375"/>
          </a:xfrm>
          <a:prstGeom prst="rect">
            <a:avLst/>
          </a:prstGeom>
        </p:spPr>
        <p:txBody>
          <a:bodyPr>
            <a:spAutoFit/>
          </a:bodyPr>
          <a:lstStyle/>
          <a:p>
            <a:pPr indent="450000" algn="just">
              <a:defRPr/>
            </a:pPr>
            <a:r>
              <a:rPr lang="ru-RU" sz="1050" dirty="0"/>
              <a:t>Объективная сторона данного преступления выражается в ложном (не соответствующем действительности) сообщении о готовящемся взрыве, поджоге или иных действиях, создающих опасность гибели людей, причинения значительного имущественного ущерба либо иных общественно опасных последствий.</a:t>
            </a:r>
          </a:p>
          <a:p>
            <a:pPr indent="450000" algn="just">
              <a:defRPr/>
            </a:pPr>
            <a:endParaRPr lang="ru-RU" sz="1050" dirty="0"/>
          </a:p>
          <a:p>
            <a:pPr indent="450000" algn="just">
              <a:defRPr/>
            </a:pPr>
            <a:r>
              <a:rPr lang="ru-RU" sz="1050" dirty="0"/>
              <a:t>В ст. 207 </a:t>
            </a:r>
            <a:r>
              <a:rPr lang="ru-RU" sz="1050" dirty="0" smtClean="0"/>
              <a:t>УК РФ </a:t>
            </a:r>
            <a:r>
              <a:rPr lang="ru-RU" sz="1050" dirty="0"/>
              <a:t>говорится об акте терроризма лишь в заглавии, а в диспозиции воспроизводятся только его объективные признаки без указания на цели терроризма. Это означает, что в содержании ложного сообщения достаточно указать на готовящийся взрыв, поджог или иные действия, которые по способу, месту, времени, обстановке и другим обстоятельствам воспринимаются как создающие опасность наступления перечисленных в законе последствий акта терроризма.</a:t>
            </a:r>
          </a:p>
          <a:p>
            <a:pPr indent="450000" algn="just">
              <a:defRPr/>
            </a:pPr>
            <a:endParaRPr lang="ru-RU" sz="1050" dirty="0"/>
          </a:p>
          <a:p>
            <a:pPr indent="450000" algn="just">
              <a:defRPr/>
            </a:pPr>
            <a:r>
              <a:rPr lang="ru-RU" sz="1050" dirty="0"/>
              <a:t>Ложные сообщения могут быть устными, письменными, с использованием телефонной связи и т.д. Формы и способы сообщений на квалификацию данного преступления не влияют.</a:t>
            </a:r>
          </a:p>
          <a:p>
            <a:pPr indent="450000" algn="just">
              <a:defRPr/>
            </a:pPr>
            <a:endParaRPr lang="ru-RU" sz="1050" dirty="0"/>
          </a:p>
          <a:p>
            <a:pPr indent="450000" algn="just">
              <a:defRPr/>
            </a:pPr>
            <a:r>
              <a:rPr lang="ru-RU" sz="1050" dirty="0"/>
              <a:t>В законе не названы адресаты ложных сообщений. В качестве таковых могут быть любые органы власти, а также любые организации, должностные лица и граждане, чьи интересы затрагиваются в сообщении. Сообщения, адресованные гражданам, должны носить публичный характер или делаться в расчете на их распространение. С момента доведения ложной информации до адресата преступление считается оконченным.</a:t>
            </a:r>
          </a:p>
          <a:p>
            <a:pPr indent="450000" algn="just">
              <a:defRPr/>
            </a:pPr>
            <a:endParaRPr lang="ru-RU" sz="1050" dirty="0"/>
          </a:p>
          <a:p>
            <a:pPr indent="450000" algn="just">
              <a:defRPr/>
            </a:pPr>
            <a:r>
              <a:rPr lang="ru-RU" sz="1050" dirty="0"/>
              <a:t>Заведомо ложные сообщения об актах терроризма, как правило, делаются анонимно и без указания на конкретных причастных лиц или организации. Для состава данного преступления это не имеет значения.</a:t>
            </a:r>
          </a:p>
          <a:p>
            <a:pPr indent="450000" algn="just">
              <a:defRPr/>
            </a:pPr>
            <a:endParaRPr lang="ru-RU" sz="1050" dirty="0"/>
          </a:p>
          <a:p>
            <a:pPr indent="450000" algn="just">
              <a:defRPr/>
            </a:pPr>
            <a:r>
              <a:rPr lang="ru-RU" sz="1050" dirty="0"/>
              <a:t>Субъективная сторона преступления характеризуется умышленной виной в виде прямого умысла. Лицо осознает, что сообщает ложные сведения о готовящемся взрыве, поджоге или иных действиях, создающих общую опасность, что это сообщение может вызвать соответствующее реагирование органов власти и управления и (или) нарушить общественное спокойствие, и желает довести эти ложные сведения до выбранного им адресата.</a:t>
            </a:r>
          </a:p>
          <a:p>
            <a:pPr indent="450000" algn="just">
              <a:defRPr/>
            </a:pPr>
            <a:endParaRPr lang="ru-RU" sz="1050" dirty="0"/>
          </a:p>
          <a:p>
            <a:pPr indent="450000" algn="just">
              <a:defRPr/>
            </a:pPr>
            <a:r>
              <a:rPr lang="ru-RU" sz="1050" dirty="0"/>
              <a:t>Обязательным признаком состава данного преступления является заведомая ложность сообщения. При заблуждении лица в отношении достоверности сообщаемой им информации ответственность по ст. 207 </a:t>
            </a:r>
            <a:r>
              <a:rPr lang="ru-RU" sz="1050" dirty="0" smtClean="0"/>
              <a:t>УК РФ </a:t>
            </a:r>
            <a:r>
              <a:rPr lang="ru-RU" sz="1050" dirty="0"/>
              <a:t>исключается.</a:t>
            </a:r>
          </a:p>
          <a:p>
            <a:pPr indent="450000" algn="just">
              <a:defRPr/>
            </a:pPr>
            <a:endParaRPr lang="ru-RU" sz="1050" dirty="0"/>
          </a:p>
          <a:p>
            <a:pPr indent="450000" algn="just">
              <a:defRPr/>
            </a:pPr>
            <a:r>
              <a:rPr lang="ru-RU" sz="1050" b="1" dirty="0"/>
              <a:t>Субъект </a:t>
            </a:r>
            <a:r>
              <a:rPr lang="ru-RU" sz="1050" dirty="0"/>
              <a:t>- лицо, достигшее 14-летнего возраста.</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0"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Организация незаконного вооруженного формирования или участие в нем (ст. </a:t>
            </a:r>
            <a:r>
              <a:rPr lang="ru-RU" sz="1400" b="1" dirty="0" smtClean="0"/>
              <a:t>208 УК РФ)</a:t>
            </a:r>
            <a:endParaRPr lang="ru-RU" sz="1400" b="1" dirty="0"/>
          </a:p>
        </p:txBody>
      </p:sp>
      <p:sp>
        <p:nvSpPr>
          <p:cNvPr id="2" name="Прямоугольник 1"/>
          <p:cNvSpPr/>
          <p:nvPr/>
        </p:nvSpPr>
        <p:spPr>
          <a:xfrm>
            <a:off x="-17463" y="765175"/>
            <a:ext cx="9144001" cy="5170646"/>
          </a:xfrm>
          <a:prstGeom prst="rect">
            <a:avLst/>
          </a:prstGeom>
        </p:spPr>
        <p:txBody>
          <a:bodyPr>
            <a:spAutoFit/>
          </a:bodyPr>
          <a:lstStyle/>
          <a:p>
            <a:pPr indent="450000" algn="just">
              <a:defRPr/>
            </a:pPr>
            <a:r>
              <a:rPr lang="ru-RU" sz="1000" dirty="0"/>
              <a:t>С объективной стороны данное преступление выражается в трех формах: I) создание незаконного вооруженного формирования (далее НВФ); 2) руководство таким формированием (ч. I ст. 208 </a:t>
            </a:r>
            <a:r>
              <a:rPr lang="ru-RU" sz="1000" dirty="0" smtClean="0"/>
              <a:t>УК РФ); </a:t>
            </a:r>
            <a:r>
              <a:rPr lang="ru-RU" sz="1000" dirty="0"/>
              <a:t>3) участие в нем (ч. 2 ст. 208 </a:t>
            </a:r>
            <a:r>
              <a:rPr lang="ru-RU" sz="1000" dirty="0" smtClean="0"/>
              <a:t>УК РФ).</a:t>
            </a:r>
            <a:endParaRPr lang="ru-RU" sz="1000" dirty="0"/>
          </a:p>
          <a:p>
            <a:pPr indent="450000" algn="just">
              <a:defRPr/>
            </a:pPr>
            <a:endParaRPr lang="ru-RU" sz="1000" dirty="0"/>
          </a:p>
          <a:p>
            <a:pPr indent="450000" algn="just">
              <a:defRPr/>
            </a:pPr>
            <a:r>
              <a:rPr lang="ru-RU" sz="1000" dirty="0"/>
              <a:t>Формированием считается объединение, отряд, дружина или иная группа, структурно и функционально определенная, имеющая управление и подчиненность, распределение обязанностей, места базирования или определенную форму или опознавательные знаки и предназначенная для решения задач, свойственных т.н. силовым структурам (охрана, оборона различные виды принуждения и т.п.). Процесс создания НВФ может </a:t>
            </a:r>
            <a:r>
              <a:rPr lang="ru-RU" sz="1000" dirty="0" err="1"/>
              <a:t>пpoтекать</a:t>
            </a:r>
            <a:r>
              <a:rPr lang="ru-RU" sz="1000" dirty="0"/>
              <a:t> скрытно, но действуют они в целом открыто - от своего имени, от имени организации или лидера.</a:t>
            </a:r>
          </a:p>
          <a:p>
            <a:pPr indent="450000" algn="just">
              <a:defRPr/>
            </a:pPr>
            <a:endParaRPr lang="ru-RU" sz="1000" dirty="0"/>
          </a:p>
          <a:p>
            <a:pPr indent="450000" algn="just">
              <a:defRPr/>
            </a:pPr>
            <a:r>
              <a:rPr lang="ru-RU" sz="1000" dirty="0"/>
              <a:t>Незаконным признается такое вооруженное формирование, существование и деятельность которого не предусмотрены федеральным законом, т.е. не урегулированы им либо запрещены.</a:t>
            </a:r>
          </a:p>
          <a:p>
            <a:pPr indent="450000" algn="just">
              <a:defRPr/>
            </a:pPr>
            <a:endParaRPr lang="ru-RU" sz="1000" dirty="0"/>
          </a:p>
          <a:p>
            <a:pPr indent="450000" algn="just">
              <a:defRPr/>
            </a:pPr>
            <a:r>
              <a:rPr lang="ru-RU" sz="1000" dirty="0"/>
              <a:t>Вооруженным считается формирование, имеющее любые виды оружия предусмотренные Федеральным законом "Об оружии", а также любые виды боевого вооружения войск. Не обязательно, чтобы вооружены были все участники НВФ.</a:t>
            </a:r>
          </a:p>
          <a:p>
            <a:pPr indent="450000" algn="just">
              <a:defRPr/>
            </a:pPr>
            <a:endParaRPr lang="ru-RU" sz="1000" dirty="0"/>
          </a:p>
          <a:p>
            <a:pPr indent="450000" algn="just">
              <a:defRPr/>
            </a:pPr>
            <a:r>
              <a:rPr lang="ru-RU" sz="1000" dirty="0"/>
              <a:t>Создание НВФ охватывает организационную деятельность по планированию, вовлечению людей, распределению обязанностей, налаживанию снабжения, созданию других условий существования и функционирования НВФ. Руководство НВФ означает выполнение управленческих функций, возложенных на лицо в полном объеме или по отдельным направлениям в отношении всего формирования. </a:t>
            </a:r>
          </a:p>
          <a:p>
            <a:pPr indent="450000" algn="just">
              <a:defRPr/>
            </a:pPr>
            <a:endParaRPr lang="ru-RU" sz="1000" dirty="0"/>
          </a:p>
          <a:p>
            <a:pPr indent="450000" algn="just">
              <a:defRPr/>
            </a:pPr>
            <a:r>
              <a:rPr lang="ru-RU" sz="1000" dirty="0"/>
              <a:t>Участие в НВФ предполагает выполнение вступившим в него лицом возложенных на него обязанностей, приказов или поручений либо инициативных действий по осуществлению основных задач, а также вспомогательных функций, обеспечивающих жизнедеятельность НВФ. </a:t>
            </a:r>
          </a:p>
          <a:p>
            <a:pPr indent="450000" algn="just">
              <a:defRPr/>
            </a:pPr>
            <a:endParaRPr lang="ru-RU" sz="1000" dirty="0"/>
          </a:p>
          <a:p>
            <a:pPr indent="450000" algn="just">
              <a:defRPr/>
            </a:pPr>
            <a:r>
              <a:rPr lang="ru-RU" sz="1000" dirty="0"/>
              <a:t>Оконченное участие обусловлено практической деятельностью лица в составе НВФ.</a:t>
            </a:r>
          </a:p>
          <a:p>
            <a:pPr indent="450000" algn="just">
              <a:defRPr/>
            </a:pPr>
            <a:endParaRPr lang="ru-RU" sz="1000" dirty="0"/>
          </a:p>
          <a:p>
            <a:pPr indent="450000" algn="just">
              <a:defRPr/>
            </a:pPr>
            <a:r>
              <a:rPr lang="ru-RU" sz="1000" dirty="0"/>
              <a:t>Организацию (создание и руководство) НВФ следует признавать оконченным преступлением с момента, когда формирование приступает к выполнению своих основных задач хотя бы и не в полном составе по сравнению с планируемым, т.е. когда НВФ начинает функционировать по своему предназначению. Предшествующая организационная деятельность образует покушение на создание или руководство НВФ (ч. 3 ст. 30 и ч. 1 ст. 208 </a:t>
            </a:r>
            <a:r>
              <a:rPr lang="ru-RU" sz="1000" dirty="0" smtClean="0"/>
              <a:t>УК РФ). </a:t>
            </a:r>
            <a:r>
              <a:rPr lang="ru-RU" sz="1000" dirty="0"/>
              <a:t>Сговор двух или более лиц на организацию НВФ оценивается как приготовление к преступлению (ч. 1 ст. 30 и ч. 1 ст. 208 </a:t>
            </a:r>
            <a:r>
              <a:rPr lang="ru-RU" sz="1000" dirty="0" smtClean="0"/>
              <a:t>УК РФ). </a:t>
            </a:r>
            <a:endParaRPr lang="ru-RU" sz="1000" dirty="0"/>
          </a:p>
          <a:p>
            <a:pPr indent="450000" algn="just">
              <a:defRPr/>
            </a:pPr>
            <a:endParaRPr lang="ru-RU" sz="1000" dirty="0"/>
          </a:p>
          <a:p>
            <a:pPr indent="450000" algn="just">
              <a:defRPr/>
            </a:pPr>
            <a:r>
              <a:rPr lang="ru-RU" sz="1000" dirty="0"/>
              <a:t>Поскольку участие в НВФ (ч. 2 ст. 208 </a:t>
            </a:r>
            <a:r>
              <a:rPr lang="ru-RU" sz="1000" dirty="0" smtClean="0"/>
              <a:t>УК РФ) </a:t>
            </a:r>
            <a:r>
              <a:rPr lang="ru-RU" sz="1000" dirty="0"/>
              <a:t>относится к преступлению средней тяжести, то приготовление к нему уголовно не наказуемо.</a:t>
            </a:r>
          </a:p>
          <a:p>
            <a:pPr indent="450000" algn="just">
              <a:defRPr/>
            </a:pPr>
            <a:endParaRPr lang="ru-RU" sz="1000" dirty="0"/>
          </a:p>
          <a:p>
            <a:pPr indent="450000" algn="just">
              <a:defRPr/>
            </a:pPr>
            <a:r>
              <a:rPr lang="ru-RU" sz="1000" dirty="0"/>
              <a:t>По отношению к организации и участию в НВФ возможно соучастие в виде подстрекательства и пособничества со стороны лиц, не входящих в состав НВФ, не создававших его и не руководивших им (например, склонение лица к организации НВФ, финансирование, поставка вооружения, предоставление нужной информации и т.д.).</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63" y="765175"/>
            <a:ext cx="9144001" cy="3970338"/>
          </a:xfrm>
          <a:prstGeom prst="rect">
            <a:avLst/>
          </a:prstGeom>
        </p:spPr>
        <p:txBody>
          <a:bodyPr>
            <a:spAutoFit/>
          </a:bodyPr>
          <a:lstStyle/>
          <a:p>
            <a:pPr indent="450000" algn="just">
              <a:defRPr/>
            </a:pPr>
            <a:r>
              <a:rPr lang="ru-RU" sz="1050" dirty="0"/>
              <a:t>Если участие в НВФ выражается в совершении насильственных и иных действий, содержащих другие составы преступлений (например, убийство, причинение вреда здоровью, хищение, и </a:t>
            </a:r>
            <a:r>
              <a:rPr lang="ru-RU" sz="1050" dirty="0" err="1"/>
              <a:t>тд</a:t>
            </a:r>
            <a:r>
              <a:rPr lang="ru-RU" sz="1050" dirty="0"/>
              <a:t>.), то содеянное квалифицируется по совокупности соответствующих преступлений. Аналогично несут ответственность лица, создавшие НВФ или руководившие им, если их умыслом охватывались преступления, совершенные участниками НВФ.</a:t>
            </a:r>
          </a:p>
          <a:p>
            <a:pPr indent="450000" algn="just">
              <a:defRPr/>
            </a:pPr>
            <a:endParaRPr lang="ru-RU" sz="1050" dirty="0"/>
          </a:p>
          <a:p>
            <a:pPr indent="450000" algn="just">
              <a:defRPr/>
            </a:pPr>
            <a:r>
              <a:rPr lang="ru-RU" sz="1050" dirty="0"/>
              <a:t>Субъективная сторона преступления, предусмотренного ст. 208 </a:t>
            </a:r>
            <a:r>
              <a:rPr lang="ru-RU" sz="1050" dirty="0" smtClean="0"/>
              <a:t>УК РФ, </a:t>
            </a:r>
            <a:r>
              <a:rPr lang="ru-RU" sz="1050" dirty="0"/>
              <a:t>характеризуется умышленной виной в виде прямого умысла. Организатор осознает, что создает НВФ в определенных целях или руководит им и желает создать его и (или) управлять им. Участник осознает свою принадлежность к НВФ, цели (предназначение) этого формирования, характер своего участия в нем и желает участвовать в таком формировании.</a:t>
            </a:r>
          </a:p>
          <a:p>
            <a:pPr indent="450000" algn="just">
              <a:defRPr/>
            </a:pPr>
            <a:endParaRPr lang="ru-RU" sz="1050" dirty="0"/>
          </a:p>
          <a:p>
            <a:pPr indent="450000" algn="just">
              <a:defRPr/>
            </a:pPr>
            <a:r>
              <a:rPr lang="ru-RU" sz="1050" dirty="0"/>
              <a:t>Если лицо добросовестно заблуждалось относительно незаконности вооруженного формирования, в которое вступило, считая его законным, то вопрос о его ответственности за участие в НВФ должен решаться по правилам фактической ошибки. В подобном случае нет умышленного участия именно в незаконном, хотя и вооруженном формировании, поэтому лицо может нести ответственность лишь за те действия, в которых содержится иной состав преступления.</a:t>
            </a:r>
          </a:p>
          <a:p>
            <a:pPr indent="450000" algn="just">
              <a:defRPr/>
            </a:pPr>
            <a:endParaRPr lang="ru-RU" sz="1050" dirty="0"/>
          </a:p>
          <a:p>
            <a:pPr indent="450000" algn="just">
              <a:defRPr/>
            </a:pPr>
            <a:r>
              <a:rPr lang="ru-RU" sz="1050" dirty="0"/>
              <a:t>Мотивы и цели рассматриваемых деяний, как и цели самого НВФ, не являются признаками данного состава преступления. Они учитываются при назначении наказания, разграничении со схожими преступлениями (ст. 209, 210, 278, 279 </a:t>
            </a:r>
            <a:r>
              <a:rPr lang="ru-RU" sz="1050" dirty="0" smtClean="0"/>
              <a:t>УК РФ) </a:t>
            </a:r>
            <a:r>
              <a:rPr lang="ru-RU" sz="1050" dirty="0"/>
              <a:t>и решении вопроса о совокупности преступлений.</a:t>
            </a:r>
          </a:p>
          <a:p>
            <a:pPr indent="450000" algn="just">
              <a:defRPr/>
            </a:pPr>
            <a:endParaRPr lang="ru-RU" sz="1050" dirty="0"/>
          </a:p>
          <a:p>
            <a:pPr indent="450000" algn="just">
              <a:defRPr/>
            </a:pPr>
            <a:r>
              <a:rPr lang="ru-RU" sz="1050" dirty="0"/>
              <a:t>Субъект организации или участия в НВФ - общий.</a:t>
            </a:r>
          </a:p>
          <a:p>
            <a:pPr indent="450000" algn="just">
              <a:defRPr/>
            </a:pPr>
            <a:endParaRPr lang="ru-RU" sz="1050" dirty="0"/>
          </a:p>
          <a:p>
            <a:pPr indent="450000" algn="just">
              <a:defRPr/>
            </a:pPr>
            <a:r>
              <a:rPr lang="ru-RU" sz="1050" dirty="0"/>
              <a:t>Примечание к ст. 208 </a:t>
            </a:r>
            <a:r>
              <a:rPr lang="ru-RU" sz="1050" dirty="0" smtClean="0"/>
              <a:t>УК РФ </a:t>
            </a:r>
            <a:r>
              <a:rPr lang="ru-RU" sz="1050" dirty="0"/>
              <a:t>определяет специальное основание освобождения от уголовной ответственности участника НВФ при наличии следующих условий: 1) добровольное прекращение участия в НВФ; 2) сдача оружия; 3) отсутствие в действиях участника НВФ иного состава преступления.</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13"/>
          <p:cNvSpPr>
            <a:spLocks noChangeArrowheads="1"/>
          </p:cNvSpPr>
          <p:nvPr/>
        </p:nvSpPr>
        <p:spPr bwMode="auto">
          <a:xfrm>
            <a:off x="6350" y="188913"/>
            <a:ext cx="895826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Бандитизм (ст. </a:t>
            </a:r>
            <a:r>
              <a:rPr lang="ru-RU" b="1" dirty="0" smtClean="0"/>
              <a:t>209 УК РФ)</a:t>
            </a:r>
            <a:endParaRPr lang="ru-RU" b="1" dirty="0"/>
          </a:p>
        </p:txBody>
      </p:sp>
      <p:sp>
        <p:nvSpPr>
          <p:cNvPr id="2" name="Прямоугольник 1"/>
          <p:cNvSpPr/>
          <p:nvPr/>
        </p:nvSpPr>
        <p:spPr>
          <a:xfrm>
            <a:off x="15875" y="765175"/>
            <a:ext cx="9137650" cy="5262563"/>
          </a:xfrm>
          <a:prstGeom prst="rect">
            <a:avLst/>
          </a:prstGeom>
        </p:spPr>
        <p:txBody>
          <a:bodyPr>
            <a:spAutoFit/>
          </a:bodyPr>
          <a:lstStyle/>
          <a:p>
            <a:pPr indent="450000" algn="just">
              <a:defRPr/>
            </a:pPr>
            <a:r>
              <a:rPr lang="ru-RU" sz="1050" dirty="0"/>
              <a:t>Бандитизм в его различных формах - это чрезвычайно опасное преступление, известное в России с древнейших времен. В советский период совершение бандитизма как одной из разновидностей организованной преступности рассматривалось властными структурами как явление, несовместимое с социалистическим строем. Вследствие этого уголовные дела о бандитизме практически не возбуждались, а содеянное дробилось на отдельные эпизоды, квалифицируемые как разбой, вымогательство, убийство и другие преступления.</a:t>
            </a:r>
          </a:p>
          <a:p>
            <a:pPr indent="450000" algn="just">
              <a:defRPr/>
            </a:pPr>
            <a:endParaRPr lang="ru-RU" sz="1050" dirty="0"/>
          </a:p>
          <a:p>
            <a:pPr indent="450000" algn="just">
              <a:defRPr/>
            </a:pPr>
            <a:r>
              <a:rPr lang="ru-RU" sz="1050" dirty="0"/>
              <a:t>В Уголовном кодексе Российской Федерации 1996 г. данный вид преступления отнесен к категории особо тяжких, представляющих реальную угрозу как для личной безопасности граждан, их имущества, так и нормального функционирования государственных, общественных структур в экономической и иных сферах деятельности.</a:t>
            </a:r>
          </a:p>
          <a:p>
            <a:pPr indent="450000" algn="just">
              <a:defRPr/>
            </a:pPr>
            <a:endParaRPr lang="ru-RU" sz="1050" dirty="0"/>
          </a:p>
          <a:p>
            <a:pPr indent="450000" algn="just">
              <a:defRPr/>
            </a:pPr>
            <a:r>
              <a:rPr lang="ru-RU" sz="1050" dirty="0"/>
              <a:t>Анализ уголовно-правовой нормы об ответственности за бандитизм показывает, что для квалификации действий подозреваемых (обвиняемых) по ст. 209 </a:t>
            </a:r>
            <a:r>
              <a:rPr lang="ru-RU" sz="1050" dirty="0" smtClean="0"/>
              <a:t>УК РФ </a:t>
            </a:r>
            <a:r>
              <a:rPr lang="ru-RU" sz="1050" dirty="0"/>
              <a:t>необходимо, прежде всего, установление признаков банды.</a:t>
            </a:r>
          </a:p>
          <a:p>
            <a:pPr indent="450000" algn="just">
              <a:defRPr/>
            </a:pPr>
            <a:endParaRPr lang="ru-RU" sz="1050" dirty="0"/>
          </a:p>
          <a:p>
            <a:pPr indent="450000" algn="just">
              <a:defRPr/>
            </a:pPr>
            <a:r>
              <a:rPr lang="ru-RU" sz="1050" dirty="0"/>
              <a:t>Статья </a:t>
            </a:r>
            <a:r>
              <a:rPr lang="ru-RU" sz="1050" dirty="0" smtClean="0"/>
              <a:t>209 УК РФ </a:t>
            </a:r>
            <a:r>
              <a:rPr lang="ru-RU" sz="1050" dirty="0"/>
              <a:t>состоит из 3-х частей. В ч. I предусмотрена ответственность за создание устойчивой вооруженной группы (банды) в целях нападения на граждан и организации, а равно руководство такой группой (бандой).</a:t>
            </a:r>
          </a:p>
          <a:p>
            <a:pPr indent="450000" algn="just">
              <a:defRPr/>
            </a:pPr>
            <a:endParaRPr lang="ru-RU" sz="1050" dirty="0"/>
          </a:p>
          <a:p>
            <a:pPr indent="450000" algn="just">
              <a:defRPr/>
            </a:pPr>
            <a:r>
              <a:rPr lang="ru-RU" sz="1050" dirty="0"/>
              <a:t>Часть 2 регламентирует ответственность за участие в устойчивой вооруженной группе (банде) или в совершаемых ею нападениях. В ч. 3 содержится признак, квалифицирующий данное преступление как создание и руководство бандой, а также участие в ней или в совершенных ею </a:t>
            </a:r>
            <a:r>
              <a:rPr lang="ru-RU" sz="1050" dirty="0" smtClean="0"/>
              <a:t>нападениях </a:t>
            </a:r>
            <a:r>
              <a:rPr lang="ru-RU" sz="1050" dirty="0"/>
              <a:t>лицом с использованием своего служебного положения. Таким образом с объективной стороны данное преступление выражается в различных формах: 1) в создании банды; 2) руководстве ею; 3) участии в банде или совершаемых бандой нападениях.</a:t>
            </a:r>
          </a:p>
          <a:p>
            <a:pPr indent="450000" algn="just">
              <a:defRPr/>
            </a:pPr>
            <a:endParaRPr lang="ru-RU" sz="1050" dirty="0"/>
          </a:p>
          <a:p>
            <a:pPr indent="450000" algn="just">
              <a:defRPr/>
            </a:pPr>
            <a:r>
              <a:rPr lang="ru-RU" sz="1050" dirty="0"/>
              <a:t>Раскрывая понятия банды, необходимо уяснить, что закон указывает три основных признака банды: наличие группы лиц, устойчивость, вооруженность. Данные признаки очень точно сформулированы в Постановлении Пленума Верховного Суда РФ от 17 января 1997 г. "О практике применения судами законодательства об ответственности за бандитизм". В п. 2 выше - названного Постановления "под бандой следует понимать организованную устойчивую группу из двух или более лиц, заранее объединившихся для совершения нападений на граждан или организации. Банда может быть создана и для одного, но требующего тщательной подготовки нападения". Из определения видно, что банда может состоять из двух человек, действующих по предварительному сговору. Например, совершение вооруженного ограбления банка. Отличительной чертой банды от других преступных групп по предварительному сговору является ее устойчивость и вооруженность.</a:t>
            </a:r>
          </a:p>
          <a:p>
            <a:pPr indent="450000" algn="just">
              <a:defRPr/>
            </a:pPr>
            <a:endParaRPr lang="ru-RU" sz="1050" dirty="0"/>
          </a:p>
          <a:p>
            <a:pPr indent="450000" algn="just">
              <a:defRPr/>
            </a:pPr>
            <a:r>
              <a:rPr lang="ru-RU" sz="1050" dirty="0"/>
              <a:t>Анализ судебных и следственных ошибок по делам о бандитизме показывает, что значительную трудность для суда и следствия представляет доказывание такого трудно материализуемого признака как устойчивость вооруженной группы. При этом особые затруднения вызывает уяснение необходимого перечня фактических данных, обнаружение и процессуальное закрепление которых было бы достаточно для доказывания устойчивости криминальной группировки, совершившей вооруженные нападения.</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37650" cy="5632311"/>
          </a:xfrm>
          <a:prstGeom prst="rect">
            <a:avLst/>
          </a:prstGeom>
        </p:spPr>
        <p:txBody>
          <a:bodyPr>
            <a:spAutoFit/>
          </a:bodyPr>
          <a:lstStyle/>
          <a:p>
            <a:pPr indent="450000" algn="just">
              <a:defRPr/>
            </a:pPr>
            <a:r>
              <a:rPr lang="ru-RU" sz="1000" dirty="0"/>
              <a:t>соучастниками и формами и методами деятельности. В п. 4 приводимого выше Постановления Пленума Верховного Суда указывается, что "об устойчивости банды свидетельствуют такие признаки, как стабильность ее состава и организационных структур, тесная взаимосвязь между ее членами (сплоченность), согласованность их действий, постоянство форм и методов преступной деятельности, неоднократность совершения преступлений или наличие умысла на их систематическое совершение в будущем и т.д.". Между тем названные признаки также нуждаются в определенном уточнении и конкретизации.</a:t>
            </a:r>
          </a:p>
          <a:p>
            <a:pPr indent="450000" algn="just">
              <a:defRPr/>
            </a:pPr>
            <a:endParaRPr lang="ru-RU" sz="1000" dirty="0"/>
          </a:p>
          <a:p>
            <a:pPr indent="450000" algn="just">
              <a:defRPr/>
            </a:pPr>
            <a:r>
              <a:rPr lang="ru-RU" sz="1000" dirty="0"/>
              <a:t>Например, сплоченность группы чаще всего понимается как </a:t>
            </a:r>
            <a:r>
              <a:rPr lang="ru-RU" sz="1000" dirty="0" err="1"/>
              <a:t>объединенность</a:t>
            </a:r>
            <a:r>
              <a:rPr lang="ru-RU" sz="1000" dirty="0"/>
              <a:t> в одно целое, согласованность в своих действиях и поступках, организованность, единодушие. Таким образом, бандформирование может считаться сплоченным (устойчивым), если большинство ее членов раздели групповые цели преступной деятельности, а именно совершение </a:t>
            </a:r>
            <a:r>
              <a:rPr lang="ru-RU" sz="1000" dirty="0" smtClean="0"/>
              <a:t>вооруженных нападений </a:t>
            </a:r>
            <a:r>
              <a:rPr lang="ru-RU" sz="1000" dirty="0"/>
              <a:t>на граждан либо организации. Консолидация криминальной группировки лишь на этой мотивационной основе позволяет говорить о наличии сплоченной преступной группы, т.е. банды.</a:t>
            </a:r>
          </a:p>
          <a:p>
            <a:pPr indent="450000" algn="just">
              <a:defRPr/>
            </a:pPr>
            <a:endParaRPr lang="ru-RU" sz="1000" dirty="0"/>
          </a:p>
          <a:p>
            <a:pPr indent="450000" algn="just">
              <a:defRPr/>
            </a:pPr>
            <a:r>
              <a:rPr lang="ru-RU" sz="1000" dirty="0"/>
              <a:t>Что же касается другого показателя - устойчивости постоянство форм и методов преступной деятельности, то каждая группировка нередко имеет свой "почерк" - особую методику определения объектов нападения, способов ведения разведки, специфику совершения нападения и поведения членов банды, обеспечения прикрытия, отходов с места совершения преступлений и т.д.</a:t>
            </a:r>
          </a:p>
          <a:p>
            <a:pPr indent="450000" algn="just">
              <a:defRPr/>
            </a:pPr>
            <a:endParaRPr lang="ru-RU" sz="1000" dirty="0"/>
          </a:p>
          <a:p>
            <a:pPr indent="450000" algn="just">
              <a:defRPr/>
            </a:pPr>
            <a:r>
              <a:rPr lang="ru-RU" sz="1000" dirty="0"/>
              <a:t>В определенной детализации нуждается и такой показатель устойчивости бандитской группировки, как стабильность организационных структур. Преступные группы, как и любые малые социальные группы, могут отличаться по степени своего развития, в </a:t>
            </a:r>
            <a:r>
              <a:rPr lang="ru-RU" sz="1000" dirty="0" err="1"/>
              <a:t>т.ч</a:t>
            </a:r>
            <a:r>
              <a:rPr lang="ru-RU" sz="1000" dirty="0"/>
              <a:t>. и организованности. Эти группы могут носить характер от аморфных слабо структурированных до высокоорганизованных с четкой внутригрупповой иерархией, распределением ролей и т.д.</a:t>
            </a:r>
          </a:p>
          <a:p>
            <a:pPr indent="450000" algn="just">
              <a:defRPr/>
            </a:pPr>
            <a:endParaRPr lang="ru-RU" sz="1000" dirty="0"/>
          </a:p>
          <a:p>
            <a:pPr indent="450000" algn="just">
              <a:defRPr/>
            </a:pPr>
            <a:r>
              <a:rPr lang="ru-RU" sz="1000" dirty="0"/>
              <a:t>Обязательным признаком банды является ее вооруженность. Она имеет место, если оружием владеет хотя бы один из ее участников. Однако другие члены банды должны быть осведомлены об имеющемся оружии и его назначении. При решении вопроса о признании оружием предметов, используемых членами банды, следует руководствоваться Федеральным законом "Об оружии" от 13 декабря 1996 г. Согласно этому закону о вооруженности при бандитизме следует говорить тогда, когда банда имеет оружие: а) огнестрельное; б) холодное; в) метательное; г) газовое, на приобретение которого требуется разрешение; д) пневматическое, оборот которого в Российской Федерации ограничен спортивными объемами</a:t>
            </a:r>
            <a:r>
              <a:rPr lang="ru-RU" sz="1000" dirty="0" smtClean="0"/>
              <a:t>.</a:t>
            </a:r>
            <a:endParaRPr lang="ru-RU" sz="1000" dirty="0"/>
          </a:p>
          <a:p>
            <a:pPr indent="450000" algn="just">
              <a:defRPr/>
            </a:pPr>
            <a:r>
              <a:rPr lang="ru-RU" sz="1000" dirty="0"/>
              <a:t>Количество оружия, способы его изготовления, а также законность или незаконность владения им на квалификацию не влияют.</a:t>
            </a:r>
          </a:p>
          <a:p>
            <a:pPr indent="450000" algn="just">
              <a:defRPr/>
            </a:pPr>
            <a:endParaRPr lang="ru-RU" sz="1000" dirty="0"/>
          </a:p>
          <a:p>
            <a:pPr indent="450000" algn="just">
              <a:defRPr/>
            </a:pPr>
            <a:r>
              <a:rPr lang="ru-RU" sz="1000" dirty="0"/>
              <a:t>Механические распылители, аэрозольные устройства, снаряженные слезоточивыми и раздражающими веществами, электрошоковые устройства и т.п. нельзя рассматривать в качестве оружия применительно к ст. 209 </a:t>
            </a:r>
            <a:r>
              <a:rPr lang="ru-RU" sz="1000" dirty="0" smtClean="0"/>
              <a:t>УК РФ, </a:t>
            </a:r>
            <a:r>
              <a:rPr lang="ru-RU" sz="1000" dirty="0"/>
              <a:t>поскольку для их приобретения не требуется лицензии</a:t>
            </a:r>
            <a:r>
              <a:rPr lang="ru-RU" sz="1000" dirty="0" smtClean="0"/>
              <a:t>.</a:t>
            </a:r>
            <a:endParaRPr lang="ru-RU" sz="1000" dirty="0"/>
          </a:p>
          <a:p>
            <a:pPr indent="450000" algn="just">
              <a:defRPr/>
            </a:pPr>
            <a:r>
              <a:rPr lang="ru-RU" sz="1000" dirty="0"/>
              <a:t>Следует учитывать, что наличие у участников преступной группы иных предметов, которые могли быть использованы или использовались в качестве оружия при совершении нападений (топоры, ломы и т.д.), не дают основания говорить о вооруженности группы в смысле, трактуемом ст. 209 </a:t>
            </a:r>
            <a:r>
              <a:rPr lang="ru-RU" sz="1000" dirty="0" smtClean="0"/>
              <a:t>УК РФ. </a:t>
            </a:r>
            <a:r>
              <a:rPr lang="ru-RU" sz="1000" dirty="0"/>
              <a:t>Такое же уголовно-правовое значение придается муляжам, макетам оружия или его неисправным экземплярам.</a:t>
            </a:r>
          </a:p>
          <a:p>
            <a:pPr indent="450000" algn="just">
              <a:defRPr/>
            </a:pPr>
            <a:endParaRPr lang="ru-RU" sz="1000" dirty="0"/>
          </a:p>
          <a:p>
            <a:pPr indent="450000" algn="just">
              <a:defRPr/>
            </a:pPr>
            <a:r>
              <a:rPr lang="ru-RU" sz="1000" dirty="0"/>
              <a:t>Пленум Верховного Суда РФ разъясняет, что вооруженное нападение следует считать состоявшимся и в тех случаях, когда имевшееся у членов банды оружие не применялось, а цель преступления была достигнута за счет высказанной или очевидной для потерпевшего угрозы его применения.</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37650" cy="4294188"/>
          </a:xfrm>
          <a:prstGeom prst="rect">
            <a:avLst/>
          </a:prstGeom>
        </p:spPr>
        <p:txBody>
          <a:bodyPr>
            <a:spAutoFit/>
          </a:bodyPr>
          <a:lstStyle/>
          <a:p>
            <a:pPr indent="450000" algn="just">
              <a:defRPr/>
            </a:pPr>
            <a:r>
              <a:rPr lang="ru-RU" sz="1050" dirty="0"/>
              <a:t>Важным признаком банды является цель ее создания - нападение на граждан и организации. По мнению Пленума Верховного Суда, под нападением "следует понимать действия, направленные на достижение преступного результата путем применения насилия над потерпевшим либо создания реальной угрозы его применения. Нападение следует считать состоявшимся и в случае, если оружие, имеющееся у членов банды, не применялось". Сложным для квалификации указанного деяния является понимание термина создание. Создание банды предполагает совершение любых действий, результатом которых стало образование организованной устойчивой вооруженной группы в целях нападения на граждан и организации. Создание банды является оконченным составом преступления независимо от того, были ли совершены намечаемые ими преступления. В случае, если действия лица не привели по независящим от него обстоятельствам к созданию вооруженной преступной группы, они должны быть квалифицированы как покушение на создание банды.</a:t>
            </a:r>
          </a:p>
          <a:p>
            <a:pPr indent="450000" algn="just">
              <a:defRPr/>
            </a:pPr>
            <a:endParaRPr lang="ru-RU" sz="1050" dirty="0"/>
          </a:p>
          <a:p>
            <a:pPr indent="450000" algn="just">
              <a:defRPr/>
            </a:pPr>
            <a:r>
              <a:rPr lang="ru-RU" sz="1050" dirty="0"/>
              <a:t>Под руководством банды (п. 8 Постановления Пленума Верховного Суда РФ) понимается принятие решений, связанных как с планированием, материальным обеспечением и организацией преступной деятельности банды, так и совершением ею конкретных нападений.</a:t>
            </a:r>
          </a:p>
          <a:p>
            <a:pPr indent="450000" algn="just">
              <a:defRPr/>
            </a:pPr>
            <a:endParaRPr lang="ru-RU" sz="1050" dirty="0"/>
          </a:p>
          <a:p>
            <a:pPr indent="450000" algn="just">
              <a:defRPr/>
            </a:pPr>
            <a:r>
              <a:rPr lang="ru-RU" sz="1050" dirty="0"/>
              <a:t>Ответственность за участие в банде предусмотрена ч. 2 ст. 209 </a:t>
            </a:r>
            <a:r>
              <a:rPr lang="ru-RU" sz="1050" dirty="0" smtClean="0"/>
              <a:t>УК РФ. </a:t>
            </a:r>
            <a:r>
              <a:rPr lang="ru-RU" sz="1050" dirty="0"/>
              <a:t>Членом банды является лицо, которое дало согласие на участие в деятельности банды и подтвердило его своей практической деятельностью в любой форме. Таким образом, участие в банде представляет собой не только непосредственное участие в совершаемых ею нападениях, но и в выполнении членами банды иных активных действий, направленных на ее финансирование, обеспечение оружием, транспортом, вербовку членов, выбор объекта для нападения и т.п. </a:t>
            </a:r>
          </a:p>
          <a:p>
            <a:pPr indent="450000" algn="just">
              <a:defRPr/>
            </a:pPr>
            <a:endParaRPr lang="ru-RU" sz="1050" dirty="0"/>
          </a:p>
          <a:p>
            <a:pPr indent="450000" algn="just">
              <a:defRPr/>
            </a:pPr>
            <a:r>
              <a:rPr lang="ru-RU" sz="1050" dirty="0"/>
              <a:t>От членства в банде следует отличать пособничество бандитизму, когда лицо эпизодически оказывает содействие членам банды. Пособничество включает в себя различные действия: от доставки членов банды к месту совершения преступления до нахождения на страже. Выполнение указанных действий следует квалифицировать по ст. 33 и 209 </a:t>
            </a:r>
            <a:r>
              <a:rPr lang="ru-RU" sz="1050" dirty="0" smtClean="0"/>
              <a:t>УК РФ.</a:t>
            </a:r>
            <a:endParaRPr lang="ru-RU" sz="1050" dirty="0"/>
          </a:p>
          <a:p>
            <a:pPr indent="450000" algn="just">
              <a:defRPr/>
            </a:pPr>
            <a:endParaRPr lang="ru-RU" sz="1050" dirty="0"/>
          </a:p>
          <a:p>
            <a:pPr indent="450000" algn="just">
              <a:defRPr/>
            </a:pPr>
            <a:r>
              <a:rPr lang="ru-RU" sz="1050" dirty="0"/>
              <a:t>С субъективной стороны бандитизм характеризуется прямым умыслом и специальной целью - совершение нападений.</a:t>
            </a:r>
          </a:p>
          <a:p>
            <a:pPr indent="450000" algn="just">
              <a:defRPr/>
            </a:pPr>
            <a:endParaRPr lang="ru-RU" sz="1050" dirty="0"/>
          </a:p>
          <a:p>
            <a:pPr indent="450000" algn="just">
              <a:defRPr/>
            </a:pPr>
            <a:r>
              <a:rPr lang="ru-RU" sz="1050" dirty="0"/>
              <a:t>Субъектом бандитизма является вменяемое лицо, достигшее 16-летнегс возраста. Лица в возрасте от четырнадцати до шестнадцати лет, совершившие в составе банды преступления, ответственность за которые предусмотрена с четырнадцатилетнего возраста, отвечают по соответствующим статям </a:t>
            </a:r>
            <a:r>
              <a:rPr lang="ru-RU" sz="1050" dirty="0" smtClean="0"/>
              <a:t>УК РФ.</a:t>
            </a:r>
            <a:endParaRPr lang="ru-RU" sz="105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11"/>
          <p:cNvSpPr>
            <a:spLocks noChangeArrowheads="1"/>
          </p:cNvSpPr>
          <p:nvPr/>
        </p:nvSpPr>
        <p:spPr bwMode="auto">
          <a:xfrm>
            <a:off x="20638" y="188913"/>
            <a:ext cx="89439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Организация преступного сообщества (преступной организации) (ст. </a:t>
            </a:r>
            <a:r>
              <a:rPr lang="ru-RU" sz="1600" b="1" dirty="0" smtClean="0"/>
              <a:t>210 УК РФ)</a:t>
            </a:r>
            <a:endParaRPr lang="ru-RU" sz="1600" b="1" dirty="0"/>
          </a:p>
        </p:txBody>
      </p:sp>
      <p:sp>
        <p:nvSpPr>
          <p:cNvPr id="2" name="Прямоугольник 1"/>
          <p:cNvSpPr/>
          <p:nvPr/>
        </p:nvSpPr>
        <p:spPr>
          <a:xfrm>
            <a:off x="0" y="836613"/>
            <a:ext cx="9123363" cy="5586412"/>
          </a:xfrm>
          <a:prstGeom prst="rect">
            <a:avLst/>
          </a:prstGeom>
        </p:spPr>
        <p:txBody>
          <a:bodyPr>
            <a:spAutoFit/>
          </a:bodyPr>
          <a:lstStyle/>
          <a:p>
            <a:pPr indent="450000" algn="just">
              <a:defRPr/>
            </a:pPr>
            <a:r>
              <a:rPr lang="ru-RU" sz="1050" dirty="0"/>
              <a:t>Проблема организованной преступности является чрезвычайно актуальной. Мировое сообщество ставит ее по значимости на второе-третье место после вопросов об экономическом положении и политическом состоянии в обществе. В нашей стране организованной преступности удается реализовать планы по установлению монопольного контроля над отраслями промышленного производства и торговли. Она проникла в нефтяную, золотодобывающую, перерабатывающие отрасли промышленности, кредитно-финансовую систему. По экспертным оценкам, свыше 40% валового дохода России принадлежит теневой экономике. Под непосредственным контролем организованной преступности находится наркобизнес, контрабанда, проституция. Организованная преступность использует связи с органами власти на самом высоком уровне и все больше проникает в большую политику. Она навязывает обществу свои представления о системе ценностей и норм поведения, формирует облик героя-дельца теневой экономики и лидера уголовной среды. В арсенале средств организованной преступности не последнее место занимают терроризм, убийства по найму, разжигание межнациональных и религиозных конфликтов и т.п.</a:t>
            </a:r>
          </a:p>
          <a:p>
            <a:pPr indent="450000" algn="just">
              <a:defRPr/>
            </a:pPr>
            <a:endParaRPr lang="ru-RU" sz="1050" dirty="0"/>
          </a:p>
          <a:p>
            <a:pPr indent="450000" algn="just">
              <a:defRPr/>
            </a:pPr>
            <a:r>
              <a:rPr lang="ru-RU" sz="1050" dirty="0"/>
              <a:t>Введение в уголовный закон ст. 210 </a:t>
            </a:r>
            <a:r>
              <a:rPr lang="ru-RU" sz="1050" dirty="0" smtClean="0"/>
              <a:t>УК РФ </a:t>
            </a:r>
            <a:r>
              <a:rPr lang="ru-RU" sz="1050" dirty="0"/>
              <a:t>- это реакция государства на негативные процессы, происходящие в обществе, значительно пораженном организованной преступностью. Данная статья предусматривает ответственность за создание преступного сообщества (преступной организации) и за участие в нем.</a:t>
            </a:r>
          </a:p>
          <a:p>
            <a:pPr indent="450000" algn="just">
              <a:defRPr/>
            </a:pPr>
            <a:endParaRPr lang="ru-RU" sz="1050" dirty="0"/>
          </a:p>
          <a:p>
            <a:pPr indent="450000" algn="just">
              <a:defRPr/>
            </a:pPr>
            <a:r>
              <a:rPr lang="ru-RU" sz="1050" dirty="0"/>
              <a:t>Преступное сообщество (преступная организация) законодателем отнесено к сложному соучастию, определение которого содержится в ч. 4 ст. 35 </a:t>
            </a:r>
            <a:r>
              <a:rPr lang="ru-RU" sz="1050" dirty="0" smtClean="0"/>
              <a:t>УК РФ: </a:t>
            </a:r>
            <a:r>
              <a:rPr lang="ru-RU" sz="1050" dirty="0"/>
              <a:t>"преступление признается совершенным преступным сообществом (преступной организацией), если оно совершено сплоченной организованной группой (организацией), созданной для совершения тяжких и особо тяжких преступлений, либо объединением организованных групп, созданных в тех же целях". Таким образом, характерными признаками преступного сообщества (преступной организации) являются организованность, сплоченность и специальная цель - совершение тяжких и особо тяжких преступлений. На практике вызывает значительные трудности исследование доказательств в части признания организованной группы сплоченной.</a:t>
            </a:r>
          </a:p>
          <a:p>
            <a:pPr indent="450000" algn="just">
              <a:defRPr/>
            </a:pPr>
            <a:endParaRPr lang="ru-RU" sz="1050" dirty="0"/>
          </a:p>
          <a:p>
            <a:pPr indent="450000" algn="just">
              <a:defRPr/>
            </a:pPr>
            <a:r>
              <a:rPr lang="ru-RU" sz="1050" dirty="0"/>
              <a:t>Сплоченность - это социально-психологическая характеристика преступной организации, которая подразумевает единодушие в действиях, совместимость и постоянный характер отношений между членами преступной организации. Значительное влияние на объединение членов вокруг преступного замысла, формирование соответствующего микроклимата оказывают лидеры преступного сообщества (организации). Чем выше авторитет лидера, тем выше социально-психологическая общность членов, тем </a:t>
            </a:r>
            <a:r>
              <a:rPr lang="ru-RU" sz="1050" dirty="0" err="1"/>
              <a:t>сплоченнее</a:t>
            </a:r>
            <a:r>
              <a:rPr lang="ru-RU" sz="1050" dirty="0"/>
              <a:t> преступное сообщество.</a:t>
            </a:r>
          </a:p>
          <a:p>
            <a:pPr indent="450000" algn="just">
              <a:defRPr/>
            </a:pPr>
            <a:endParaRPr lang="ru-RU" sz="1050" dirty="0"/>
          </a:p>
          <a:p>
            <a:pPr indent="450000" algn="just">
              <a:defRPr/>
            </a:pPr>
            <a:r>
              <a:rPr lang="ru-RU" sz="1050" dirty="0"/>
              <a:t>Важным фактором для квалификации является наличие специальной цели, которая заключается "в создании преступного сообщества (организации) для совершения тяжких и особо тяжких преступлений". Согласно ч. 4 и 5 ст. 15 </a:t>
            </a:r>
            <a:r>
              <a:rPr lang="ru-RU" sz="1050" dirty="0" smtClean="0"/>
              <a:t>УК РФ </a:t>
            </a:r>
            <a:r>
              <a:rPr lang="ru-RU" sz="1050" dirty="0"/>
              <a:t>тяжкими признаются деяния, за совершение которых максимальное наказание не превышает 10 лет лишения свободы, а особо тяжкими - на срок свыше 10 лет лишения свободы или более строгое наказание.</a:t>
            </a:r>
          </a:p>
          <a:p>
            <a:pPr indent="450000" algn="just">
              <a:defRPr/>
            </a:pPr>
            <a:endParaRPr lang="ru-RU" sz="1050" dirty="0"/>
          </a:p>
          <a:p>
            <a:pPr indent="450000" algn="just">
              <a:defRPr/>
            </a:pPr>
            <a:r>
              <a:rPr lang="ru-RU" sz="1050" dirty="0"/>
              <a:t>Объектом преступления, предусмотренного ст. 210 </a:t>
            </a:r>
            <a:r>
              <a:rPr lang="ru-RU" sz="1050" dirty="0" smtClean="0"/>
              <a:t>УК РФ, </a:t>
            </a:r>
            <a:r>
              <a:rPr lang="ru-RU" sz="1050" dirty="0"/>
              <a:t>является общественная безопасность, так как совершение тяжких и особо тяжких преступлений не только дестабилизирует социально-экономическую обстановку в стране, но и несет потенциальную угрозу для жизни и здоровья граждан.</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5888"/>
            <a:ext cx="9123363" cy="5940088"/>
          </a:xfrm>
          <a:prstGeom prst="rect">
            <a:avLst/>
          </a:prstGeom>
        </p:spPr>
        <p:txBody>
          <a:bodyPr>
            <a:spAutoFit/>
          </a:bodyPr>
          <a:lstStyle/>
          <a:p>
            <a:pPr indent="450000" algn="just">
              <a:defRPr/>
            </a:pPr>
            <a:r>
              <a:rPr lang="ru-RU" sz="1000" dirty="0"/>
              <a:t>С объективной стороны ответственность за данное преступление дифференцируется в зависимости от характера и степени участия конкретного лица в совершении деяния и выражается: во-первых, в создании преступного сообщества (организации), а равно в создании объединения организаторов, руководителей или иных представителей организованных групп; во-вторых в руководстве таким сообществом (организацией) или входящими в него структурными подразделениями; в-третьих, в участии в преступном сообществе (преступной организации); в-четвертых, в участии в объединении организаторов, руководителей или иных представителей организованных групп.</a:t>
            </a:r>
          </a:p>
          <a:p>
            <a:pPr indent="450000" algn="just">
              <a:defRPr/>
            </a:pPr>
            <a:endParaRPr lang="ru-RU" sz="1000" dirty="0"/>
          </a:p>
          <a:p>
            <a:pPr indent="450000" algn="just">
              <a:defRPr/>
            </a:pPr>
            <a:r>
              <a:rPr lang="ru-RU" sz="1000" dirty="0"/>
              <a:t>Создание преступного сообщества (организации) выражается в определении направлений деятельности преступного сообщества, в разработке структуры, материальном обеспечении преступной деятельности, вербовке членов и т.п. Особенностью создания объединения организаторов, руководителей или иных представителей организованных групп является то обстоятельство, что оно создается для координации действий различных групп в едином направлении. В состав такого объединения могут входить неформальные лидеры, преступные авторитеты и т.п. Объединение может быть как постоянным, так и эпизодически собирать своих членов.</a:t>
            </a:r>
          </a:p>
          <a:p>
            <a:pPr indent="450000" algn="just">
              <a:defRPr/>
            </a:pPr>
            <a:endParaRPr lang="ru-RU" sz="1000" dirty="0"/>
          </a:p>
          <a:p>
            <a:pPr indent="450000" algn="just">
              <a:defRPr/>
            </a:pPr>
            <a:r>
              <a:rPr lang="ru-RU" sz="1000" dirty="0"/>
              <a:t>Руководство преступным сообществом (организацией) и входящими в него структурными подразделениями предполагает активную деятельность, направленную на объединение усилий членов указанных формирований, лидерство их руководителя. Данная деятельность заключается в разработке планов функционирования сообщества и совершения отдельных преступлений, в поддержании дисциплины, в распределении ролей и функций между членами сообщества, в контроле по исполнению заданий членами организации и т.п. </a:t>
            </a:r>
          </a:p>
          <a:p>
            <a:pPr indent="450000" algn="just">
              <a:defRPr/>
            </a:pPr>
            <a:endParaRPr lang="ru-RU" sz="1000" dirty="0"/>
          </a:p>
          <a:p>
            <a:pPr indent="450000" algn="just">
              <a:defRPr/>
            </a:pPr>
            <a:r>
              <a:rPr lang="ru-RU" sz="1000" dirty="0"/>
              <a:t>Для организаторов оконченным данное преступление будет с момента создания сообщества, объединения организаторов; для руководителей - с момента принятия руководства данным преступным сообществом (объединением). </a:t>
            </a:r>
          </a:p>
          <a:p>
            <a:pPr indent="450000" algn="just">
              <a:defRPr/>
            </a:pPr>
            <a:endParaRPr lang="ru-RU" sz="1000" dirty="0"/>
          </a:p>
          <a:p>
            <a:pPr indent="450000" algn="just">
              <a:defRPr/>
            </a:pPr>
            <a:r>
              <a:rPr lang="ru-RU" sz="1000" dirty="0"/>
              <a:t>В соответствии с ч. 5 ст. 35 </a:t>
            </a:r>
            <a:r>
              <a:rPr lang="ru-RU" sz="1000" dirty="0" smtClean="0"/>
              <a:t>УК РФ </a:t>
            </a:r>
            <a:r>
              <a:rPr lang="ru-RU" sz="1000" dirty="0"/>
              <a:t>организаторы и руководители преступного сообщества (организации) несут ответственность за все преступления, совершенные его членами, которые входили в планы деятельности сообщества, охватывались единым умыслом. </a:t>
            </a:r>
          </a:p>
          <a:p>
            <a:pPr indent="450000" algn="just">
              <a:defRPr/>
            </a:pPr>
            <a:endParaRPr lang="ru-RU" sz="1000" dirty="0"/>
          </a:p>
          <a:p>
            <a:pPr indent="450000" algn="just">
              <a:defRPr/>
            </a:pPr>
            <a:r>
              <a:rPr lang="ru-RU" sz="1000" dirty="0"/>
              <a:t>Ответственность за участие в преступном сообществе (организации) предусмотрена в ч. 2 ст. 210 </a:t>
            </a:r>
            <a:r>
              <a:rPr lang="ru-RU" sz="1000" dirty="0" smtClean="0"/>
              <a:t>УК РФ </a:t>
            </a:r>
            <a:r>
              <a:rPr lang="ru-RU" sz="1000" dirty="0"/>
              <a:t>и заключается в даче согласия на вхождение в состав организации в качестве ее члена. Для квалификации не имеет значение, как было дано согласие, в письменной или устной форме. В то же время действия виновного должны отражать преступный характер сообщества или объединения, они должны быть причинно связаны с преступным планами и целями деятельности сообщества и должны вписываться в русло общей направленности функционирования сообщества или объединения.</a:t>
            </a:r>
          </a:p>
          <a:p>
            <a:pPr indent="450000" algn="just">
              <a:defRPr/>
            </a:pPr>
            <a:endParaRPr lang="ru-RU" sz="1000" dirty="0"/>
          </a:p>
          <a:p>
            <a:pPr indent="450000" algn="just">
              <a:defRPr/>
            </a:pPr>
            <a:r>
              <a:rPr lang="ru-RU" sz="1000" dirty="0"/>
              <a:t>Для участия в объединении организаторов, руководителей или иных представителей организованных групп достаточно присутствия на заседаниях (сходках) представителей разных преступных организаций и участие в обсуждении планов и задач преступной деятельности</a:t>
            </a:r>
            <a:r>
              <a:rPr lang="ru-RU" sz="1000" dirty="0" smtClean="0"/>
              <a:t>.</a:t>
            </a:r>
            <a:endParaRPr lang="ru-RU" sz="1000" dirty="0"/>
          </a:p>
          <a:p>
            <a:pPr indent="450000" algn="just">
              <a:defRPr/>
            </a:pPr>
            <a:r>
              <a:rPr lang="ru-RU" sz="1000" dirty="0"/>
              <a:t>Участником преступного сообщества, объединения организаторов, руководителей или иных представителей организованных групп следует признавать лиц, сознающих свою принадлежность к указанным формированиям, дающих согласие на участие в них и выполняющих любые действия, причинно обусловленные членством в сообществе. Таким образом, виновным лицам должны вменяться конкретно совершенные ими преступления, охватываемые признаками организации преступного сообщества (организации), а также иные преступления, которые совершаются в связи с деятельностью сообщества.</a:t>
            </a:r>
          </a:p>
          <a:p>
            <a:pPr indent="450000" algn="just">
              <a:defRPr/>
            </a:pPr>
            <a:endParaRPr lang="ru-RU" sz="1000" dirty="0"/>
          </a:p>
          <a:p>
            <a:pPr indent="450000" algn="just">
              <a:defRPr/>
            </a:pPr>
            <a:r>
              <a:rPr lang="ru-RU" sz="1000" dirty="0"/>
              <a:t>Субъектом преступления, предусмотренного ст. 210 </a:t>
            </a:r>
            <a:r>
              <a:rPr lang="ru-RU" sz="1000" dirty="0" smtClean="0"/>
              <a:t>УК РФ, </a:t>
            </a:r>
            <a:r>
              <a:rPr lang="ru-RU" sz="1000" dirty="0"/>
              <a:t>могут быть вменяемые лица, достигшие 16-летнего возраста.</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 y="620713"/>
            <a:ext cx="9123363" cy="1546225"/>
          </a:xfrm>
          <a:prstGeom prst="rect">
            <a:avLst/>
          </a:prstGeom>
        </p:spPr>
        <p:txBody>
          <a:bodyPr>
            <a:spAutoFit/>
          </a:bodyPr>
          <a:lstStyle/>
          <a:p>
            <a:pPr indent="450000" algn="just">
              <a:defRPr/>
            </a:pPr>
            <a:r>
              <a:rPr lang="ru-RU" sz="1050" dirty="0"/>
              <a:t>Субъективная сторона преступления характеризуется умышленной виной в виде прямого умысла. Лицо сознает, что создает или руководит преступным формированием, указанным в ч. 1 ст. 210 </a:t>
            </a:r>
            <a:r>
              <a:rPr lang="ru-RU" sz="1050" dirty="0" smtClean="0"/>
              <a:t>УК РФ, </a:t>
            </a:r>
            <a:r>
              <a:rPr lang="ru-RU" sz="1050" dirty="0"/>
              <a:t>или участвует в нем (ч. 2 ст. 210 </a:t>
            </a:r>
            <a:r>
              <a:rPr lang="ru-RU" sz="1050" dirty="0" smtClean="0"/>
              <a:t>УК РФ) </a:t>
            </a:r>
            <a:r>
              <a:rPr lang="ru-RU" sz="1050" dirty="0"/>
              <a:t>и желает этого.</a:t>
            </a:r>
          </a:p>
          <a:p>
            <a:pPr indent="450000" algn="just">
              <a:defRPr/>
            </a:pPr>
            <a:endParaRPr lang="ru-RU" sz="1050" dirty="0"/>
          </a:p>
          <a:p>
            <a:pPr indent="450000" algn="just">
              <a:defRPr/>
            </a:pPr>
            <a:r>
              <a:rPr lang="ru-RU" sz="1050" dirty="0"/>
              <a:t>Квалифицированный вид преступления предусмотрен ч. 3 анализируемой статьи, в которой регламентирована ответственность за совершение рассматриваемых действий лицом с использованием своего служебного положения. Усиление ответственности основано на признаках субъекта преступления. Субъектом преступления является как должностное лицо, так и государственные служащие и служащие органов местного самоуправления, не относящиеся к числу должностных лиц, а также лица, постоянно, временно либо по специальному полномочию выполняющие организационно-распорядительные или административно-хозяйственные обязанности в коммерческой или некоммерческой организации, если они использовали свое служебное положение для совершения данного преступления.</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19"/>
          <p:cNvSpPr>
            <a:spLocks noChangeArrowheads="1"/>
          </p:cNvSpPr>
          <p:nvPr/>
        </p:nvSpPr>
        <p:spPr bwMode="auto">
          <a:xfrm>
            <a:off x="0" y="161925"/>
            <a:ext cx="8964613" cy="60325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Угон судна воздушного или водного транспорта либо железнодорожного</a:t>
            </a:r>
          </a:p>
          <a:p>
            <a:pPr algn="ctr" eaLnBrk="0" hangingPunct="0"/>
            <a:r>
              <a:rPr lang="ru-RU" sz="1600" b="1" dirty="0"/>
              <a:t> подвижного состава (ст. </a:t>
            </a:r>
            <a:r>
              <a:rPr lang="ru-RU" sz="1600" b="1" dirty="0" smtClean="0"/>
              <a:t>211 УК РФ)</a:t>
            </a:r>
            <a:endParaRPr lang="ru-RU" sz="1600" b="1" dirty="0"/>
          </a:p>
        </p:txBody>
      </p:sp>
      <p:sp>
        <p:nvSpPr>
          <p:cNvPr id="2" name="Прямоугольник 1"/>
          <p:cNvSpPr/>
          <p:nvPr/>
        </p:nvSpPr>
        <p:spPr>
          <a:xfrm>
            <a:off x="-44450" y="908050"/>
            <a:ext cx="9144000" cy="5586413"/>
          </a:xfrm>
          <a:prstGeom prst="rect">
            <a:avLst/>
          </a:prstGeom>
        </p:spPr>
        <p:txBody>
          <a:bodyPr>
            <a:spAutoFit/>
          </a:bodyPr>
          <a:lstStyle/>
          <a:p>
            <a:pPr indent="450000" algn="just">
              <a:defRPr/>
            </a:pPr>
            <a:r>
              <a:rPr lang="ru-RU" sz="1050" dirty="0"/>
              <a:t>Среди преступлений против общественной безопасности особое место занимает угон судна воздушного или водного транспорта либо железнодорожного подвижного состава, ответственность за которое предусмотрена ст. 211 </a:t>
            </a:r>
            <a:r>
              <a:rPr lang="ru-RU" sz="1050" dirty="0" smtClean="0"/>
              <a:t>УК РФ. </a:t>
            </a:r>
            <a:r>
              <a:rPr lang="ru-RU" sz="1050" dirty="0"/>
              <a:t>Угон часто сопряжен с гибелью людей, причинением вреда здоровью, материального и иного ущерба, незаконным переходом (перелетом) границы, захватом заложников и т.д.</a:t>
            </a:r>
          </a:p>
          <a:p>
            <a:pPr indent="450000" algn="just">
              <a:defRPr/>
            </a:pPr>
            <a:endParaRPr lang="ru-RU" sz="1050" dirty="0"/>
          </a:p>
          <a:p>
            <a:pPr indent="450000" algn="just">
              <a:defRPr/>
            </a:pPr>
            <a:r>
              <a:rPr lang="ru-RU" sz="1050" dirty="0"/>
              <a:t>Предметом преступления являются транспортные средства: воздушные, водные и железнодорожные. Воздушные суда включают летательные устройства: самолеты, вертолеты, мотодельтапланы и другие. Водный транспорт охватывает морские и речные суда: корабли, подводные лодки, яхты, моторные лодки, самодвижущиеся паромы и т.д. Железнодорожный подвижной состав-это локомотивы, поезда, отдельные вагоны, автодрезины и т.п.</a:t>
            </a:r>
          </a:p>
          <a:p>
            <a:pPr indent="450000" algn="just">
              <a:defRPr/>
            </a:pPr>
            <a:endParaRPr lang="ru-RU" sz="1050" dirty="0"/>
          </a:p>
          <a:p>
            <a:pPr indent="450000" algn="just">
              <a:defRPr/>
            </a:pPr>
            <a:r>
              <a:rPr lang="ru-RU" sz="1050" dirty="0"/>
              <a:t>Преступление может выражаться в захвате транспортного средства с целью угона либо также в угоне захваченного средства. Суть преступления состоит в том, что лицо, захватившее транспортное средство, получает возможность распорядиться им по своему усмотрению.</a:t>
            </a:r>
          </a:p>
          <a:p>
            <a:pPr indent="450000" algn="just">
              <a:defRPr/>
            </a:pPr>
            <a:endParaRPr lang="ru-RU" sz="1050" dirty="0"/>
          </a:p>
          <a:p>
            <a:pPr indent="450000" algn="just">
              <a:defRPr/>
            </a:pPr>
            <a:r>
              <a:rPr lang="ru-RU" sz="1050" dirty="0"/>
              <a:t>Продолжительность удержания и направление движения угнанного средства, а также дальнейшая его судьба значения не имеют.</a:t>
            </a:r>
          </a:p>
          <a:p>
            <a:pPr indent="450000" algn="just">
              <a:defRPr/>
            </a:pPr>
            <a:endParaRPr lang="ru-RU" sz="1050" dirty="0"/>
          </a:p>
          <a:p>
            <a:pPr indent="450000" algn="just">
              <a:defRPr/>
            </a:pPr>
            <a:r>
              <a:rPr lang="ru-RU" sz="1050" dirty="0"/>
              <a:t>Захват и угон возможны как при нахождении транспортного средства на стоянке, так и в движении. Под местом стоянки имеется в виду установленное место его расположения либо место вынужденной остановки. Им может быть аэродром, плавающая платформа, пристань, водное пространство, железнодорожная станция, участок железнодорожного пути и т.д.</a:t>
            </a:r>
          </a:p>
          <a:p>
            <a:pPr indent="450000" algn="just">
              <a:defRPr/>
            </a:pPr>
            <a:endParaRPr lang="ru-RU" sz="1050" dirty="0"/>
          </a:p>
          <a:p>
            <a:pPr indent="450000" algn="just">
              <a:defRPr/>
            </a:pPr>
            <a:r>
              <a:rPr lang="ru-RU" sz="1050" dirty="0"/>
              <a:t>Захват судна или железнодорожного состава считается оконченным с момента, когда угонщик устанавливает контроль над транспортным средством и его экипажем, получая возможность распорядиться этим средством по своему усмотрению.</a:t>
            </a:r>
          </a:p>
          <a:p>
            <a:pPr indent="450000" algn="just">
              <a:defRPr/>
            </a:pPr>
            <a:endParaRPr lang="ru-RU" sz="1050" dirty="0"/>
          </a:p>
          <a:p>
            <a:pPr indent="450000" algn="just">
              <a:defRPr/>
            </a:pPr>
            <a:r>
              <a:rPr lang="ru-RU" sz="1050" dirty="0"/>
              <a:t>Угон заключается в приведении захваченного транспортного средства в движение либо, если захват произошел в движении, в переходе управления им к лицам, захватившим судно либо подвижной состав. </a:t>
            </a:r>
          </a:p>
          <a:p>
            <a:pPr indent="450000" algn="just">
              <a:defRPr/>
            </a:pPr>
            <a:endParaRPr lang="ru-RU" sz="1050" dirty="0"/>
          </a:p>
          <a:p>
            <a:pPr indent="450000" algn="just">
              <a:defRPr/>
            </a:pPr>
            <a:r>
              <a:rPr lang="ru-RU" sz="1050" dirty="0"/>
              <a:t>Захват транспортного средства без цели угона не образует преступления предусмотренного ст. 211 </a:t>
            </a:r>
            <a:r>
              <a:rPr lang="ru-RU" sz="1050" dirty="0" smtClean="0"/>
              <a:t>УК РФ, </a:t>
            </a:r>
            <a:r>
              <a:rPr lang="ru-RU" sz="1050" dirty="0"/>
              <a:t>эти действия могут быть квалифицированы по другим статьям </a:t>
            </a:r>
            <a:r>
              <a:rPr lang="ru-RU" sz="1050" dirty="0" smtClean="0"/>
              <a:t>УК РФ. </a:t>
            </a:r>
            <a:endParaRPr lang="ru-RU" sz="1050" dirty="0"/>
          </a:p>
          <a:p>
            <a:pPr indent="450000" algn="just">
              <a:defRPr/>
            </a:pPr>
            <a:endParaRPr lang="ru-RU" sz="1050" dirty="0"/>
          </a:p>
          <a:p>
            <a:pPr indent="450000" algn="just">
              <a:defRPr/>
            </a:pPr>
            <a:r>
              <a:rPr lang="ru-RU" sz="1050" dirty="0"/>
              <a:t>Цель самого угона значения не имеет. Если он сопряжен, например, с похищением людей, то содеянное квалифицируется дополнительно по ст. 126 </a:t>
            </a:r>
            <a:r>
              <a:rPr lang="ru-RU" sz="1050" dirty="0" smtClean="0"/>
              <a:t>УК РФ. </a:t>
            </a:r>
            <a:r>
              <a:rPr lang="ru-RU" sz="1050" dirty="0"/>
              <a:t>В данном случае объективно происходит незаконное лишение свободы, предусмотренное ст. 127 </a:t>
            </a:r>
            <a:r>
              <a:rPr lang="ru-RU" sz="1050" dirty="0" smtClean="0"/>
              <a:t>УК РФ; </a:t>
            </a:r>
            <a:r>
              <a:rPr lang="ru-RU" sz="1050" dirty="0"/>
              <a:t>если лишаемые свободы люди находятся на транспортном средстве, это преступление охватывается угоном.</a:t>
            </a:r>
          </a:p>
          <a:p>
            <a:pPr indent="450000" algn="just">
              <a:defRPr/>
            </a:pPr>
            <a:endParaRPr lang="ru-RU" sz="1050" dirty="0"/>
          </a:p>
          <a:p>
            <a:pPr indent="450000" algn="just">
              <a:defRPr/>
            </a:pPr>
            <a:r>
              <a:rPr lang="ru-RU" sz="1050" dirty="0"/>
              <a:t>Захват и угон транспортного средства могут выступать в качестве способа совершения иного, более опасного преступления, например, государственной измены, что требует дополнительной квалификации, в частности по ст. 275 </a:t>
            </a:r>
            <a:r>
              <a:rPr lang="ru-RU" sz="1050" dirty="0" smtClean="0"/>
              <a:t>УК РФ.</a:t>
            </a:r>
            <a:endParaRPr lang="ru-RU" sz="1050" dirty="0"/>
          </a:p>
          <a:p>
            <a:pPr indent="450000" algn="just">
              <a:defRPr/>
            </a:pPr>
            <a:endParaRPr lang="ru-RU" sz="105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graphicFrame>
        <p:nvGraphicFramePr>
          <p:cNvPr id="386058" name="Object 10"/>
          <p:cNvGraphicFramePr>
            <a:graphicFrameLocks noChangeAspect="1"/>
          </p:cNvGraphicFramePr>
          <p:nvPr/>
        </p:nvGraphicFramePr>
        <p:xfrm>
          <a:off x="250825" y="1916113"/>
          <a:ext cx="485775" cy="914400"/>
        </p:xfrm>
        <a:graphic>
          <a:graphicData uri="http://schemas.openxmlformats.org/presentationml/2006/ole">
            <mc:AlternateContent xmlns:mc="http://schemas.openxmlformats.org/markup-compatibility/2006">
              <mc:Choice xmlns:v="urn:schemas-microsoft-com:vml" Requires="v">
                <p:oleObj spid="_x0000_s51239" name="Clip" r:id="rId3" imgW="1728788" imgH="3252788" progId="">
                  <p:embed/>
                </p:oleObj>
              </mc:Choice>
              <mc:Fallback>
                <p:oleObj name="Clip" r:id="rId3" imgW="1728788" imgH="3252788"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16113"/>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4" name="Text Box 11"/>
          <p:cNvSpPr txBox="1">
            <a:spLocks noChangeArrowheads="1"/>
          </p:cNvSpPr>
          <p:nvPr/>
        </p:nvSpPr>
        <p:spPr bwMode="auto">
          <a:xfrm>
            <a:off x="914400" y="3429000"/>
            <a:ext cx="8229600" cy="2438400"/>
          </a:xfrm>
          <a:prstGeom prst="rect">
            <a:avLst/>
          </a:prstGeom>
          <a:noFill/>
          <a:ln w="9525">
            <a:noFill/>
            <a:miter lim="800000"/>
            <a:headEnd/>
            <a:tailEnd/>
          </a:ln>
          <a:effectLst/>
        </p:spPr>
        <p:txBody>
          <a:bodyPr/>
          <a:lstStyle/>
          <a:p>
            <a:pPr algn="just" eaLnBrk="0" hangingPunct="0"/>
            <a:r>
              <a:rPr lang="ru-RU" sz="2400" b="1" u="sng" dirty="0">
                <a:latin typeface="Arial Narrow" pitchFamily="34" charset="0"/>
              </a:rPr>
              <a:t>К этой категории относятся:</a:t>
            </a:r>
            <a:endParaRPr lang="ru-RU" sz="2400" dirty="0">
              <a:latin typeface="Arial Narrow" pitchFamily="34" charset="0"/>
            </a:endParaRPr>
          </a:p>
          <a:p>
            <a:pPr algn="just" eaLnBrk="0" hangingPunct="0"/>
            <a:r>
              <a:rPr lang="ru-RU" sz="2400" dirty="0">
                <a:latin typeface="Arial Narrow" pitchFamily="34" charset="0"/>
              </a:rPr>
              <a:t>ч. 2 ст. </a:t>
            </a:r>
            <a:r>
              <a:rPr lang="ru-RU" sz="2400" dirty="0" smtClean="0">
                <a:latin typeface="Arial Narrow" pitchFamily="34" charset="0"/>
              </a:rPr>
              <a:t>163 УК РФ - </a:t>
            </a:r>
            <a:r>
              <a:rPr lang="ru-RU" sz="2400" dirty="0">
                <a:latin typeface="Arial Narrow" pitchFamily="34" charset="0"/>
              </a:rPr>
              <a:t>Вымогательство с квалифицирующими признаками</a:t>
            </a:r>
          </a:p>
          <a:p>
            <a:pPr algn="just" eaLnBrk="0" hangingPunct="0"/>
            <a:r>
              <a:rPr lang="ru-RU" sz="2400" dirty="0">
                <a:latin typeface="Arial Narrow" pitchFamily="34" charset="0"/>
              </a:rPr>
              <a:t>ч. 1 ст. 205 </a:t>
            </a:r>
            <a:r>
              <a:rPr lang="ru-RU" sz="2400" dirty="0" smtClean="0">
                <a:latin typeface="Arial Narrow" pitchFamily="34" charset="0"/>
              </a:rPr>
              <a:t>УК РФ - </a:t>
            </a:r>
            <a:r>
              <a:rPr lang="ru-RU" sz="2400" dirty="0">
                <a:latin typeface="Arial Narrow" pitchFamily="34" charset="0"/>
              </a:rPr>
              <a:t>Терроризм</a:t>
            </a:r>
          </a:p>
          <a:p>
            <a:pPr eaLnBrk="0" hangingPunct="0"/>
            <a:r>
              <a:rPr lang="ru-RU" sz="2400" dirty="0">
                <a:latin typeface="Arial Narrow" pitchFamily="34" charset="0"/>
              </a:rPr>
              <a:t>ч. 1 ст. 206 </a:t>
            </a:r>
            <a:r>
              <a:rPr lang="ru-RU" sz="2400" dirty="0" smtClean="0">
                <a:latin typeface="Arial Narrow" pitchFamily="34" charset="0"/>
              </a:rPr>
              <a:t>УК РФ - </a:t>
            </a:r>
            <a:r>
              <a:rPr lang="ru-RU" sz="2400" dirty="0">
                <a:latin typeface="Arial Narrow" pitchFamily="34" charset="0"/>
              </a:rPr>
              <a:t>Захват заложника</a:t>
            </a:r>
          </a:p>
        </p:txBody>
      </p:sp>
      <p:sp>
        <p:nvSpPr>
          <p:cNvPr id="51205" name="Rectangle 20"/>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Классификация преступлений</a:t>
            </a:r>
          </a:p>
          <a:p>
            <a:pPr algn="ctr"/>
            <a:endParaRPr lang="ru-RU" sz="1400" b="1">
              <a:latin typeface="Arial" charset="0"/>
            </a:endParaRPr>
          </a:p>
        </p:txBody>
      </p:sp>
      <p:sp>
        <p:nvSpPr>
          <p:cNvPr id="51206" name="Rectangle 21"/>
          <p:cNvSpPr>
            <a:spLocks noChangeArrowheads="1"/>
          </p:cNvSpPr>
          <p:nvPr/>
        </p:nvSpPr>
        <p:spPr bwMode="auto">
          <a:xfrm>
            <a:off x="900113" y="2060575"/>
            <a:ext cx="7200900" cy="129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400" b="1" i="1" dirty="0">
                <a:solidFill>
                  <a:schemeClr val="bg1"/>
                </a:solidFill>
              </a:rPr>
              <a:t>Тяжкими преступлениями</a:t>
            </a:r>
            <a:r>
              <a:rPr lang="ru-RU" sz="1400" b="1" dirty="0">
                <a:solidFill>
                  <a:schemeClr val="bg1"/>
                </a:solidFill>
              </a:rPr>
              <a:t> </a:t>
            </a:r>
            <a:r>
              <a:rPr lang="ru-RU" sz="1400" dirty="0">
                <a:solidFill>
                  <a:schemeClr val="bg1"/>
                </a:solidFill>
              </a:rPr>
              <a:t>признаются умышленные деяния</a:t>
            </a:r>
            <a:r>
              <a:rPr lang="en-US" sz="1400" dirty="0">
                <a:solidFill>
                  <a:schemeClr val="bg1"/>
                </a:solidFill>
              </a:rPr>
              <a:t>,</a:t>
            </a:r>
            <a:endParaRPr lang="ru-RU" sz="1400" dirty="0">
              <a:solidFill>
                <a:schemeClr val="bg1"/>
              </a:solidFill>
            </a:endParaRPr>
          </a:p>
          <a:p>
            <a:pPr algn="ctr" eaLnBrk="0" hangingPunct="0"/>
            <a:r>
              <a:rPr lang="ru-RU" sz="1400" dirty="0">
                <a:solidFill>
                  <a:schemeClr val="bg1"/>
                </a:solidFill>
              </a:rPr>
              <a:t> за совершения которых максимальное наказание</a:t>
            </a:r>
            <a:r>
              <a:rPr lang="en-US" sz="1400" dirty="0">
                <a:solidFill>
                  <a:schemeClr val="bg1"/>
                </a:solidFill>
              </a:rPr>
              <a:t>,</a:t>
            </a:r>
            <a:endParaRPr lang="ru-RU" sz="1400" dirty="0">
              <a:solidFill>
                <a:schemeClr val="bg1"/>
              </a:solidFill>
            </a:endParaRPr>
          </a:p>
          <a:p>
            <a:pPr algn="ctr" eaLnBrk="0" hangingPunct="0"/>
            <a:r>
              <a:rPr lang="ru-RU" sz="1400" dirty="0">
                <a:solidFill>
                  <a:schemeClr val="bg1"/>
                </a:solidFill>
              </a:rPr>
              <a:t> предусмотренная Уголовным Кодексом</a:t>
            </a:r>
            <a:r>
              <a:rPr lang="en-US" sz="1400" dirty="0">
                <a:solidFill>
                  <a:schemeClr val="bg1"/>
                </a:solidFill>
              </a:rPr>
              <a:t>,</a:t>
            </a:r>
            <a:endParaRPr lang="ru-RU" sz="1400" dirty="0">
              <a:solidFill>
                <a:schemeClr val="bg1"/>
              </a:solidFill>
            </a:endParaRPr>
          </a:p>
          <a:p>
            <a:pPr algn="ctr" eaLnBrk="0" hangingPunct="0"/>
            <a:r>
              <a:rPr lang="ru-RU" sz="1400" dirty="0">
                <a:solidFill>
                  <a:schemeClr val="bg1"/>
                </a:solidFill>
              </a:rPr>
              <a:t> не превышает 10 лет лишения свободы, и неосторожные деяния, за совершение </a:t>
            </a:r>
            <a:endParaRPr lang="ru-RU" sz="1400" dirty="0" smtClean="0">
              <a:solidFill>
                <a:schemeClr val="bg1"/>
              </a:solidFill>
            </a:endParaRPr>
          </a:p>
          <a:p>
            <a:pPr algn="ctr" eaLnBrk="0" hangingPunct="0"/>
            <a:r>
              <a:rPr lang="ru-RU" sz="1400" dirty="0" smtClean="0">
                <a:solidFill>
                  <a:schemeClr val="bg1"/>
                </a:solidFill>
              </a:rPr>
              <a:t>которых </a:t>
            </a:r>
            <a:r>
              <a:rPr lang="ru-RU" sz="1400" dirty="0">
                <a:solidFill>
                  <a:schemeClr val="bg1"/>
                </a:solidFill>
              </a:rPr>
              <a:t>максимальное наказание, предусмотренное настоящим Кодексом, не превышает </a:t>
            </a:r>
            <a:endParaRPr lang="ru-RU" sz="1400" dirty="0" smtClean="0">
              <a:solidFill>
                <a:schemeClr val="bg1"/>
              </a:solidFill>
            </a:endParaRPr>
          </a:p>
          <a:p>
            <a:pPr algn="ctr" eaLnBrk="0" hangingPunct="0"/>
            <a:r>
              <a:rPr lang="ru-RU" sz="1400" dirty="0" smtClean="0">
                <a:solidFill>
                  <a:schemeClr val="bg1"/>
                </a:solidFill>
              </a:rPr>
              <a:t>пятнадцати </a:t>
            </a:r>
            <a:r>
              <a:rPr lang="ru-RU" sz="1400" dirty="0">
                <a:solidFill>
                  <a:schemeClr val="bg1"/>
                </a:solidFill>
              </a:rPr>
              <a:t>лет лишения свободы. </a:t>
            </a:r>
            <a:r>
              <a:rPr lang="en-US" sz="1400" dirty="0" smtClean="0">
                <a:solidFill>
                  <a:schemeClr val="bg1"/>
                </a:solidFill>
              </a:rPr>
              <a:t>(</a:t>
            </a:r>
            <a:r>
              <a:rPr lang="ru-RU" sz="1400" dirty="0">
                <a:solidFill>
                  <a:schemeClr val="bg1"/>
                </a:solidFill>
              </a:rPr>
              <a:t>ч</a:t>
            </a:r>
            <a:r>
              <a:rPr lang="en-US" sz="1400" dirty="0">
                <a:solidFill>
                  <a:schemeClr val="bg1"/>
                </a:solidFill>
              </a:rPr>
              <a:t>.</a:t>
            </a:r>
            <a:r>
              <a:rPr lang="ru-RU" sz="1400" dirty="0">
                <a:solidFill>
                  <a:schemeClr val="bg1"/>
                </a:solidFill>
              </a:rPr>
              <a:t>4 </a:t>
            </a:r>
            <a:r>
              <a:rPr lang="ru-RU" sz="1400" dirty="0" err="1">
                <a:solidFill>
                  <a:schemeClr val="bg1"/>
                </a:solidFill>
              </a:rPr>
              <a:t>ст</a:t>
            </a:r>
            <a:r>
              <a:rPr lang="en-US" sz="1400" dirty="0">
                <a:solidFill>
                  <a:schemeClr val="bg1"/>
                </a:solidFill>
              </a:rPr>
              <a:t>.</a:t>
            </a:r>
            <a:r>
              <a:rPr lang="ru-RU" sz="1400" dirty="0">
                <a:solidFill>
                  <a:schemeClr val="bg1"/>
                </a:solidFill>
              </a:rPr>
              <a:t>15</a:t>
            </a:r>
            <a:r>
              <a:rPr lang="en-US" sz="1400" dirty="0">
                <a:solidFill>
                  <a:schemeClr val="bg1"/>
                </a:solidFill>
              </a:rPr>
              <a:t> </a:t>
            </a:r>
            <a:r>
              <a:rPr lang="ru-RU" sz="1400" dirty="0">
                <a:solidFill>
                  <a:schemeClr val="bg1"/>
                </a:solidFill>
              </a:rPr>
              <a:t>У</a:t>
            </a:r>
            <a:r>
              <a:rPr lang="en-US" sz="1400" dirty="0">
                <a:solidFill>
                  <a:schemeClr val="bg1"/>
                </a:solidFill>
              </a:rPr>
              <a:t>K)</a:t>
            </a:r>
            <a:endParaRPr lang="ru-RU" sz="1400" dirty="0">
              <a:solidFill>
                <a:schemeClr val="bg1"/>
              </a:solidFill>
            </a:endParaRPr>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13">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86058"/>
                                        </p:tgtEl>
                                        <p:attrNameLst>
                                          <p:attrName>style.visibility</p:attrName>
                                        </p:attrNameLst>
                                      </p:cBhvr>
                                      <p:to>
                                        <p:strVal val="visible"/>
                                      </p:to>
                                    </p:set>
                                    <p:anim calcmode="lin" valueType="num">
                                      <p:cBhvr>
                                        <p:cTn id="7" dur="1000" fill="hold"/>
                                        <p:tgtEl>
                                          <p:spTgt spid="386058"/>
                                        </p:tgtEl>
                                        <p:attrNameLst>
                                          <p:attrName>ppt_w</p:attrName>
                                        </p:attrNameLst>
                                      </p:cBhvr>
                                      <p:tavLst>
                                        <p:tav tm="0">
                                          <p:val>
                                            <p:fltVal val="0"/>
                                          </p:val>
                                        </p:tav>
                                        <p:tav tm="100000">
                                          <p:val>
                                            <p:strVal val="#ppt_w"/>
                                          </p:val>
                                        </p:tav>
                                      </p:tavLst>
                                    </p:anim>
                                    <p:anim calcmode="lin" valueType="num">
                                      <p:cBhvr>
                                        <p:cTn id="8" dur="1000" fill="hold"/>
                                        <p:tgtEl>
                                          <p:spTgt spid="386058"/>
                                        </p:tgtEl>
                                        <p:attrNameLst>
                                          <p:attrName>ppt_h</p:attrName>
                                        </p:attrNameLst>
                                      </p:cBhvr>
                                      <p:tavLst>
                                        <p:tav tm="0">
                                          <p:val>
                                            <p:fltVal val="0"/>
                                          </p:val>
                                        </p:tav>
                                        <p:tav tm="100000">
                                          <p:val>
                                            <p:strVal val="#ppt_h"/>
                                          </p:val>
                                        </p:tav>
                                      </p:tavLst>
                                    </p:anim>
                                    <p:anim calcmode="lin" valueType="num">
                                      <p:cBhvr>
                                        <p:cTn id="9" dur="1000" fill="hold"/>
                                        <p:tgtEl>
                                          <p:spTgt spid="386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60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938"/>
            <a:ext cx="9144000" cy="4938712"/>
          </a:xfrm>
          <a:prstGeom prst="rect">
            <a:avLst/>
          </a:prstGeom>
        </p:spPr>
        <p:txBody>
          <a:bodyPr>
            <a:spAutoFit/>
          </a:bodyPr>
          <a:lstStyle/>
          <a:p>
            <a:pPr indent="450000" algn="just">
              <a:defRPr/>
            </a:pPr>
            <a:r>
              <a:rPr lang="ru-RU" sz="1050" dirty="0"/>
              <a:t>Преступление считается оконченным с момента захвата транспортного средства либо его угона. При наличии соответствующих отягчающих обстоятельств содеянное квалифицируется по частям 2 и 3 ст. </a:t>
            </a:r>
            <a:r>
              <a:rPr lang="ru-RU" sz="1050" dirty="0" smtClean="0"/>
              <a:t>211 УК РФ. </a:t>
            </a:r>
            <a:r>
              <a:rPr lang="ru-RU" sz="1050" dirty="0"/>
              <a:t>К этим обстоятельствам относятся совершение преступления группой лиц по предварительному сговору, неоднократно, с применением насилия, опасного для жизни и здоровья, либо с угрозой применения такого насилия, с применением оружия или предметов, используемых в качестве оружия, организованной группой, равно наступление по неосторожности смерти человека или иных тяжких последствий.</a:t>
            </a:r>
          </a:p>
          <a:p>
            <a:pPr indent="450000" algn="just">
              <a:defRPr/>
            </a:pPr>
            <a:endParaRPr lang="ru-RU" sz="1050" dirty="0"/>
          </a:p>
          <a:p>
            <a:pPr indent="450000" algn="just">
              <a:defRPr/>
            </a:pPr>
            <a:r>
              <a:rPr lang="ru-RU" sz="1050" dirty="0"/>
              <a:t>Понятие группового преступления дается в ст. 35 </a:t>
            </a:r>
            <a:r>
              <a:rPr lang="ru-RU" sz="1050" dirty="0" smtClean="0"/>
              <a:t>УК РФ.</a:t>
            </a:r>
            <a:endParaRPr lang="ru-RU" sz="1050" dirty="0"/>
          </a:p>
          <a:p>
            <a:pPr indent="450000" algn="just">
              <a:defRPr/>
            </a:pPr>
            <a:endParaRPr lang="ru-RU" sz="1050" dirty="0"/>
          </a:p>
          <a:p>
            <a:pPr indent="450000" algn="just">
              <a:defRPr/>
            </a:pPr>
            <a:r>
              <a:rPr lang="ru-RU" sz="1050" dirty="0"/>
              <a:t>Применение насилия, опасного для жизни или здоровья, либо угроза применения такого насилия включает различные виды физического либо психического воздействия на лиц, управляющих транспортным средством, либо на находящихся на транспортном средстве пассажиров с целью преодоления реального либо возможного сопротивления, захвата или угона транспортного средства. Часть 2 ст. </a:t>
            </a:r>
            <a:r>
              <a:rPr lang="ru-RU" sz="1050" dirty="0" smtClean="0"/>
              <a:t>211 УК РФ </a:t>
            </a:r>
            <a:r>
              <a:rPr lang="ru-RU" sz="1050" dirty="0"/>
              <a:t>включает насилие и угрозу насилия, опасного для жизни и здоровья людей, насилие меньшей степени охватывается ч. 1 ст. </a:t>
            </a:r>
            <a:r>
              <a:rPr lang="ru-RU" sz="1050" dirty="0" smtClean="0"/>
              <a:t>211 УК РФ. </a:t>
            </a:r>
            <a:r>
              <a:rPr lang="ru-RU" sz="1050" dirty="0"/>
              <a:t>Насилие должно быть средством угона, в противном случае основания для применения ч. 2 ст. </a:t>
            </a:r>
            <a:r>
              <a:rPr lang="ru-RU" sz="1050" dirty="0" smtClean="0"/>
              <a:t>211 УК РФ </a:t>
            </a:r>
            <a:r>
              <a:rPr lang="ru-RU" sz="1050" dirty="0"/>
              <a:t>отсутствуют.</a:t>
            </a:r>
          </a:p>
          <a:p>
            <a:pPr indent="450000" algn="just">
              <a:defRPr/>
            </a:pPr>
            <a:endParaRPr lang="ru-RU" sz="1050" dirty="0"/>
          </a:p>
          <a:p>
            <a:pPr indent="450000" algn="just">
              <a:defRPr/>
            </a:pPr>
            <a:r>
              <a:rPr lang="ru-RU" sz="1050" dirty="0"/>
              <a:t>Угроза применения насилия должна быть реальной. Угроза расправы в будущем не может признаваться в качестве признака преступления, предусмотренного ч. 2 ст. 211 </a:t>
            </a:r>
            <a:r>
              <a:rPr lang="ru-RU" sz="1050" dirty="0" smtClean="0"/>
              <a:t>УК РФ. </a:t>
            </a:r>
            <a:r>
              <a:rPr lang="ru-RU" sz="1050" dirty="0"/>
              <a:t>Не образует угрозы требование поднять, например, самолет в воздух либо изменить маршрут движения морского судна, если оно не сопровождалось ни насилием, ни угрозой его применения. Используемые при угрозе оружие или иные предметы должны быть способными в действительности причинить вред. Применение предметов, не обладающих таким свойством (макет пистолета, пустая граната и т.п.) не дает оснований для квалификации деяния по ч. 2 ст. 211 </a:t>
            </a:r>
            <a:r>
              <a:rPr lang="ru-RU" sz="1050" dirty="0" smtClean="0"/>
              <a:t>УК РФ. </a:t>
            </a:r>
            <a:r>
              <a:rPr lang="ru-RU" sz="1050" dirty="0"/>
              <a:t>Вместе с тем запугивание экипажа заявлением о наличии на транспортном средстве взрывного устройства, которое будет приведено в действие при неудовлетворении требований преступников, признается угрозой независимо от того, имеется ли у них такое взрывное устройство в действительности.</a:t>
            </a:r>
          </a:p>
          <a:p>
            <a:pPr indent="450000" algn="just">
              <a:defRPr/>
            </a:pPr>
            <a:endParaRPr lang="ru-RU" sz="1050" dirty="0"/>
          </a:p>
          <a:p>
            <a:pPr indent="450000" algn="just">
              <a:defRPr/>
            </a:pPr>
            <a:r>
              <a:rPr lang="ru-RU" sz="1050" dirty="0"/>
              <a:t>Иные тяжкие последствия предполагают причинение тяжкого или средней тяжести вреда здоровью нескольким лицам, причинение крупного материального ущерба, дезорганизацию работы транспорта на длительный срок и т.д.</a:t>
            </a:r>
          </a:p>
          <a:p>
            <a:pPr indent="450000" algn="just">
              <a:defRPr/>
            </a:pPr>
            <a:endParaRPr lang="ru-RU" sz="1050" dirty="0"/>
          </a:p>
          <a:p>
            <a:pPr indent="450000" algn="just">
              <a:defRPr/>
            </a:pPr>
            <a:r>
              <a:rPr lang="ru-RU" sz="1050" dirty="0"/>
              <a:t>Вина выражается в умысле по отношению к угону либо захвату транспортного средства. По отношению к тяжким последствиям возможны как умысел, так и неосторожность. Гибель людей допускается статьей только в случае, если она причинена по неосторожности.</a:t>
            </a:r>
          </a:p>
          <a:p>
            <a:pPr indent="450000" algn="just">
              <a:defRPr/>
            </a:pPr>
            <a:endParaRPr lang="ru-RU" sz="1050" dirty="0"/>
          </a:p>
          <a:p>
            <a:pPr indent="450000" algn="just">
              <a:defRPr/>
            </a:pPr>
            <a:r>
              <a:rPr lang="ru-RU" sz="1050" dirty="0"/>
              <a:t>Ответственность за преступление наступает с 16-летнего возраста.</a:t>
            </a:r>
          </a:p>
          <a:p>
            <a:pPr indent="450000" algn="just">
              <a:defRPr/>
            </a:pPr>
            <a:endParaRPr lang="ru-RU" sz="105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11"/>
          <p:cNvSpPr>
            <a:spLocks noChangeArrowheads="1"/>
          </p:cNvSpPr>
          <p:nvPr/>
        </p:nvSpPr>
        <p:spPr bwMode="auto">
          <a:xfrm>
            <a:off x="0" y="136525"/>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Массовые беспорядки (ст. </a:t>
            </a:r>
            <a:r>
              <a:rPr lang="ru-RU" b="1" dirty="0" smtClean="0"/>
              <a:t>212 УК РФ)</a:t>
            </a:r>
            <a:endParaRPr lang="ru-RU" b="1" dirty="0"/>
          </a:p>
        </p:txBody>
      </p:sp>
      <p:sp>
        <p:nvSpPr>
          <p:cNvPr id="2" name="Прямоугольник 1"/>
          <p:cNvSpPr/>
          <p:nvPr/>
        </p:nvSpPr>
        <p:spPr>
          <a:xfrm>
            <a:off x="0" y="765175"/>
            <a:ext cx="9144000" cy="5478423"/>
          </a:xfrm>
          <a:prstGeom prst="rect">
            <a:avLst/>
          </a:prstGeom>
        </p:spPr>
        <p:txBody>
          <a:bodyPr>
            <a:spAutoFit/>
          </a:bodyPr>
          <a:lstStyle/>
          <a:p>
            <a:pPr indent="450000" algn="just">
              <a:defRPr/>
            </a:pPr>
            <a:r>
              <a:rPr lang="ru-RU" sz="1000" dirty="0"/>
              <a:t>Данное преступление представляет собой грубое нарушение общественной безопасности, совершаемое большой группой людей (толпой). Поэтому его объектом является общественная безопасность.</a:t>
            </a:r>
          </a:p>
          <a:p>
            <a:pPr indent="450000" algn="just">
              <a:defRPr/>
            </a:pPr>
            <a:endParaRPr lang="ru-RU" sz="1000" dirty="0"/>
          </a:p>
          <a:p>
            <a:pPr indent="450000" algn="just">
              <a:defRPr/>
            </a:pPr>
            <a:r>
              <a:rPr lang="ru-RU" sz="1000" dirty="0"/>
              <a:t>Объективная сторона заключается в насилии над гражданами, нередко-с человеческими жертвами, в уничтожении имущества граждан и государства, применении оружия, взрывчатых веществ или взрывных устройств, оказании вооруженного сопротивления представителям власти. Во время массовых беспорядков может быть парализовано функционирование органов власти и управления.</a:t>
            </a:r>
          </a:p>
          <a:p>
            <a:pPr indent="450000" algn="just">
              <a:defRPr/>
            </a:pPr>
            <a:endParaRPr lang="ru-RU" sz="1000" dirty="0"/>
          </a:p>
          <a:p>
            <a:pPr indent="450000" algn="just">
              <a:defRPr/>
            </a:pPr>
            <a:r>
              <a:rPr lang="ru-RU" sz="1000" dirty="0"/>
              <a:t>Рассматриваемое преступление может совершаться в виде: 1) организации массовых беспорядков (ч. 1 ст. 212 </a:t>
            </a:r>
            <a:r>
              <a:rPr lang="ru-RU" sz="1000" dirty="0" smtClean="0"/>
              <a:t>УК РФ), </a:t>
            </a:r>
            <a:r>
              <a:rPr lang="ru-RU" sz="1000" dirty="0"/>
              <a:t>2) участия в массовых беспорядках (ч. 2 ст. 212 </a:t>
            </a:r>
            <a:r>
              <a:rPr lang="ru-RU" sz="1000" dirty="0" smtClean="0"/>
              <a:t>УК РФ) </a:t>
            </a:r>
            <a:r>
              <a:rPr lang="ru-RU" sz="1000" dirty="0"/>
              <a:t>и 3) призывов к активному неподчинению законным требованиям представителей власти и к массовым беспорядкам, а равно призывов к насилию над гражданами (ч. 3 ст. 212 </a:t>
            </a:r>
            <a:r>
              <a:rPr lang="ru-RU" sz="1000" dirty="0" smtClean="0"/>
              <a:t>УК РФ).</a:t>
            </a:r>
            <a:endParaRPr lang="ru-RU" sz="1000" dirty="0"/>
          </a:p>
          <a:p>
            <a:pPr indent="450000" algn="just">
              <a:defRPr/>
            </a:pPr>
            <a:endParaRPr lang="ru-RU" sz="1000" dirty="0"/>
          </a:p>
          <a:p>
            <a:pPr indent="450000" algn="just">
              <a:defRPr/>
            </a:pPr>
            <a:r>
              <a:rPr lang="ru-RU" sz="1000" dirty="0"/>
              <a:t>Организация массовых беспорядков выражается в подстрекательстве к ним, а также в руководстве ими, направлении действий толпы на совершение погромов, поджогов, уничтожение имущества. Нередко выдвигаются различные требования к представителям власти, им оказывается вооруженное сопротивление. Руководство массовыми беспорядками может быть не связано с непосредственным участием в них.</a:t>
            </a:r>
          </a:p>
          <a:p>
            <a:pPr indent="450000" algn="just">
              <a:defRPr/>
            </a:pPr>
            <a:endParaRPr lang="ru-RU" sz="1000" dirty="0"/>
          </a:p>
          <a:p>
            <a:pPr indent="450000" algn="just">
              <a:defRPr/>
            </a:pPr>
            <a:r>
              <a:rPr lang="ru-RU" sz="1000" dirty="0"/>
              <a:t>Насилие при массовых беспорядках - это физическое воздействие на представителей власти, правопорядка, на отдельных граждан, побои, издевательства и т.п. </a:t>
            </a:r>
          </a:p>
          <a:p>
            <a:pPr indent="450000" algn="just">
              <a:defRPr/>
            </a:pPr>
            <a:endParaRPr lang="ru-RU" sz="1000" dirty="0"/>
          </a:p>
          <a:p>
            <a:pPr indent="450000" algn="just">
              <a:defRPr/>
            </a:pPr>
            <a:r>
              <a:rPr lang="ru-RU" sz="1000" dirty="0"/>
              <a:t>Поскольку в ст. 212 </a:t>
            </a:r>
            <a:r>
              <a:rPr lang="ru-RU" sz="1000" dirty="0" smtClean="0"/>
              <a:t>УК РФ </a:t>
            </a:r>
            <a:r>
              <a:rPr lang="ru-RU" sz="1000" dirty="0"/>
              <a:t>не говорится о причинении вреда здоровью граждан, убийствах, изнасилованиях и др. подобных деяниях, следует признать, что лица, совершившие в процессе массовых беспорядков эти преступления, подлежат ответственности по ст. 212 </a:t>
            </a:r>
            <a:r>
              <a:rPr lang="ru-RU" sz="1000" dirty="0" smtClean="0"/>
              <a:t>УК РФ </a:t>
            </a:r>
            <a:r>
              <a:rPr lang="ru-RU" sz="1000" dirty="0"/>
              <a:t>и по соответствующим статьям </a:t>
            </a:r>
            <a:r>
              <a:rPr lang="ru-RU" sz="1000" dirty="0" smtClean="0"/>
              <a:t>УК РФ, </a:t>
            </a:r>
            <a:r>
              <a:rPr lang="ru-RU" sz="1000" dirty="0"/>
              <a:t>предусматривающим ответственность за эти действия, по совокупности. </a:t>
            </a:r>
          </a:p>
          <a:p>
            <a:pPr indent="450000" algn="just">
              <a:defRPr/>
            </a:pPr>
            <a:endParaRPr lang="ru-RU" sz="1000" dirty="0"/>
          </a:p>
          <a:p>
            <a:pPr indent="450000" algn="just">
              <a:defRPr/>
            </a:pPr>
            <a:r>
              <a:rPr lang="ru-RU" sz="1000" dirty="0"/>
              <a:t>Под погромами понимается разрушение сооружений, транспорта, средства связи, коммуникаций. Поджоги охватывают собою действия, приведшие к пожарам зданий, нефтехранилищ, трубопроводов, автомашин и т.д. </a:t>
            </a:r>
          </a:p>
          <a:p>
            <a:pPr indent="450000" algn="just">
              <a:defRPr/>
            </a:pPr>
            <a:endParaRPr lang="ru-RU" sz="1000" dirty="0"/>
          </a:p>
          <a:p>
            <a:pPr indent="450000" algn="just">
              <a:defRPr/>
            </a:pPr>
            <a:r>
              <a:rPr lang="ru-RU" sz="1000" dirty="0"/>
              <a:t>Использование огнестрельного оружия, взрывчатых веществ или взрывных устройств повышает общественную опасность этого преступления, поскольку может повлечь за собою гибель людей.</a:t>
            </a:r>
          </a:p>
          <a:p>
            <a:pPr indent="450000" algn="just">
              <a:defRPr/>
            </a:pPr>
            <a:endParaRPr lang="ru-RU" sz="1000" dirty="0"/>
          </a:p>
          <a:p>
            <a:pPr indent="450000" algn="just">
              <a:defRPr/>
            </a:pPr>
            <a:r>
              <a:rPr lang="ru-RU" sz="1000" dirty="0"/>
              <a:t>Вооруженное сопротивление представителю власти - это воспрепятствование выполнению возложенных на это лицо функций участниками массовых беспорядков путем применения или угрозы применения к нему оружия (огнестрельного или холодного).</a:t>
            </a:r>
          </a:p>
          <a:p>
            <a:pPr indent="450000" algn="just">
              <a:defRPr/>
            </a:pPr>
            <a:endParaRPr lang="ru-RU" sz="1000" dirty="0"/>
          </a:p>
          <a:p>
            <a:pPr indent="450000" algn="just">
              <a:defRPr/>
            </a:pPr>
            <a:r>
              <a:rPr lang="ru-RU" sz="1000" dirty="0"/>
              <a:t>В ч. 2 комментируемой статьи предусматривается ответственность за непосредственное участие в массовых беспорядках. Оно включает в себя совершение только тех деяний, которые предусмотрены в диспозиции ч. 1 ст. </a:t>
            </a:r>
            <a:r>
              <a:rPr lang="ru-RU" sz="1000" dirty="0" smtClean="0"/>
              <a:t>212 УК РФ. </a:t>
            </a:r>
            <a:r>
              <a:rPr lang="ru-RU" sz="1000" dirty="0"/>
              <a:t>Совершение других преступлений, которые не перечислены в указанной статье, например, убийств, изнасилований, краж, грабежей, разбойных нападений и т.д. должно квалифицироваться по совокупности по ст. 212 и соответствующей статье </a:t>
            </a:r>
            <a:r>
              <a:rPr lang="ru-RU" sz="1000" dirty="0" smtClean="0"/>
              <a:t>УК РФ.</a:t>
            </a:r>
            <a:endParaRPr lang="ru-RU" sz="10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5175"/>
            <a:ext cx="9144000" cy="2676525"/>
          </a:xfrm>
          <a:prstGeom prst="rect">
            <a:avLst/>
          </a:prstGeom>
        </p:spPr>
        <p:txBody>
          <a:bodyPr>
            <a:spAutoFit/>
          </a:bodyPr>
          <a:lstStyle/>
          <a:p>
            <a:pPr indent="450000" algn="just">
              <a:defRPr/>
            </a:pPr>
            <a:r>
              <a:rPr lang="ru-RU" sz="1050" dirty="0"/>
              <a:t>В ч. 3 комментируемой статьи предусмотрена ответственность за призывы к активному неподчинению законным требованиям представителей власти, к массовым беспорядкам, к насилию над гражданами.</a:t>
            </a:r>
          </a:p>
          <a:p>
            <a:pPr indent="450000" algn="just">
              <a:defRPr/>
            </a:pPr>
            <a:endParaRPr lang="ru-RU" sz="1050" dirty="0"/>
          </a:p>
          <a:p>
            <a:pPr indent="450000" algn="just">
              <a:defRPr/>
            </a:pPr>
            <a:r>
              <a:rPr lang="ru-RU" sz="1050" dirty="0"/>
              <a:t>Призывом является публичное обращение к гражданам через средства массовой информации, в устной форме перед толпою, путем распространения печатной продукции (листовок, плакатов и т.д.) с целью вызвать активное противодействие законным требованиям представителей власти. Целью призыва может быть совершение погромов, поджогов, уничтожение имущества, совершение насилия над гражданами. Преступление считается оконченным с момента распространения призывов указанного содержания. Не имеет значения, удалось ли виновному добиться поставленной цели.</a:t>
            </a:r>
          </a:p>
          <a:p>
            <a:pPr indent="450000" algn="just">
              <a:defRPr/>
            </a:pPr>
            <a:endParaRPr lang="ru-RU" sz="1050" dirty="0"/>
          </a:p>
          <a:p>
            <a:pPr indent="450000" algn="just">
              <a:defRPr/>
            </a:pPr>
            <a:r>
              <a:rPr lang="ru-RU" sz="1050" dirty="0"/>
              <a:t>С субъективной стороны массовые беспорядки (организация, участие и призывы к ним) предполагают прямой умысел. Мотивы и цели могут быть различными. Они могут быть связаны с желанием отомстить за что-либо властям или отдельным лицам, которые могут как иметь, так и не иметь никакого отношения к органам власти. Это могут быть корыстные мотивы, националистические, политические. Характер мотивов не влияет на квалификацию, но учитывается при назначении наказания.</a:t>
            </a:r>
          </a:p>
          <a:p>
            <a:pPr indent="450000" algn="just">
              <a:defRPr/>
            </a:pPr>
            <a:endParaRPr lang="ru-RU" sz="1050" dirty="0"/>
          </a:p>
          <a:p>
            <a:pPr indent="450000" algn="just">
              <a:defRPr/>
            </a:pPr>
            <a:r>
              <a:rPr lang="ru-RU" sz="1050" dirty="0"/>
              <a:t>Субъектами преступления могут быть лица, достигшие 16-летнего возраста. Участники массовых беспорядков в возрасте от 14 до 16 лет могут нести ответственность за совершение конкретных преступлений, перечисленных в ч. 2 ст. 20 </a:t>
            </a:r>
            <a:r>
              <a:rPr lang="ru-RU" sz="1050" dirty="0" smtClean="0"/>
              <a:t>УК РФ.</a:t>
            </a:r>
            <a:endParaRPr lang="ru-RU" sz="105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Хулиганство (ст. </a:t>
            </a:r>
            <a:r>
              <a:rPr lang="ru-RU" b="1" dirty="0" smtClean="0"/>
              <a:t>213 УК РФ)</a:t>
            </a:r>
            <a:endParaRPr lang="ru-RU" b="1" dirty="0"/>
          </a:p>
        </p:txBody>
      </p:sp>
      <p:sp>
        <p:nvSpPr>
          <p:cNvPr id="2" name="Прямоугольник 1"/>
          <p:cNvSpPr/>
          <p:nvPr/>
        </p:nvSpPr>
        <p:spPr>
          <a:xfrm>
            <a:off x="3175" y="765175"/>
            <a:ext cx="9144000" cy="5324535"/>
          </a:xfrm>
          <a:prstGeom prst="rect">
            <a:avLst/>
          </a:prstGeom>
        </p:spPr>
        <p:txBody>
          <a:bodyPr>
            <a:spAutoFit/>
          </a:bodyPr>
          <a:lstStyle/>
          <a:p>
            <a:pPr indent="450000" algn="just">
              <a:defRPr/>
            </a:pPr>
            <a:r>
              <a:rPr lang="ru-RU" sz="1000" dirty="0"/>
              <a:t>Хулиганство определяется как грубое нарушение общественного порядка, выражающее явное неуважение к обществу, сопровождающееся применением насилия к гражданам либо угрозой его применения, а равно уничтожением или повреждением чужого имущества.</a:t>
            </a:r>
          </a:p>
          <a:p>
            <a:pPr indent="450000" algn="just">
              <a:defRPr/>
            </a:pPr>
            <a:endParaRPr lang="ru-RU" sz="1000" dirty="0"/>
          </a:p>
          <a:p>
            <a:pPr indent="450000" algn="just">
              <a:defRPr/>
            </a:pPr>
            <a:r>
              <a:rPr lang="ru-RU" sz="1000" dirty="0"/>
              <a:t>Объектом хулиганства является общественный порядок, т.е. общественные отношения, обеспечивающие спокойствие граждан, их личную безопасность, нормального быта, отдыха и социального общения. Объектом хулиганства выступает также здоровье граждан и различные формы собственности.</a:t>
            </a:r>
          </a:p>
          <a:p>
            <a:pPr indent="450000" algn="just">
              <a:defRPr/>
            </a:pPr>
            <a:endParaRPr lang="ru-RU" sz="1000" dirty="0"/>
          </a:p>
          <a:p>
            <a:pPr indent="450000" algn="just">
              <a:defRPr/>
            </a:pPr>
            <a:r>
              <a:rPr lang="ru-RU" sz="1000" dirty="0"/>
              <a:t>Различаются мелкое хулиганство, являющееся административным правонарушением, и уголовно наказуемое хулиганство. Под мелким хулиганством понимается нецензурная брань в общественных местах, оскорбительное приставание к гражданам и другие подобные действия, нарушающие общественный порядок и спокойствие граждан (ст. 158 Кодекса РСФСР об административных правонарушениях). С объективной стороны уголовно наказуемое хулиганство характеризуется грубым нарушением общественного порядка и явным неуважением к обществу, сопровождается применением насилия к гражданам либо угрозой его применения или уничтожением либо повреждением чужого имущества.</a:t>
            </a:r>
          </a:p>
          <a:p>
            <a:pPr indent="450000" algn="just">
              <a:defRPr/>
            </a:pPr>
            <a:endParaRPr lang="ru-RU" sz="1000" dirty="0"/>
          </a:p>
          <a:p>
            <a:pPr indent="450000" algn="just">
              <a:defRPr/>
            </a:pPr>
            <a:r>
              <a:rPr lang="ru-RU" sz="1000" dirty="0"/>
              <a:t>Под грубым нарушением общественного порядка понимаются действия, которые причиняют существенный вред этому порядку, правам и интересам граждан. Явное неуважение к обществу может проявляться в открытом пренебрежении общественными интересами, правилами поведения, в противопоставлении своей личности коллективу, бесчинстве, унизительном обращении к окружающим, в глумлении над их честью и достоинством.</a:t>
            </a:r>
          </a:p>
          <a:p>
            <a:pPr indent="450000" algn="just">
              <a:defRPr/>
            </a:pPr>
            <a:endParaRPr lang="ru-RU" sz="1000" dirty="0"/>
          </a:p>
          <a:p>
            <a:pPr indent="450000" algn="just">
              <a:defRPr/>
            </a:pPr>
            <a:r>
              <a:rPr lang="ru-RU" sz="1000" dirty="0"/>
              <a:t>Хулиганские действия совершаются, как правило, в общественных местах (улицы, парки, кинотеатры, другие учреждения культуры и т.п.). Они могут быть совершены и в безлюдных местах, например, в лесу, в поле, на дорогах и т.п.</a:t>
            </a:r>
          </a:p>
          <a:p>
            <a:pPr indent="450000" algn="just">
              <a:defRPr/>
            </a:pPr>
            <a:endParaRPr lang="ru-RU" sz="1000" dirty="0"/>
          </a:p>
          <a:p>
            <a:pPr indent="450000" algn="just">
              <a:defRPr/>
            </a:pPr>
            <a:r>
              <a:rPr lang="ru-RU" sz="1000" dirty="0"/>
              <a:t>Насилие, сопровождающее хулиганство, может состоять в нанесении побоев потерпевшему, причинении легкого вреда его здоровью и других действиях (с ограничением свободы путем связывания, удержания и т.п.). Хулиганские действия, сопровождавшиеся причинением средней тяжести или тяжкого вреда здоровью потерпевшего, а также его убийством, должны быть квалифицированы по совокупности ст. 213 и соответствующим статьям Уголовного кодекса, предусматривающим ответственность за преступления против жизни и здоровья. Умышленное причинение средней тяжести или тяжкого вреда здоровью, а также умышленное убийство потерпевшего из хулиганских побуждений, но без реальной совокупности с хулиганскими действиями, подлежат квалификации только по ст. 105, 111 и 112 </a:t>
            </a:r>
            <a:r>
              <a:rPr lang="ru-RU" sz="1000" dirty="0" smtClean="0"/>
              <a:t>УК РФ.</a:t>
            </a:r>
            <a:endParaRPr lang="ru-RU" sz="1000" dirty="0"/>
          </a:p>
          <a:p>
            <a:pPr indent="450000" algn="just">
              <a:defRPr/>
            </a:pPr>
            <a:endParaRPr lang="ru-RU" sz="1000" dirty="0"/>
          </a:p>
          <a:p>
            <a:pPr indent="450000" algn="just">
              <a:defRPr/>
            </a:pPr>
            <a:r>
              <a:rPr lang="ru-RU" sz="1000" dirty="0"/>
              <a:t>Угроза применения насилия при хулиганстве состоит в выраженном словами или действиями намерении применить физическое насилие, но без фактически примененного насилия.</a:t>
            </a:r>
          </a:p>
          <a:p>
            <a:pPr indent="450000" algn="just">
              <a:defRPr/>
            </a:pPr>
            <a:endParaRPr lang="ru-RU" sz="1000" dirty="0"/>
          </a:p>
          <a:p>
            <a:pPr indent="450000" algn="just">
              <a:defRPr/>
            </a:pPr>
            <a:r>
              <a:rPr lang="ru-RU" sz="1000" dirty="0"/>
              <a:t>По ст. </a:t>
            </a:r>
            <a:r>
              <a:rPr lang="ru-RU" sz="1000" dirty="0" smtClean="0"/>
              <a:t>213 УК РФ </a:t>
            </a:r>
            <a:r>
              <a:rPr lang="ru-RU" sz="1000" dirty="0"/>
              <a:t>следует квалифицировать хулиганские действия, сопровождавшиеся уничтожением или повреждением чужого имущества без отягчающих обстоятельств. Если совершенное деяние содержит признаки, предусмотренные частью 2 ст. 167 </a:t>
            </a:r>
            <a:r>
              <a:rPr lang="ru-RU" sz="1000" dirty="0" smtClean="0"/>
              <a:t>УК РФ, </a:t>
            </a:r>
            <a:r>
              <a:rPr lang="ru-RU" sz="1000" dirty="0"/>
              <a:t>то оно образует совокупность преступлений, предусмотренных ст. 213 и ч. 2 ст. 167 </a:t>
            </a:r>
            <a:r>
              <a:rPr lang="ru-RU" sz="1000" dirty="0" smtClean="0"/>
              <a:t>УК РФ. </a:t>
            </a:r>
            <a:endParaRPr lang="ru-RU" sz="1000" dirty="0"/>
          </a:p>
          <a:p>
            <a:pPr indent="450000" algn="just">
              <a:defRPr/>
            </a:pPr>
            <a:endParaRPr lang="ru-RU" sz="10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5" y="0"/>
            <a:ext cx="9144000" cy="6163226"/>
          </a:xfrm>
          <a:prstGeom prst="rect">
            <a:avLst/>
          </a:prstGeom>
        </p:spPr>
        <p:txBody>
          <a:bodyPr>
            <a:spAutoFit/>
          </a:bodyPr>
          <a:lstStyle/>
          <a:p>
            <a:pPr indent="450000" algn="just">
              <a:defRPr/>
            </a:pPr>
            <a:r>
              <a:rPr lang="ru-RU" sz="900" dirty="0"/>
              <a:t>С субъективной стороны хулиганство совершается умышленно. При этом лицо сознает, что грубо нарушает общественный порядок, проявляет явное неуважение к обществу, предвидит возможность или неизбежность общественно опасных последствий своих действий и желает или сознательно допускает их наступления. Субъектами хулиганства, предусмотренного ч. 1 ст. 213, могут быть лица, достигшие 16-летнего возраста, а по ч. 2 и 3 ст. </a:t>
            </a:r>
            <a:r>
              <a:rPr lang="ru-RU" sz="900" dirty="0" smtClean="0"/>
              <a:t>213 УК РФ </a:t>
            </a:r>
            <a:r>
              <a:rPr lang="ru-RU" sz="900" dirty="0"/>
              <a:t>- лица, достигшие 14 лет.</a:t>
            </a:r>
          </a:p>
          <a:p>
            <a:pPr indent="450000" algn="just">
              <a:defRPr/>
            </a:pPr>
            <a:endParaRPr lang="ru-RU" sz="900" dirty="0"/>
          </a:p>
          <a:p>
            <a:pPr indent="450000" algn="just">
              <a:defRPr/>
            </a:pPr>
            <a:r>
              <a:rPr lang="ru-RU" sz="900" dirty="0"/>
              <a:t>В качестве квалифицирующих обстоятельств хулиганства в ч. 2 ст. </a:t>
            </a:r>
            <a:r>
              <a:rPr lang="ru-RU" sz="900" dirty="0" smtClean="0"/>
              <a:t>213 УК РФ </a:t>
            </a:r>
            <a:r>
              <a:rPr lang="ru-RU" sz="900" dirty="0"/>
              <a:t>предусмотрены: а) совершение деяния группой лиц, группой лиц по предварительному сговору или организованной группой; б) когда оно связано с сопротивлением представителю власти либо иному лицу, исполняющему обязанности по охране общественного порядка или пресекающему нарушение общественного порядка; в) совершение хулиганства лицом, ранее судимым за это преступление. Применительно к хулиганству наиболее распространенным является совершение преступления группой лиц без предварительного сговора, когда все участники группы выступают соисполнителями хулиганских действий. </a:t>
            </a:r>
          </a:p>
          <a:p>
            <a:pPr indent="450000" algn="just">
              <a:defRPr/>
            </a:pPr>
            <a:endParaRPr lang="ru-RU" sz="900" dirty="0"/>
          </a:p>
          <a:p>
            <a:pPr indent="450000" algn="just">
              <a:defRPr/>
            </a:pPr>
            <a:r>
              <a:rPr lang="ru-RU" sz="900" dirty="0"/>
              <a:t>По ч. 2 ст. 213 подлежит квалификации хулиганство, сопряженное с сопротивлением представителям власти либо иному лицу, исполняющему обязанности по охране общественного порядка или пресекающему нарушение общественного порядка. Сопротивление состоит в активном противодействии работникам милиции, другим представителям власти, народным дружинникам и военнослужащим, выполняющим возложенные на них обязанности по охране общественного порядка, а также иным гражданам, пресекающим хулиганские действия. Сопротивление с насилием, не опасным для жизни и здоровья потерпевшего, охватывается ч. 2 ст. </a:t>
            </a:r>
            <a:r>
              <a:rPr lang="ru-RU" sz="900" dirty="0" smtClean="0"/>
              <a:t>213 УК РФ. </a:t>
            </a:r>
            <a:r>
              <a:rPr lang="ru-RU" sz="900" dirty="0"/>
              <a:t>Если же при этом было применено насилие, опасное для жизни или здоровья, то оно в зависимости от конкретных обстоятельств должно быть дополнительно квалифицировано по ст. 317 или 318 </a:t>
            </a:r>
            <a:r>
              <a:rPr lang="ru-RU" sz="900" dirty="0" smtClean="0"/>
              <a:t>УК РФ </a:t>
            </a:r>
            <a:r>
              <a:rPr lang="ru-RU" sz="900" dirty="0"/>
              <a:t>либо по статьям о преступлениях против жизни и здоровья. </a:t>
            </a:r>
          </a:p>
          <a:p>
            <a:pPr indent="450000" algn="just">
              <a:defRPr/>
            </a:pPr>
            <a:endParaRPr lang="ru-RU" sz="900" dirty="0"/>
          </a:p>
          <a:p>
            <a:pPr indent="450000" algn="just">
              <a:defRPr/>
            </a:pPr>
            <a:r>
              <a:rPr lang="ru-RU" sz="900" dirty="0"/>
              <a:t>Для квалификации преступления по ч. 2 ст. </a:t>
            </a:r>
            <a:r>
              <a:rPr lang="ru-RU" sz="900" dirty="0" smtClean="0"/>
              <a:t>213 УК РФ </a:t>
            </a:r>
            <a:r>
              <a:rPr lang="ru-RU" sz="900" dirty="0"/>
              <a:t>по признаку прежней судимости необходимо, чтобы лицо, совершившее хулиганство, было ранее судимо по какой-либо части данной статьи, и эта судимость не снята и не погашена в установленном законом порядке. </a:t>
            </a:r>
          </a:p>
          <a:p>
            <a:pPr indent="450000" algn="just">
              <a:defRPr/>
            </a:pPr>
            <a:endParaRPr lang="ru-RU" sz="900" dirty="0"/>
          </a:p>
          <a:p>
            <a:pPr indent="450000" algn="just">
              <a:defRPr/>
            </a:pPr>
            <a:r>
              <a:rPr lang="ru-RU" sz="900" dirty="0"/>
              <a:t>Особо квалифицирующим обстоятельством хулиганства (ч. 3 ст. </a:t>
            </a:r>
            <a:r>
              <a:rPr lang="ru-RU" sz="900" dirty="0" smtClean="0"/>
              <a:t>213 УК РФ) </a:t>
            </a:r>
            <a:r>
              <a:rPr lang="ru-RU" sz="900" dirty="0"/>
              <a:t>является совершение преступления, предусмотренного частями первой или второй этой статьи, но сопряженного с применением оружия или предметов, используемых в качестве оружия.</a:t>
            </a:r>
          </a:p>
          <a:p>
            <a:pPr indent="450000" algn="just">
              <a:defRPr/>
            </a:pPr>
            <a:endParaRPr lang="ru-RU" sz="900" dirty="0"/>
          </a:p>
          <a:p>
            <a:pPr indent="450000" algn="just">
              <a:defRPr/>
            </a:pPr>
            <a:r>
              <a:rPr lang="ru-RU" sz="900" dirty="0"/>
              <a:t>Под оружием понимаются устройства и предметы, конструктивно предназначенные для поражения живой цели. Хулиганские действия, квалифицируемые ч. 3 ст. </a:t>
            </a:r>
            <a:r>
              <a:rPr lang="ru-RU" sz="900" dirty="0" smtClean="0"/>
              <a:t>213 УК РФ, </a:t>
            </a:r>
            <a:r>
              <a:rPr lang="ru-RU" sz="900" dirty="0"/>
              <a:t>могут быть совершены с применением как огнестрельного, так и холодного оружия. Применение охотничьего, пневматического и газового оружия при совершении хулиганских действий также подпадает под признаки ч. 3 ст. </a:t>
            </a:r>
            <a:r>
              <a:rPr lang="ru-RU" sz="900" dirty="0" smtClean="0"/>
              <a:t>213 УК РФ. </a:t>
            </a:r>
            <a:r>
              <a:rPr lang="ru-RU" sz="900" dirty="0"/>
              <a:t>К предметам, используемым в качестве оружия при совершении хулиганства, следует отнести предметы, специально изготовленные или приспособленные для нанесения телесных повреждений, а также предметы хозяйственно-бытового назначения (ножи, топор, отвертка и т.п.), которые применяются виновными в процессе насилия над потерпевшими</a:t>
            </a:r>
            <a:r>
              <a:rPr lang="ru-RU" sz="900" dirty="0" smtClean="0"/>
              <a:t>.</a:t>
            </a:r>
            <a:endParaRPr lang="ru-RU" sz="900" dirty="0"/>
          </a:p>
          <a:p>
            <a:pPr indent="450000" algn="just">
              <a:defRPr/>
            </a:pPr>
            <a:r>
              <a:rPr lang="ru-RU" sz="900" dirty="0"/>
              <a:t>Под применением оружия и других предметов следует понимать фактическое их использование как средства насилия над потерпевшим, создающего реальную угрозу его жизни или здоровью. Представляется обоснованной квалификация по ч. 3 ст. </a:t>
            </a:r>
            <a:r>
              <a:rPr lang="ru-RU" sz="900" dirty="0" smtClean="0"/>
              <a:t>213 УК РФ </a:t>
            </a:r>
            <a:r>
              <a:rPr lang="ru-RU" sz="900" dirty="0"/>
              <a:t>случаев применения оружия и других предметов, повлекших за собой причинение легкого или средней тяжести вреда здоровью. Причинение тяжкого вреда здоровью и убийство потерпевшего помимо ч. 3 ст. 213 должны быть квалифицированы по статьям </a:t>
            </a:r>
            <a:r>
              <a:rPr lang="ru-RU" sz="900" dirty="0" smtClean="0"/>
              <a:t>УК РФ </a:t>
            </a:r>
            <a:r>
              <a:rPr lang="ru-RU" sz="900" dirty="0"/>
              <a:t>о преступлениях против жизни и здоровья.</a:t>
            </a:r>
          </a:p>
          <a:p>
            <a:pPr indent="450000" algn="just">
              <a:defRPr/>
            </a:pPr>
            <a:endParaRPr lang="ru-RU" sz="900" dirty="0"/>
          </a:p>
          <a:p>
            <a:pPr indent="450000" algn="just">
              <a:defRPr/>
            </a:pPr>
            <a:r>
              <a:rPr lang="ru-RU" sz="900" dirty="0"/>
              <a:t>Нет оснований говорить о применении оружия, когда виновный угрожает негодным или незаряженным оружием, демонстрирует оружие без намерения его применять, а равно когда угрожает предметами, имитирующими оружие, если они не используются как средство насилия, опасного для жизни или здоровья</a:t>
            </a:r>
            <a:r>
              <a:rPr lang="ru-RU" sz="900" dirty="0" smtClean="0"/>
              <a:t>.</a:t>
            </a:r>
            <a:endParaRPr lang="ru-RU" sz="900" dirty="0"/>
          </a:p>
          <a:p>
            <a:pPr indent="450000" algn="just">
              <a:defRPr/>
            </a:pPr>
            <a:r>
              <a:rPr lang="ru-RU" sz="900" dirty="0"/>
              <a:t>В тех случаях, когда лицо в разное время совершило хулиганские действия, предусмотренные разными частями ст. 213 </a:t>
            </a:r>
            <a:r>
              <a:rPr lang="ru-RU" sz="900" dirty="0" smtClean="0"/>
              <a:t>УК РФ, </a:t>
            </a:r>
            <a:r>
              <a:rPr lang="ru-RU" sz="900" dirty="0"/>
              <a:t>каждое из совершенных преступлений подлежит самостоятельной квалификации.</a:t>
            </a:r>
          </a:p>
          <a:p>
            <a:pPr indent="450000" algn="just">
              <a:defRPr/>
            </a:pPr>
            <a:endParaRPr lang="ru-RU" sz="1000" dirty="0"/>
          </a:p>
          <a:p>
            <a:pPr indent="450000" algn="just">
              <a:defRPr/>
            </a:pPr>
            <a:endParaRPr lang="ru-RU" sz="1000" dirty="0"/>
          </a:p>
          <a:p>
            <a:pPr indent="450000" algn="just">
              <a:defRPr/>
            </a:pPr>
            <a:endParaRPr lang="ru-RU" sz="1000" dirty="0"/>
          </a:p>
          <a:p>
            <a:pPr indent="450000" algn="just">
              <a:defRPr/>
            </a:pPr>
            <a:endParaRPr lang="ru-RU" sz="1000" dirty="0"/>
          </a:p>
          <a:p>
            <a:pPr indent="450000" algn="just">
              <a:defRPr/>
            </a:pPr>
            <a:endParaRPr lang="ru-RU" sz="100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5" y="1052513"/>
            <a:ext cx="9144000" cy="2354262"/>
          </a:xfrm>
          <a:prstGeom prst="rect">
            <a:avLst/>
          </a:prstGeom>
        </p:spPr>
        <p:txBody>
          <a:bodyPr>
            <a:spAutoFit/>
          </a:bodyPr>
          <a:lstStyle/>
          <a:p>
            <a:pPr indent="450000" algn="just">
              <a:defRPr/>
            </a:pPr>
            <a:r>
              <a:rPr lang="ru-RU" sz="1050" dirty="0"/>
              <a:t>Под вандализмом понимается осквернение зданий или иных сооружений, а равно порча имущества на общественном транспорте или в иных общественных местах (ст. </a:t>
            </a:r>
            <a:r>
              <a:rPr lang="ru-RU" sz="1050" dirty="0" smtClean="0"/>
              <a:t>214 УК РФ).</a:t>
            </a:r>
            <a:endParaRPr lang="ru-RU" sz="1050" dirty="0"/>
          </a:p>
          <a:p>
            <a:pPr indent="450000" algn="just">
              <a:defRPr/>
            </a:pPr>
            <a:endParaRPr lang="ru-RU" sz="1050" dirty="0"/>
          </a:p>
          <a:p>
            <a:pPr indent="450000" algn="just">
              <a:defRPr/>
            </a:pPr>
            <a:r>
              <a:rPr lang="ru-RU" sz="1050" dirty="0"/>
              <a:t>Вандализм нарушает общественный порядок и общественную нравственность.</a:t>
            </a:r>
          </a:p>
          <a:p>
            <a:pPr indent="450000" algn="just">
              <a:defRPr/>
            </a:pPr>
            <a:endParaRPr lang="ru-RU" sz="1050" dirty="0"/>
          </a:p>
          <a:p>
            <a:pPr indent="450000" algn="just">
              <a:defRPr/>
            </a:pPr>
            <a:r>
              <a:rPr lang="ru-RU" sz="1050" dirty="0"/>
              <a:t>Осквернение выражается в приведении внешнего вида сооружения в обезображенное состояние, неприемлемое общественной нравственностью. Оно проявляется, например, в нанесении непристойных рисунков и надписей, пачкании сооружения красящими веществами и нечистотами и т.д.</a:t>
            </a:r>
          </a:p>
          <a:p>
            <a:pPr indent="450000" algn="just">
              <a:defRPr/>
            </a:pPr>
            <a:endParaRPr lang="ru-RU" sz="1050" dirty="0"/>
          </a:p>
          <a:p>
            <a:pPr indent="450000" algn="just">
              <a:defRPr/>
            </a:pPr>
            <a:r>
              <a:rPr lang="ru-RU" sz="1050" b="1" dirty="0"/>
              <a:t>Порча имущества </a:t>
            </a:r>
            <a:r>
              <a:rPr lang="ru-RU" sz="1050" dirty="0"/>
              <a:t>- приведение его в состояние, не пригодное к использованию (поломка, повреждение и т.д.)</a:t>
            </a:r>
          </a:p>
          <a:p>
            <a:pPr indent="450000" algn="just">
              <a:defRPr/>
            </a:pPr>
            <a:endParaRPr lang="ru-RU" sz="1050" dirty="0"/>
          </a:p>
          <a:p>
            <a:pPr indent="450000" algn="just">
              <a:defRPr/>
            </a:pPr>
            <a:r>
              <a:rPr lang="ru-RU" sz="1050" dirty="0"/>
              <a:t>Субъектом преступления может быть лицо, достигшее 14-летнего возраста.</a:t>
            </a:r>
          </a:p>
          <a:p>
            <a:pPr indent="450000" algn="just">
              <a:defRPr/>
            </a:pPr>
            <a:endParaRPr lang="ru-RU" sz="1050" dirty="0"/>
          </a:p>
          <a:p>
            <a:pPr indent="450000" algn="just">
              <a:defRPr/>
            </a:pPr>
            <a:r>
              <a:rPr lang="ru-RU" sz="1050" dirty="0"/>
              <a:t>Вандализм совершается с прямым умыслом.</a:t>
            </a:r>
          </a:p>
        </p:txBody>
      </p:sp>
      <p:sp>
        <p:nvSpPr>
          <p:cNvPr id="378884" name="Rectangle 14"/>
          <p:cNvSpPr>
            <a:spLocks noChangeArrowheads="1"/>
          </p:cNvSpPr>
          <p:nvPr/>
        </p:nvSpPr>
        <p:spPr bwMode="auto">
          <a:xfrm>
            <a:off x="9525" y="158750"/>
            <a:ext cx="8955088"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Вандализм (ст. </a:t>
            </a:r>
            <a:r>
              <a:rPr lang="ru-RU" b="1" dirty="0" smtClean="0"/>
              <a:t>214 УК РФ)</a:t>
            </a:r>
            <a:endParaRPr lang="ru-RU"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11188"/>
            <a:ext cx="9144000" cy="5478423"/>
          </a:xfrm>
          <a:prstGeom prst="rect">
            <a:avLst/>
          </a:prstGeom>
        </p:spPr>
        <p:txBody>
          <a:bodyPr>
            <a:spAutoFit/>
          </a:bodyPr>
          <a:lstStyle/>
          <a:p>
            <a:pPr indent="450000" algn="just">
              <a:defRPr/>
            </a:pPr>
            <a:r>
              <a:rPr lang="ru-RU" sz="1000" dirty="0"/>
              <a:t>Ответственность за нарушение правил безопасности при размещении, проектировании, строительстве и эксплуатации объектов атомной энергетики предусмотрена ч. 1 и 2 ст. </a:t>
            </a:r>
            <a:r>
              <a:rPr lang="ru-RU" sz="1000" dirty="0" smtClean="0"/>
              <a:t>215 УК РФ. </a:t>
            </a:r>
            <a:endParaRPr lang="ru-RU" sz="1000" dirty="0"/>
          </a:p>
          <a:p>
            <a:pPr indent="450000" algn="just">
              <a:defRPr/>
            </a:pPr>
            <a:endParaRPr lang="ru-RU" sz="1000" dirty="0"/>
          </a:p>
          <a:p>
            <a:pPr indent="450000" algn="just">
              <a:defRPr/>
            </a:pPr>
            <a:r>
              <a:rPr lang="ru-RU" sz="1000" dirty="0"/>
              <a:t>Преступление посягает на общественную безопасность. Оно причиняет либо создает угрозу причинения физического или материального вреда населению, в том числе будущему поколению, нормальной жизнедеятельности предприятий, учреждений и организаций, окружающей среде. </a:t>
            </a:r>
          </a:p>
          <a:p>
            <a:pPr indent="450000" algn="just">
              <a:defRPr/>
            </a:pPr>
            <a:endParaRPr lang="ru-RU" sz="1000" dirty="0"/>
          </a:p>
          <a:p>
            <a:pPr indent="450000" algn="just">
              <a:defRPr/>
            </a:pPr>
            <a:r>
              <a:rPr lang="ru-RU" sz="1000" dirty="0"/>
              <a:t>Под объектами атомной энергетики понимаются предприятия или их цехи, участки, площадки, транспортные средства иные технические устройства, на которых размещаются ядерные установки или радиационные источники, либо получаются, используются, перерабатываются, образуются, хранятся, транспортируются, уничтожаются ядерные материалы и радиоактивные вещества. Размещение объекта - это расположение его в определенном месте с учетом геологических, климатических, технических и иных условий, исключающих угрозу разрушения, повреждения либо неконтролируемого действия объекта. </a:t>
            </a:r>
          </a:p>
          <a:p>
            <a:pPr indent="450000" algn="just">
              <a:defRPr/>
            </a:pPr>
            <a:endParaRPr lang="ru-RU" sz="1000" dirty="0"/>
          </a:p>
          <a:p>
            <a:pPr indent="450000" algn="just">
              <a:defRPr/>
            </a:pPr>
            <a:r>
              <a:rPr lang="ru-RU" sz="1000" b="1" dirty="0"/>
              <a:t>Проектирование</a:t>
            </a:r>
            <a:r>
              <a:rPr lang="ru-RU" sz="1000" dirty="0"/>
              <a:t> - создание плана и документации, не обходимых для строительства и эксплуатации объекта. </a:t>
            </a:r>
          </a:p>
          <a:p>
            <a:pPr indent="450000" algn="just">
              <a:defRPr/>
            </a:pPr>
            <a:endParaRPr lang="ru-RU" sz="1000" dirty="0"/>
          </a:p>
          <a:p>
            <a:pPr indent="450000" algn="just">
              <a:defRPr/>
            </a:pPr>
            <a:r>
              <a:rPr lang="ru-RU" sz="1000" b="1" dirty="0"/>
              <a:t>Строительство</a:t>
            </a:r>
            <a:r>
              <a:rPr lang="ru-RU" sz="1000" dirty="0"/>
              <a:t> - это сооружение объекта.</a:t>
            </a:r>
          </a:p>
          <a:p>
            <a:pPr indent="450000" algn="just">
              <a:defRPr/>
            </a:pPr>
            <a:endParaRPr lang="ru-RU" sz="1000" dirty="0"/>
          </a:p>
          <a:p>
            <a:pPr indent="450000" algn="just">
              <a:defRPr/>
            </a:pPr>
            <a:r>
              <a:rPr lang="ru-RU" sz="1000" b="1" dirty="0"/>
              <a:t>Эксплуатация</a:t>
            </a:r>
            <a:r>
              <a:rPr lang="ru-RU" sz="1000" dirty="0"/>
              <a:t> - деятельность по использованию объектов в соответствий с их предназначением либо выводу их из сферы использования. Ответственность предусматривается за нарушение норм и правил эксплуатации, размещения, проектирования, строительства, направленных на обеспечение безопасности работников, эксплуатирующих объект, населения, проживающего в районе эксплуатации атомного объекта, а также окружающей среды. Нарушение иных правил, не создающее угрозы указанным ценностям, не образует состава рассматриваемого преступления. </a:t>
            </a:r>
          </a:p>
          <a:p>
            <a:pPr indent="450000" algn="just">
              <a:defRPr/>
            </a:pPr>
            <a:endParaRPr lang="ru-RU" sz="1000" dirty="0"/>
          </a:p>
          <a:p>
            <a:pPr indent="450000" algn="just">
              <a:defRPr/>
            </a:pPr>
            <a:r>
              <a:rPr lang="ru-RU" sz="1000" dirty="0"/>
              <a:t>Обязательными признаками состава рассматриваемого преступления являются угроза смерти человека или радиоактивного заражения окружающей среды - ч. 1 ст. </a:t>
            </a:r>
            <a:r>
              <a:rPr lang="ru-RU" sz="1000" dirty="0" smtClean="0"/>
              <a:t>215 УК РФ </a:t>
            </a:r>
            <a:r>
              <a:rPr lang="ru-RU" sz="1000" dirty="0"/>
              <a:t>и реальное наступление этих последствий либо причинение иных тяжких последствий - ч. 2 ст. </a:t>
            </a:r>
            <a:r>
              <a:rPr lang="ru-RU" sz="1000" dirty="0" smtClean="0"/>
              <a:t>215 УК РФ. </a:t>
            </a:r>
            <a:endParaRPr lang="ru-RU" sz="1000" dirty="0"/>
          </a:p>
          <a:p>
            <a:pPr indent="450000" algn="just">
              <a:defRPr/>
            </a:pPr>
            <a:endParaRPr lang="ru-RU" sz="1000" dirty="0"/>
          </a:p>
          <a:p>
            <a:pPr indent="450000" algn="just">
              <a:defRPr/>
            </a:pPr>
            <a:r>
              <a:rPr lang="ru-RU" sz="1000" dirty="0"/>
              <a:t>Радиоактивное заражение окружающей среды означает загрязнение почвы, воды, воздуха, живых организмов, других природных и искусственных объектов (зданий, машин, дорог и т.д.) радиоактивными веществами сверх предельно допустимых по существующим нормативам концентраций. </a:t>
            </a:r>
          </a:p>
          <a:p>
            <a:pPr indent="450000" algn="just">
              <a:defRPr/>
            </a:pPr>
            <a:r>
              <a:rPr lang="ru-RU" sz="1000" dirty="0"/>
              <a:t>Иные тяжкие последствия включают причинение существенного вреда здоровью большого числа людей, значительное расходование материальных средств на ликвидацию аварий и загрязнений окружающей среды, крупный материальный ущерб в результате разрушения материальных ценностей, прекращение функционирования атомного объекта и т.д.</a:t>
            </a:r>
          </a:p>
          <a:p>
            <a:pPr indent="450000" algn="just">
              <a:defRPr/>
            </a:pPr>
            <a:endParaRPr lang="ru-RU" sz="1000" dirty="0"/>
          </a:p>
          <a:p>
            <a:pPr indent="450000" algn="just">
              <a:defRPr/>
            </a:pPr>
            <a:r>
              <a:rPr lang="ru-RU" sz="1000" dirty="0"/>
              <a:t>Вина определяется по отношению к фактически наступившим либо возможным последствиям, она имеет форму неосторожности.</a:t>
            </a:r>
          </a:p>
          <a:p>
            <a:pPr indent="450000" algn="just">
              <a:defRPr/>
            </a:pPr>
            <a:endParaRPr lang="ru-RU" sz="1000" dirty="0"/>
          </a:p>
          <a:p>
            <a:pPr indent="450000" algn="just">
              <a:defRPr/>
            </a:pPr>
            <a:r>
              <a:rPr lang="ru-RU" sz="1000" dirty="0"/>
              <a:t>Субъектом рассматриваемого преступления может быть как должностное лицо, так и лицо из обслуживающего персонала, достигшее шестнадцати лет.</a:t>
            </a:r>
          </a:p>
        </p:txBody>
      </p:sp>
      <p:sp>
        <p:nvSpPr>
          <p:cNvPr id="379908" name="Rectangle 14"/>
          <p:cNvSpPr>
            <a:spLocks noChangeArrowheads="1"/>
          </p:cNvSpPr>
          <p:nvPr/>
        </p:nvSpPr>
        <p:spPr bwMode="auto">
          <a:xfrm>
            <a:off x="9525" y="158750"/>
            <a:ext cx="8955088"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Нарушение правил безопасности на объектах атомной энергетики (ст. </a:t>
            </a:r>
            <a:r>
              <a:rPr lang="ru-RU" sz="1600" b="1" dirty="0" smtClean="0"/>
              <a:t>215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908050"/>
            <a:ext cx="9144000" cy="4132263"/>
          </a:xfrm>
          <a:prstGeom prst="rect">
            <a:avLst/>
          </a:prstGeom>
        </p:spPr>
        <p:txBody>
          <a:bodyPr>
            <a:spAutoFit/>
          </a:bodyPr>
          <a:lstStyle/>
          <a:p>
            <a:pPr indent="450000" algn="just">
              <a:defRPr/>
            </a:pPr>
            <a:r>
              <a:rPr lang="ru-RU" sz="1050" dirty="0"/>
              <a:t>Составы данного преступления предусмотрены ч. 1, 2 ст. </a:t>
            </a:r>
            <a:r>
              <a:rPr lang="ru-RU" sz="1050" dirty="0" smtClean="0"/>
              <a:t>215.1 УК РФ. </a:t>
            </a:r>
            <a:r>
              <a:rPr lang="ru-RU" sz="1050" dirty="0"/>
              <a:t>В ч. 1 говорится о незаконном прекращении или ограничении подачи потребителям электрической энергии либо отключении их от других источников жизнеобеспечения, совершенном должностным лицом, а равно лицом, выполняющим управленческие функции в коммерческой или иной организации, если это могло повлечь смерть человека или иные тяжкие последствия.</a:t>
            </a:r>
          </a:p>
          <a:p>
            <a:pPr indent="450000" algn="just">
              <a:defRPr/>
            </a:pPr>
            <a:endParaRPr lang="ru-RU" sz="1050" dirty="0"/>
          </a:p>
          <a:p>
            <a:pPr indent="450000" algn="just">
              <a:defRPr/>
            </a:pPr>
            <a:r>
              <a:rPr lang="ru-RU" sz="1050" dirty="0"/>
              <a:t>В ч. 2 установлена ответственность за те же деяния, повлекшие по неосторожности смерть человека или иные тяжкие последствия.</a:t>
            </a:r>
          </a:p>
          <a:p>
            <a:pPr indent="450000" algn="just">
              <a:defRPr/>
            </a:pPr>
            <a:endParaRPr lang="ru-RU" sz="1050" dirty="0"/>
          </a:p>
          <a:p>
            <a:pPr indent="450000" algn="just">
              <a:defRPr/>
            </a:pPr>
            <a:r>
              <a:rPr lang="ru-RU" sz="1050" dirty="0"/>
              <a:t>Преступления посягают на нормальное функционирование системы жизнеобеспечения людей.</a:t>
            </a:r>
          </a:p>
          <a:p>
            <a:pPr indent="450000" algn="just">
              <a:defRPr/>
            </a:pPr>
            <a:endParaRPr lang="ru-RU" sz="1050" dirty="0"/>
          </a:p>
          <a:p>
            <a:pPr indent="450000" algn="just">
              <a:defRPr/>
            </a:pPr>
            <a:r>
              <a:rPr lang="ru-RU" sz="1050" dirty="0"/>
              <a:t>Под жизнеобеспечением понимается совокупность мероприятий, необходимых для создания условий сохранения жизни, здоровья и работоспособности людей, предусматривающих использование электрической энергии и иных технических устройств (например, подающих газ, воду, тепло и т.п.).</a:t>
            </a:r>
          </a:p>
          <a:p>
            <a:pPr indent="450000" algn="just">
              <a:defRPr/>
            </a:pPr>
            <a:endParaRPr lang="ru-RU" sz="1050" dirty="0"/>
          </a:p>
          <a:p>
            <a:pPr indent="450000" algn="just">
              <a:defRPr/>
            </a:pPr>
            <a:r>
              <a:rPr lang="ru-RU" sz="1050" dirty="0"/>
              <a:t>Прекращение или ограничение работы источников жизнеобеспечения должно быть незаконным, т.е. с нарушением установленного порядка (например, без предупреждения потребителей).</a:t>
            </a:r>
          </a:p>
          <a:p>
            <a:pPr indent="450000" algn="just">
              <a:defRPr/>
            </a:pPr>
            <a:endParaRPr lang="ru-RU" sz="1050" dirty="0"/>
          </a:p>
          <a:p>
            <a:pPr indent="450000" algn="just">
              <a:defRPr/>
            </a:pPr>
            <a:r>
              <a:rPr lang="ru-RU" sz="1050" b="1" dirty="0"/>
              <a:t>Потребитель</a:t>
            </a:r>
            <a:r>
              <a:rPr lang="ru-RU" sz="1050" dirty="0"/>
              <a:t> - лицо, физическое или юридическое, в установленном порядке заключившее соглашение об использовании источника жизнеобеспечения. Состав преступления отсутствует, если источник отключается от лиц, не имеющих такого соглашения (например, незаконно подключившихся к электросети).</a:t>
            </a:r>
          </a:p>
          <a:p>
            <a:pPr indent="450000" algn="just">
              <a:defRPr/>
            </a:pPr>
            <a:endParaRPr lang="ru-RU" sz="1050" dirty="0"/>
          </a:p>
          <a:p>
            <a:pPr indent="450000" algn="just">
              <a:defRPr/>
            </a:pPr>
            <a:r>
              <a:rPr lang="ru-RU" sz="1050" dirty="0"/>
              <a:t>Вина определяется по отношению к фактическим или возможным последствиям, она имеет форму неосторожности.</a:t>
            </a:r>
          </a:p>
          <a:p>
            <a:pPr indent="450000" algn="just">
              <a:defRPr/>
            </a:pPr>
            <a:endParaRPr lang="ru-RU" sz="1050" dirty="0"/>
          </a:p>
          <a:p>
            <a:pPr indent="450000" algn="just">
              <a:defRPr/>
            </a:pPr>
            <a:r>
              <a:rPr lang="ru-RU" sz="1050" b="1" dirty="0"/>
              <a:t>Субъект преступления </a:t>
            </a:r>
            <a:r>
              <a:rPr lang="ru-RU" sz="1050" dirty="0"/>
              <a:t>- лицо, занимающее должность в государственном или муниципальном органе либо в органе местного самоуправления, равно осуществляющее управленческие функции в иных учреждениях, обладающее правомочиями в сфере распоряжения подачей электроэнергии или работой иных систем жизнеобеспечения населения.</a:t>
            </a:r>
          </a:p>
        </p:txBody>
      </p:sp>
      <p:sp>
        <p:nvSpPr>
          <p:cNvPr id="380932" name="Rectangle 14"/>
          <p:cNvSpPr>
            <a:spLocks noChangeArrowheads="1"/>
          </p:cNvSpPr>
          <p:nvPr/>
        </p:nvSpPr>
        <p:spPr bwMode="auto">
          <a:xfrm>
            <a:off x="9525" y="158750"/>
            <a:ext cx="8955088" cy="5334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Прекращение или ограничение подачи электрической энергии либо отключение </a:t>
            </a:r>
          </a:p>
          <a:p>
            <a:pPr algn="ctr" eaLnBrk="0" hangingPunct="0"/>
            <a:r>
              <a:rPr lang="ru-RU" sz="1600" b="1" dirty="0"/>
              <a:t>от других источников жизнеобеспечения (</a:t>
            </a:r>
            <a:r>
              <a:rPr lang="ru-RU" sz="1600" b="1" dirty="0" err="1"/>
              <a:t>cm</a:t>
            </a:r>
            <a:r>
              <a:rPr lang="ru-RU" sz="1600" b="1" dirty="0"/>
              <a:t>. </a:t>
            </a:r>
            <a:r>
              <a:rPr lang="ru-RU" sz="1600" b="1" dirty="0" smtClean="0"/>
              <a:t>215.1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908050"/>
            <a:ext cx="9144000" cy="5262979"/>
          </a:xfrm>
          <a:prstGeom prst="rect">
            <a:avLst/>
          </a:prstGeom>
        </p:spPr>
        <p:txBody>
          <a:bodyPr>
            <a:spAutoFit/>
          </a:bodyPr>
          <a:lstStyle/>
          <a:p>
            <a:pPr indent="450000" algn="just">
              <a:defRPr/>
            </a:pPr>
            <a:r>
              <a:rPr lang="ru-RU" sz="1050" dirty="0"/>
              <a:t>Нарушение правил безопасности при ведении горных, строительных или иных работ образует преступление, если оно повлекло по неосторожности причинение тяжкого или средней тяжести вреда здоровью человека (ч. 1 ст. </a:t>
            </a:r>
            <a:r>
              <a:rPr lang="ru-RU" sz="1050" dirty="0" smtClean="0"/>
              <a:t>216 УК РФ).</a:t>
            </a:r>
            <a:endParaRPr lang="ru-RU" sz="1050" dirty="0"/>
          </a:p>
          <a:p>
            <a:pPr indent="450000" algn="just">
              <a:defRPr/>
            </a:pPr>
            <a:endParaRPr lang="ru-RU" sz="1050" dirty="0"/>
          </a:p>
          <a:p>
            <a:pPr indent="450000" algn="just">
              <a:defRPr/>
            </a:pPr>
            <a:r>
              <a:rPr lang="ru-RU" sz="1050" dirty="0"/>
              <a:t>То же деяние, повлекшее по неосторожности смерть человека или иные тяжкие последствия, влечет ответственность по ч. 2 той же статьи.</a:t>
            </a:r>
          </a:p>
          <a:p>
            <a:pPr indent="450000" algn="just">
              <a:defRPr/>
            </a:pPr>
            <a:endParaRPr lang="ru-RU" sz="1050" dirty="0"/>
          </a:p>
          <a:p>
            <a:pPr indent="450000" algn="just">
              <a:defRPr/>
            </a:pPr>
            <a:r>
              <a:rPr lang="ru-RU" sz="1050" dirty="0"/>
              <a:t>Преступление посягает на безопасность производства горных, строительных и иных работ, оно способно причинить ущерб жизни и здоровью людей, материальный и иной вред. Правила производства этих работ регламентируются специальными нормативными актами, утверждаемыми Федеральным горным и промышленным надзором России. </a:t>
            </a:r>
          </a:p>
          <a:p>
            <a:pPr indent="450000" algn="just">
              <a:defRPr/>
            </a:pPr>
            <a:endParaRPr lang="ru-RU" sz="1050" b="1" dirty="0"/>
          </a:p>
          <a:p>
            <a:pPr indent="450000" algn="just">
              <a:defRPr/>
            </a:pPr>
            <a:r>
              <a:rPr lang="ru-RU" sz="1050" b="1" dirty="0"/>
              <a:t>Горные работы </a:t>
            </a:r>
            <a:r>
              <a:rPr lang="ru-RU" sz="1050" dirty="0"/>
              <a:t>- это работы по строительству, реконструкции, эксплуатации, ремонту и консервации буровых установок, шахт и иных выработок по добыче полезных ископаемых, строительству и ремонту подземных сооружений, не связанных с добычей полезных ископаемых (метрополитена, тоннелей и т.п.). Нарушения правил производства горных работ могут выражаться в отсутствии ограждений мест провалов или выемки, необеспечение забоев вентиляцией, отсутствии либо ненадлежащем устройстве опор и крепежей и т.д. </a:t>
            </a:r>
          </a:p>
          <a:p>
            <a:pPr indent="450000" algn="just">
              <a:defRPr/>
            </a:pPr>
            <a:endParaRPr lang="ru-RU" sz="1050" dirty="0"/>
          </a:p>
          <a:p>
            <a:pPr indent="450000" algn="just">
              <a:defRPr/>
            </a:pPr>
            <a:r>
              <a:rPr lang="ru-RU" sz="1050" dirty="0"/>
              <a:t>Под строительными и иными работами понимаются земляные, каменные, бетонные, монтажные, демонтажные, изоляционные, кровельные, электромонтажные, ремонтные, отделочные, санитарно-технические, погрузочно-разгрузочные и другие работы, производимые на строительной площадке в связи с возведением, реконструкцией, ремонтом, передвижением или сносом зданий и иных сооружений, а также работы вне строительной площадки, связанные с ремонтом и прокладкой линий связи, электросетей, дорог, коммуникаций, кроме работ, относящихся к горным. </a:t>
            </a:r>
          </a:p>
          <a:p>
            <a:pPr indent="450000" algn="just">
              <a:defRPr/>
            </a:pPr>
            <a:endParaRPr lang="ru-RU" sz="1050" dirty="0"/>
          </a:p>
          <a:p>
            <a:pPr indent="450000" algn="just">
              <a:defRPr/>
            </a:pPr>
            <a:r>
              <a:rPr lang="ru-RU" sz="1050" dirty="0"/>
              <a:t>По ч. 2 ст. </a:t>
            </a:r>
            <a:r>
              <a:rPr lang="ru-RU" sz="1050" dirty="0" smtClean="0"/>
              <a:t>216 УК РФ </a:t>
            </a:r>
            <a:r>
              <a:rPr lang="ru-RU" sz="1050" dirty="0"/>
              <a:t>квалифицируются нарушения, повлекшие гибель хотя бы одного человека. К тяжким последствиям относится также причинение тяжкого или средней тяжести вреда здоровью нескольким лицам, а также значительного материального ущерба организациям, учреждениям либо отдельным гражданам.</a:t>
            </a:r>
          </a:p>
          <a:p>
            <a:pPr indent="450000" algn="just">
              <a:defRPr/>
            </a:pPr>
            <a:endParaRPr lang="ru-RU" sz="1050" dirty="0"/>
          </a:p>
          <a:p>
            <a:pPr indent="450000" algn="just">
              <a:defRPr/>
            </a:pPr>
            <a:r>
              <a:rPr lang="ru-RU" sz="1050" dirty="0"/>
              <a:t>Обязательным признаком преступления является причинная связь между нарушением и наступившими последствиями.</a:t>
            </a:r>
          </a:p>
          <a:p>
            <a:pPr indent="450000" algn="just">
              <a:defRPr/>
            </a:pPr>
            <a:endParaRPr lang="ru-RU" sz="1050" dirty="0"/>
          </a:p>
          <a:p>
            <a:pPr indent="450000" algn="just">
              <a:defRPr/>
            </a:pPr>
            <a:r>
              <a:rPr lang="ru-RU" sz="1050" dirty="0"/>
              <a:t>Вина при нарушении рассматриваемых правил может быть только неосторожной, она определяется по отношению к наступившим последствиям.</a:t>
            </a:r>
          </a:p>
          <a:p>
            <a:pPr indent="450000" algn="just">
              <a:defRPr/>
            </a:pPr>
            <a:endParaRPr lang="ru-RU" sz="1050" dirty="0"/>
          </a:p>
          <a:p>
            <a:pPr indent="450000" algn="just">
              <a:defRPr/>
            </a:pPr>
            <a:r>
              <a:rPr lang="ru-RU" sz="1050" dirty="0"/>
              <a:t>Субъектом преступления может быть лицо, на которое возложена обязанность по соблюдению правил производства горных, строительных и иных работ.</a:t>
            </a:r>
          </a:p>
        </p:txBody>
      </p:sp>
      <p:sp>
        <p:nvSpPr>
          <p:cNvPr id="381956" name="Rectangle 14"/>
          <p:cNvSpPr>
            <a:spLocks noChangeArrowheads="1"/>
          </p:cNvSpPr>
          <p:nvPr/>
        </p:nvSpPr>
        <p:spPr bwMode="auto">
          <a:xfrm>
            <a:off x="9525" y="158750"/>
            <a:ext cx="8955088" cy="5334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Нарушение правил безопасности при ведении горных, строительных или иных работ (ст. </a:t>
            </a:r>
            <a:r>
              <a:rPr lang="ru-RU" sz="1200" b="1" dirty="0" smtClean="0"/>
              <a:t>216 УК РФ)</a:t>
            </a:r>
            <a:endParaRPr lang="ru-RU" sz="1200" b="1"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908050"/>
            <a:ext cx="9144000" cy="4778375"/>
          </a:xfrm>
          <a:prstGeom prst="rect">
            <a:avLst/>
          </a:prstGeom>
        </p:spPr>
        <p:txBody>
          <a:bodyPr>
            <a:spAutoFit/>
          </a:bodyPr>
          <a:lstStyle/>
          <a:p>
            <a:pPr indent="450000" algn="just">
              <a:defRPr/>
            </a:pPr>
            <a:r>
              <a:rPr lang="ru-RU" sz="1050" dirty="0"/>
              <a:t>Ответственность за данное преступление предусмотрена ч. 1 и 2 ст. </a:t>
            </a:r>
            <a:r>
              <a:rPr lang="ru-RU" sz="1050" dirty="0" smtClean="0"/>
              <a:t>217 УК РФ. </a:t>
            </a:r>
            <a:r>
              <a:rPr lang="ru-RU" sz="1050" dirty="0"/>
              <a:t>В ч. 1 говорится о нарушении правил безопасности на взрывоопасных объектах или во взрывоопасных цехах, если это могло повлечь смерть человека или иные тяжкие последствия, а в ч. 2 - о том же деянии, повлекшем по неосторожности смерть человека или иные тяжкие последствия.</a:t>
            </a:r>
          </a:p>
          <a:p>
            <a:pPr indent="450000" algn="just">
              <a:defRPr/>
            </a:pPr>
            <a:endParaRPr lang="ru-RU" sz="1050" dirty="0"/>
          </a:p>
          <a:p>
            <a:pPr indent="450000" algn="just">
              <a:defRPr/>
            </a:pPr>
            <a:r>
              <a:rPr lang="ru-RU" sz="1050" dirty="0"/>
              <a:t>Преступление посягает на установленный порядок производственной деятельности на взрывоопасных объектах, исключающий гибель людей и причинение иных тяжких последствий.</a:t>
            </a:r>
          </a:p>
          <a:p>
            <a:pPr indent="450000" algn="just">
              <a:defRPr/>
            </a:pPr>
            <a:endParaRPr lang="ru-RU" sz="1050" dirty="0"/>
          </a:p>
          <a:p>
            <a:pPr indent="450000" algn="just">
              <a:defRPr/>
            </a:pPr>
            <a:r>
              <a:rPr lang="ru-RU" sz="1050" dirty="0"/>
              <a:t>Преступление, предусмотренное настоящей статьей, может быть совершено только в производственных цехах и на иных объектах взрывоопасного характера. В соответствии с Законом РФ "О промышленной безопасности опасных производственных объектов" (принят 20 июня 1997 г.) к взрывоопасным объектам следует относить объекты, на которых получаются, используются, перерабатываются, образуются, хранятся, транспортируются, уничтожаются взрывоопасные вещества. Обычно это объекты, где ведутся взрывоопасные работы, шахты, колодцы, штольни и другие углубления и объекты, где производятся работы при наличии взрывоопасной среды. Это, как правило, деятельность, связанная с использованием веществ, способных при определенных концентрациях под воздействием внешних факторов (искра, огонь, удар и т.д.) вызвать взрыв.</a:t>
            </a:r>
          </a:p>
          <a:p>
            <a:pPr indent="450000" algn="just">
              <a:defRPr/>
            </a:pPr>
            <a:endParaRPr lang="ru-RU" sz="1050" dirty="0"/>
          </a:p>
          <a:p>
            <a:pPr indent="450000" algn="just">
              <a:defRPr/>
            </a:pPr>
            <a:r>
              <a:rPr lang="ru-RU" sz="1050" dirty="0"/>
              <a:t>Преступление, предусмотренное ч. 1 ст. </a:t>
            </a:r>
            <a:r>
              <a:rPr lang="ru-RU" sz="1050" dirty="0" smtClean="0"/>
              <a:t>217 УК РФ, </a:t>
            </a:r>
            <a:r>
              <a:rPr lang="ru-RU" sz="1050" dirty="0"/>
              <a:t>считается оконченным при наличии самого нарушения, которое реально могло повлечь тяжкие последствия. При этом эта норма допускает фактическое наступление последствий, не являющихся тяжкими: причинение легкого либо средней тяжести вреда здоровью.</a:t>
            </a:r>
          </a:p>
          <a:p>
            <a:pPr indent="450000" algn="just">
              <a:defRPr/>
            </a:pPr>
            <a:endParaRPr lang="ru-RU" sz="1050" dirty="0"/>
          </a:p>
          <a:p>
            <a:pPr indent="450000" algn="just">
              <a:defRPr/>
            </a:pPr>
            <a:r>
              <a:rPr lang="ru-RU" sz="1050" dirty="0"/>
              <a:t>К тяжким последствиям относятся причинение смерти либо тяжкого вреда здоровью хотя бы одному человеку, а равно крупного материального ущерба либо дезорганизация работы предприятия на значительный срок.</a:t>
            </a:r>
          </a:p>
          <a:p>
            <a:pPr indent="450000" algn="just">
              <a:defRPr/>
            </a:pPr>
            <a:endParaRPr lang="ru-RU" sz="1050" dirty="0"/>
          </a:p>
          <a:p>
            <a:pPr indent="450000" algn="just">
              <a:defRPr/>
            </a:pPr>
            <a:r>
              <a:rPr lang="ru-RU" sz="1050" dirty="0"/>
              <a:t>Часть 2 ст. </a:t>
            </a:r>
            <a:r>
              <a:rPr lang="ru-RU" sz="1050" dirty="0" smtClean="0"/>
              <a:t>217 УК РФ </a:t>
            </a:r>
            <a:r>
              <a:rPr lang="ru-RU" sz="1050" dirty="0"/>
              <a:t>предусматривает повышенную ответственность за </a:t>
            </a:r>
            <a:r>
              <a:rPr lang="ru-RU" sz="1050" dirty="0" smtClean="0"/>
              <a:t>то же деяние, повлекшее по неосторожности смерть человека.</a:t>
            </a:r>
            <a:endParaRPr lang="ru-RU" sz="1050" dirty="0"/>
          </a:p>
          <a:p>
            <a:pPr indent="450000" algn="just">
              <a:defRPr/>
            </a:pPr>
            <a:endParaRPr lang="ru-RU" sz="1050" dirty="0"/>
          </a:p>
          <a:p>
            <a:pPr indent="450000" algn="just">
              <a:defRPr/>
            </a:pPr>
            <a:r>
              <a:rPr lang="ru-RU" sz="1050" dirty="0"/>
              <a:t>Субъектом преступления может быть любой работник указанных в статье объектов, на которого возложены обязанности по соблюдению производственно-технической дисциплины или правил, обеспечивающих безопасность производства.</a:t>
            </a:r>
          </a:p>
          <a:p>
            <a:pPr indent="450000" algn="just">
              <a:defRPr/>
            </a:pPr>
            <a:endParaRPr lang="ru-RU" sz="1050" dirty="0"/>
          </a:p>
          <a:p>
            <a:pPr indent="450000" algn="just">
              <a:defRPr/>
            </a:pPr>
            <a:r>
              <a:rPr lang="ru-RU" sz="1050" dirty="0"/>
              <a:t>Вина характеризуется неосторожностью в отношении к последствиям.</a:t>
            </a:r>
          </a:p>
        </p:txBody>
      </p:sp>
      <p:sp>
        <p:nvSpPr>
          <p:cNvPr id="382980" name="Rectangle 14"/>
          <p:cNvSpPr>
            <a:spLocks noChangeArrowheads="1"/>
          </p:cNvSpPr>
          <p:nvPr/>
        </p:nvSpPr>
        <p:spPr bwMode="auto">
          <a:xfrm>
            <a:off x="9525" y="158750"/>
            <a:ext cx="8955088" cy="5334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Нарушение правил безопасности на взрывоопасных объектах (ст. </a:t>
            </a:r>
            <a:r>
              <a:rPr lang="ru-RU" sz="1600" b="1" dirty="0" smtClean="0"/>
              <a:t>217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graphicFrame>
        <p:nvGraphicFramePr>
          <p:cNvPr id="387082" name="Object 10"/>
          <p:cNvGraphicFramePr>
            <a:graphicFrameLocks noChangeAspect="1"/>
          </p:cNvGraphicFramePr>
          <p:nvPr/>
        </p:nvGraphicFramePr>
        <p:xfrm>
          <a:off x="228600" y="1600200"/>
          <a:ext cx="485775" cy="914400"/>
        </p:xfrm>
        <a:graphic>
          <a:graphicData uri="http://schemas.openxmlformats.org/presentationml/2006/ole">
            <mc:AlternateContent xmlns:mc="http://schemas.openxmlformats.org/markup-compatibility/2006">
              <mc:Choice xmlns:v="urn:schemas-microsoft-com:vml" Requires="v">
                <p:oleObj spid="_x0000_s52262"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8" name="Text Box 11"/>
          <p:cNvSpPr txBox="1">
            <a:spLocks noChangeArrowheads="1"/>
          </p:cNvSpPr>
          <p:nvPr/>
        </p:nvSpPr>
        <p:spPr bwMode="auto">
          <a:xfrm>
            <a:off x="914400" y="3581400"/>
            <a:ext cx="7697788" cy="2286000"/>
          </a:xfrm>
          <a:prstGeom prst="rect">
            <a:avLst/>
          </a:prstGeom>
          <a:noFill/>
          <a:ln w="9525">
            <a:noFill/>
            <a:miter lim="800000"/>
            <a:headEnd/>
            <a:tailEnd/>
          </a:ln>
          <a:effectLst/>
        </p:spPr>
        <p:txBody>
          <a:bodyPr/>
          <a:lstStyle/>
          <a:p>
            <a:pPr algn="just" eaLnBrk="0" hangingPunct="0"/>
            <a:r>
              <a:rPr lang="ru-RU" sz="2400" b="1" u="sng" dirty="0">
                <a:latin typeface="Arial Narrow" pitchFamily="34" charset="0"/>
              </a:rPr>
              <a:t>К этой категории относятся:</a:t>
            </a:r>
            <a:endParaRPr lang="ru-RU" sz="2400" dirty="0">
              <a:latin typeface="Arial Narrow" pitchFamily="34" charset="0"/>
            </a:endParaRPr>
          </a:p>
          <a:p>
            <a:pPr algn="just" eaLnBrk="0" hangingPunct="0"/>
            <a:r>
              <a:rPr lang="ru-RU" sz="2400" dirty="0">
                <a:latin typeface="Arial Narrow" pitchFamily="34" charset="0"/>
              </a:rPr>
              <a:t>ст. </a:t>
            </a:r>
            <a:r>
              <a:rPr lang="ru-RU" sz="2400" dirty="0" smtClean="0">
                <a:latin typeface="Arial Narrow" pitchFamily="34" charset="0"/>
              </a:rPr>
              <a:t>105 УК РФ - </a:t>
            </a:r>
            <a:r>
              <a:rPr lang="ru-RU" sz="2400" dirty="0">
                <a:latin typeface="Arial Narrow" pitchFamily="34" charset="0"/>
              </a:rPr>
              <a:t>Убийство</a:t>
            </a:r>
          </a:p>
          <a:p>
            <a:pPr eaLnBrk="0" hangingPunct="0"/>
            <a:r>
              <a:rPr lang="ru-RU" sz="2400" dirty="0">
                <a:latin typeface="Arial Narrow" pitchFamily="34" charset="0"/>
              </a:rPr>
              <a:t>ч. 1, 3 ст. </a:t>
            </a:r>
            <a:r>
              <a:rPr lang="ru-RU" sz="2400" dirty="0" smtClean="0">
                <a:latin typeface="Arial Narrow" pitchFamily="34" charset="0"/>
              </a:rPr>
              <a:t>162 УК РФ </a:t>
            </a:r>
            <a:r>
              <a:rPr lang="ru-RU" sz="2400" dirty="0">
                <a:latin typeface="Arial Narrow" pitchFamily="34" charset="0"/>
              </a:rPr>
              <a:t>- Разбой с квалифицирующими признаками</a:t>
            </a:r>
            <a:endParaRPr lang="ru-RU" sz="2400" dirty="0">
              <a:latin typeface="Times New Roman" pitchFamily="18" charset="0"/>
            </a:endParaRPr>
          </a:p>
        </p:txBody>
      </p:sp>
      <p:sp>
        <p:nvSpPr>
          <p:cNvPr id="52229" name="Rectangle 20"/>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Классификация преступлений</a:t>
            </a:r>
          </a:p>
          <a:p>
            <a:pPr algn="ctr"/>
            <a:endParaRPr lang="ru-RU" sz="1400" b="1">
              <a:latin typeface="Arial" charset="0"/>
            </a:endParaRPr>
          </a:p>
        </p:txBody>
      </p:sp>
      <p:sp>
        <p:nvSpPr>
          <p:cNvPr id="52230" name="Rectangle 21"/>
          <p:cNvSpPr>
            <a:spLocks noChangeArrowheads="1"/>
          </p:cNvSpPr>
          <p:nvPr/>
        </p:nvSpPr>
        <p:spPr bwMode="auto">
          <a:xfrm>
            <a:off x="900113" y="2060575"/>
            <a:ext cx="7200900" cy="129698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i="1" dirty="0">
                <a:solidFill>
                  <a:schemeClr val="bg1"/>
                </a:solidFill>
              </a:rPr>
              <a:t>Особо тяжкое преступление</a:t>
            </a:r>
            <a:r>
              <a:rPr lang="ru-RU" sz="1600" dirty="0">
                <a:solidFill>
                  <a:schemeClr val="bg1"/>
                </a:solidFill>
              </a:rPr>
              <a:t> - это умышленное деяние, </a:t>
            </a:r>
          </a:p>
          <a:p>
            <a:pPr algn="ctr" eaLnBrk="0" hangingPunct="0"/>
            <a:r>
              <a:rPr lang="ru-RU" sz="1600" dirty="0">
                <a:solidFill>
                  <a:schemeClr val="bg1"/>
                </a:solidFill>
              </a:rPr>
              <a:t>за совершение которого </a:t>
            </a:r>
            <a:r>
              <a:rPr lang="ru-RU" sz="1600" dirty="0" smtClean="0">
                <a:solidFill>
                  <a:schemeClr val="bg1"/>
                </a:solidFill>
              </a:rPr>
              <a:t>УК РФ </a:t>
            </a:r>
            <a:r>
              <a:rPr lang="ru-RU" sz="1600" dirty="0">
                <a:solidFill>
                  <a:schemeClr val="bg1"/>
                </a:solidFill>
              </a:rPr>
              <a:t>предусматривает наказание</a:t>
            </a:r>
          </a:p>
          <a:p>
            <a:pPr algn="ctr" eaLnBrk="0" hangingPunct="0"/>
            <a:r>
              <a:rPr lang="ru-RU" sz="1600" dirty="0">
                <a:solidFill>
                  <a:schemeClr val="bg1"/>
                </a:solidFill>
              </a:rPr>
              <a:t> в виде лишения свободы свыше десяти лет </a:t>
            </a:r>
          </a:p>
          <a:p>
            <a:pPr algn="ctr" eaLnBrk="0" hangingPunct="0"/>
            <a:r>
              <a:rPr lang="ru-RU" sz="1600" dirty="0">
                <a:solidFill>
                  <a:schemeClr val="bg1"/>
                </a:solidFill>
              </a:rPr>
              <a:t>или более строгое наказание (ч. 5 ст. 15 </a:t>
            </a:r>
            <a:r>
              <a:rPr lang="ru-RU" sz="1600" dirty="0" smtClean="0">
                <a:solidFill>
                  <a:schemeClr val="bg1"/>
                </a:solidFill>
              </a:rPr>
              <a:t>УК РФ).</a:t>
            </a:r>
            <a:endParaRPr lang="ru-RU" sz="1600" dirty="0">
              <a:solidFill>
                <a:schemeClr val="bg1"/>
              </a:solidFill>
            </a:endParaRPr>
          </a:p>
          <a:p>
            <a:pPr algn="ctr" eaLnBrk="0" hangingPunct="0"/>
            <a:endParaRPr lang="ru-RU" sz="1400" b="1" dirty="0">
              <a:solidFill>
                <a:srgbClr val="000000"/>
              </a:solidFill>
            </a:endParaRPr>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13">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87082"/>
                                        </p:tgtEl>
                                        <p:attrNameLst>
                                          <p:attrName>style.visibility</p:attrName>
                                        </p:attrNameLst>
                                      </p:cBhvr>
                                      <p:to>
                                        <p:strVal val="visible"/>
                                      </p:to>
                                    </p:set>
                                    <p:anim calcmode="lin" valueType="num">
                                      <p:cBhvr>
                                        <p:cTn id="7" dur="1000" fill="hold"/>
                                        <p:tgtEl>
                                          <p:spTgt spid="387082"/>
                                        </p:tgtEl>
                                        <p:attrNameLst>
                                          <p:attrName>ppt_w</p:attrName>
                                        </p:attrNameLst>
                                      </p:cBhvr>
                                      <p:tavLst>
                                        <p:tav tm="0">
                                          <p:val>
                                            <p:fltVal val="0"/>
                                          </p:val>
                                        </p:tav>
                                        <p:tav tm="100000">
                                          <p:val>
                                            <p:strVal val="#ppt_w"/>
                                          </p:val>
                                        </p:tav>
                                      </p:tavLst>
                                    </p:anim>
                                    <p:anim calcmode="lin" valueType="num">
                                      <p:cBhvr>
                                        <p:cTn id="8" dur="1000" fill="hold"/>
                                        <p:tgtEl>
                                          <p:spTgt spid="387082"/>
                                        </p:tgtEl>
                                        <p:attrNameLst>
                                          <p:attrName>ppt_h</p:attrName>
                                        </p:attrNameLst>
                                      </p:cBhvr>
                                      <p:tavLst>
                                        <p:tav tm="0">
                                          <p:val>
                                            <p:fltVal val="0"/>
                                          </p:val>
                                        </p:tav>
                                        <p:tav tm="100000">
                                          <p:val>
                                            <p:strVal val="#ppt_h"/>
                                          </p:val>
                                        </p:tav>
                                      </p:tavLst>
                                    </p:anim>
                                    <p:anim calcmode="lin" valueType="num">
                                      <p:cBhvr>
                                        <p:cTn id="9" dur="1000" fill="hold"/>
                                        <p:tgtEl>
                                          <p:spTgt spid="387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70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908050"/>
            <a:ext cx="9144000" cy="4294188"/>
          </a:xfrm>
          <a:prstGeom prst="rect">
            <a:avLst/>
          </a:prstGeom>
        </p:spPr>
        <p:txBody>
          <a:bodyPr>
            <a:spAutoFit/>
          </a:bodyPr>
          <a:lstStyle/>
          <a:p>
            <a:pPr indent="450000" algn="just">
              <a:defRPr/>
            </a:pPr>
            <a:r>
              <a:rPr lang="ru-RU" sz="1050" dirty="0"/>
              <a:t>Ответственность наступает как за нарушение правил учета, хранения, перевозки и использования взрывчатых, легковоспламеняющихся веществ и пиротехнических изделий, так и за незаконную пересылку этих веществ по почте или багажом, если эти деяния повлекли по неосторожности тяжкие последствия.</a:t>
            </a:r>
          </a:p>
          <a:p>
            <a:pPr indent="450000" algn="just">
              <a:defRPr/>
            </a:pPr>
            <a:endParaRPr lang="ru-RU" sz="1050" dirty="0"/>
          </a:p>
          <a:p>
            <a:pPr indent="450000" algn="just">
              <a:defRPr/>
            </a:pPr>
            <a:r>
              <a:rPr lang="ru-RU" sz="1050" dirty="0"/>
              <a:t>Преступление посягает на безопасность человека в сфере обращения с взрывчатыми либо легковоспламеняющимися веществами или пиротехническими изделиями.</a:t>
            </a:r>
          </a:p>
          <a:p>
            <a:pPr indent="450000" algn="just">
              <a:defRPr/>
            </a:pPr>
            <a:endParaRPr lang="ru-RU" sz="1050" dirty="0"/>
          </a:p>
          <a:p>
            <a:pPr indent="450000" algn="just">
              <a:defRPr/>
            </a:pPr>
            <a:r>
              <a:rPr lang="ru-RU" sz="1050" dirty="0"/>
              <a:t>Взрывчатые вещества - это вещества, которые при определенных видах внешнего воздействия (удар, нагрев и т.п.) способны на очень быстрое </a:t>
            </a:r>
            <a:r>
              <a:rPr lang="ru-RU" sz="1050" dirty="0" err="1"/>
              <a:t>самораспространяющееся</a:t>
            </a:r>
            <a:r>
              <a:rPr lang="ru-RU" sz="1050" dirty="0"/>
              <a:t> химическое превращение с выделением тепла и образованием газов.</a:t>
            </a:r>
          </a:p>
          <a:p>
            <a:pPr indent="450000" algn="just">
              <a:defRPr/>
            </a:pPr>
            <a:endParaRPr lang="ru-RU" sz="1050" dirty="0"/>
          </a:p>
          <a:p>
            <a:pPr indent="450000" algn="just">
              <a:defRPr/>
            </a:pPr>
            <a:r>
              <a:rPr lang="ru-RU" sz="1050" dirty="0"/>
              <a:t>Пиротехнические изделия, по смыслу статьи, - это различные устройства, содержащие взрывчатые вещества и смеси (гранаты, патроны, мины и другие боеприпасы, а также взрывные устройства).</a:t>
            </a:r>
          </a:p>
          <a:p>
            <a:pPr indent="450000" algn="just">
              <a:defRPr/>
            </a:pPr>
            <a:endParaRPr lang="ru-RU" sz="1050" dirty="0"/>
          </a:p>
          <a:p>
            <a:pPr indent="450000" algn="just">
              <a:defRPr/>
            </a:pPr>
            <a:r>
              <a:rPr lang="ru-RU" sz="1050" dirty="0"/>
              <a:t>К легковоспламеняющимся относятся горючие вещества, не являющиеся взрывчатыми, но требующие строгого соблюдения правил обращения в силу способности к возгоранию под воздействием внешних факторов: огня, кислорода, воды других несовместимых с ними веществ. Это бензин, белый фосфор, алюминиевая пудра, скипидар, олифы, карбиды отдельных веществ, азотная и иные кислоты, перекиси натрия, калия, различные окислители типа кислорода, хлора и т.п.</a:t>
            </a:r>
          </a:p>
          <a:p>
            <a:pPr indent="450000" algn="just">
              <a:defRPr/>
            </a:pPr>
            <a:endParaRPr lang="ru-RU" sz="1050" dirty="0"/>
          </a:p>
          <a:p>
            <a:pPr indent="450000" algn="just">
              <a:defRPr/>
            </a:pPr>
            <a:r>
              <a:rPr lang="ru-RU" sz="1050" dirty="0"/>
              <a:t>Преступление считается оконченным при наступлении тяжких последствий. К ним относятся гибель людей, причинение одному или нескольким лицам вреда здоровью тяжкого или средней тяжести, а также легкого вреда нескольким лицам, материальный ущерб в значительном размере.</a:t>
            </a:r>
          </a:p>
          <a:p>
            <a:pPr indent="450000" algn="just">
              <a:defRPr/>
            </a:pPr>
            <a:endParaRPr lang="ru-RU" sz="1050" dirty="0"/>
          </a:p>
          <a:p>
            <a:pPr indent="450000" algn="just">
              <a:defRPr/>
            </a:pPr>
            <a:r>
              <a:rPr lang="ru-RU" sz="1050" dirty="0"/>
              <a:t>Субъектом преступления может быть любое лицо, вступающее в обращение с взрывчатыми либо легковоспламеняющимися веществами и пиротехническими изделиями.</a:t>
            </a:r>
          </a:p>
          <a:p>
            <a:pPr indent="450000" algn="just">
              <a:defRPr/>
            </a:pPr>
            <a:endParaRPr lang="ru-RU" sz="1050" dirty="0"/>
          </a:p>
          <a:p>
            <a:pPr indent="450000" algn="just">
              <a:defRPr/>
            </a:pPr>
            <a:r>
              <a:rPr lang="ru-RU" sz="1050" dirty="0"/>
              <a:t>Субъективная сторона преступления характеризуется неосторожной формой вины.</a:t>
            </a:r>
          </a:p>
        </p:txBody>
      </p:sp>
      <p:sp>
        <p:nvSpPr>
          <p:cNvPr id="384004" name="Rectangle 14"/>
          <p:cNvSpPr>
            <a:spLocks noChangeArrowheads="1"/>
          </p:cNvSpPr>
          <p:nvPr/>
        </p:nvSpPr>
        <p:spPr bwMode="auto">
          <a:xfrm>
            <a:off x="9525" y="158750"/>
            <a:ext cx="8955088" cy="5334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Нарушение правил учета, хранения, перевозки и использования взрывчатых, </a:t>
            </a:r>
          </a:p>
          <a:p>
            <a:pPr algn="ctr" eaLnBrk="0" hangingPunct="0"/>
            <a:r>
              <a:rPr lang="ru-RU" sz="1600" b="1" dirty="0"/>
              <a:t>легковоспламеняющихся веществ и пиротехнических изделий (ст. </a:t>
            </a:r>
            <a:r>
              <a:rPr lang="ru-RU" sz="1600" b="1" dirty="0" smtClean="0"/>
              <a:t>218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908050"/>
            <a:ext cx="9144000" cy="4778375"/>
          </a:xfrm>
          <a:prstGeom prst="rect">
            <a:avLst/>
          </a:prstGeom>
        </p:spPr>
        <p:txBody>
          <a:bodyPr>
            <a:spAutoFit/>
          </a:bodyPr>
          <a:lstStyle/>
          <a:p>
            <a:pPr indent="450000" algn="just">
              <a:defRPr/>
            </a:pPr>
            <a:r>
              <a:rPr lang="ru-RU" sz="1050" dirty="0"/>
              <a:t>В ч. 1 этой статьи предусмотрено нарушение правил пожарной безопасности, совершенное лицом, на котором лежала обязанность по их соблюдению, если это повлекло по неосторожности причинение тяжкого или средней тяжести вреда здоровью человека, а в ч. 2 - то же деяние, повлекшее по неосторожности смерть человека или иные тяжкие последствия.</a:t>
            </a:r>
          </a:p>
          <a:p>
            <a:pPr indent="450000" algn="just">
              <a:defRPr/>
            </a:pPr>
            <a:endParaRPr lang="ru-RU" sz="1050" dirty="0"/>
          </a:p>
          <a:p>
            <a:pPr indent="450000" algn="just">
              <a:defRPr/>
            </a:pPr>
            <a:r>
              <a:rPr lang="ru-RU" sz="1050" dirty="0"/>
              <a:t>Нарушение правил пожарной безопасности посягает на порядок обращения с пожароопасными источниками, исключающий вред жизни и здоровью человека, собственности физических и юридических лиц. </a:t>
            </a:r>
          </a:p>
          <a:p>
            <a:pPr indent="450000" algn="just">
              <a:defRPr/>
            </a:pPr>
            <a:endParaRPr lang="ru-RU" sz="1050" dirty="0"/>
          </a:p>
          <a:p>
            <a:pPr indent="450000" algn="just">
              <a:defRPr/>
            </a:pPr>
            <a:r>
              <a:rPr lang="ru-RU" sz="1050" dirty="0"/>
              <a:t>Место нарушения правил пожарной безопасности значения не имеет. Им может быть строительный объект, производственное помещение, транспортное средство, хранилище и т.д. </a:t>
            </a:r>
          </a:p>
          <a:p>
            <a:pPr indent="450000" algn="just">
              <a:defRPr/>
            </a:pPr>
            <a:endParaRPr lang="ru-RU" sz="1050" dirty="0"/>
          </a:p>
          <a:p>
            <a:pPr indent="450000" algn="just">
              <a:defRPr/>
            </a:pPr>
            <a:r>
              <a:rPr lang="ru-RU" sz="1050" dirty="0"/>
              <a:t>Предметом преступления являются источники, представляющие пожарную опасность, т.е. способные при определенных условиях привести к возгоранию предметов. Это, как правило, горюче-смазочные вещества (бензин, керосин, солярка и т.д.), источники электроэнергии (в том числе электросеть, передвижные электростанции, аккумуляторные батареи), взрывчатые вещества (порох, динамит и др.), открытый огонь (например, в печах) и т.д.</a:t>
            </a:r>
          </a:p>
          <a:p>
            <a:pPr indent="450000" algn="just">
              <a:defRPr/>
            </a:pPr>
            <a:endParaRPr lang="ru-RU" sz="1050" dirty="0"/>
          </a:p>
          <a:p>
            <a:pPr indent="450000" algn="just">
              <a:defRPr/>
            </a:pPr>
            <a:r>
              <a:rPr lang="ru-RU" sz="1050" dirty="0"/>
              <a:t>Потерпевшим от нарушения может быть любое лицо.</a:t>
            </a:r>
          </a:p>
          <a:p>
            <a:pPr indent="450000" algn="just">
              <a:defRPr/>
            </a:pPr>
            <a:endParaRPr lang="ru-RU" sz="1050" dirty="0"/>
          </a:p>
          <a:p>
            <a:pPr indent="450000" algn="just">
              <a:defRPr/>
            </a:pPr>
            <a:r>
              <a:rPr lang="ru-RU" sz="1050" dirty="0"/>
              <a:t>Нарушение правил пожарной безопасности выражается в невыполнении или ненадлежащем выполнении предусмотренных нормативными актами и инструкциями требований, обеспечивающих охрану людей и материальных объектов от пожаров. </a:t>
            </a:r>
          </a:p>
          <a:p>
            <a:pPr indent="450000" algn="just">
              <a:defRPr/>
            </a:pPr>
            <a:endParaRPr lang="ru-RU" sz="1050" dirty="0"/>
          </a:p>
          <a:p>
            <a:pPr indent="450000" algn="just">
              <a:defRPr/>
            </a:pPr>
            <a:r>
              <a:rPr lang="ru-RU" sz="1050" dirty="0"/>
              <a:t>К иным тяжким последствиям, предусмотренным ч. 2 ст. </a:t>
            </a:r>
            <a:r>
              <a:rPr lang="ru-RU" sz="1050" dirty="0" smtClean="0"/>
              <a:t>219 УК РФ, </a:t>
            </a:r>
            <a:r>
              <a:rPr lang="ru-RU" sz="1050" dirty="0"/>
              <a:t>относится причинение </a:t>
            </a:r>
            <a:r>
              <a:rPr lang="ru-RU" sz="1050" dirty="0" smtClean="0"/>
              <a:t>смерти по неосторожности нескольким лицам; </a:t>
            </a:r>
            <a:r>
              <a:rPr lang="ru-RU" sz="1050" dirty="0"/>
              <a:t>причинение значительного материального ущерба физическим лицам, учреждениям или организациям; дезорганизация работы предприятия, учреждения, общественного транспорта и т.д. </a:t>
            </a:r>
          </a:p>
          <a:p>
            <a:pPr indent="450000" algn="just">
              <a:defRPr/>
            </a:pPr>
            <a:endParaRPr lang="ru-RU" sz="1050" dirty="0"/>
          </a:p>
          <a:p>
            <a:pPr indent="450000" algn="just">
              <a:defRPr/>
            </a:pPr>
            <a:r>
              <a:rPr lang="ru-RU" sz="1050" dirty="0"/>
              <a:t>Субъективная сторона преступления предполагает неосторожную форму вины, которая определяется по отношению к наступившим последствиям.</a:t>
            </a:r>
          </a:p>
          <a:p>
            <a:pPr indent="450000" algn="just">
              <a:defRPr/>
            </a:pPr>
            <a:endParaRPr lang="ru-RU" sz="1050" dirty="0"/>
          </a:p>
          <a:p>
            <a:pPr indent="450000" algn="just">
              <a:defRPr/>
            </a:pPr>
            <a:r>
              <a:rPr lang="ru-RU" sz="1050" dirty="0"/>
              <a:t>Субъектом преступления может быть лицо, обязанное в силу действующих нормативных актов или специальных распоряжений выполнять правила пожарной безопасности или контролировать и обеспечивать их соблюдение на определенном участке работы.</a:t>
            </a:r>
          </a:p>
        </p:txBody>
      </p:sp>
      <p:sp>
        <p:nvSpPr>
          <p:cNvPr id="385028" name="Rectangle 14"/>
          <p:cNvSpPr>
            <a:spLocks noChangeArrowheads="1"/>
          </p:cNvSpPr>
          <p:nvPr/>
        </p:nvSpPr>
        <p:spPr bwMode="auto">
          <a:xfrm>
            <a:off x="9525" y="158750"/>
            <a:ext cx="8955088" cy="390525"/>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Нарушение правил пожарной безопасности (ст. </a:t>
            </a:r>
            <a:r>
              <a:rPr lang="ru-RU" sz="1600" b="1" dirty="0" smtClean="0"/>
              <a:t>219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Прямоугольник 1"/>
          <p:cNvSpPr>
            <a:spLocks noChangeArrowheads="1"/>
          </p:cNvSpPr>
          <p:nvPr/>
        </p:nvSpPr>
        <p:spPr bwMode="auto">
          <a:xfrm>
            <a:off x="9525" y="549275"/>
            <a:ext cx="9144000" cy="5632311"/>
          </a:xfrm>
          <a:prstGeom prst="rect">
            <a:avLst/>
          </a:prstGeom>
          <a:noFill/>
          <a:ln w="9525">
            <a:noFill/>
            <a:miter lim="800000"/>
            <a:headEnd/>
            <a:tailEnd/>
          </a:ln>
        </p:spPr>
        <p:txBody>
          <a:bodyPr>
            <a:spAutoFit/>
          </a:bodyPr>
          <a:lstStyle/>
          <a:p>
            <a:pPr indent="450000" algn="just"/>
            <a:r>
              <a:rPr lang="ru-RU" sz="1000" dirty="0"/>
              <a:t>Статья </a:t>
            </a:r>
            <a:r>
              <a:rPr lang="ru-RU" sz="1000" dirty="0" smtClean="0"/>
              <a:t>220 УК РФ </a:t>
            </a:r>
            <a:r>
              <a:rPr lang="ru-RU" sz="1000" dirty="0"/>
              <a:t>устанавливает ответственность за незаконные приобретение, хранение, использование, передачу или разрушение ядерных материалов или радиоактивных веществ, образующие нарушение установленного порядка обращения с этими материалами и веществами. В ч. 1 преступлением признается само нарушение этого порядка независимо от наступления последствий, а в ч. 2 - то же деяние, повлекшее по неосторожности смерть человека или иные тяжкие последствия.</a:t>
            </a:r>
          </a:p>
          <a:p>
            <a:pPr indent="450000" algn="just"/>
            <a:endParaRPr lang="ru-RU" sz="1000" dirty="0"/>
          </a:p>
          <a:p>
            <a:pPr indent="450000" algn="just"/>
            <a:r>
              <a:rPr lang="ru-RU" sz="1000" dirty="0"/>
              <a:t>Объектом преступления, предусмотренного данной статьей, является радиационная безопасность населения, как состояние защищенности настоящего и будущего поколений людей от вредного для их здоровья воздействия ионизирующего излучения. Нарушение правил обращения с ядерными материалами и радиоактивными веществами может повлечь гибель либо расстройство здоровья множества людей, создать угрозу для генофонда, вызвать радиационное загрязнение природной среды и другие тяжкие последствия.</a:t>
            </a:r>
          </a:p>
          <a:p>
            <a:pPr indent="450000" algn="just"/>
            <a:endParaRPr lang="ru-RU" sz="1000" dirty="0"/>
          </a:p>
          <a:p>
            <a:pPr indent="450000" algn="just"/>
            <a:r>
              <a:rPr lang="ru-RU" sz="1000" dirty="0"/>
              <a:t>Предметом преступления являются ядерные материалы и радиоактивные вещества. К ним относятся материалы, содержащие или способные воспроизвести делящиеся (расщепляющиеся) ядерные вещества; радиоактивные вещества, не относящиеся к ядерным материалам, вещества, испускающие ионизирующие излучения. Порядок обращения с радиоактивными веществами распространяется также на радиационные источники и радиоактивные отходы.</a:t>
            </a:r>
          </a:p>
          <a:p>
            <a:pPr indent="450000" algn="just"/>
            <a:endParaRPr lang="ru-RU" sz="1000" dirty="0"/>
          </a:p>
          <a:p>
            <a:pPr indent="450000" algn="just"/>
            <a:r>
              <a:rPr lang="ru-RU" sz="1000" dirty="0"/>
              <a:t>Незаконное приобретение означает самовольное нелицензированное получение и изготовление ядерных материалов и радиоактивных веществ, покупка, сбор или иное присвоение без надлежащего разрешения либо с нарушением установленных правил безопасности.</a:t>
            </a:r>
          </a:p>
          <a:p>
            <a:pPr indent="450000" algn="just"/>
            <a:endParaRPr lang="ru-RU" sz="1000" dirty="0"/>
          </a:p>
          <a:p>
            <a:pPr indent="450000" algn="just"/>
            <a:r>
              <a:rPr lang="ru-RU" sz="1000" dirty="0"/>
              <a:t>Хранение ядерных материалов и радиоактивных веществ предполагает размещение их в определенном месте с осуществлением контроля над ними. К хранению относятся также действия по утилизации радиоактивных веществ и их захоронению.</a:t>
            </a:r>
          </a:p>
          <a:p>
            <a:pPr indent="450000" algn="just"/>
            <a:endParaRPr lang="ru-RU" sz="1000" dirty="0"/>
          </a:p>
          <a:p>
            <a:pPr indent="450000" algn="just"/>
            <a:r>
              <a:rPr lang="ru-RU" sz="1000" dirty="0"/>
              <a:t>Незаконное использование ядерных материалов и радиоактивных веществ предполагает применение их не по назначению либо по назначению, но с нарушением технологических правил.</a:t>
            </a:r>
          </a:p>
          <a:p>
            <a:pPr indent="450000" algn="just"/>
            <a:endParaRPr lang="ru-RU" sz="1000" dirty="0"/>
          </a:p>
          <a:p>
            <a:pPr indent="450000" algn="just"/>
            <a:r>
              <a:rPr lang="ru-RU" sz="1000" dirty="0"/>
              <a:t>Незаконная передача ядерных материалов и радиоактивных веществ включает различные виды отчуждения этих материалов лицом, в ведении которого они находятся, без соответствующего разрешения либо с нарушением существующих правил безопасности. Она может выражаться в продаже, дарении, передаче во временное пользование и т.д.</a:t>
            </a:r>
          </a:p>
          <a:p>
            <a:pPr indent="450000" algn="just"/>
            <a:endParaRPr lang="ru-RU" sz="1000" dirty="0"/>
          </a:p>
          <a:p>
            <a:pPr indent="450000" algn="just"/>
            <a:r>
              <a:rPr lang="ru-RU" sz="1000" dirty="0"/>
              <a:t>Разрушение радиоактивного материала заключается в несанкционированном физическом воздействии на него (например, нанесение удара), в результате чего материал теряет свою первоначальную форму. </a:t>
            </a:r>
          </a:p>
          <a:p>
            <a:pPr indent="450000" algn="just"/>
            <a:endParaRPr lang="ru-RU" sz="1000" dirty="0"/>
          </a:p>
          <a:p>
            <a:pPr indent="450000" algn="just"/>
            <a:r>
              <a:rPr lang="ru-RU" sz="1000" dirty="0"/>
              <a:t>К иным тяжким последствиям, предусмотренным ч. 2 ст. </a:t>
            </a:r>
            <a:r>
              <a:rPr lang="ru-RU" sz="1000" dirty="0" smtClean="0"/>
              <a:t>220 УК РФ </a:t>
            </a:r>
            <a:r>
              <a:rPr lang="ru-RU" sz="1000" dirty="0"/>
              <a:t>могут быть отнесены случаи массового поражения людей, </a:t>
            </a:r>
            <a:r>
              <a:rPr lang="ru-RU" sz="1000" dirty="0" smtClean="0"/>
              <a:t>связанного </a:t>
            </a:r>
            <a:r>
              <a:rPr lang="ru-RU" sz="1000" dirty="0"/>
              <a:t>со смертельным исходом, поражение значительных площадей, требующее крупных расходов на дезактивацию и другие работы и т.п. </a:t>
            </a:r>
          </a:p>
          <a:p>
            <a:pPr indent="450000" algn="just"/>
            <a:r>
              <a:rPr lang="ru-RU" sz="1000" dirty="0"/>
              <a:t>Незаконное обращение с ядерными материалами и радиоактивными веществами может быть как умышленным, так и неосторожным. Отношение же к последствиям только неосторожное. </a:t>
            </a:r>
          </a:p>
          <a:p>
            <a:pPr indent="450000" algn="just"/>
            <a:r>
              <a:rPr lang="ru-RU" sz="1000" dirty="0"/>
              <a:t>Субъектом преступления является вменяемое лицо, достигшее 16-летнего возраста.</a:t>
            </a:r>
          </a:p>
        </p:txBody>
      </p:sp>
      <p:sp>
        <p:nvSpPr>
          <p:cNvPr id="386052" name="Rectangle 14"/>
          <p:cNvSpPr>
            <a:spLocks noChangeArrowheads="1"/>
          </p:cNvSpPr>
          <p:nvPr/>
        </p:nvSpPr>
        <p:spPr bwMode="auto">
          <a:xfrm>
            <a:off x="9525" y="158750"/>
            <a:ext cx="8955088" cy="390525"/>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Незаконное обращение с ядерными материалами и радиоактивными веществами (ст. </a:t>
            </a:r>
            <a:r>
              <a:rPr lang="ru-RU" sz="1200" b="1" dirty="0" smtClean="0"/>
              <a:t>220 УК РФ)</a:t>
            </a:r>
            <a:endParaRPr lang="ru-RU" sz="12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Прямоугольник 1"/>
          <p:cNvSpPr>
            <a:spLocks noChangeArrowheads="1"/>
          </p:cNvSpPr>
          <p:nvPr/>
        </p:nvSpPr>
        <p:spPr bwMode="auto">
          <a:xfrm>
            <a:off x="9525" y="549275"/>
            <a:ext cx="9144000" cy="5078313"/>
          </a:xfrm>
          <a:prstGeom prst="rect">
            <a:avLst/>
          </a:prstGeom>
          <a:noFill/>
          <a:ln w="9525">
            <a:noFill/>
            <a:miter lim="800000"/>
            <a:headEnd/>
            <a:tailEnd/>
          </a:ln>
        </p:spPr>
        <p:txBody>
          <a:bodyPr>
            <a:spAutoFit/>
          </a:bodyPr>
          <a:lstStyle/>
          <a:p>
            <a:pPr indent="450000" algn="just"/>
            <a:r>
              <a:rPr lang="ru-RU" sz="900" dirty="0"/>
              <a:t>Преступление, предусмотренное ст. </a:t>
            </a:r>
            <a:r>
              <a:rPr lang="ru-RU" sz="900" dirty="0" smtClean="0"/>
              <a:t>221 УК РФ, </a:t>
            </a:r>
            <a:r>
              <a:rPr lang="ru-RU" sz="900" dirty="0"/>
              <a:t>имеет три части и примечание. Часть 1 содержит основной состав преступления в виде хищения либо вымогательства ядерных материалов или радиоактивных веществ.</a:t>
            </a:r>
          </a:p>
          <a:p>
            <a:pPr indent="450000" algn="just"/>
            <a:endParaRPr lang="ru-RU" sz="900" dirty="0"/>
          </a:p>
          <a:p>
            <a:pPr indent="450000" algn="just"/>
            <a:r>
              <a:rPr lang="ru-RU" sz="900" dirty="0"/>
              <a:t>В ч. 2 предусмотрены признаки квалифицированного состава - совершение преступления группой лиц по предварительному сговору; </a:t>
            </a:r>
            <a:r>
              <a:rPr lang="ru-RU" sz="900" dirty="0" smtClean="0"/>
              <a:t> </a:t>
            </a:r>
            <a:r>
              <a:rPr lang="ru-RU" sz="900" dirty="0"/>
              <a:t>лицом с использованием своего служебного положения; с применением насилия, не опасного для жизни или здоровья, либо с угрозой применения такого насилия.</a:t>
            </a:r>
          </a:p>
          <a:p>
            <a:pPr indent="450000" algn="just"/>
            <a:endParaRPr lang="ru-RU" sz="900" dirty="0"/>
          </a:p>
          <a:p>
            <a:pPr indent="450000" algn="just"/>
            <a:r>
              <a:rPr lang="ru-RU" sz="900" dirty="0"/>
              <a:t>В ч. 3 содержатся признаки особо квалифицированного состава - совершение преступления организованной группой; с применением насилия, опасного для жизни или здоровья, либо с угрозой применения такого </a:t>
            </a:r>
            <a:r>
              <a:rPr lang="ru-RU" sz="900" dirty="0" smtClean="0"/>
              <a:t>насилия.</a:t>
            </a:r>
            <a:endParaRPr lang="ru-RU" sz="900" dirty="0"/>
          </a:p>
          <a:p>
            <a:pPr indent="450000" algn="just"/>
            <a:endParaRPr lang="ru-RU" sz="900" dirty="0"/>
          </a:p>
          <a:p>
            <a:pPr indent="450000" algn="just"/>
            <a:r>
              <a:rPr lang="ru-RU" sz="900" dirty="0"/>
              <a:t>В примечании раскрывается понятие неоднократности рассматриваемого преступления. Неоднократным признается совершение данного преступления, если ему предшествовало совершение одного или более преступлений, предусмотренных ст. 221, 226, 229, а равно статьями 158-164 и </a:t>
            </a:r>
            <a:r>
              <a:rPr lang="ru-RU" sz="900" dirty="0" smtClean="0"/>
              <a:t>209 УК РФ.</a:t>
            </a:r>
            <a:endParaRPr lang="ru-RU" sz="900" dirty="0"/>
          </a:p>
          <a:p>
            <a:pPr indent="450000" algn="just"/>
            <a:endParaRPr lang="ru-RU" sz="900" dirty="0"/>
          </a:p>
          <a:p>
            <a:pPr indent="450000" algn="just"/>
            <a:r>
              <a:rPr lang="ru-RU" sz="900" dirty="0"/>
              <a:t>Хищение и вымогательство ядерных материалов и радиоактивных веществ посягают на радиационную безопасность населения. В результате противозаконного завладения ядерными материалами и радиоактивными веществами последние лишаются социального контроля и могут быть использованы в антиобщественных целях.</a:t>
            </a:r>
          </a:p>
          <a:p>
            <a:pPr indent="450000" algn="just"/>
            <a:endParaRPr lang="ru-RU" sz="900" dirty="0"/>
          </a:p>
          <a:p>
            <a:pPr indent="450000" algn="just"/>
            <a:r>
              <a:rPr lang="ru-RU" sz="900" dirty="0"/>
              <a:t>Понятие ядерных материалов и радиоактивных веществ дано в предыдущем разделе.</a:t>
            </a:r>
          </a:p>
          <a:p>
            <a:pPr indent="450000" algn="just"/>
            <a:endParaRPr lang="ru-RU" sz="900" dirty="0"/>
          </a:p>
          <a:p>
            <a:pPr indent="450000" algn="just"/>
            <a:r>
              <a:rPr lang="ru-RU" sz="900" dirty="0"/>
              <a:t>Хищением ядерных материалов и радиоактивных веществ признается противоправное изъятие материалов (веществ) и (или) завладение ими, создающее угрозу неконтролируемого радиоактивного излучения и, как следствие, заражения людей либо окружающей среды.</a:t>
            </a:r>
          </a:p>
          <a:p>
            <a:pPr indent="450000" algn="just"/>
            <a:endParaRPr lang="ru-RU" sz="900" dirty="0"/>
          </a:p>
          <a:p>
            <a:pPr indent="450000" algn="just"/>
            <a:r>
              <a:rPr lang="ru-RU" sz="900" dirty="0"/>
              <a:t>Хищение осуществляется в виде кражи, грабежа, разбоя, мошенничества, равно присвоения либо растраты.</a:t>
            </a:r>
          </a:p>
          <a:p>
            <a:pPr indent="450000" algn="just"/>
            <a:endParaRPr lang="ru-RU" sz="900" dirty="0"/>
          </a:p>
          <a:p>
            <a:pPr indent="450000" algn="just"/>
            <a:r>
              <a:rPr lang="ru-RU" sz="900" dirty="0"/>
              <a:t>Понятие вымогательства сформулировано в ч. 1 ст. 163 </a:t>
            </a:r>
            <a:r>
              <a:rPr lang="ru-RU" sz="900" dirty="0" smtClean="0"/>
              <a:t>УК РФ.</a:t>
            </a:r>
            <a:endParaRPr lang="ru-RU" sz="900" dirty="0"/>
          </a:p>
          <a:p>
            <a:pPr indent="450000" algn="just"/>
            <a:endParaRPr lang="ru-RU" sz="900" dirty="0"/>
          </a:p>
          <a:p>
            <a:pPr indent="450000" algn="just"/>
            <a:r>
              <a:rPr lang="ru-RU" sz="900" dirty="0"/>
              <a:t>Хищение, а равно вымогательство ядерных материалов и радиоактивных веществ - преступление умышленное, содержание цели и мотива значения не имеет. Например, возможен корыстный мотив (хищение материала с целью продажи), часто преследуется цель использования материала для совершения преступления. В отдельных случаях хищение совершается из любопытства или из желания иметь ядерный материал или вещество при себе и в какой-то ситуации использовать его.</a:t>
            </a:r>
          </a:p>
          <a:p>
            <a:pPr indent="450000" algn="just"/>
            <a:endParaRPr lang="ru-RU" sz="900" dirty="0"/>
          </a:p>
          <a:p>
            <a:pPr indent="450000" algn="just"/>
            <a:r>
              <a:rPr lang="ru-RU" sz="900" dirty="0"/>
              <a:t>Понятия: группа лиц по предварительному сговору (п. "а" ч. 2), организованная группа (п. "а" ч. 3), применение насилия, не опасного для жизни или здоровья, либо угрозы применения такого насилия (п. "г" ч. 2) и применения насилия, опасного для жизни или здоровья, либо с угрозой применения такого насилия излагаются в разделе преступлений против собственности.</a:t>
            </a:r>
          </a:p>
          <a:p>
            <a:pPr indent="450000" algn="just"/>
            <a:endParaRPr lang="ru-RU" sz="900" dirty="0"/>
          </a:p>
          <a:p>
            <a:pPr indent="450000" algn="just"/>
            <a:r>
              <a:rPr lang="ru-RU" sz="900" dirty="0"/>
              <a:t>Субъектом преступления может быть любое лицо, достигшее 16-летнего возраста, кроме деяния, предусмотренного п. "в" ч. 2, субъект которого является должностным лицом. Преступление имеет умышленную форму вины.</a:t>
            </a:r>
          </a:p>
        </p:txBody>
      </p:sp>
      <p:sp>
        <p:nvSpPr>
          <p:cNvPr id="387076" name="Rectangle 14"/>
          <p:cNvSpPr>
            <a:spLocks noChangeArrowheads="1"/>
          </p:cNvSpPr>
          <p:nvPr/>
        </p:nvSpPr>
        <p:spPr bwMode="auto">
          <a:xfrm>
            <a:off x="9525" y="158750"/>
            <a:ext cx="8955088" cy="390525"/>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Хищение либо вымогательство ядерных материалов или радиоактивных веществ (ст. </a:t>
            </a:r>
            <a:r>
              <a:rPr lang="ru-RU" sz="1200" b="1" dirty="0" smtClean="0"/>
              <a:t>221 УК РФ)</a:t>
            </a:r>
            <a:endParaRPr lang="ru-RU" sz="12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50" y="836613"/>
            <a:ext cx="9144000" cy="5170646"/>
          </a:xfrm>
          <a:prstGeom prst="rect">
            <a:avLst/>
          </a:prstGeom>
        </p:spPr>
        <p:txBody>
          <a:bodyPr>
            <a:spAutoFit/>
          </a:bodyPr>
          <a:lstStyle/>
          <a:p>
            <a:pPr indent="450000" algn="just">
              <a:defRPr/>
            </a:pPr>
            <a:r>
              <a:rPr lang="ru-RU" sz="1000" dirty="0"/>
              <a:t>Основные понятия и правовые нормы, регламентирующие оборот оружия на территории Российской Федерации, содержатся в Федеральном законе "Об оружии" от 13 ноября 1996 года. Поэтому для правильного толкования признаков преступлений, предусмотренных ст. 222-226 </a:t>
            </a:r>
            <a:r>
              <a:rPr lang="ru-RU" sz="1000" dirty="0" smtClean="0"/>
              <a:t>УК РФ </a:t>
            </a:r>
            <a:r>
              <a:rPr lang="ru-RU" sz="1000" dirty="0"/>
              <a:t>необходимо руководствоваться положениями этого Федерального закона.</a:t>
            </a:r>
          </a:p>
          <a:p>
            <a:pPr indent="450000" algn="just">
              <a:defRPr/>
            </a:pPr>
            <a:endParaRPr lang="ru-RU" sz="1000" dirty="0"/>
          </a:p>
          <a:p>
            <a:pPr indent="450000" algn="just">
              <a:defRPr/>
            </a:pPr>
            <a:r>
              <a:rPr lang="ru-RU" sz="1000" dirty="0"/>
              <a:t>Объектом рассматриваемого преступления выступают общественные отношения в сфере обращения с оружием, боеприпасами, взрывчатыми веществами и взрывными устройствами. Предметами преступления по ч. 1-3 ст. </a:t>
            </a:r>
            <a:r>
              <a:rPr lang="ru-RU" sz="1000" dirty="0" smtClean="0"/>
              <a:t>222 УК РФ </a:t>
            </a:r>
            <a:r>
              <a:rPr lang="ru-RU" sz="1000" dirty="0"/>
              <a:t>являются огнестрельное оружие, его основные части, боеприпасы, взрывчатые вещества и взрывные устройства, а по ч. 4 - газовое </a:t>
            </a:r>
            <a:r>
              <a:rPr lang="ru-RU" sz="1000" dirty="0" smtClean="0"/>
              <a:t>оружие</a:t>
            </a:r>
            <a:r>
              <a:rPr lang="ru-RU" sz="1000" dirty="0"/>
              <a:t>, холодное оружие, в том числе метательное оружие.</a:t>
            </a:r>
          </a:p>
          <a:p>
            <a:pPr indent="450000" algn="just">
              <a:defRPr/>
            </a:pPr>
            <a:endParaRPr lang="ru-RU" sz="1000" dirty="0"/>
          </a:p>
          <a:p>
            <a:pPr indent="450000" algn="just">
              <a:defRPr/>
            </a:pPr>
            <a:r>
              <a:rPr lang="ru-RU" sz="1000" dirty="0"/>
              <a:t>Огнестрельное оружие - это оружие, предназначенное для механического поражения цели на расстоянии снарядом, получающим, направленное движение за счет энергии порохового или иного заряда. К огнестрельному оружию относятся винтовки, карабины, пистолеты и револьверы, автоматы и пулеметы, минометы, гранатометы, пушки и др., включая сюда оружие самодельного изготовления, независимо от их калибра. К огнестрельному оружию отнесено также охотничье оружие как с нарезным стволом, так и гладкоствольное.</a:t>
            </a:r>
          </a:p>
          <a:p>
            <a:pPr indent="450000" algn="just">
              <a:defRPr/>
            </a:pPr>
            <a:endParaRPr lang="ru-RU" sz="1000" dirty="0"/>
          </a:p>
          <a:p>
            <a:pPr indent="450000" algn="just">
              <a:defRPr/>
            </a:pPr>
            <a:r>
              <a:rPr lang="ru-RU" sz="1000" dirty="0"/>
              <a:t>Основными частями огнестрельного оружия являются ствол, затвор, барабан, рамка, ствольная коробка.</a:t>
            </a:r>
          </a:p>
          <a:p>
            <a:pPr indent="450000" algn="just">
              <a:defRPr/>
            </a:pPr>
            <a:endParaRPr lang="ru-RU" sz="1000" dirty="0"/>
          </a:p>
          <a:p>
            <a:pPr indent="450000" algn="just">
              <a:defRPr/>
            </a:pPr>
            <a:r>
              <a:rPr lang="ru-RU" sz="1000" dirty="0"/>
              <a:t>К боеприпасам относятся предметы вооружения и метаемое снаряжение, предназначенные для поражения цели и содержащие разрывной, метательный, пиротехнический или вышибной заряды либо их сочетание (артиллерийские снаряды, мины, противотанковые и ручные гранаты, боевые ракеты, авиабомбы и т.п., а также все виды патронов заводского или самодельного изготовления).</a:t>
            </a:r>
          </a:p>
          <a:p>
            <a:pPr indent="450000" algn="just">
              <a:defRPr/>
            </a:pPr>
            <a:endParaRPr lang="ru-RU" sz="1000" dirty="0"/>
          </a:p>
          <a:p>
            <a:pPr indent="450000" algn="just">
              <a:defRPr/>
            </a:pPr>
            <a:r>
              <a:rPr lang="ru-RU" sz="1000" dirty="0"/>
              <a:t>Под взрывчатыми веществами следует понимать химические соединения или механические смеси веществ, способные к быстрому </a:t>
            </a:r>
            <a:r>
              <a:rPr lang="ru-RU" sz="1000" dirty="0" err="1"/>
              <a:t>самораспространяющемуся</a:t>
            </a:r>
            <a:r>
              <a:rPr lang="ru-RU" sz="1000" dirty="0"/>
              <a:t> химическому превращению - взрыву. Взрывные устройства состоят из взрывчатого вещества и специального устройства, конструктивно предназначенного для производства взрыва (например, запал, детонатор, взрыватель и т.п.).</a:t>
            </a:r>
          </a:p>
          <a:p>
            <a:pPr indent="450000" algn="just">
              <a:defRPr/>
            </a:pPr>
            <a:endParaRPr lang="ru-RU" sz="1000" dirty="0"/>
          </a:p>
          <a:p>
            <a:pPr indent="450000" algn="just">
              <a:defRPr/>
            </a:pPr>
            <a:r>
              <a:rPr lang="ru-RU" sz="1000" dirty="0"/>
              <a:t>Объективную сторону преступления, предусмотренного ч. 1 ст. </a:t>
            </a:r>
            <a:r>
              <a:rPr lang="ru-RU" sz="1000" dirty="0" smtClean="0"/>
              <a:t>222 УК РФ, </a:t>
            </a:r>
            <a:r>
              <a:rPr lang="ru-RU" sz="1000" dirty="0"/>
              <a:t>составляют незаконное приобретение, передача, сбыт, хранение, перевозки или ношение огнестрельного оружия, его основных частей, боеприпасов, взрывчатых веществ или взрывных устройств. Незаконным признается оборот оружия с нарушением правил, установленных соответствующими нормативными актами.</a:t>
            </a:r>
          </a:p>
          <a:p>
            <a:pPr indent="450000" algn="just">
              <a:defRPr/>
            </a:pPr>
            <a:endParaRPr lang="ru-RU" sz="1000" dirty="0"/>
          </a:p>
          <a:p>
            <a:pPr indent="450000" algn="just">
              <a:defRPr/>
            </a:pPr>
            <a:r>
              <a:rPr lang="ru-RU" sz="1000" dirty="0"/>
              <a:t>Субъектом преступления может быть любое вменяемое лицо, достигшее 16-летнего возраста. С субъективной стороны преступление совершается с прямым умыслом: лицо сознает, что незаконно, вопреки требованиям соответствующих правил совершает указанные действия и желает этого. </a:t>
            </a:r>
          </a:p>
          <a:p>
            <a:pPr indent="450000" algn="just">
              <a:defRPr/>
            </a:pPr>
            <a:endParaRPr lang="ru-RU" sz="1000" dirty="0"/>
          </a:p>
          <a:p>
            <a:pPr indent="450000" algn="just">
              <a:defRPr/>
            </a:pPr>
            <a:r>
              <a:rPr lang="ru-RU" sz="1000" dirty="0"/>
              <a:t>Квалифицирующими признаками преступления по ч. 2 ст. 222 </a:t>
            </a:r>
            <a:r>
              <a:rPr lang="ru-RU" sz="1000" dirty="0" smtClean="0"/>
              <a:t>УК РФ признаются </a:t>
            </a:r>
            <a:r>
              <a:rPr lang="ru-RU" sz="1000" dirty="0"/>
              <a:t>совершение деяния группой лиц по предварительному </a:t>
            </a:r>
            <a:r>
              <a:rPr lang="ru-RU" sz="1000" dirty="0" smtClean="0"/>
              <a:t>сговору, </a:t>
            </a:r>
            <a:r>
              <a:rPr lang="ru-RU" sz="1000" dirty="0"/>
              <a:t>по ч. 3 этой же статьи - организованной группой.</a:t>
            </a:r>
          </a:p>
        </p:txBody>
      </p:sp>
      <p:sp>
        <p:nvSpPr>
          <p:cNvPr id="388100" name="Rectangle 14"/>
          <p:cNvSpPr>
            <a:spLocks noChangeArrowheads="1"/>
          </p:cNvSpPr>
          <p:nvPr/>
        </p:nvSpPr>
        <p:spPr bwMode="auto">
          <a:xfrm>
            <a:off x="9525" y="158750"/>
            <a:ext cx="8955088" cy="5334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Незаконные приобретение, передача, сбыт, хранение, перевозка или ношение оружия, </a:t>
            </a:r>
          </a:p>
          <a:p>
            <a:pPr algn="ctr" eaLnBrk="0" hangingPunct="0"/>
            <a:r>
              <a:rPr lang="ru-RU" sz="1400" b="1" dirty="0"/>
              <a:t>его основных частей, боеприпасов, взрывчатых веществ и взрывных устройств (ст. </a:t>
            </a:r>
            <a:r>
              <a:rPr lang="ru-RU" sz="1400" b="1" dirty="0" smtClean="0"/>
              <a:t>222 УК РФ)</a:t>
            </a:r>
            <a:endParaRPr lang="ru-RU" sz="14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 y="188913"/>
            <a:ext cx="9144000" cy="3485570"/>
          </a:xfrm>
          <a:prstGeom prst="rect">
            <a:avLst/>
          </a:prstGeom>
        </p:spPr>
        <p:txBody>
          <a:bodyPr>
            <a:spAutoFit/>
          </a:bodyPr>
          <a:lstStyle/>
          <a:p>
            <a:pPr indent="450000" algn="just">
              <a:defRPr/>
            </a:pPr>
            <a:r>
              <a:rPr lang="ru-RU" sz="1050" dirty="0"/>
              <a:t>Часть 4 ст. 222 </a:t>
            </a:r>
            <a:r>
              <a:rPr lang="ru-RU" sz="1050" dirty="0" smtClean="0"/>
              <a:t>УК РФ </a:t>
            </a:r>
            <a:r>
              <a:rPr lang="ru-RU" sz="1050" dirty="0"/>
              <a:t>устанавливает ответственность за незаконное приобретение, сбыт или ношение газового оружия, холодного оружия, в том числе метательного оружия, за исключением тех местностей, где ношение </a:t>
            </a:r>
            <a:r>
              <a:rPr lang="ru-RU" sz="1050" dirty="0" err="1"/>
              <a:t>xoлодного</a:t>
            </a:r>
            <a:r>
              <a:rPr lang="ru-RU" sz="1050" dirty="0"/>
              <a:t> оружия является принадлежностью национального костюма или связано с охотничьим промыслом. В отличие от ч. 1-3 ст. </a:t>
            </a:r>
            <a:r>
              <a:rPr lang="ru-RU" sz="1050" dirty="0" smtClean="0"/>
              <a:t>222 УК РФ, </a:t>
            </a:r>
            <a:r>
              <a:rPr lang="ru-RU" sz="1050" dirty="0"/>
              <a:t>в ч. 4 этой статьи передача, хранение и перевозка газового и холодного оружия не образуют состава преступления. </a:t>
            </a:r>
          </a:p>
          <a:p>
            <a:pPr indent="450000" algn="just">
              <a:defRPr/>
            </a:pPr>
            <a:endParaRPr lang="ru-RU" sz="1050" dirty="0"/>
          </a:p>
          <a:p>
            <a:pPr indent="450000" algn="just">
              <a:defRPr/>
            </a:pPr>
            <a:r>
              <a:rPr lang="ru-RU" sz="1050" dirty="0"/>
              <a:t>Под холодным оружием понимается оружие, предназначенное для поражения цели при помощи мускульной силы человека при непосредственном контакте с объектом поражения. К холодному оружию относятся кинжалы, шашки, сабли, штыки, боевые топоры, кастеты, кистени и т.п. </a:t>
            </a:r>
          </a:p>
          <a:p>
            <a:pPr indent="450000" algn="just">
              <a:defRPr/>
            </a:pPr>
            <a:endParaRPr lang="ru-RU" sz="1050" dirty="0"/>
          </a:p>
          <a:p>
            <a:pPr indent="450000" algn="just">
              <a:defRPr/>
            </a:pPr>
            <a:r>
              <a:rPr lang="ru-RU" sz="1050" dirty="0"/>
              <a:t>Метательное оружие - это оружие, предназначенное для поражения цели на расстоянии снарядом, получающим направленное движение при помощи мускульной силы человека или механического устройства. </a:t>
            </a:r>
          </a:p>
          <a:p>
            <a:pPr indent="450000" algn="just">
              <a:defRPr/>
            </a:pPr>
            <a:endParaRPr lang="ru-RU" sz="1050" dirty="0"/>
          </a:p>
          <a:p>
            <a:pPr indent="450000" algn="just">
              <a:defRPr/>
            </a:pPr>
            <a:r>
              <a:rPr lang="ru-RU" sz="1050" dirty="0"/>
              <a:t>Газовое оружие - оружие, предназначенное для временного поражения живой цели путем применения слезоточивых или раздражающих веществ. </a:t>
            </a:r>
          </a:p>
          <a:p>
            <a:pPr indent="450000" algn="just">
              <a:defRPr/>
            </a:pPr>
            <a:endParaRPr lang="ru-RU" sz="1050" dirty="0"/>
          </a:p>
          <a:p>
            <a:pPr indent="450000" algn="just">
              <a:defRPr/>
            </a:pPr>
            <a:r>
              <a:rPr lang="ru-RU" sz="1050" dirty="0"/>
              <a:t>К местностям, где ношение холодного оружия является принадлежностью национального костюма, относятся, например, Дагестан, Северная Осетия, Кабардино-Балкария, а где оно связано с охотничьим промыслом - некоторые местности Крайнего Севера и Дальнего Востока. </a:t>
            </a:r>
          </a:p>
          <a:p>
            <a:pPr indent="450000" algn="just">
              <a:defRPr/>
            </a:pPr>
            <a:endParaRPr lang="ru-RU" sz="1050" dirty="0"/>
          </a:p>
          <a:p>
            <a:pPr indent="450000" algn="just">
              <a:defRPr/>
            </a:pPr>
            <a:r>
              <a:rPr lang="ru-RU" sz="1050" dirty="0"/>
              <a:t>Согласно примечанию к ст. </a:t>
            </a:r>
            <a:r>
              <a:rPr lang="ru-RU" sz="1050" dirty="0" smtClean="0"/>
              <a:t>222 УК РФ, </a:t>
            </a:r>
            <a:r>
              <a:rPr lang="ru-RU" sz="1050" dirty="0"/>
              <a:t>лицо, добровольно сдавшее предметы, указанные в настоящей статье, освобождается от уголовной ответственности, если в его действиях не содержится иного состава преступления.</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50" y="836613"/>
            <a:ext cx="9144000" cy="4132262"/>
          </a:xfrm>
          <a:prstGeom prst="rect">
            <a:avLst/>
          </a:prstGeom>
        </p:spPr>
        <p:txBody>
          <a:bodyPr>
            <a:spAutoFit/>
          </a:bodyPr>
          <a:lstStyle/>
          <a:p>
            <a:pPr indent="450000" algn="just">
              <a:defRPr/>
            </a:pPr>
            <a:r>
              <a:rPr lang="ru-RU" sz="1050" dirty="0"/>
              <a:t>О понятиях огнестрельного оружия, комплектующих деталей к нему, боеприпасов, взрывчатых веществ и взрывных устройств говорилось выше.</a:t>
            </a:r>
          </a:p>
          <a:p>
            <a:pPr indent="450000" algn="just">
              <a:defRPr/>
            </a:pPr>
            <a:endParaRPr lang="ru-RU" sz="1050" dirty="0"/>
          </a:p>
          <a:p>
            <a:pPr indent="450000" algn="just">
              <a:defRPr/>
            </a:pPr>
            <a:r>
              <a:rPr lang="ru-RU" sz="1050" dirty="0"/>
              <a:t>Изготовлением оружия, боеприпасов, взрывчатых веществ или взрывных устройств следует считать их создание, а также переделку других предметов (например, ракетниц, газовых, стартовых и строительно-монтажных пистолетов, предметов бытового или спортивного назначения), в результате чего они приобретают свойства огнестрельного или холодного оружия, боеприпасов или взрывчатых веществ.</a:t>
            </a:r>
          </a:p>
          <a:p>
            <a:pPr indent="450000" algn="just">
              <a:defRPr/>
            </a:pPr>
            <a:endParaRPr lang="ru-RU" sz="1050" dirty="0"/>
          </a:p>
          <a:p>
            <a:pPr indent="450000" algn="just">
              <a:defRPr/>
            </a:pPr>
            <a:r>
              <a:rPr lang="ru-RU" sz="1050" dirty="0"/>
              <a:t>Под ремонтом огнестрельного оружия, комплектующих деталей к нему понимается восстановление их утраченных поражающих свойств, исправление повреждений, починка отдельных изношенных деталей, в том числе путем частичной или полной разборки деталей. В результате ремонта оружие или комплектующие детали могут быть использованы по назначению.</a:t>
            </a:r>
          </a:p>
          <a:p>
            <a:pPr indent="450000" algn="just">
              <a:defRPr/>
            </a:pPr>
            <a:endParaRPr lang="ru-RU" sz="1050" dirty="0"/>
          </a:p>
          <a:p>
            <a:pPr indent="450000" algn="just">
              <a:defRPr/>
            </a:pPr>
            <a:r>
              <a:rPr lang="ru-RU" sz="1050" dirty="0"/>
              <a:t>Преступлением признается незаконное изготовление оружия и других предметов, перечисленных в статье 223 </a:t>
            </a:r>
            <a:r>
              <a:rPr lang="ru-RU" sz="1050" dirty="0" smtClean="0"/>
              <a:t>УК РФ. </a:t>
            </a:r>
            <a:r>
              <a:rPr lang="ru-RU" sz="1050" dirty="0"/>
              <a:t>Незаконными считаются изготовление или ремонт этих предметов в нарушение существующих правил.</a:t>
            </a:r>
          </a:p>
          <a:p>
            <a:pPr indent="450000" algn="just">
              <a:defRPr/>
            </a:pPr>
            <a:endParaRPr lang="ru-RU" sz="1050" dirty="0"/>
          </a:p>
          <a:p>
            <a:pPr indent="450000" algn="just">
              <a:defRPr/>
            </a:pPr>
            <a:r>
              <a:rPr lang="ru-RU" sz="1050" dirty="0"/>
              <a:t>Изготовление оружия и других предметов и последующее их хранение, ношение и другие подобные действия могут образовать совокупность преступлений, предусмотренных ст. 223 и 222 </a:t>
            </a:r>
            <a:r>
              <a:rPr lang="ru-RU" sz="1050" dirty="0" smtClean="0"/>
              <a:t>УК РФ.</a:t>
            </a:r>
            <a:endParaRPr lang="ru-RU" sz="1050" dirty="0"/>
          </a:p>
          <a:p>
            <a:pPr indent="450000" algn="just">
              <a:defRPr/>
            </a:pPr>
            <a:endParaRPr lang="ru-RU" sz="1050" dirty="0"/>
          </a:p>
          <a:p>
            <a:pPr indent="450000" algn="just">
              <a:defRPr/>
            </a:pPr>
            <a:r>
              <a:rPr lang="ru-RU" sz="1050" dirty="0"/>
              <a:t>Квалифицирующие признаки в ч. 2 и 3 ст. 223 </a:t>
            </a:r>
            <a:r>
              <a:rPr lang="ru-RU" sz="1050" dirty="0" smtClean="0"/>
              <a:t>УК РФ </a:t>
            </a:r>
            <a:r>
              <a:rPr lang="ru-RU" sz="1050" dirty="0"/>
              <a:t>относятся только к преступлению, предусмотренному в ч. 1 этой статьи. В ч. 4 ст. 223 </a:t>
            </a:r>
            <a:r>
              <a:rPr lang="ru-RU" sz="1050" dirty="0" smtClean="0"/>
              <a:t>УК РФ </a:t>
            </a:r>
            <a:r>
              <a:rPr lang="ru-RU" sz="1050" dirty="0"/>
              <a:t>установлена ответственность за незаконное изготовление газового оружия, холодного оружия, в том числе метательного оружия.</a:t>
            </a:r>
          </a:p>
          <a:p>
            <a:pPr indent="450000" algn="just">
              <a:defRPr/>
            </a:pPr>
            <a:endParaRPr lang="ru-RU" sz="1050" dirty="0"/>
          </a:p>
          <a:p>
            <a:pPr indent="450000" algn="just">
              <a:defRPr/>
            </a:pPr>
            <a:r>
              <a:rPr lang="ru-RU" sz="1050" dirty="0"/>
              <a:t>Субъектами преступления могут быть лица, достигшие 16-летнего возраста. С субъективной стороны преступление характеризуется умышленной виной в виде прямого умысла.</a:t>
            </a:r>
          </a:p>
          <a:p>
            <a:pPr indent="450000" algn="just">
              <a:defRPr/>
            </a:pPr>
            <a:endParaRPr lang="ru-RU" sz="1050" dirty="0"/>
          </a:p>
          <a:p>
            <a:pPr indent="450000" algn="just">
              <a:defRPr/>
            </a:pPr>
            <a:r>
              <a:rPr lang="ru-RU" sz="1050" dirty="0"/>
              <a:t>В примечании к ст. 223 </a:t>
            </a:r>
            <a:r>
              <a:rPr lang="ru-RU" sz="1050" dirty="0" smtClean="0"/>
              <a:t>УК РФ </a:t>
            </a:r>
            <a:r>
              <a:rPr lang="ru-RU" sz="1050" dirty="0"/>
              <a:t>предусмотрено, что лицо, добровольно сдавшее предметы, указанные в настоящей статье, освобождается от уголовной ответственности, если в его действиях не содержится иного состава преступления.</a:t>
            </a:r>
          </a:p>
        </p:txBody>
      </p:sp>
      <p:sp>
        <p:nvSpPr>
          <p:cNvPr id="390148" name="Rectangle 14"/>
          <p:cNvSpPr>
            <a:spLocks noChangeArrowheads="1"/>
          </p:cNvSpPr>
          <p:nvPr/>
        </p:nvSpPr>
        <p:spPr bwMode="auto">
          <a:xfrm>
            <a:off x="9525" y="158750"/>
            <a:ext cx="8955088" cy="390525"/>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Незаконное изготовление оружия (ст. </a:t>
            </a:r>
            <a:r>
              <a:rPr lang="ru-RU" sz="1600" b="1" dirty="0" smtClean="0"/>
              <a:t>223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50" y="836613"/>
            <a:ext cx="9144000" cy="4778375"/>
          </a:xfrm>
          <a:prstGeom prst="rect">
            <a:avLst/>
          </a:prstGeom>
        </p:spPr>
        <p:txBody>
          <a:bodyPr>
            <a:spAutoFit/>
          </a:bodyPr>
          <a:lstStyle/>
          <a:p>
            <a:pPr indent="450000" algn="just">
              <a:defRPr/>
            </a:pPr>
            <a:r>
              <a:rPr lang="ru-RU" sz="1050" dirty="0"/>
              <a:t>Объектом рассматриваемого преступления является общественная безопасность в сфере обращения с оружием. Предметом же преступления выступает лишь огнестрельное оружие. Огнестрельное оружие должно храниться в условиях, обеспечивающих его сохранность, безопасность хранения и исключающих доступ к нему посторонних лиц. Порядок хранения огнестрельного оружия детально регламентируется Правилами оборота гражданского и служебного оружия и патронов к нему на территории Российской Федерации, утвержденными постановлением Правительства РФ от 21 июля 1998 г. № 814.</a:t>
            </a:r>
          </a:p>
          <a:p>
            <a:pPr indent="450000" algn="just">
              <a:defRPr/>
            </a:pPr>
            <a:endParaRPr lang="ru-RU" sz="1050" dirty="0"/>
          </a:p>
          <a:p>
            <a:pPr indent="450000" algn="just">
              <a:defRPr/>
            </a:pPr>
            <a:r>
              <a:rPr lang="ru-RU" sz="1050" dirty="0"/>
              <a:t>В ст. </a:t>
            </a:r>
            <a:r>
              <a:rPr lang="ru-RU" sz="1050" dirty="0" smtClean="0"/>
              <a:t>224 УК РВ </a:t>
            </a:r>
            <a:r>
              <a:rPr lang="ru-RU" sz="1050" dirty="0"/>
              <a:t>предусматривается ответственность за небрежное хранение огнестрельного оружия, находящегося в правомерном владении виновного (является собственником либо, не являясь собственником, имеет соответствующее разрешение на хранение и ношение оружия). Незаконное хранение огнестрельного оружия образует преступление, предусмотренное ст. 222 </a:t>
            </a:r>
            <a:r>
              <a:rPr lang="ru-RU" sz="1050" dirty="0" smtClean="0"/>
              <a:t>УК РФ.</a:t>
            </a:r>
            <a:endParaRPr lang="ru-RU" sz="1050" dirty="0"/>
          </a:p>
          <a:p>
            <a:pPr indent="450000" algn="just">
              <a:defRPr/>
            </a:pPr>
            <a:endParaRPr lang="ru-RU" sz="1050" dirty="0"/>
          </a:p>
          <a:p>
            <a:pPr indent="450000" algn="just">
              <a:defRPr/>
            </a:pPr>
            <a:r>
              <a:rPr lang="ru-RU" sz="1050" dirty="0"/>
              <a:t>С объективной стороны преступление заключается в несоблюдении владельцем огнестрельного оружия специально установленных или общепринятых правил предосторожности (например, хранение оружия в местах, доступных для других лиц, в открытых помещениях, оставление заряженного оружия без присмотра и т.п.), создающем возможность завладения оружием другими лицами. Обязательным признаком объективной стороны преступления является использование оружия другими лицами, т.е. не имеющими права на обладание этим оружием. Использование может состоять в производстве выстрела, причинившего вред жизни или здоровью людей, применении его в процессе совершения того или иного преступления (например, разбойного нападения, хулиганства).</a:t>
            </a:r>
          </a:p>
          <a:p>
            <a:pPr indent="450000" algn="just">
              <a:defRPr/>
            </a:pPr>
            <a:endParaRPr lang="ru-RU" sz="1050" dirty="0"/>
          </a:p>
          <a:p>
            <a:pPr indent="450000" algn="just">
              <a:defRPr/>
            </a:pPr>
            <a:r>
              <a:rPr lang="ru-RU" sz="1050" dirty="0"/>
              <a:t>Уголовная ответственность по ст. </a:t>
            </a:r>
            <a:r>
              <a:rPr lang="ru-RU" sz="1050" dirty="0" smtClean="0"/>
              <a:t>224 УК РФ </a:t>
            </a:r>
            <a:r>
              <a:rPr lang="ru-RU" sz="1050" dirty="0"/>
              <a:t>наступает, когда использование оружия другим лицом повлекло тяжкие последствия. Под тяжкими последствиями следует признать смерть, причинение тяжкого и средней тяжести вреда здоровью, использование оружия для совершения преступления, самоубийства и т.п.</a:t>
            </a:r>
          </a:p>
          <a:p>
            <a:pPr indent="450000" algn="just">
              <a:defRPr/>
            </a:pPr>
            <a:endParaRPr lang="ru-RU" sz="1050" dirty="0"/>
          </a:p>
          <a:p>
            <a:pPr indent="450000" algn="just">
              <a:defRPr/>
            </a:pPr>
            <a:r>
              <a:rPr lang="ru-RU" sz="1050" dirty="0"/>
              <a:t>Действия лица, использовавшего оружие и причинившего тяжкие последствия, подлежат квалификации по соответствующим статьям </a:t>
            </a:r>
            <a:r>
              <a:rPr lang="ru-RU" sz="1050" dirty="0" smtClean="0"/>
              <a:t>УК РФ, </a:t>
            </a:r>
            <a:r>
              <a:rPr lang="ru-RU" sz="1050" dirty="0"/>
              <a:t>предусматривающим совершенное преступление. Кроме того, его действия в зависимости от конкретных обстоятельств могут быть квалифицированы по ст. 222 </a:t>
            </a:r>
            <a:r>
              <a:rPr lang="ru-RU" sz="1050" dirty="0" smtClean="0"/>
              <a:t>УК РФ </a:t>
            </a:r>
            <a:r>
              <a:rPr lang="ru-RU" sz="1050" dirty="0"/>
              <a:t>как незаконное хранение оружия, а при наличии признаков хищения и по ст. 226 </a:t>
            </a:r>
            <a:r>
              <a:rPr lang="ru-RU" sz="1050" dirty="0" smtClean="0"/>
              <a:t>УК РФ.</a:t>
            </a:r>
            <a:endParaRPr lang="ru-RU" sz="1050" dirty="0"/>
          </a:p>
          <a:p>
            <a:pPr indent="450000" algn="just">
              <a:defRPr/>
            </a:pPr>
            <a:endParaRPr lang="ru-RU" sz="1050" dirty="0"/>
          </a:p>
          <a:p>
            <a:pPr indent="450000" algn="just">
              <a:defRPr/>
            </a:pPr>
            <a:r>
              <a:rPr lang="ru-RU" sz="1050" dirty="0"/>
              <a:t>С субъективной стороны рассматриваемое преступление характеризуется неосторожной виной. Поскольку обязательным признаком состава преступления является наступление тяжких последствий, вина субъекта определяется его отношением к этим последствиям.</a:t>
            </a:r>
          </a:p>
          <a:p>
            <a:pPr indent="450000" algn="just">
              <a:defRPr/>
            </a:pPr>
            <a:endParaRPr lang="ru-RU" sz="1050" dirty="0"/>
          </a:p>
          <a:p>
            <a:pPr indent="450000" algn="just">
              <a:defRPr/>
            </a:pPr>
            <a:r>
              <a:rPr lang="ru-RU" sz="1050" dirty="0"/>
              <a:t>Субъектами преступления могут быть лица, достигшие 16-летнего возраста, правомерно владеющие огнестрельным оружием.</a:t>
            </a:r>
          </a:p>
        </p:txBody>
      </p:sp>
      <p:sp>
        <p:nvSpPr>
          <p:cNvPr id="391172" name="Rectangle 14"/>
          <p:cNvSpPr>
            <a:spLocks noChangeArrowheads="1"/>
          </p:cNvSpPr>
          <p:nvPr/>
        </p:nvSpPr>
        <p:spPr bwMode="auto">
          <a:xfrm>
            <a:off x="9525" y="158750"/>
            <a:ext cx="8955088" cy="390525"/>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Небрежное хранение огнестрельного оружия (ст. </a:t>
            </a:r>
            <a:r>
              <a:rPr lang="ru-RU" sz="1600" b="1" dirty="0" smtClean="0"/>
              <a:t>224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50" y="836613"/>
            <a:ext cx="9144000" cy="5016758"/>
          </a:xfrm>
          <a:prstGeom prst="rect">
            <a:avLst/>
          </a:prstGeom>
        </p:spPr>
        <p:txBody>
          <a:bodyPr>
            <a:spAutoFit/>
          </a:bodyPr>
          <a:lstStyle/>
          <a:p>
            <a:pPr indent="450000" algn="just">
              <a:defRPr/>
            </a:pPr>
            <a:r>
              <a:rPr lang="ru-RU" sz="1000" dirty="0"/>
              <a:t>Статья 225 </a:t>
            </a:r>
            <a:r>
              <a:rPr lang="ru-RU" sz="1000" dirty="0" smtClean="0"/>
              <a:t>УК РФ </a:t>
            </a:r>
            <a:r>
              <a:rPr lang="ru-RU" sz="1000" dirty="0"/>
              <a:t>устанавливает уголовную ответственность за ненадлежащее исполнение обязанностей не только по охране огнестрельного оружия, боеприпасов, взрывчатых веществ и взрывных устройств, но и ядерного, химического, биологического или других видов оружия массового поражения либо материалов или оборудования, которые могут быть использованы при создании оружия массового поражения.</a:t>
            </a:r>
          </a:p>
          <a:p>
            <a:pPr indent="450000" algn="just">
              <a:defRPr/>
            </a:pPr>
            <a:endParaRPr lang="ru-RU" sz="1000" dirty="0"/>
          </a:p>
          <a:p>
            <a:pPr indent="450000" algn="just">
              <a:defRPr/>
            </a:pPr>
            <a:r>
              <a:rPr lang="ru-RU" sz="1000" dirty="0"/>
              <a:t>С объективной стороны рассматриваемые преступления состоят в ненадлежащем исполнении лицом, которому была поручена охрана того или иного вида оружия или других предметов, возложенных на него обязанностей. Конкретно это может выразиться в невыполнении требований соответствующих наставлений, инструкций, самовольном оставлении охраняемого объекта, допуске к объекту посторонних лиц, нарушении противопожарных правил и т.п. В зависимости от особенностей объекта охраны различными могут быть и обязанности, возложенные на лицо, его охранявшее.</a:t>
            </a:r>
          </a:p>
          <a:p>
            <a:pPr indent="450000" algn="just">
              <a:defRPr/>
            </a:pPr>
            <a:endParaRPr lang="ru-RU" sz="1000" dirty="0"/>
          </a:p>
          <a:p>
            <a:pPr indent="450000" algn="just">
              <a:defRPr/>
            </a:pPr>
            <a:r>
              <a:rPr lang="ru-RU" sz="1000" dirty="0"/>
              <a:t>Для состава преступления, предусмотренного ч. 1 ст. 225 </a:t>
            </a:r>
            <a:r>
              <a:rPr lang="ru-RU" sz="1000" dirty="0" smtClean="0"/>
              <a:t>УК РФ, </a:t>
            </a:r>
            <a:r>
              <a:rPr lang="ru-RU" sz="1000" dirty="0"/>
              <a:t>необходимо, чтобы совершенное деяние повлекло за собой хищение или уничтожение оружия или других предметов либо наступление иных тяжких последствий. Хищение как последствие ненадлежащего исполнения обязанностей по охране оружия и других предметов предполагает противоправное изъятие или завладение ими не лицом, которому поручено их охрана, а посторонним лицом. Иными тяжкими последствиями могут быть человеческие жертвы, разрушения различных объектов и т.п.</a:t>
            </a:r>
          </a:p>
          <a:p>
            <a:pPr indent="450000" algn="just">
              <a:defRPr/>
            </a:pPr>
            <a:endParaRPr lang="ru-RU" sz="1000" dirty="0"/>
          </a:p>
          <a:p>
            <a:pPr indent="450000" algn="just">
              <a:defRPr/>
            </a:pPr>
            <a:r>
              <a:rPr lang="ru-RU" sz="1000" dirty="0"/>
              <a:t>Состав преступления, предусмотренный ч. 2 ст. 225 </a:t>
            </a:r>
            <a:r>
              <a:rPr lang="ru-RU" sz="1000" dirty="0" smtClean="0"/>
              <a:t>УК РФ, </a:t>
            </a:r>
            <a:r>
              <a:rPr lang="ru-RU" sz="1000" dirty="0"/>
              <a:t>является оконченным не только при наступлении реальных тяжких последствий, но и тогда, когда создавалась угроза их наступления.</a:t>
            </a:r>
          </a:p>
          <a:p>
            <a:pPr indent="450000" algn="just">
              <a:defRPr/>
            </a:pPr>
            <a:endParaRPr lang="ru-RU" sz="1000" dirty="0"/>
          </a:p>
          <a:p>
            <a:pPr indent="450000" algn="just">
              <a:defRPr/>
            </a:pPr>
            <a:r>
              <a:rPr lang="ru-RU" sz="1000" dirty="0"/>
              <a:t>Тяжкими последствиями применительно к ч. 2 ст. 225 </a:t>
            </a:r>
            <a:r>
              <a:rPr lang="ru-RU" sz="1000" dirty="0" smtClean="0"/>
              <a:t>УК РФ </a:t>
            </a:r>
            <a:r>
              <a:rPr lang="ru-RU" sz="1000" dirty="0"/>
              <a:t>должны признаваться хищение оружия массового поражения либо материалов или оборудования, которые могут быть использованы при создании оружия массового поражения, гибель людей, уничтожение или приведение в негодность оружия, материалов или оборудования, выход из строя различных механизмов, обеспечивающих постоянный контроль за безопасностью хранения оружия массового поражения и материалов и т.п.</a:t>
            </a:r>
          </a:p>
          <a:p>
            <a:pPr indent="450000" algn="just">
              <a:defRPr/>
            </a:pPr>
            <a:endParaRPr lang="ru-RU" sz="1000" dirty="0"/>
          </a:p>
          <a:p>
            <a:pPr indent="450000" algn="just">
              <a:defRPr/>
            </a:pPr>
            <a:r>
              <a:rPr lang="ru-RU" sz="1000" dirty="0"/>
              <a:t>Субъектами рассматриваемых преступлений могут быть лишь лица, которым поручена охрана огнестрельного оружия, различных видов оружия массового поражения и других предметов, перечисленных в ч. 1 и 2 ст. 225 </a:t>
            </a:r>
            <a:r>
              <a:rPr lang="ru-RU" sz="1000" dirty="0" smtClean="0"/>
              <a:t>УК РФ. </a:t>
            </a:r>
            <a:r>
              <a:rPr lang="ru-RU" sz="1000" dirty="0"/>
              <a:t>Обязанности по охране мест расположения указанных предметов возлагаются, как правило, на специально комплектуемые наряды либо на отдельных лиц, которые несут службу на постоянной основе либо </a:t>
            </a:r>
            <a:r>
              <a:rPr lang="ru-RU" sz="1000" dirty="0" smtClean="0"/>
              <a:t>посменно</a:t>
            </a:r>
            <a:r>
              <a:rPr lang="en-US" sz="1000" dirty="0" smtClean="0"/>
              <a:t>.</a:t>
            </a:r>
            <a:endParaRPr lang="ru-RU" sz="1000" dirty="0"/>
          </a:p>
          <a:p>
            <a:pPr indent="450000" algn="just">
              <a:defRPr/>
            </a:pPr>
            <a:r>
              <a:rPr lang="ru-RU" sz="1000" dirty="0"/>
              <a:t>Должностные лица соответствующих учреждений и предприятий, на которых непосредственно не возложены обязанности по охране оружия или других предметов, но которые по своему служебному положению должны принять необходимые меры к обеспечению условий для надежной охраны этих предметов, за ненадлежащее выполнение своих служебных обязанностей могут быть привлечены к уголовной ответственности по статьям главы 30 </a:t>
            </a:r>
            <a:r>
              <a:rPr lang="ru-RU" sz="1000" dirty="0" smtClean="0"/>
              <a:t>УК РФ.</a:t>
            </a:r>
            <a:endParaRPr lang="ru-RU" sz="1000" dirty="0"/>
          </a:p>
          <a:p>
            <a:pPr indent="450000" algn="just">
              <a:defRPr/>
            </a:pPr>
            <a:r>
              <a:rPr lang="ru-RU" sz="1000" dirty="0"/>
              <a:t>С субъективной стороны преступления, квалифицируемые ст. 225 </a:t>
            </a:r>
            <a:r>
              <a:rPr lang="ru-RU" sz="1000" dirty="0" smtClean="0"/>
              <a:t>УК РФ, </a:t>
            </a:r>
            <a:r>
              <a:rPr lang="ru-RU" sz="1000" dirty="0"/>
              <a:t>совершаются по неосторожности.</a:t>
            </a:r>
          </a:p>
        </p:txBody>
      </p:sp>
      <p:sp>
        <p:nvSpPr>
          <p:cNvPr id="392196" name="Rectangle 14"/>
          <p:cNvSpPr>
            <a:spLocks noChangeArrowheads="1"/>
          </p:cNvSpPr>
          <p:nvPr/>
        </p:nvSpPr>
        <p:spPr bwMode="auto">
          <a:xfrm>
            <a:off x="9525" y="158750"/>
            <a:ext cx="8955088" cy="461963"/>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Ненадлежащее исполнение обязанностей по охране оружия, </a:t>
            </a:r>
          </a:p>
          <a:p>
            <a:pPr algn="ctr" eaLnBrk="0" hangingPunct="0"/>
            <a:r>
              <a:rPr lang="ru-RU" sz="1600" b="1" dirty="0"/>
              <a:t>боеприпасов, взрывчатых веществ и взрывных устройств (ст. </a:t>
            </a:r>
            <a:r>
              <a:rPr lang="ru-RU" sz="1600" b="1" dirty="0" smtClean="0"/>
              <a:t>225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765175"/>
            <a:ext cx="9144000" cy="5478423"/>
          </a:xfrm>
          <a:prstGeom prst="rect">
            <a:avLst/>
          </a:prstGeom>
        </p:spPr>
        <p:txBody>
          <a:bodyPr>
            <a:spAutoFit/>
          </a:bodyPr>
          <a:lstStyle/>
          <a:p>
            <a:pPr indent="450000" algn="just">
              <a:defRPr/>
            </a:pPr>
            <a:r>
              <a:rPr lang="ru-RU" sz="1000" dirty="0"/>
              <a:t>Преступления, предусмотренные ст. 226 </a:t>
            </a:r>
            <a:r>
              <a:rPr lang="ru-RU" sz="1000" dirty="0" smtClean="0"/>
              <a:t>УК РФ, </a:t>
            </a:r>
            <a:r>
              <a:rPr lang="ru-RU" sz="1000" dirty="0"/>
              <a:t>отнесены к особо тяжким преступлениям (ст. 15 </a:t>
            </a:r>
            <a:r>
              <a:rPr lang="ru-RU" sz="1000" dirty="0" smtClean="0"/>
              <a:t>УК РФ). </a:t>
            </a:r>
            <a:r>
              <a:rPr lang="ru-RU" sz="1000" dirty="0"/>
              <a:t>Они являются наиболее опасными преступлениями против общественной безопасности. За последние годы количество хищений огнестрельного оружия, боеприпасов и взрывчатых веществ значительно возросло, растут и тяжкие преступления, совершаемые с применением оружия.</a:t>
            </a:r>
          </a:p>
          <a:p>
            <a:pPr indent="450000" algn="just">
              <a:defRPr/>
            </a:pPr>
            <a:endParaRPr lang="ru-RU" sz="1000" dirty="0"/>
          </a:p>
          <a:p>
            <a:pPr indent="450000" algn="just">
              <a:defRPr/>
            </a:pPr>
            <a:r>
              <a:rPr lang="ru-RU" sz="1000" dirty="0"/>
              <a:t>В ч. 1 ст. </a:t>
            </a:r>
            <a:r>
              <a:rPr lang="ru-RU" sz="1000" dirty="0" smtClean="0"/>
              <a:t>226 УК РФ </a:t>
            </a:r>
            <a:r>
              <a:rPr lang="ru-RU" sz="1000" dirty="0"/>
              <a:t>предусмотрена ответственность за хищение либо вымогательство огнестрельного оружия, комплектующих деталей к нему, боеприпасов, взрывчатых веществ или взрывных устройств, а в ч. 2 - за хищение либо вымогательство ядерного, химического, биологического и других видов оружия массового поражения, а равно материалов и оборудования, которые могут быть использованы при создании оружия массового поражения. Квалифицирующие и особо квалифицирующие признаки преступления (ч. 3 и 4) являются едиными для обоих видов хищения либо вымогательства.</a:t>
            </a:r>
          </a:p>
          <a:p>
            <a:pPr indent="450000" algn="just">
              <a:defRPr/>
            </a:pPr>
            <a:endParaRPr lang="ru-RU" sz="1000" dirty="0"/>
          </a:p>
          <a:p>
            <a:pPr indent="450000" algn="just">
              <a:defRPr/>
            </a:pPr>
            <a:r>
              <a:rPr lang="ru-RU" sz="1000" dirty="0"/>
              <a:t>На ст. </a:t>
            </a:r>
            <a:r>
              <a:rPr lang="ru-RU" sz="1000" dirty="0" smtClean="0"/>
              <a:t>226 УК РФ </a:t>
            </a:r>
            <a:r>
              <a:rPr lang="ru-RU" sz="1000" dirty="0"/>
              <a:t>распространяется единое понятие хищения чужого имущества, которое определено в примечании 1 к ст. 158 </a:t>
            </a:r>
            <a:r>
              <a:rPr lang="ru-RU" sz="1000" dirty="0" smtClean="0"/>
              <a:t>УК РФ. </a:t>
            </a:r>
            <a:r>
              <a:rPr lang="ru-RU" sz="1000" dirty="0"/>
              <a:t>По ст. </a:t>
            </a:r>
            <a:r>
              <a:rPr lang="ru-RU" sz="1000" dirty="0" smtClean="0"/>
              <a:t>226 УК РФ </a:t>
            </a:r>
            <a:r>
              <a:rPr lang="ru-RU" sz="1000" dirty="0"/>
              <a:t>подлежит квалификации хищение указанных в ней предметов, совершенное различными способами, т.е. путем кражи, мошенничества, присвоения, растраты, грабежа и разбоя. Ответственность по этой же статье наряду с хищением наступает и за вымогательство указанных предметов. </a:t>
            </a:r>
          </a:p>
          <a:p>
            <a:pPr indent="450000" algn="just">
              <a:defRPr/>
            </a:pPr>
            <a:endParaRPr lang="ru-RU" sz="1000" dirty="0"/>
          </a:p>
          <a:p>
            <a:pPr indent="450000" algn="just">
              <a:defRPr/>
            </a:pPr>
            <a:r>
              <a:rPr lang="ru-RU" sz="1000" dirty="0"/>
              <a:t>Для квалификации преступления по ст. 226 </a:t>
            </a:r>
            <a:r>
              <a:rPr lang="ru-RU" sz="1000" dirty="0" smtClean="0"/>
              <a:t>УК РФ </a:t>
            </a:r>
            <a:r>
              <a:rPr lang="ru-RU" sz="1000" dirty="0"/>
              <a:t>не имеет значения, совершено ли хищение или вымогательство огнестрельного оружия или других предметов из государственных или иных организаций и учреждений либо у отдельных граждан, правомерно или неправомерно владеющих этими предметами. </a:t>
            </a:r>
          </a:p>
          <a:p>
            <a:pPr indent="450000" algn="just">
              <a:defRPr/>
            </a:pPr>
            <a:endParaRPr lang="ru-RU" sz="1000" dirty="0"/>
          </a:p>
          <a:p>
            <a:pPr indent="450000" algn="just">
              <a:defRPr/>
            </a:pPr>
            <a:r>
              <a:rPr lang="ru-RU" sz="1000" dirty="0"/>
              <a:t>С субъективной стороны рассматриваемые преступления совершаются с прямым умыслом. </a:t>
            </a:r>
          </a:p>
          <a:p>
            <a:pPr indent="450000" algn="just">
              <a:defRPr/>
            </a:pPr>
            <a:endParaRPr lang="ru-RU" sz="1000" dirty="0"/>
          </a:p>
          <a:p>
            <a:pPr indent="450000" algn="just">
              <a:defRPr/>
            </a:pPr>
            <a:r>
              <a:rPr lang="ru-RU" sz="1000" dirty="0"/>
              <a:t>Уголовная ответственность по ст. 226 </a:t>
            </a:r>
            <a:r>
              <a:rPr lang="ru-RU" sz="1000" dirty="0" smtClean="0"/>
              <a:t>УК РФ </a:t>
            </a:r>
            <a:r>
              <a:rPr lang="ru-RU" sz="1000" dirty="0"/>
              <a:t>наступает с 14-летнего возраста.</a:t>
            </a:r>
          </a:p>
          <a:p>
            <a:pPr indent="450000" algn="just">
              <a:defRPr/>
            </a:pPr>
            <a:endParaRPr lang="ru-RU" sz="1000" dirty="0"/>
          </a:p>
          <a:p>
            <a:pPr indent="450000" algn="just">
              <a:defRPr/>
            </a:pPr>
            <a:r>
              <a:rPr lang="ru-RU" sz="1000" dirty="0"/>
              <a:t>Квалифицирующими признаками преступлений, предусмотренных ст. </a:t>
            </a:r>
            <a:r>
              <a:rPr lang="ru-RU" sz="1000" dirty="0" smtClean="0"/>
              <a:t>226 УК РФ, </a:t>
            </a:r>
            <a:r>
              <a:rPr lang="ru-RU" sz="1000" dirty="0"/>
              <a:t>в ч. 3 этой статьи признаются совершение деяния: </a:t>
            </a:r>
          </a:p>
          <a:p>
            <a:pPr indent="450000" algn="just">
              <a:defRPr/>
            </a:pPr>
            <a:r>
              <a:rPr lang="ru-RU" sz="1000" dirty="0"/>
              <a:t>- группой лиц по предварительному сговору; </a:t>
            </a:r>
          </a:p>
          <a:p>
            <a:pPr indent="450000" algn="just">
              <a:defRPr/>
            </a:pPr>
            <a:r>
              <a:rPr lang="ru-RU" sz="1000" dirty="0"/>
              <a:t>- </a:t>
            </a:r>
            <a:r>
              <a:rPr lang="ru-RU" sz="1000" dirty="0" smtClean="0"/>
              <a:t>Утратил силу; </a:t>
            </a:r>
            <a:endParaRPr lang="ru-RU" sz="1000" dirty="0"/>
          </a:p>
          <a:p>
            <a:pPr indent="450000" algn="just">
              <a:defRPr/>
            </a:pPr>
            <a:r>
              <a:rPr lang="ru-RU" sz="1000" dirty="0"/>
              <a:t>- лицом с использованием своего служебного положения; </a:t>
            </a:r>
          </a:p>
          <a:p>
            <a:pPr indent="450000" algn="just">
              <a:defRPr/>
            </a:pPr>
            <a:r>
              <a:rPr lang="ru-RU" sz="1000" dirty="0"/>
              <a:t>- с применением насилия, не опасного для жизни или здоровья, либо с угрозой применения такого насилия. </a:t>
            </a:r>
          </a:p>
          <a:p>
            <a:pPr indent="450000" algn="just">
              <a:defRPr/>
            </a:pPr>
            <a:r>
              <a:rPr lang="ru-RU" sz="1000" dirty="0"/>
              <a:t>К особо квалифицирующим обстоятельствам относятся совершение преступления: </a:t>
            </a:r>
          </a:p>
          <a:p>
            <a:pPr indent="450000" algn="just">
              <a:defRPr/>
            </a:pPr>
            <a:r>
              <a:rPr lang="ru-RU" sz="1000" dirty="0"/>
              <a:t>- организованной группой; </a:t>
            </a:r>
          </a:p>
          <a:p>
            <a:pPr indent="450000" algn="just">
              <a:defRPr/>
            </a:pPr>
            <a:r>
              <a:rPr lang="ru-RU" sz="1000" dirty="0"/>
              <a:t>- с применением насилия опасного для жизни или здоровья, либо с угрозой применения такого насилия; </a:t>
            </a:r>
          </a:p>
          <a:p>
            <a:pPr indent="450000" algn="just">
              <a:defRPr/>
            </a:pPr>
            <a:r>
              <a:rPr lang="ru-RU" sz="1000" dirty="0"/>
              <a:t>- </a:t>
            </a:r>
            <a:r>
              <a:rPr lang="ru-RU" sz="1000" dirty="0" smtClean="0"/>
              <a:t>Утратил силу. </a:t>
            </a:r>
            <a:endParaRPr lang="ru-RU" sz="1000" dirty="0"/>
          </a:p>
          <a:p>
            <a:pPr indent="450000" algn="just">
              <a:defRPr/>
            </a:pPr>
            <a:r>
              <a:rPr lang="ru-RU" sz="1000" dirty="0"/>
              <a:t>Хищение либо вымогательство огнестрельного оружия, комплектующих деталей к нему, боеприпасов, взрывчатых веществ и взрывных устройств и их последующие ношение, хранение, передача, перевозка или сбыт образуют совокупность преступлений, предусмотренных ст. 226 и 222 </a:t>
            </a:r>
            <a:r>
              <a:rPr lang="ru-RU" sz="1000" dirty="0" smtClean="0"/>
              <a:t>УК РФ.</a:t>
            </a:r>
            <a:endParaRPr lang="ru-RU" sz="1000" dirty="0"/>
          </a:p>
        </p:txBody>
      </p:sp>
      <p:sp>
        <p:nvSpPr>
          <p:cNvPr id="393220" name="Rectangle 14"/>
          <p:cNvSpPr>
            <a:spLocks noChangeArrowheads="1"/>
          </p:cNvSpPr>
          <p:nvPr/>
        </p:nvSpPr>
        <p:spPr bwMode="auto">
          <a:xfrm>
            <a:off x="9525" y="158750"/>
            <a:ext cx="8955088" cy="461963"/>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Хищение либо вымогательство оружия, боеприпасов, </a:t>
            </a:r>
          </a:p>
          <a:p>
            <a:pPr algn="ctr" eaLnBrk="0" hangingPunct="0"/>
            <a:r>
              <a:rPr lang="ru-RU" sz="1600" b="1" dirty="0"/>
              <a:t>взрывчатых веществ и взрывных устройств (ст. </a:t>
            </a:r>
            <a:r>
              <a:rPr lang="ru-RU" sz="1600" b="1" dirty="0" smtClean="0"/>
              <a:t>226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sp>
        <p:nvSpPr>
          <p:cNvPr id="388116" name="Oval 1044"/>
          <p:cNvSpPr>
            <a:spLocks noChangeArrowheads="1"/>
          </p:cNvSpPr>
          <p:nvPr/>
        </p:nvSpPr>
        <p:spPr bwMode="auto">
          <a:xfrm>
            <a:off x="2286000" y="4038600"/>
            <a:ext cx="4495800" cy="7620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sz="2400" b="1" dirty="0">
                <a:solidFill>
                  <a:srgbClr val="000000"/>
                </a:solidFill>
                <a:latin typeface="Arial Narrow" pitchFamily="34" charset="0"/>
              </a:rPr>
              <a:t>Элементы состава преступления</a:t>
            </a:r>
          </a:p>
        </p:txBody>
      </p:sp>
      <p:sp>
        <p:nvSpPr>
          <p:cNvPr id="388117" name="AutoShape 1045"/>
          <p:cNvSpPr>
            <a:spLocks noChangeArrowheads="1"/>
          </p:cNvSpPr>
          <p:nvPr/>
        </p:nvSpPr>
        <p:spPr bwMode="auto">
          <a:xfrm>
            <a:off x="1042988" y="3276600"/>
            <a:ext cx="2386012" cy="533400"/>
          </a:xfrm>
          <a:prstGeom prst="wedgeEllipseCallout">
            <a:avLst>
              <a:gd name="adj1" fmla="val 93315"/>
              <a:gd name="adj2" fmla="val 77083"/>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dirty="0">
                <a:solidFill>
                  <a:srgbClr val="000000"/>
                </a:solidFill>
                <a:latin typeface="Arial Narrow" pitchFamily="34" charset="0"/>
              </a:rPr>
              <a:t>Объект преступления</a:t>
            </a:r>
          </a:p>
        </p:txBody>
      </p:sp>
      <p:sp>
        <p:nvSpPr>
          <p:cNvPr id="388118" name="AutoShape 1046"/>
          <p:cNvSpPr>
            <a:spLocks noChangeArrowheads="1"/>
          </p:cNvSpPr>
          <p:nvPr/>
        </p:nvSpPr>
        <p:spPr bwMode="auto">
          <a:xfrm>
            <a:off x="5715000" y="3200400"/>
            <a:ext cx="2601913" cy="609600"/>
          </a:xfrm>
          <a:prstGeom prst="wedgeEllipseCallout">
            <a:avLst>
              <a:gd name="adj1" fmla="val -94843"/>
              <a:gd name="adj2" fmla="val 7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dirty="0">
                <a:solidFill>
                  <a:srgbClr val="000000"/>
                </a:solidFill>
                <a:latin typeface="Arial Narrow" pitchFamily="34" charset="0"/>
              </a:rPr>
              <a:t>Субъект преступления</a:t>
            </a:r>
          </a:p>
        </p:txBody>
      </p:sp>
      <p:sp>
        <p:nvSpPr>
          <p:cNvPr id="388119" name="AutoShape 1047"/>
          <p:cNvSpPr>
            <a:spLocks noChangeArrowheads="1"/>
          </p:cNvSpPr>
          <p:nvPr/>
        </p:nvSpPr>
        <p:spPr bwMode="auto">
          <a:xfrm>
            <a:off x="1403350" y="5181600"/>
            <a:ext cx="3321050" cy="762000"/>
          </a:xfrm>
          <a:prstGeom prst="wedgeEllipseCallout">
            <a:avLst>
              <a:gd name="adj1" fmla="val 39963"/>
              <a:gd name="adj2" fmla="val -84583"/>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dirty="0">
                <a:solidFill>
                  <a:srgbClr val="000000"/>
                </a:solidFill>
                <a:latin typeface="Arial Narrow" pitchFamily="34" charset="0"/>
              </a:rPr>
              <a:t>Объективная сторона</a:t>
            </a:r>
          </a:p>
          <a:p>
            <a:pPr algn="ctr" eaLnBrk="0" hangingPunct="0"/>
            <a:r>
              <a:rPr lang="ru-RU" dirty="0">
                <a:solidFill>
                  <a:srgbClr val="000000"/>
                </a:solidFill>
                <a:latin typeface="Arial Narrow" pitchFamily="34" charset="0"/>
              </a:rPr>
              <a:t>преступления</a:t>
            </a:r>
          </a:p>
        </p:txBody>
      </p:sp>
      <p:sp>
        <p:nvSpPr>
          <p:cNvPr id="388120" name="AutoShape 1048"/>
          <p:cNvSpPr>
            <a:spLocks noChangeArrowheads="1"/>
          </p:cNvSpPr>
          <p:nvPr/>
        </p:nvSpPr>
        <p:spPr bwMode="auto">
          <a:xfrm>
            <a:off x="5410200" y="4953000"/>
            <a:ext cx="2690813" cy="914400"/>
          </a:xfrm>
          <a:prstGeom prst="wedgeEllipseCallout">
            <a:avLst>
              <a:gd name="adj1" fmla="val -76019"/>
              <a:gd name="adj2" fmla="val -52083"/>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dirty="0">
                <a:solidFill>
                  <a:srgbClr val="000000"/>
                </a:solidFill>
                <a:latin typeface="Arial Narrow" pitchFamily="34" charset="0"/>
              </a:rPr>
              <a:t>Субъективная сторона</a:t>
            </a:r>
          </a:p>
          <a:p>
            <a:pPr algn="ctr" eaLnBrk="0" hangingPunct="0"/>
            <a:r>
              <a:rPr lang="ru-RU" dirty="0">
                <a:solidFill>
                  <a:srgbClr val="000000"/>
                </a:solidFill>
                <a:latin typeface="Arial Narrow" pitchFamily="34" charset="0"/>
              </a:rPr>
              <a:t>преступления</a:t>
            </a:r>
          </a:p>
        </p:txBody>
      </p:sp>
      <p:graphicFrame>
        <p:nvGraphicFramePr>
          <p:cNvPr id="388121" name="Object 1049"/>
          <p:cNvGraphicFramePr>
            <a:graphicFrameLocks noChangeAspect="1"/>
          </p:cNvGraphicFramePr>
          <p:nvPr/>
        </p:nvGraphicFramePr>
        <p:xfrm>
          <a:off x="250825" y="1916113"/>
          <a:ext cx="485775" cy="914400"/>
        </p:xfrm>
        <a:graphic>
          <a:graphicData uri="http://schemas.openxmlformats.org/presentationml/2006/ole">
            <mc:AlternateContent xmlns:mc="http://schemas.openxmlformats.org/markup-compatibility/2006">
              <mc:Choice xmlns:v="urn:schemas-microsoft-com:vml" Requires="v">
                <p:oleObj spid="_x0000_s53291" name="Clip" r:id="rId3" imgW="1728788" imgH="3252788" progId="">
                  <p:embed/>
                </p:oleObj>
              </mc:Choice>
              <mc:Fallback>
                <p:oleObj name="Clip" r:id="rId3" imgW="1728788" imgH="3252788"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16113"/>
                        <a:ext cx="4857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7" name="Rectangle 105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Состав преступления</a:t>
            </a:r>
          </a:p>
          <a:p>
            <a:pPr algn="ctr"/>
            <a:endParaRPr lang="ru-RU" sz="1400" b="1">
              <a:latin typeface="Arial" charset="0"/>
            </a:endParaRPr>
          </a:p>
        </p:txBody>
      </p:sp>
      <p:sp>
        <p:nvSpPr>
          <p:cNvPr id="53258" name="Rectangle 1060"/>
          <p:cNvSpPr>
            <a:spLocks noChangeArrowheads="1"/>
          </p:cNvSpPr>
          <p:nvPr/>
        </p:nvSpPr>
        <p:spPr bwMode="auto">
          <a:xfrm>
            <a:off x="900113" y="1916833"/>
            <a:ext cx="7200900" cy="115180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sz="1600" b="1" i="1" dirty="0">
                <a:solidFill>
                  <a:schemeClr val="bg1"/>
                </a:solidFill>
              </a:rPr>
              <a:t>Состав преступления -</a:t>
            </a:r>
            <a:r>
              <a:rPr lang="ru-RU" sz="1600" dirty="0">
                <a:solidFill>
                  <a:schemeClr val="bg1"/>
                </a:solidFill>
              </a:rPr>
              <a:t> это совокупность элементов (признаков), </a:t>
            </a:r>
          </a:p>
          <a:p>
            <a:pPr algn="ctr"/>
            <a:r>
              <a:rPr lang="ru-RU" sz="1600" dirty="0">
                <a:solidFill>
                  <a:schemeClr val="bg1"/>
                </a:solidFill>
              </a:rPr>
              <a:t>характеризующих по российскому законодательству </a:t>
            </a:r>
          </a:p>
          <a:p>
            <a:pPr algn="ctr"/>
            <a:r>
              <a:rPr lang="ru-RU" sz="1600" dirty="0">
                <a:solidFill>
                  <a:schemeClr val="bg1"/>
                </a:solidFill>
              </a:rPr>
              <a:t>определенное общественно-опасное</a:t>
            </a:r>
          </a:p>
          <a:p>
            <a:pPr algn="ctr"/>
            <a:r>
              <a:rPr lang="ru-RU" sz="1600" dirty="0">
                <a:solidFill>
                  <a:schemeClr val="bg1"/>
                </a:solidFill>
              </a:rPr>
              <a:t> деяние как преступление.</a:t>
            </a:r>
          </a:p>
          <a:p>
            <a:pPr algn="ctr" eaLnBrk="0" hangingPunct="0"/>
            <a:endParaRPr lang="ru-RU" sz="1400" b="1" dirty="0">
              <a:solidFill>
                <a:srgbClr val="000000"/>
              </a:solidFill>
            </a:endParaRPr>
          </a:p>
        </p:txBody>
      </p:sp>
      <p:sp>
        <p:nvSpPr>
          <p:cNvPr id="1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7"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8" name="Управляющая кнопка: возврат 1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0"/>
                                  </p:stCondLst>
                                  <p:childTnLst>
                                    <p:set>
                                      <p:cBhvr>
                                        <p:cTn id="6" dur="1" fill="hold">
                                          <p:stCondLst>
                                            <p:cond delay="0"/>
                                          </p:stCondLst>
                                        </p:cTn>
                                        <p:tgtEl>
                                          <p:spTgt spid="388116"/>
                                        </p:tgtEl>
                                        <p:attrNameLst>
                                          <p:attrName>style.visibility</p:attrName>
                                        </p:attrNameLst>
                                      </p:cBhvr>
                                      <p:to>
                                        <p:strVal val="visible"/>
                                      </p:to>
                                    </p:set>
                                    <p:animEffect transition="in" filter="checkerboard(down)">
                                      <p:cBhvr>
                                        <p:cTn id="7" dur="500"/>
                                        <p:tgtEl>
                                          <p:spTgt spid="388116"/>
                                        </p:tgtEl>
                                      </p:cBhvr>
                                    </p:animEffect>
                                  </p:childTnLst>
                                </p:cTn>
                              </p:par>
                            </p:childTnLst>
                          </p:cTn>
                        </p:par>
                        <p:par>
                          <p:cTn id="8" fill="hold" nodeType="afterGroup">
                            <p:stCondLst>
                              <p:cond delay="500"/>
                            </p:stCondLst>
                            <p:childTnLst>
                              <p:par>
                                <p:cTn id="9" presetID="23" presetClass="entr" presetSubtype="36" fill="hold" grpId="0" nodeType="afterEffect">
                                  <p:stCondLst>
                                    <p:cond delay="5000"/>
                                  </p:stCondLst>
                                  <p:childTnLst>
                                    <p:set>
                                      <p:cBhvr>
                                        <p:cTn id="10" dur="1" fill="hold">
                                          <p:stCondLst>
                                            <p:cond delay="0"/>
                                          </p:stCondLst>
                                        </p:cTn>
                                        <p:tgtEl>
                                          <p:spTgt spid="388117"/>
                                        </p:tgtEl>
                                        <p:attrNameLst>
                                          <p:attrName>style.visibility</p:attrName>
                                        </p:attrNameLst>
                                      </p:cBhvr>
                                      <p:to>
                                        <p:strVal val="visible"/>
                                      </p:to>
                                    </p:set>
                                    <p:anim calcmode="lin" valueType="num">
                                      <p:cBhvr>
                                        <p:cTn id="11" dur="500" fill="hold"/>
                                        <p:tgtEl>
                                          <p:spTgt spid="388117"/>
                                        </p:tgtEl>
                                        <p:attrNameLst>
                                          <p:attrName>ppt_w</p:attrName>
                                        </p:attrNameLst>
                                      </p:cBhvr>
                                      <p:tavLst>
                                        <p:tav tm="0">
                                          <p:val>
                                            <p:strVal val="(6*min(max(#ppt_w*#ppt_h,.3),1)-7.4)/-.7*#ppt_w"/>
                                          </p:val>
                                        </p:tav>
                                        <p:tav tm="100000">
                                          <p:val>
                                            <p:strVal val="#ppt_w"/>
                                          </p:val>
                                        </p:tav>
                                      </p:tavLst>
                                    </p:anim>
                                    <p:anim calcmode="lin" valueType="num">
                                      <p:cBhvr>
                                        <p:cTn id="12" dur="500" fill="hold"/>
                                        <p:tgtEl>
                                          <p:spTgt spid="388117"/>
                                        </p:tgtEl>
                                        <p:attrNameLst>
                                          <p:attrName>ppt_h</p:attrName>
                                        </p:attrNameLst>
                                      </p:cBhvr>
                                      <p:tavLst>
                                        <p:tav tm="0">
                                          <p:val>
                                            <p:strVal val="(6*min(max(#ppt_w*#ppt_h,.3),1)-7.4)/-.7*#ppt_h"/>
                                          </p:val>
                                        </p:tav>
                                        <p:tav tm="100000">
                                          <p:val>
                                            <p:strVal val="#ppt_h"/>
                                          </p:val>
                                        </p:tav>
                                      </p:tavLst>
                                    </p:anim>
                                    <p:anim calcmode="lin" valueType="num">
                                      <p:cBhvr>
                                        <p:cTn id="13" dur="500" fill="hold"/>
                                        <p:tgtEl>
                                          <p:spTgt spid="388117"/>
                                        </p:tgtEl>
                                        <p:attrNameLst>
                                          <p:attrName>ppt_x</p:attrName>
                                        </p:attrNameLst>
                                      </p:cBhvr>
                                      <p:tavLst>
                                        <p:tav tm="0">
                                          <p:val>
                                            <p:fltVal val="0.5"/>
                                          </p:val>
                                        </p:tav>
                                        <p:tav tm="100000">
                                          <p:val>
                                            <p:strVal val="#ppt_x"/>
                                          </p:val>
                                        </p:tav>
                                      </p:tavLst>
                                    </p:anim>
                                    <p:anim calcmode="lin" valueType="num">
                                      <p:cBhvr>
                                        <p:cTn id="14" dur="500" fill="hold"/>
                                        <p:tgtEl>
                                          <p:spTgt spid="388117"/>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6000"/>
                            </p:stCondLst>
                            <p:childTnLst>
                              <p:par>
                                <p:cTn id="16" presetID="22" presetClass="entr" presetSubtype="4" fill="hold" grpId="0" nodeType="afterEffect">
                                  <p:stCondLst>
                                    <p:cond delay="5000"/>
                                  </p:stCondLst>
                                  <p:childTnLst>
                                    <p:set>
                                      <p:cBhvr>
                                        <p:cTn id="17" dur="1" fill="hold">
                                          <p:stCondLst>
                                            <p:cond delay="0"/>
                                          </p:stCondLst>
                                        </p:cTn>
                                        <p:tgtEl>
                                          <p:spTgt spid="388119"/>
                                        </p:tgtEl>
                                        <p:attrNameLst>
                                          <p:attrName>style.visibility</p:attrName>
                                        </p:attrNameLst>
                                      </p:cBhvr>
                                      <p:to>
                                        <p:strVal val="visible"/>
                                      </p:to>
                                    </p:set>
                                    <p:animEffect transition="in" filter="wipe(down)">
                                      <p:cBhvr>
                                        <p:cTn id="18" dur="500"/>
                                        <p:tgtEl>
                                          <p:spTgt spid="388119"/>
                                        </p:tgtEl>
                                      </p:cBhvr>
                                    </p:animEffect>
                                  </p:childTnLst>
                                </p:cTn>
                              </p:par>
                            </p:childTnLst>
                          </p:cTn>
                        </p:par>
                        <p:par>
                          <p:cTn id="19" fill="hold" nodeType="afterGroup">
                            <p:stCondLst>
                              <p:cond delay="11500"/>
                            </p:stCondLst>
                            <p:childTnLst>
                              <p:par>
                                <p:cTn id="20" presetID="23" presetClass="entr" presetSubtype="36" fill="hold" grpId="0" nodeType="afterEffect">
                                  <p:stCondLst>
                                    <p:cond delay="5000"/>
                                  </p:stCondLst>
                                  <p:childTnLst>
                                    <p:set>
                                      <p:cBhvr>
                                        <p:cTn id="21" dur="1" fill="hold">
                                          <p:stCondLst>
                                            <p:cond delay="0"/>
                                          </p:stCondLst>
                                        </p:cTn>
                                        <p:tgtEl>
                                          <p:spTgt spid="388118"/>
                                        </p:tgtEl>
                                        <p:attrNameLst>
                                          <p:attrName>style.visibility</p:attrName>
                                        </p:attrNameLst>
                                      </p:cBhvr>
                                      <p:to>
                                        <p:strVal val="visible"/>
                                      </p:to>
                                    </p:set>
                                    <p:anim calcmode="lin" valueType="num">
                                      <p:cBhvr>
                                        <p:cTn id="22" dur="500" fill="hold"/>
                                        <p:tgtEl>
                                          <p:spTgt spid="388118"/>
                                        </p:tgtEl>
                                        <p:attrNameLst>
                                          <p:attrName>ppt_w</p:attrName>
                                        </p:attrNameLst>
                                      </p:cBhvr>
                                      <p:tavLst>
                                        <p:tav tm="0">
                                          <p:val>
                                            <p:strVal val="(6*min(max(#ppt_w*#ppt_h,.3),1)-7.4)/-.7*#ppt_w"/>
                                          </p:val>
                                        </p:tav>
                                        <p:tav tm="100000">
                                          <p:val>
                                            <p:strVal val="#ppt_w"/>
                                          </p:val>
                                        </p:tav>
                                      </p:tavLst>
                                    </p:anim>
                                    <p:anim calcmode="lin" valueType="num">
                                      <p:cBhvr>
                                        <p:cTn id="23" dur="500" fill="hold"/>
                                        <p:tgtEl>
                                          <p:spTgt spid="388118"/>
                                        </p:tgtEl>
                                        <p:attrNameLst>
                                          <p:attrName>ppt_h</p:attrName>
                                        </p:attrNameLst>
                                      </p:cBhvr>
                                      <p:tavLst>
                                        <p:tav tm="0">
                                          <p:val>
                                            <p:strVal val="(6*min(max(#ppt_w*#ppt_h,.3),1)-7.4)/-.7*#ppt_h"/>
                                          </p:val>
                                        </p:tav>
                                        <p:tav tm="100000">
                                          <p:val>
                                            <p:strVal val="#ppt_h"/>
                                          </p:val>
                                        </p:tav>
                                      </p:tavLst>
                                    </p:anim>
                                    <p:anim calcmode="lin" valueType="num">
                                      <p:cBhvr>
                                        <p:cTn id="24" dur="500" fill="hold"/>
                                        <p:tgtEl>
                                          <p:spTgt spid="388118"/>
                                        </p:tgtEl>
                                        <p:attrNameLst>
                                          <p:attrName>ppt_x</p:attrName>
                                        </p:attrNameLst>
                                      </p:cBhvr>
                                      <p:tavLst>
                                        <p:tav tm="0">
                                          <p:val>
                                            <p:fltVal val="0.5"/>
                                          </p:val>
                                        </p:tav>
                                        <p:tav tm="100000">
                                          <p:val>
                                            <p:strVal val="#ppt_x"/>
                                          </p:val>
                                        </p:tav>
                                      </p:tavLst>
                                    </p:anim>
                                    <p:anim calcmode="lin" valueType="num">
                                      <p:cBhvr>
                                        <p:cTn id="25" dur="500" fill="hold"/>
                                        <p:tgtEl>
                                          <p:spTgt spid="388118"/>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17000"/>
                            </p:stCondLst>
                            <p:childTnLst>
                              <p:par>
                                <p:cTn id="27" presetID="22" presetClass="entr" presetSubtype="4" fill="hold" grpId="0" nodeType="afterEffect">
                                  <p:stCondLst>
                                    <p:cond delay="5000"/>
                                  </p:stCondLst>
                                  <p:childTnLst>
                                    <p:set>
                                      <p:cBhvr>
                                        <p:cTn id="28" dur="1" fill="hold">
                                          <p:stCondLst>
                                            <p:cond delay="0"/>
                                          </p:stCondLst>
                                        </p:cTn>
                                        <p:tgtEl>
                                          <p:spTgt spid="388120"/>
                                        </p:tgtEl>
                                        <p:attrNameLst>
                                          <p:attrName>style.visibility</p:attrName>
                                        </p:attrNameLst>
                                      </p:cBhvr>
                                      <p:to>
                                        <p:strVal val="visible"/>
                                      </p:to>
                                    </p:set>
                                    <p:animEffect transition="in" filter="wipe(down)">
                                      <p:cBhvr>
                                        <p:cTn id="29" dur="500"/>
                                        <p:tgtEl>
                                          <p:spTgt spid="388120"/>
                                        </p:tgtEl>
                                      </p:cBhvr>
                                    </p:animEffect>
                                  </p:childTnLst>
                                </p:cTn>
                              </p:par>
                            </p:childTnLst>
                          </p:cTn>
                        </p:par>
                        <p:par>
                          <p:cTn id="30" fill="hold" nodeType="afterGroup">
                            <p:stCondLst>
                              <p:cond delay="22500"/>
                            </p:stCondLst>
                            <p:childTnLst>
                              <p:par>
                                <p:cTn id="31" presetID="15" presetClass="entr" presetSubtype="0" fill="hold" nodeType="afterEffect">
                                  <p:stCondLst>
                                    <p:cond delay="0"/>
                                  </p:stCondLst>
                                  <p:childTnLst>
                                    <p:set>
                                      <p:cBhvr>
                                        <p:cTn id="32" dur="1" fill="hold">
                                          <p:stCondLst>
                                            <p:cond delay="0"/>
                                          </p:stCondLst>
                                        </p:cTn>
                                        <p:tgtEl>
                                          <p:spTgt spid="388121"/>
                                        </p:tgtEl>
                                        <p:attrNameLst>
                                          <p:attrName>style.visibility</p:attrName>
                                        </p:attrNameLst>
                                      </p:cBhvr>
                                      <p:to>
                                        <p:strVal val="visible"/>
                                      </p:to>
                                    </p:set>
                                    <p:anim calcmode="lin" valueType="num">
                                      <p:cBhvr>
                                        <p:cTn id="33" dur="1000" fill="hold"/>
                                        <p:tgtEl>
                                          <p:spTgt spid="388121"/>
                                        </p:tgtEl>
                                        <p:attrNameLst>
                                          <p:attrName>ppt_w</p:attrName>
                                        </p:attrNameLst>
                                      </p:cBhvr>
                                      <p:tavLst>
                                        <p:tav tm="0">
                                          <p:val>
                                            <p:fltVal val="0"/>
                                          </p:val>
                                        </p:tav>
                                        <p:tav tm="100000">
                                          <p:val>
                                            <p:strVal val="#ppt_w"/>
                                          </p:val>
                                        </p:tav>
                                      </p:tavLst>
                                    </p:anim>
                                    <p:anim calcmode="lin" valueType="num">
                                      <p:cBhvr>
                                        <p:cTn id="34" dur="1000" fill="hold"/>
                                        <p:tgtEl>
                                          <p:spTgt spid="388121"/>
                                        </p:tgtEl>
                                        <p:attrNameLst>
                                          <p:attrName>ppt_h</p:attrName>
                                        </p:attrNameLst>
                                      </p:cBhvr>
                                      <p:tavLst>
                                        <p:tav tm="0">
                                          <p:val>
                                            <p:fltVal val="0"/>
                                          </p:val>
                                        </p:tav>
                                        <p:tav tm="100000">
                                          <p:val>
                                            <p:strVal val="#ppt_h"/>
                                          </p:val>
                                        </p:tav>
                                      </p:tavLst>
                                    </p:anim>
                                    <p:anim calcmode="lin" valueType="num">
                                      <p:cBhvr>
                                        <p:cTn id="35" dur="1000" fill="hold"/>
                                        <p:tgtEl>
                                          <p:spTgt spid="38812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881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6" grpId="0" animBg="1" autoUpdateAnimBg="0"/>
      <p:bldP spid="388117" grpId="0" animBg="1" autoUpdateAnimBg="0"/>
      <p:bldP spid="388118" grpId="0" animBg="1" autoUpdateAnimBg="0"/>
      <p:bldP spid="388119" grpId="0" animBg="1" autoUpdateAnimBg="0"/>
      <p:bldP spid="388120" grpId="0" animBg="1" autoUpdateAnimBg="0"/>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25" y="765175"/>
            <a:ext cx="9144000" cy="4778231"/>
          </a:xfrm>
          <a:prstGeom prst="rect">
            <a:avLst/>
          </a:prstGeom>
        </p:spPr>
        <p:txBody>
          <a:bodyPr>
            <a:spAutoFit/>
          </a:bodyPr>
          <a:lstStyle/>
          <a:p>
            <a:pPr indent="450000" algn="just">
              <a:defRPr/>
            </a:pPr>
            <a:r>
              <a:rPr lang="ru-RU" sz="1050" dirty="0"/>
              <a:t>Пиратство определяется как нападение на морское или речное судно в целях завладения чужим имуществом, совершенное с применением насилия либо с угрозой его применения (ч. 1 ст. </a:t>
            </a:r>
            <a:r>
              <a:rPr lang="ru-RU" sz="1050" dirty="0" smtClean="0"/>
              <a:t>227 УК РФ).</a:t>
            </a:r>
            <a:endParaRPr lang="ru-RU" sz="1050" dirty="0"/>
          </a:p>
          <a:p>
            <a:pPr indent="450000" algn="just">
              <a:defRPr/>
            </a:pPr>
            <a:endParaRPr lang="ru-RU" sz="1050" dirty="0"/>
          </a:p>
          <a:p>
            <a:pPr indent="450000" algn="just">
              <a:defRPr/>
            </a:pPr>
            <a:r>
              <a:rPr lang="ru-RU" sz="1050" dirty="0"/>
              <a:t>В ч. 2 говорится о пиратстве, совершенном неоднократно либо с применением оружия или предметов, используемых в качестве оружия.</a:t>
            </a:r>
          </a:p>
          <a:p>
            <a:pPr indent="450000" algn="just">
              <a:defRPr/>
            </a:pPr>
            <a:endParaRPr lang="ru-RU" sz="1050" dirty="0"/>
          </a:p>
          <a:p>
            <a:pPr indent="450000" algn="just">
              <a:defRPr/>
            </a:pPr>
            <a:r>
              <a:rPr lang="ru-RU" sz="1050" dirty="0"/>
              <a:t>Если эти деяния совершены организованной группой либо повлекли по неосторожности смерть человека или иные тяжкие последствия, то ответственность наступает по ч. 3 ст. </a:t>
            </a:r>
            <a:r>
              <a:rPr lang="ru-RU" sz="1050" dirty="0" smtClean="0"/>
              <a:t>227 УК РФ.</a:t>
            </a:r>
            <a:endParaRPr lang="ru-RU" sz="1050" dirty="0"/>
          </a:p>
          <a:p>
            <a:pPr indent="450000" algn="just">
              <a:defRPr/>
            </a:pPr>
            <a:endParaRPr lang="ru-RU" sz="1050" dirty="0"/>
          </a:p>
          <a:p>
            <a:pPr indent="450000" algn="just">
              <a:defRPr/>
            </a:pPr>
            <a:r>
              <a:rPr lang="ru-RU" sz="1050" dirty="0"/>
              <a:t>Пиратство относится к преступлениям, посягающим на международную общественную безопасность.</a:t>
            </a:r>
          </a:p>
          <a:p>
            <a:pPr indent="450000" algn="just">
              <a:defRPr/>
            </a:pPr>
            <a:endParaRPr lang="ru-RU" sz="1050" dirty="0"/>
          </a:p>
          <a:p>
            <a:pPr indent="450000" algn="just">
              <a:defRPr/>
            </a:pPr>
            <a:r>
              <a:rPr lang="ru-RU" sz="1050" dirty="0"/>
              <a:t>Предметом преступления является морское или речное судно.</a:t>
            </a:r>
          </a:p>
          <a:p>
            <a:pPr indent="450000" algn="just">
              <a:defRPr/>
            </a:pPr>
            <a:endParaRPr lang="ru-RU" sz="1050" dirty="0"/>
          </a:p>
          <a:p>
            <a:pPr indent="450000" algn="just">
              <a:defRPr/>
            </a:pPr>
            <a:r>
              <a:rPr lang="ru-RU" sz="1050" dirty="0"/>
              <a:t>Местом совершения преступления является открытое море, т.е. место, находящееся за пределами юрисдикции какого бы то ни было государства. Действия, аналогичные пиратству, но совершенные в территориальных водах России, квалифицируются как разбой по ст. </a:t>
            </a:r>
            <a:r>
              <a:rPr lang="ru-RU" sz="1050" dirty="0" smtClean="0"/>
              <a:t>162 УК РФ.</a:t>
            </a:r>
            <a:endParaRPr lang="ru-RU" sz="1050" dirty="0"/>
          </a:p>
          <a:p>
            <a:pPr indent="450000" algn="just">
              <a:defRPr/>
            </a:pPr>
            <a:endParaRPr lang="ru-RU" sz="1050" dirty="0"/>
          </a:p>
          <a:p>
            <a:pPr indent="450000" algn="just">
              <a:defRPr/>
            </a:pPr>
            <a:r>
              <a:rPr lang="ru-RU" sz="1050" dirty="0"/>
              <a:t>Под нападением следует понимать целенаправленное силовое воздействие на судно, его экипаж либо пассажиров с целью завладения чужим имуществом. Угроза нападения должна быть реальной.</a:t>
            </a:r>
          </a:p>
          <a:p>
            <a:pPr indent="450000" algn="just">
              <a:defRPr/>
            </a:pPr>
            <a:endParaRPr lang="ru-RU" sz="1050" dirty="0"/>
          </a:p>
          <a:p>
            <a:pPr indent="450000" algn="just">
              <a:defRPr/>
            </a:pPr>
            <a:r>
              <a:rPr lang="ru-RU" sz="1050" dirty="0"/>
              <a:t>Преступление по ч. 1 ст. </a:t>
            </a:r>
            <a:r>
              <a:rPr lang="ru-RU" sz="1050" dirty="0" smtClean="0"/>
              <a:t>227 УК РФ </a:t>
            </a:r>
            <a:r>
              <a:rPr lang="ru-RU" sz="1050" dirty="0"/>
              <a:t>считается оконченным с момента нападения независимо от того, удалось или нет преступникам осуществить замысел по захвату чужого имущества.</a:t>
            </a:r>
          </a:p>
          <a:p>
            <a:pPr indent="450000" algn="just">
              <a:defRPr/>
            </a:pPr>
            <a:endParaRPr lang="ru-RU" sz="1050" dirty="0"/>
          </a:p>
          <a:p>
            <a:pPr indent="450000" algn="just">
              <a:defRPr/>
            </a:pPr>
            <a:r>
              <a:rPr lang="ru-RU" sz="1050" dirty="0"/>
              <a:t>Под неоднократностью понимается совершение лицом пиратства два и более раза. Понятия: оружие, предметы, используемые в качестве оружия и организованная группа определяются на общих основаниях.</a:t>
            </a:r>
          </a:p>
          <a:p>
            <a:pPr indent="450000" algn="just">
              <a:defRPr/>
            </a:pPr>
            <a:endParaRPr lang="ru-RU" sz="1050" dirty="0"/>
          </a:p>
          <a:p>
            <a:pPr indent="450000" algn="just">
              <a:defRPr/>
            </a:pPr>
            <a:r>
              <a:rPr lang="ru-RU" sz="1050" dirty="0"/>
              <a:t>Пиратство совершается с прямым умыслом. Отношение к последствиям, указанным в ч. 3, - неосторожное.</a:t>
            </a:r>
          </a:p>
          <a:p>
            <a:pPr indent="450000" algn="just">
              <a:defRPr/>
            </a:pPr>
            <a:endParaRPr lang="ru-RU" sz="1050" dirty="0"/>
          </a:p>
          <a:p>
            <a:pPr indent="450000" algn="just">
              <a:defRPr/>
            </a:pPr>
            <a:r>
              <a:rPr lang="ru-RU" sz="1050" dirty="0"/>
              <a:t>Субъектом преступления является физическое лицо, вменяемое, достигшее 16-летнего возраста.</a:t>
            </a:r>
          </a:p>
        </p:txBody>
      </p:sp>
      <p:sp>
        <p:nvSpPr>
          <p:cNvPr id="394244" name="Rectangle 14"/>
          <p:cNvSpPr>
            <a:spLocks noChangeArrowheads="1"/>
          </p:cNvSpPr>
          <p:nvPr/>
        </p:nvSpPr>
        <p:spPr bwMode="auto">
          <a:xfrm>
            <a:off x="9525" y="158750"/>
            <a:ext cx="8955088" cy="3175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 Пиратство (ст. </a:t>
            </a:r>
            <a:r>
              <a:rPr lang="ru-RU" sz="1600" b="1" dirty="0" smtClean="0"/>
              <a:t>227 УК РФ)</a:t>
            </a:r>
            <a:endParaRPr lang="ru-RU" sz="16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b="1" i="1" u="sng" dirty="0" smtClean="0">
                <a:solidFill>
                  <a:schemeClr val="bg1"/>
                </a:solidFill>
                <a:latin typeface="Segoe Print" pitchFamily="2" charset="0"/>
              </a:rPr>
              <a:t>Преступления против общественной безопасности и общественного порядка</a:t>
            </a:r>
          </a:p>
        </p:txBody>
      </p:sp>
    </p:spTree>
  </p:cSld>
  <p:clrMapOvr>
    <a:masterClrMapping/>
  </p:clrMapOvr>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11"/>
          <p:cNvSpPr>
            <a:spLocks noChangeArrowheads="1"/>
          </p:cNvSpPr>
          <p:nvPr/>
        </p:nvSpPr>
        <p:spPr bwMode="auto">
          <a:xfrm>
            <a:off x="0" y="188913"/>
            <a:ext cx="8964613" cy="32385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a:t>Преступления против здоровья населения и общественной нравственности</a:t>
            </a:r>
          </a:p>
          <a:p>
            <a:pPr algn="ctr" eaLnBrk="0" hangingPunct="0"/>
            <a:endParaRPr lang="ru-RU" b="1"/>
          </a:p>
        </p:txBody>
      </p:sp>
      <p:sp>
        <p:nvSpPr>
          <p:cNvPr id="395268" name="Прямоугольник 1"/>
          <p:cNvSpPr>
            <a:spLocks noChangeArrowheads="1"/>
          </p:cNvSpPr>
          <p:nvPr/>
        </p:nvSpPr>
        <p:spPr bwMode="auto">
          <a:xfrm>
            <a:off x="0" y="1125538"/>
            <a:ext cx="9252520" cy="4247317"/>
          </a:xfrm>
          <a:prstGeom prst="rect">
            <a:avLst/>
          </a:prstGeom>
          <a:noFill/>
          <a:ln w="9525">
            <a:noFill/>
            <a:miter lim="800000"/>
            <a:headEnd/>
            <a:tailEnd/>
          </a:ln>
        </p:spPr>
        <p:txBody>
          <a:bodyPr wrap="square">
            <a:spAutoFit/>
          </a:bodyPr>
          <a:lstStyle/>
          <a:p>
            <a:r>
              <a:rPr lang="ru-RU" sz="1500" u="sng" dirty="0">
                <a:hlinkClick r:id="rId2" action="ppaction://hlinksldjump"/>
              </a:rPr>
              <a:t>Преступления, связанные с наркотическими средствами, психотропными, сильнодействующими и ядовитыми веществами</a:t>
            </a:r>
            <a:endParaRPr lang="ru-RU" sz="1500" u="sng" dirty="0"/>
          </a:p>
          <a:p>
            <a:r>
              <a:rPr lang="ru-RU" sz="1500" u="sng" dirty="0">
                <a:hlinkClick r:id="rId3" action="ppaction://hlinksldjump"/>
              </a:rPr>
              <a:t>Незаконный оборот наркотических средств и психотропных веществ и их хищение (ст. 228, </a:t>
            </a:r>
            <a:r>
              <a:rPr lang="ru-RU" sz="1500" u="sng" dirty="0" smtClean="0">
                <a:hlinkClick r:id="rId3" action="ppaction://hlinksldjump"/>
              </a:rPr>
              <a:t>229 УК РФ)</a:t>
            </a:r>
            <a:endParaRPr lang="ru-RU" sz="1500" u="sng" dirty="0"/>
          </a:p>
          <a:p>
            <a:r>
              <a:rPr lang="ru-RU" sz="1500" u="sng" dirty="0">
                <a:hlinkClick r:id="rId4" action="ppaction://hlinksldjump"/>
              </a:rPr>
              <a:t>Другие преступления, связанные с незаконным оборотом наркотических средств и психотропных веществ (ст. </a:t>
            </a:r>
            <a:r>
              <a:rPr lang="ru-RU" sz="1500" u="sng" dirty="0" smtClean="0">
                <a:hlinkClick r:id="rId4" action="ppaction://hlinksldjump"/>
              </a:rPr>
              <a:t>230-233 УК РФ)</a:t>
            </a:r>
            <a:endParaRPr lang="ru-RU" sz="1500" u="sng" dirty="0"/>
          </a:p>
          <a:p>
            <a:r>
              <a:rPr lang="ru-RU" sz="1500" u="sng" dirty="0">
                <a:hlinkClick r:id="rId5" action="ppaction://hlinksldjump"/>
              </a:rPr>
              <a:t>Незаконный оборот сильнодействующих или ядовитых веществ в целях сбыта (ст. </a:t>
            </a:r>
            <a:r>
              <a:rPr lang="ru-RU" sz="1500" u="sng" dirty="0" smtClean="0">
                <a:hlinkClick r:id="rId5" action="ppaction://hlinksldjump"/>
              </a:rPr>
              <a:t>234 УК РФ)</a:t>
            </a:r>
            <a:endParaRPr lang="ru-RU" sz="1500" u="sng" dirty="0"/>
          </a:p>
          <a:p>
            <a:r>
              <a:rPr lang="ru-RU" sz="1500" u="sng" dirty="0">
                <a:hlinkClick r:id="rId6" action="ppaction://hlinksldjump"/>
              </a:rPr>
              <a:t>Незаконное занятие частной медицинской практикой или частной фармацевтической деятельностью (ст. </a:t>
            </a:r>
            <a:r>
              <a:rPr lang="ru-RU" sz="1500" u="sng" dirty="0" smtClean="0">
                <a:hlinkClick r:id="rId6" action="ppaction://hlinksldjump"/>
              </a:rPr>
              <a:t>235 УК РФ)</a:t>
            </a:r>
            <a:endParaRPr lang="ru-RU" sz="1500" u="sng" dirty="0"/>
          </a:p>
          <a:p>
            <a:r>
              <a:rPr lang="ru-RU" sz="1500" u="sng" dirty="0">
                <a:hlinkClick r:id="rId7" action="ppaction://hlinksldjump"/>
              </a:rPr>
              <a:t>Нарушение санитарно-эпидемиологических правил (ст. </a:t>
            </a:r>
            <a:r>
              <a:rPr lang="ru-RU" sz="1500" u="sng" dirty="0" smtClean="0">
                <a:hlinkClick r:id="rId7" action="ppaction://hlinksldjump"/>
              </a:rPr>
              <a:t>236 УК РФ)</a:t>
            </a:r>
            <a:endParaRPr lang="ru-RU" sz="1500" u="sng" dirty="0"/>
          </a:p>
          <a:p>
            <a:r>
              <a:rPr lang="ru-RU" sz="1500" u="sng" dirty="0">
                <a:hlinkClick r:id="rId8" action="ppaction://hlinksldjump"/>
              </a:rPr>
              <a:t>Сокрытие информации об обстоятельствах, создающих опасность для жизни или здоровья людей </a:t>
            </a:r>
            <a:r>
              <a:rPr lang="ru-RU" sz="1500" u="sng" dirty="0" smtClean="0">
                <a:hlinkClick r:id="rId8" action="ppaction://hlinksldjump"/>
              </a:rPr>
              <a:t> (</a:t>
            </a:r>
            <a:r>
              <a:rPr lang="ru-RU" sz="1500" u="sng" dirty="0">
                <a:hlinkClick r:id="rId8" action="ppaction://hlinksldjump"/>
              </a:rPr>
              <a:t>ст. </a:t>
            </a:r>
            <a:r>
              <a:rPr lang="ru-RU" sz="1500" u="sng" dirty="0" smtClean="0">
                <a:hlinkClick r:id="rId8" action="ppaction://hlinksldjump"/>
              </a:rPr>
              <a:t>237 УК РФ)</a:t>
            </a:r>
            <a:endParaRPr lang="ru-RU" sz="1500" u="sng" dirty="0"/>
          </a:p>
          <a:p>
            <a:r>
              <a:rPr lang="ru-RU" sz="1500" u="sng" dirty="0">
                <a:hlinkClick r:id="rId9" action="ppaction://hlinksldjump"/>
              </a:rPr>
              <a:t>Производство, хранение, перевозка либо сбыт товаров и продукции, выполнение работ или оказание услуг, не отвечающих требованиям безопасности (ст. </a:t>
            </a:r>
            <a:r>
              <a:rPr lang="ru-RU" sz="1500" u="sng" dirty="0" smtClean="0">
                <a:hlinkClick r:id="rId9" action="ppaction://hlinksldjump"/>
              </a:rPr>
              <a:t>238 УК РФ)</a:t>
            </a:r>
            <a:endParaRPr lang="ru-RU" sz="1500" u="sng" dirty="0"/>
          </a:p>
          <a:p>
            <a:r>
              <a:rPr lang="ru-RU" sz="1500" u="sng" dirty="0">
                <a:hlinkClick r:id="rId10" action="ppaction://hlinksldjump"/>
              </a:rPr>
              <a:t>Организация объединения, посягающего на личность и права граждан (ст. </a:t>
            </a:r>
            <a:r>
              <a:rPr lang="ru-RU" sz="1500" u="sng" dirty="0" smtClean="0">
                <a:hlinkClick r:id="rId10" action="ppaction://hlinksldjump"/>
              </a:rPr>
              <a:t>239 УК РФ)</a:t>
            </a:r>
            <a:endParaRPr lang="ru-RU" sz="1500" u="sng" dirty="0"/>
          </a:p>
          <a:p>
            <a:r>
              <a:rPr lang="ru-RU" sz="1500" u="sng" dirty="0">
                <a:hlinkClick r:id="rId11" action="ppaction://hlinksldjump"/>
              </a:rPr>
              <a:t>Вовлечение в занятие проституцией (ст. </a:t>
            </a:r>
            <a:r>
              <a:rPr lang="ru-RU" sz="1500" u="sng" dirty="0" smtClean="0">
                <a:hlinkClick r:id="rId11" action="ppaction://hlinksldjump"/>
              </a:rPr>
              <a:t>240 УК РФ)</a:t>
            </a:r>
            <a:endParaRPr lang="ru-RU" sz="1500" u="sng" dirty="0"/>
          </a:p>
          <a:p>
            <a:r>
              <a:rPr lang="ru-RU" sz="1500" u="sng" dirty="0">
                <a:hlinkClick r:id="rId12" action="ppaction://hlinksldjump"/>
              </a:rPr>
              <a:t>Организация или содержание притонов для занятий проституцией (ст. </a:t>
            </a:r>
            <a:r>
              <a:rPr lang="ru-RU" sz="1500" u="sng" dirty="0" smtClean="0">
                <a:hlinkClick r:id="rId12" action="ppaction://hlinksldjump"/>
              </a:rPr>
              <a:t>241 УК РФ)</a:t>
            </a:r>
            <a:endParaRPr lang="ru-RU" sz="1500" u="sng" dirty="0"/>
          </a:p>
          <a:p>
            <a:r>
              <a:rPr lang="ru-RU" sz="1500" u="sng" dirty="0">
                <a:hlinkClick r:id="rId13" action="ppaction://hlinksldjump"/>
              </a:rPr>
              <a:t>Преступления против общественной нравственности (ст. </a:t>
            </a:r>
            <a:r>
              <a:rPr lang="ru-RU" sz="1500" u="sng" dirty="0" smtClean="0">
                <a:hlinkClick r:id="rId13" action="ppaction://hlinksldjump"/>
              </a:rPr>
              <a:t>242-245 УК РФ)</a:t>
            </a:r>
            <a:endParaRPr lang="ru-RU" sz="1500" u="sng"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14"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15"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14"/>
          <p:cNvSpPr>
            <a:spLocks noChangeArrowheads="1"/>
          </p:cNvSpPr>
          <p:nvPr/>
        </p:nvSpPr>
        <p:spPr bwMode="auto">
          <a:xfrm>
            <a:off x="7938" y="188913"/>
            <a:ext cx="8956675" cy="57626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a:t>Преступления, связанные с наркотическими средствами, психотропными, </a:t>
            </a:r>
          </a:p>
          <a:p>
            <a:pPr algn="ctr" eaLnBrk="0" hangingPunct="0"/>
            <a:r>
              <a:rPr lang="ru-RU" sz="1600" b="1"/>
              <a:t>сильнодействующими и ядовитыми веществами</a:t>
            </a:r>
          </a:p>
        </p:txBody>
      </p:sp>
      <p:sp>
        <p:nvSpPr>
          <p:cNvPr id="2" name="Прямоугольник 1"/>
          <p:cNvSpPr/>
          <p:nvPr/>
        </p:nvSpPr>
        <p:spPr>
          <a:xfrm>
            <a:off x="15875" y="908050"/>
            <a:ext cx="9144000" cy="4939814"/>
          </a:xfrm>
          <a:prstGeom prst="rect">
            <a:avLst/>
          </a:prstGeom>
        </p:spPr>
        <p:txBody>
          <a:bodyPr>
            <a:spAutoFit/>
          </a:bodyPr>
          <a:lstStyle/>
          <a:p>
            <a:pPr indent="450000" algn="just">
              <a:defRPr/>
            </a:pPr>
            <a:r>
              <a:rPr lang="ru-RU" sz="1050" dirty="0"/>
              <a:t>Объектом этих преступлений, включенных в главу 25 </a:t>
            </a:r>
            <a:r>
              <a:rPr lang="ru-RU" sz="1050" dirty="0" smtClean="0"/>
              <a:t>УК РФ, </a:t>
            </a:r>
            <a:r>
              <a:rPr lang="ru-RU" sz="1050" dirty="0"/>
              <a:t>выступает здоровье населения в целом (здоровье нации), а не отдельного человека.</a:t>
            </a:r>
          </a:p>
          <a:p>
            <a:pPr indent="450000" algn="just">
              <a:defRPr/>
            </a:pPr>
            <a:endParaRPr lang="ru-RU" sz="1050" dirty="0"/>
          </a:p>
          <a:p>
            <a:pPr indent="450000" algn="just">
              <a:defRPr/>
            </a:pPr>
            <a:r>
              <a:rPr lang="ru-RU" sz="1050" dirty="0"/>
              <a:t>Предметом этих преступлений являются: I) наркотические средства, 2) психотропные вещества, 3) сильнодействующие вещества, 4) ядовитые вещества.</a:t>
            </a:r>
          </a:p>
          <a:p>
            <a:pPr indent="450000" algn="just">
              <a:defRPr/>
            </a:pPr>
            <a:endParaRPr lang="ru-RU" sz="1050" dirty="0"/>
          </a:p>
          <a:p>
            <a:pPr indent="450000" algn="just">
              <a:defRPr/>
            </a:pPr>
            <a:r>
              <a:rPr lang="ru-RU" sz="1050" dirty="0"/>
              <a:t>К наркотическим средствам относятся синтетические или природные вещества, растения, препараты, лекарственные средства, которые включены в списки I и II утвержденного Постановлением Правительства РФ в 1998 г. Перечня наркотических средств, психотропных веществ и их </a:t>
            </a:r>
            <a:r>
              <a:rPr lang="ru-RU" sz="1050" dirty="0" err="1"/>
              <a:t>прекурсоров</a:t>
            </a:r>
            <a:r>
              <a:rPr lang="ru-RU" sz="1050" dirty="0"/>
              <a:t>, подлежащих контролю в РФ, в соответствии с Единой конвенцией о наркотических веществах 1961 г. и Конвенцией ООН о борьбе против незаконного оборота наркотических средств и психотропных веществ 1988 г.</a:t>
            </a:r>
          </a:p>
          <a:p>
            <a:pPr indent="450000" algn="just">
              <a:defRPr/>
            </a:pPr>
            <a:endParaRPr lang="ru-RU" sz="1050" dirty="0"/>
          </a:p>
          <a:p>
            <a:pPr indent="450000" algn="just">
              <a:defRPr/>
            </a:pPr>
            <a:r>
              <a:rPr lang="ru-RU" sz="1050" dirty="0"/>
              <a:t>Психотропные вещества - это вещества, предусмотренные списками I, II и III Перечня наркотических средств, психотропных веществ и их </a:t>
            </a:r>
            <a:r>
              <a:rPr lang="ru-RU" sz="1050" dirty="0" err="1"/>
              <a:t>прекурсоров</a:t>
            </a:r>
            <a:r>
              <a:rPr lang="ru-RU" sz="1050" dirty="0"/>
              <a:t>, подлежащих контролю в РФ, которые включены в них в соответствии с Венской конвенцией о психотропных веществах 1971 г.</a:t>
            </a:r>
          </a:p>
          <a:p>
            <a:pPr indent="450000" algn="just">
              <a:defRPr/>
            </a:pPr>
            <a:endParaRPr lang="ru-RU" sz="1050" dirty="0"/>
          </a:p>
          <a:p>
            <a:pPr indent="450000" algn="just">
              <a:defRPr/>
            </a:pPr>
            <a:r>
              <a:rPr lang="ru-RU" sz="1050" dirty="0"/>
              <a:t>От наркотиков и психотропных средств следует отличать </a:t>
            </a:r>
            <a:r>
              <a:rPr lang="ru-RU" sz="1050" dirty="0" err="1"/>
              <a:t>прекурсоры</a:t>
            </a:r>
            <a:r>
              <a:rPr lang="ru-RU" sz="1050" dirty="0"/>
              <a:t> - вещества, служащие сырьем для их производства, оборот которых в России ограничен, а также сильнодействующие и ядовитые вещества.</a:t>
            </a:r>
          </a:p>
          <a:p>
            <a:pPr indent="450000" algn="just">
              <a:defRPr/>
            </a:pPr>
            <a:endParaRPr lang="ru-RU" sz="1050" dirty="0"/>
          </a:p>
          <a:p>
            <a:pPr indent="450000" algn="just">
              <a:defRPr/>
            </a:pPr>
            <a:r>
              <a:rPr lang="ru-RU" sz="1050" dirty="0"/>
              <a:t>Официально утвержденные федеральным законом списки сильнодействующих и ядовитых веществ в настоящее время отсутствуют. Они определены заключением Постоянного комитета по контролю наркотиков при Минздраве России. Сильнодействующими веществами, в частности, являются седуксен (</a:t>
            </a:r>
            <a:r>
              <a:rPr lang="ru-RU" sz="1050" dirty="0" err="1"/>
              <a:t>реланиум</a:t>
            </a:r>
            <a:r>
              <a:rPr lang="ru-RU" sz="1050" dirty="0"/>
              <a:t>), клофелин, спорынья, </a:t>
            </a:r>
            <a:r>
              <a:rPr lang="ru-RU" sz="1050" dirty="0" err="1"/>
              <a:t>фенобарбитал</a:t>
            </a:r>
            <a:r>
              <a:rPr lang="ru-RU" sz="1050" dirty="0"/>
              <a:t> (или люминал), элениум, хлороформ, эфир (для наркоза и медицинский). Ядовитыми веществами, например, признаны пчелиный яд очищенный, </a:t>
            </a:r>
            <a:r>
              <a:rPr lang="ru-RU" sz="1050" dirty="0" err="1"/>
              <a:t>дихлорид</a:t>
            </a:r>
            <a:r>
              <a:rPr lang="ru-RU" sz="1050" dirty="0"/>
              <a:t> ртути (сулема), фенол (карболовая кислота), цианистый калий, змеиный яд.</a:t>
            </a:r>
          </a:p>
          <a:p>
            <a:pPr indent="450000" algn="just">
              <a:defRPr/>
            </a:pPr>
            <a:endParaRPr lang="ru-RU" sz="1050" dirty="0"/>
          </a:p>
          <a:p>
            <a:pPr indent="450000" algn="just">
              <a:defRPr/>
            </a:pPr>
            <a:r>
              <a:rPr lang="ru-RU" sz="1050" dirty="0"/>
              <a:t>К числу данной группы преступлений относятся: незаконные изготовление, приобретение, хранение, перевозка, пересылка либо сбыт наркотических средств или психотропных веществ (ст. </a:t>
            </a:r>
            <a:r>
              <a:rPr lang="ru-RU" sz="1050" dirty="0" smtClean="0"/>
              <a:t>228 УК РФ); </a:t>
            </a:r>
            <a:r>
              <a:rPr lang="ru-RU" sz="1050" dirty="0"/>
              <a:t>хищение либо вымогательство наркотических средств или психотропных веществ (ст. </a:t>
            </a:r>
            <a:r>
              <a:rPr lang="ru-RU" sz="1050" dirty="0" smtClean="0"/>
              <a:t>229 УК РФ); </a:t>
            </a:r>
            <a:r>
              <a:rPr lang="ru-RU" sz="1050" dirty="0"/>
              <a:t>склонение к потреблению наркотических средств или психотропных веществ (ст. </a:t>
            </a:r>
            <a:r>
              <a:rPr lang="ru-RU" sz="1050" dirty="0" smtClean="0"/>
              <a:t>230 УК РФ); </a:t>
            </a:r>
            <a:r>
              <a:rPr lang="ru-RU" sz="1050" dirty="0"/>
              <a:t>незаконное культивирование запрещенных к возделыванию растений, содержащих наркотические вещества (ст. </a:t>
            </a:r>
            <a:r>
              <a:rPr lang="ru-RU" sz="1050" dirty="0" smtClean="0"/>
              <a:t>231 УК РФ); </a:t>
            </a:r>
            <a:r>
              <a:rPr lang="ru-RU" sz="1050" dirty="0"/>
              <a:t>организация или содержание притонов для потребления наркотических средств или психотропных веществ (ст. </a:t>
            </a:r>
            <a:r>
              <a:rPr lang="ru-RU" sz="1050" dirty="0" smtClean="0"/>
              <a:t>232 УК РФ); </a:t>
            </a:r>
            <a:r>
              <a:rPr lang="ru-RU" sz="1050" dirty="0"/>
              <a:t>незаконная выдача или подделка рецептов или иных документов, дающих право на получение наркотических средств или психотропных веществ (ст. </a:t>
            </a:r>
            <a:r>
              <a:rPr lang="ru-RU" sz="1050" dirty="0" smtClean="0"/>
              <a:t>233 УК РФ); </a:t>
            </a:r>
            <a:r>
              <a:rPr lang="ru-RU" sz="1050" dirty="0"/>
              <a:t>незаконный оборот сильнодействующих или ядовитых веществ с целью сбыта (ст. </a:t>
            </a:r>
            <a:r>
              <a:rPr lang="ru-RU" sz="1050" dirty="0" smtClean="0"/>
              <a:t>234 УК РФ).</a:t>
            </a:r>
            <a:endParaRPr lang="ru-RU" sz="105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13"/>
          <p:cNvSpPr>
            <a:spLocks noChangeArrowheads="1"/>
          </p:cNvSpPr>
          <p:nvPr/>
        </p:nvSpPr>
        <p:spPr bwMode="auto">
          <a:xfrm>
            <a:off x="0" y="188913"/>
            <a:ext cx="8964613" cy="57626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Незаконный оборот наркотических средств и психотропных веществ и</a:t>
            </a:r>
          </a:p>
          <a:p>
            <a:pPr algn="ctr" eaLnBrk="0" hangingPunct="0">
              <a:spcBef>
                <a:spcPct val="50000"/>
              </a:spcBef>
            </a:pPr>
            <a:r>
              <a:rPr lang="ru-RU" sz="1600" b="1" dirty="0"/>
              <a:t> их хищение (ст. 228, </a:t>
            </a:r>
            <a:r>
              <a:rPr lang="ru-RU" sz="1600" b="1" dirty="0" smtClean="0"/>
              <a:t>229 УК РФ)</a:t>
            </a:r>
            <a:endParaRPr lang="ru-RU" sz="1600" b="1" dirty="0"/>
          </a:p>
        </p:txBody>
      </p:sp>
      <p:sp>
        <p:nvSpPr>
          <p:cNvPr id="2" name="Прямоугольник 1"/>
          <p:cNvSpPr/>
          <p:nvPr/>
        </p:nvSpPr>
        <p:spPr>
          <a:xfrm>
            <a:off x="0" y="908050"/>
            <a:ext cx="9144000" cy="5586413"/>
          </a:xfrm>
          <a:prstGeom prst="rect">
            <a:avLst/>
          </a:prstGeom>
        </p:spPr>
        <p:txBody>
          <a:bodyPr>
            <a:spAutoFit/>
          </a:bodyPr>
          <a:lstStyle/>
          <a:p>
            <a:pPr indent="450000" algn="just">
              <a:defRPr/>
            </a:pPr>
            <a:r>
              <a:rPr lang="ru-RU" sz="1050" dirty="0"/>
              <a:t>По ч. 1 ст. </a:t>
            </a:r>
            <a:r>
              <a:rPr lang="ru-RU" sz="1050" dirty="0" smtClean="0"/>
              <a:t>228 УК РФ </a:t>
            </a:r>
            <a:r>
              <a:rPr lang="ru-RU" sz="1050" dirty="0"/>
              <a:t>наступает ответственность за незаконное приобретение или хранение наркотических средств или психотропных веществ в крупном размере. Ориентировочные критерии крупного (и особо крупного) размера установил Постоянный комитет по контролю наркотиков при Минздраве России, а Верховный Суд РФ рекомендует судам руководствоваться ими.</a:t>
            </a:r>
          </a:p>
          <a:p>
            <a:pPr indent="450000" algn="just">
              <a:defRPr/>
            </a:pPr>
            <a:endParaRPr lang="ru-RU" sz="1050" dirty="0"/>
          </a:p>
          <a:p>
            <a:pPr indent="450000" algn="just">
              <a:defRPr/>
            </a:pPr>
            <a:r>
              <a:rPr lang="ru-RU" sz="1050" b="1" dirty="0"/>
              <a:t>Приобретение наркотиков (психотропных веществ) </a:t>
            </a:r>
            <a:r>
              <a:rPr lang="ru-RU" sz="1050" dirty="0"/>
              <a:t>- это их покупка, получение в качестве средства взаиморасчета за проделанную работу, оказанную услугу или в уплату долга, в обмен на другие товары и вещи, а равно присвоение найденного, сбор дикорастущих растений или их частей (конопли, мака), в том числе на земельных участках сельскохозяйственных и иных предприятий, а также на земельных участках граждан, если эти растения не высеивались и не выращивались.</a:t>
            </a:r>
          </a:p>
          <a:p>
            <a:pPr indent="450000" algn="just">
              <a:defRPr/>
            </a:pPr>
            <a:endParaRPr lang="ru-RU" sz="1050" dirty="0"/>
          </a:p>
          <a:p>
            <a:pPr indent="450000" algn="just">
              <a:defRPr/>
            </a:pPr>
            <a:r>
              <a:rPr lang="ru-RU" sz="1050" b="1" dirty="0"/>
              <a:t>Хранение</a:t>
            </a:r>
            <a:r>
              <a:rPr lang="ru-RU" sz="1050" dirty="0"/>
              <a:t> - это любые умышленные действия, связанные с фактическим нахождением (независимо от продолжительности) наркотиков или психотропных веществ во владении лица (при себе, если это не связано с их перевозкой, в помещении, в тайнике и других местах).</a:t>
            </a:r>
          </a:p>
          <a:p>
            <a:pPr indent="450000" algn="just">
              <a:defRPr/>
            </a:pPr>
            <a:endParaRPr lang="ru-RU" sz="1050" dirty="0"/>
          </a:p>
          <a:p>
            <a:pPr indent="450000" algn="just">
              <a:defRPr/>
            </a:pPr>
            <a:r>
              <a:rPr lang="ru-RU" sz="1050" dirty="0"/>
              <a:t>Вина - прямой умысел: лицо осознает, что незаконно, вопреки установленному порядку, приобретает или хранит наркотические средства или психотропные вещества, не преследуя при этом цели их сбыта, и желает совершить эти действия.</a:t>
            </a:r>
          </a:p>
          <a:p>
            <a:pPr indent="450000" algn="just">
              <a:defRPr/>
            </a:pPr>
            <a:endParaRPr lang="ru-RU" sz="1050" dirty="0"/>
          </a:p>
          <a:p>
            <a:pPr indent="450000" algn="just">
              <a:defRPr/>
            </a:pPr>
            <a:r>
              <a:rPr lang="ru-RU" sz="1050" dirty="0"/>
              <a:t>По ч. 2 ст. </a:t>
            </a:r>
            <a:r>
              <a:rPr lang="ru-RU" sz="1050" dirty="0" smtClean="0"/>
              <a:t>228 УК РФ </a:t>
            </a:r>
            <a:r>
              <a:rPr lang="ru-RU" sz="1050" dirty="0"/>
              <a:t>наступает ответственность за изготовление, переработку, перевозку, пересылку наркотических средств или психотропных веществ в размере, который не является крупным или особо крупным независимо от того, были ли совершены данные действия с целью сбыта или без таковой.</a:t>
            </a:r>
          </a:p>
          <a:p>
            <a:pPr indent="450000" algn="just">
              <a:defRPr/>
            </a:pPr>
            <a:endParaRPr lang="ru-RU" sz="1050" dirty="0"/>
          </a:p>
          <a:p>
            <a:pPr indent="450000" algn="just">
              <a:defRPr/>
            </a:pPr>
            <a:r>
              <a:rPr lang="ru-RU" sz="1050" dirty="0"/>
              <a:t>Под незаконным изготовлением наркотиков (психотропных </a:t>
            </a:r>
            <a:r>
              <a:rPr lang="ru-RU" sz="1050" dirty="0" err="1"/>
              <a:t>вешеств</a:t>
            </a:r>
            <a:r>
              <a:rPr lang="ru-RU" sz="1050" dirty="0"/>
              <a:t>) понимаются умышленные действия, совершенные в нарушение законодательства РФ, направленные на получение из </a:t>
            </a:r>
            <a:r>
              <a:rPr lang="ru-RU" sz="1050" dirty="0" err="1"/>
              <a:t>наркотикосодержащих</a:t>
            </a:r>
            <a:r>
              <a:rPr lang="ru-RU" sz="1050" dirty="0"/>
              <a:t> растений лекарственных, химических или иных веществ одного или несколько готовых к использованию и потреблению наркотических средств или психотропных веществ. Изготовлением является также производство </a:t>
            </a:r>
            <a:r>
              <a:rPr lang="ru-RU" sz="1050" dirty="0" err="1"/>
              <a:t>наркотичеких</a:t>
            </a:r>
            <a:r>
              <a:rPr lang="ru-RU" sz="1050" dirty="0"/>
              <a:t> средств или психотропных веществ, т.е. действия, направленные на серийное получение.</a:t>
            </a:r>
          </a:p>
          <a:p>
            <a:pPr indent="450000" algn="just">
              <a:defRPr/>
            </a:pPr>
            <a:endParaRPr lang="ru-RU" sz="1050" dirty="0"/>
          </a:p>
          <a:p>
            <a:pPr indent="450000" algn="just">
              <a:defRPr/>
            </a:pPr>
            <a:r>
              <a:rPr lang="ru-RU" sz="1050" b="1" dirty="0"/>
              <a:t>Переработка</a:t>
            </a:r>
            <a:r>
              <a:rPr lang="ru-RU" sz="1050" dirty="0"/>
              <a:t> - умышленные действия, направленные на рафинирование (очистку от посторонних примесей) твердой или жидкой смеси, содержащее одно или несколько наркотических средств или психотропных веществ, либо на повышение в такой смеси (препарате) концентрации наркотика (психотропного вещества). </a:t>
            </a:r>
          </a:p>
          <a:p>
            <a:pPr indent="450000" algn="just">
              <a:defRPr/>
            </a:pPr>
            <a:endParaRPr lang="ru-RU" sz="1050" dirty="0"/>
          </a:p>
          <a:p>
            <a:pPr indent="450000" algn="just">
              <a:defRPr/>
            </a:pPr>
            <a:r>
              <a:rPr lang="ru-RU" sz="1050" dirty="0"/>
              <a:t>Окончено преступление с начала совершения указанных действий.</a:t>
            </a:r>
          </a:p>
          <a:p>
            <a:pPr indent="450000" algn="just">
              <a:defRPr/>
            </a:pPr>
            <a:endParaRPr lang="ru-RU" sz="1050" dirty="0"/>
          </a:p>
          <a:p>
            <a:pPr indent="450000" algn="just">
              <a:defRPr/>
            </a:pPr>
            <a:r>
              <a:rPr lang="ru-RU" sz="1050" dirty="0"/>
              <a:t>Незаконная перевозка наркотических средств (психотропных веществ) - это умышленные действия по их перемещению из одного места в другое (в том числе в пределах одного и того же населенного пункта), совершенные с использованием любого вида транспортного средства в нарушение установленного законодательством порядка перевозки (открыто или с сокрытием в транспортном средстве, багаже, контейнере, особом тайнике, в полости человеческого тела).</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070893"/>
          </a:xfrm>
          <a:prstGeom prst="rect">
            <a:avLst/>
          </a:prstGeom>
        </p:spPr>
        <p:txBody>
          <a:bodyPr>
            <a:spAutoFit/>
          </a:bodyPr>
          <a:lstStyle/>
          <a:p>
            <a:pPr indent="450000" algn="just">
              <a:defRPr/>
            </a:pPr>
            <a:r>
              <a:rPr lang="ru-RU" sz="1050" dirty="0"/>
              <a:t>Незаконная перевозка отличается от незаконного хранения наркотиков (психотропных веществ) во время поездки по направленности умысла, цели использования транспортного средства, количеству, размеру, объему и месту нахождения наркотиков (психотропных веществ). Не может квалифицироваться как незаконная перевозка, хранение лицом во время поездки наркотического средства или психотропного вещества в небольшом количестве, если они предназначены для личного потребления.</a:t>
            </a:r>
          </a:p>
          <a:p>
            <a:pPr indent="450000" algn="just">
              <a:defRPr/>
            </a:pPr>
            <a:endParaRPr lang="ru-RU" sz="1050" dirty="0"/>
          </a:p>
          <a:p>
            <a:pPr indent="450000" algn="just">
              <a:defRPr/>
            </a:pPr>
            <a:r>
              <a:rPr lang="ru-RU" sz="1050" dirty="0"/>
              <a:t>Небольшой размер наркотических средств и психотропных веществ установлен заключением Постоянного комитета по контролю наркотиков.</a:t>
            </a:r>
          </a:p>
          <a:p>
            <a:pPr indent="450000" algn="just">
              <a:defRPr/>
            </a:pPr>
            <a:endParaRPr lang="ru-RU" sz="1050" dirty="0"/>
          </a:p>
          <a:p>
            <a:pPr indent="450000" algn="just">
              <a:defRPr/>
            </a:pPr>
            <a:r>
              <a:rPr lang="ru-RU" sz="1050" dirty="0"/>
              <a:t>Под пересылкой наркотиков или психотропных веществ понимается их незаконное перемещение посредством почтовых, багажных отправлений с нарочным или иным способом, при котором транспортировка осуществляется в отсутствие отправителя.</a:t>
            </a:r>
          </a:p>
          <a:p>
            <a:pPr indent="450000" algn="just">
              <a:defRPr/>
            </a:pPr>
            <a:endParaRPr lang="ru-RU" sz="1050" dirty="0"/>
          </a:p>
          <a:p>
            <a:pPr indent="450000" algn="just">
              <a:defRPr/>
            </a:pPr>
            <a:r>
              <a:rPr lang="ru-RU" sz="1050" dirty="0"/>
              <a:t>Незаконный сбыт наркотических средств или психотропных веществ охватывает любые способы их возмездной или безвозмездной передачи другому лицу: продажа, дарение, обмен, уплата долга, дача взаймы, а также иные способы распространения. При этом ответственность за сбыт этих средств (веществ) наступает независимо от их размера. </a:t>
            </a:r>
          </a:p>
          <a:p>
            <a:pPr indent="450000" algn="just">
              <a:defRPr/>
            </a:pPr>
            <a:endParaRPr lang="ru-RU" sz="1050" dirty="0"/>
          </a:p>
          <a:p>
            <a:pPr indent="450000" algn="just">
              <a:defRPr/>
            </a:pPr>
            <a:r>
              <a:rPr lang="ru-RU" sz="1050" dirty="0"/>
              <a:t>Действия, выразившиеся в приобретении или хранении без цели сбыта наркотических средств или психотропных веществ в крупном размере и их последующей перевозке, пересылке, надлежит квалифицировать по совокупности преступлений, предусмотренных ч. 1 и п. "в" ч. </a:t>
            </a:r>
            <a:r>
              <a:rPr lang="ru-RU" sz="1050" dirty="0" smtClean="0"/>
              <a:t>2 </a:t>
            </a:r>
            <a:r>
              <a:rPr lang="ru-RU" sz="1050" dirty="0"/>
              <a:t>ст. </a:t>
            </a:r>
            <a:r>
              <a:rPr lang="ru-RU" sz="1050" dirty="0" smtClean="0"/>
              <a:t>228 УК РФ.</a:t>
            </a:r>
            <a:endParaRPr lang="ru-RU" sz="1050" dirty="0"/>
          </a:p>
          <a:p>
            <a:pPr indent="450000" algn="just">
              <a:defRPr/>
            </a:pPr>
            <a:endParaRPr lang="ru-RU" sz="1050" dirty="0"/>
          </a:p>
          <a:p>
            <a:pPr indent="450000" algn="just">
              <a:defRPr/>
            </a:pPr>
            <a:r>
              <a:rPr lang="ru-RU" sz="1050" dirty="0"/>
              <a:t>Особо крупный размер наркотических средств или психотропных веществ (ч. </a:t>
            </a:r>
            <a:r>
              <a:rPr lang="ru-RU" sz="1050" dirty="0" smtClean="0"/>
              <a:t>3 ст</a:t>
            </a:r>
            <a:r>
              <a:rPr lang="ru-RU" sz="1050" dirty="0"/>
              <a:t>. </a:t>
            </a:r>
            <a:r>
              <a:rPr lang="ru-RU" sz="1050" dirty="0" smtClean="0"/>
              <a:t>228</a:t>
            </a:r>
            <a:r>
              <a:rPr lang="en-US" sz="1050" dirty="0" smtClean="0"/>
              <a:t> </a:t>
            </a:r>
            <a:r>
              <a:rPr lang="ru-RU" sz="1050" dirty="0" smtClean="0"/>
              <a:t>УК РФ) </a:t>
            </a:r>
            <a:r>
              <a:rPr lang="ru-RU" sz="1050" dirty="0"/>
              <a:t>определен в заключении Постоянного комитета по контролю наркотиков при Минздраве России. Им следует руководствоваться как примерным, имея в виду рекомендации Пленума Верховного Суда РФ.</a:t>
            </a:r>
          </a:p>
          <a:p>
            <a:pPr indent="450000" algn="just">
              <a:defRPr/>
            </a:pPr>
            <a:endParaRPr lang="ru-RU" sz="1050" dirty="0"/>
          </a:p>
          <a:p>
            <a:pPr indent="450000" algn="just">
              <a:defRPr/>
            </a:pPr>
            <a:r>
              <a:rPr lang="ru-RU" sz="1050" b="1" dirty="0"/>
              <a:t>Субъект преступления </a:t>
            </a:r>
            <a:r>
              <a:rPr lang="ru-RU" sz="1050" dirty="0"/>
              <a:t>- лицо, достигшее 16-летнего возраста. </a:t>
            </a:r>
          </a:p>
          <a:p>
            <a:pPr indent="450000" algn="just">
              <a:defRPr/>
            </a:pPr>
            <a:endParaRPr lang="ru-RU" sz="1050" dirty="0"/>
          </a:p>
          <a:p>
            <a:pPr indent="450000" algn="just">
              <a:defRPr/>
            </a:pPr>
            <a:r>
              <a:rPr lang="ru-RU" sz="1050" dirty="0"/>
              <a:t>Официальный список специального лабораторного и промышленного оборудования, инструментов, которые могут быть использованы для изготовления наркотиков и психотропных средств и в отношении которых установлен специальный контроль, в настоящее время отсутствует.</a:t>
            </a:r>
          </a:p>
          <a:p>
            <a:pPr indent="450000" algn="just">
              <a:defRPr/>
            </a:pPr>
            <a:endParaRPr lang="ru-RU" sz="1050" dirty="0"/>
          </a:p>
          <a:p>
            <a:pPr indent="450000" algn="just">
              <a:defRPr/>
            </a:pPr>
            <a:r>
              <a:rPr lang="ru-RU" sz="1050" dirty="0"/>
              <a:t>Освобождение от уголовной ответственности на основании примечания к ст. </a:t>
            </a:r>
            <a:r>
              <a:rPr lang="ru-RU" sz="1050" dirty="0" smtClean="0"/>
              <a:t>228 УК РФ </a:t>
            </a:r>
            <a:r>
              <a:rPr lang="ru-RU" sz="1050" dirty="0"/>
              <a:t>возможно только при наличии совокупности двух следующих условий: 1) добровольной сдачи лицом наркотических средств (психотропных веществ) и 2) его активной помощи в раскрытии преступления, в котором оно принимало участие, или других заведомо известных ему преступлениях, связанных с незаконным оборотом наркотиков или психотропных веществ (ст. </a:t>
            </a:r>
            <a:r>
              <a:rPr lang="ru-RU" sz="1050" dirty="0" smtClean="0"/>
              <a:t>228-233 УК РФ). </a:t>
            </a:r>
            <a:r>
              <a:rPr lang="ru-RU" sz="1050" dirty="0"/>
              <a:t>Однако не исключена возможность освобождения от уголовной ответственности лица, которое не сдало наркотические средства (психотропные вещества) в связи с отсутствием таковых у него, но активно способствовало раскрытию или пресечению преступлений, связанных с их незаконным оборотом, изобличению лиц, виновных в их совершении, обнаружению имущества, добытого преступным путем.</a:t>
            </a:r>
          </a:p>
          <a:p>
            <a:pPr indent="450000" algn="just">
              <a:defRPr/>
            </a:pPr>
            <a:endParaRPr lang="ru-RU" sz="105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01753"/>
          </a:xfrm>
          <a:prstGeom prst="rect">
            <a:avLst/>
          </a:prstGeom>
        </p:spPr>
        <p:txBody>
          <a:bodyPr>
            <a:spAutoFit/>
          </a:bodyPr>
          <a:lstStyle/>
          <a:p>
            <a:pPr indent="450000" algn="just">
              <a:defRPr/>
            </a:pPr>
            <a:r>
              <a:rPr lang="ru-RU" sz="1000" dirty="0"/>
              <a:t>Согласно примечанию к ст. </a:t>
            </a:r>
            <a:r>
              <a:rPr lang="ru-RU" sz="1000" dirty="0" smtClean="0"/>
              <a:t>228 УК РФ </a:t>
            </a:r>
            <a:r>
              <a:rPr lang="ru-RU" sz="1000" dirty="0"/>
              <a:t>лицо может быть освобождено от ответственности за совершение любого из предусмотренных ч. 1-4 преступлений, включая и действия, сопряженные с незаконным оборотом наркотических средств или психотропных веществ в крупном и особо крупном размерах, в составе организованной группы.</a:t>
            </a:r>
          </a:p>
          <a:p>
            <a:pPr indent="450000" algn="just">
              <a:defRPr/>
            </a:pPr>
            <a:endParaRPr lang="ru-RU" sz="1000" dirty="0"/>
          </a:p>
          <a:p>
            <a:pPr indent="450000" algn="just">
              <a:defRPr/>
            </a:pPr>
            <a:r>
              <a:rPr lang="ru-RU" sz="1000" dirty="0"/>
              <a:t>Хищение либо вымогательство наркотических средств или психотропных веществ (ст. </a:t>
            </a:r>
            <a:r>
              <a:rPr lang="ru-RU" sz="1000" dirty="0" smtClean="0"/>
              <a:t>229 УК РФ) </a:t>
            </a:r>
            <a:r>
              <a:rPr lang="ru-RU" sz="1000" dirty="0"/>
              <a:t>означает противоправное безвозмездное их изъятие и обращение в пользу виновного или иных лиц, совершенное любым способом (тайно, открыто, путем обмана или злоупотребления доверием, с применением насилия).</a:t>
            </a:r>
          </a:p>
          <a:p>
            <a:pPr indent="450000" algn="just">
              <a:defRPr/>
            </a:pPr>
            <a:endParaRPr lang="ru-RU" sz="1000" dirty="0"/>
          </a:p>
          <a:p>
            <a:pPr indent="450000" algn="just">
              <a:defRPr/>
            </a:pPr>
            <a:r>
              <a:rPr lang="ru-RU" sz="1000" b="1" dirty="0"/>
              <a:t>Вымогательство</a:t>
            </a:r>
            <a:r>
              <a:rPr lang="ru-RU" sz="1000" dirty="0"/>
              <a:t> - преступление, предусмотренное ст. 163 </a:t>
            </a:r>
            <a:r>
              <a:rPr lang="ru-RU" sz="1000" dirty="0" smtClean="0"/>
              <a:t>УК РФ.</a:t>
            </a:r>
            <a:endParaRPr lang="ru-RU" sz="1000" dirty="0"/>
          </a:p>
          <a:p>
            <a:pPr indent="450000" algn="just">
              <a:defRPr/>
            </a:pPr>
            <a:endParaRPr lang="ru-RU" sz="1000" dirty="0"/>
          </a:p>
          <a:p>
            <a:pPr indent="450000" algn="just">
              <a:defRPr/>
            </a:pPr>
            <a:r>
              <a:rPr lang="ru-RU" sz="1000" dirty="0"/>
              <a:t>Хищение и вымогательство наркотиков (психотропных веществ), совершенное с применением насилия, опасного для жизни или здоровья, либо с угрозой применения такого насилия, охватывается п. "в" ч. 3 ст. </a:t>
            </a:r>
            <a:r>
              <a:rPr lang="ru-RU" sz="1000" dirty="0" smtClean="0"/>
              <a:t>229 </a:t>
            </a:r>
            <a:r>
              <a:rPr lang="ru-RU" sz="1000" dirty="0"/>
              <a:t>и дополнительной квалификации по ст. 162 или 163 </a:t>
            </a:r>
            <a:r>
              <a:rPr lang="ru-RU" sz="1000" dirty="0" smtClean="0"/>
              <a:t>УК РФ </a:t>
            </a:r>
            <a:r>
              <a:rPr lang="ru-RU" sz="1000" dirty="0"/>
              <a:t>не требует. </a:t>
            </a:r>
          </a:p>
          <a:p>
            <a:pPr indent="450000" algn="just">
              <a:defRPr/>
            </a:pPr>
            <a:endParaRPr lang="ru-RU" sz="1000" dirty="0"/>
          </a:p>
          <a:p>
            <a:pPr indent="450000" algn="just">
              <a:defRPr/>
            </a:pPr>
            <a:r>
              <a:rPr lang="ru-RU" sz="1000" dirty="0"/>
              <a:t>Ответственность за хищение наркотических средств или психотропных веществ наступает в случае противоправного их изъятия у юридических или физических лиц, владеющих ими законно или незаконно, в том числе путем сбора </a:t>
            </a:r>
            <a:r>
              <a:rPr lang="ru-RU" sz="1000" dirty="0" err="1"/>
              <a:t>наркотикосодержащих</a:t>
            </a:r>
            <a:r>
              <a:rPr lang="ru-RU" sz="1000" dirty="0"/>
              <a:t> растений (коробочек и стеблей мака, стеблей конопли и т.д.) с земельных участков сельскохозяйственных и иных предприятий и с земельных участков граждан, на которых выращиваются эти растения.</a:t>
            </a:r>
          </a:p>
          <a:p>
            <a:pPr indent="450000" algn="just">
              <a:defRPr/>
            </a:pPr>
            <a:endParaRPr lang="ru-RU" sz="1000" dirty="0"/>
          </a:p>
          <a:p>
            <a:pPr indent="450000" algn="just">
              <a:defRPr/>
            </a:pPr>
            <a:r>
              <a:rPr lang="ru-RU" sz="1000" dirty="0"/>
              <a:t>Хищение наркотических средств (психотропных веществ) является оконченным с момента завладения ими, а вымогательство - после предъявления виновным требования их передачи, сопровождаемого угрозой применить насилие или распространить компрометирующие потерпевшего (либо его близких) сведения.</a:t>
            </a:r>
          </a:p>
          <a:p>
            <a:pPr indent="450000" algn="just">
              <a:defRPr/>
            </a:pPr>
            <a:endParaRPr lang="ru-RU" sz="1000" dirty="0"/>
          </a:p>
          <a:p>
            <a:pPr indent="450000" algn="just">
              <a:defRPr/>
            </a:pPr>
            <a:r>
              <a:rPr lang="ru-RU" sz="1000" b="1" dirty="0"/>
              <a:t>Субъективная сторона </a:t>
            </a:r>
            <a:r>
              <a:rPr lang="ru-RU" sz="1000" dirty="0"/>
              <a:t>- вина в форме прямого умысла.</a:t>
            </a:r>
          </a:p>
          <a:p>
            <a:pPr indent="450000" algn="just">
              <a:defRPr/>
            </a:pPr>
            <a:endParaRPr lang="ru-RU" sz="1000" dirty="0"/>
          </a:p>
          <a:p>
            <a:pPr indent="450000" algn="just">
              <a:defRPr/>
            </a:pPr>
            <a:r>
              <a:rPr lang="ru-RU" sz="1000" b="1" dirty="0"/>
              <a:t>Субъект</a:t>
            </a:r>
            <a:r>
              <a:rPr lang="ru-RU" sz="1000" dirty="0"/>
              <a:t> - лицо, достигшее 14-летнего возраста.</a:t>
            </a:r>
          </a:p>
          <a:p>
            <a:pPr indent="450000" algn="just">
              <a:defRPr/>
            </a:pPr>
            <a:endParaRPr lang="ru-RU" sz="1000" dirty="0"/>
          </a:p>
          <a:p>
            <a:pPr indent="450000" algn="just">
              <a:defRPr/>
            </a:pPr>
            <a:r>
              <a:rPr lang="ru-RU" sz="1000" dirty="0"/>
              <a:t>Хищение либо вымогательство наркотических средств или психотропных веществ и их последующее хранение, переработка, перевозка, пересылка, а равно сбыт квалифицируются по совокупности преступлений, предусмотренных ст. 229 и 228 </a:t>
            </a:r>
            <a:r>
              <a:rPr lang="ru-RU" sz="1000" dirty="0" smtClean="0"/>
              <a:t>УК РФ. </a:t>
            </a:r>
            <a:r>
              <a:rPr lang="ru-RU" sz="1000" dirty="0"/>
              <a:t>При этом по ч. 1 ст. </a:t>
            </a:r>
            <a:r>
              <a:rPr lang="ru-RU" sz="1000" dirty="0" smtClean="0"/>
              <a:t>228 УК РФ </a:t>
            </a:r>
            <a:r>
              <a:rPr lang="ru-RU" sz="1000" dirty="0"/>
              <a:t>хранение без цели сбыта наркотических средств (психотропных веществ) может квалифицироваться только при наличии крупного размера.</a:t>
            </a:r>
          </a:p>
          <a:p>
            <a:pPr indent="450000" algn="just">
              <a:defRPr/>
            </a:pPr>
            <a:endParaRPr lang="ru-RU" sz="1000" dirty="0"/>
          </a:p>
          <a:p>
            <a:pPr indent="450000" algn="just">
              <a:defRPr/>
            </a:pPr>
            <a:r>
              <a:rPr lang="ru-RU" sz="1000" dirty="0"/>
              <a:t>Лицом, использующим свое служебное положение (п. "в" ч. 2 ст. </a:t>
            </a:r>
            <a:r>
              <a:rPr lang="ru-RU" sz="1000" dirty="0" smtClean="0"/>
              <a:t>229 УК РФ), </a:t>
            </a:r>
            <a:r>
              <a:rPr lang="ru-RU" sz="1000" dirty="0"/>
              <a:t>признается должностное или не являющееся таковым лицо, которому наркотические средства (психотропные вещества) были вверены в связи с профессиональной деятельностью (например, врач, медицинская сестра, работник аптеки) или под охрану, а равно лицо, которому они специально не вверялись, но которое использовало предоставленные ему полномочия для завладения ими.</a:t>
            </a:r>
          </a:p>
          <a:p>
            <a:pPr indent="450000" algn="just">
              <a:defRPr/>
            </a:pPr>
            <a:endParaRPr lang="ru-RU" sz="1000" dirty="0"/>
          </a:p>
          <a:p>
            <a:pPr indent="450000" algn="just">
              <a:defRPr/>
            </a:pPr>
            <a:r>
              <a:rPr lang="ru-RU" sz="1000" dirty="0"/>
              <a:t>Если хищение или вымогательство наркотических средств или психотропных веществ совершены с причинением тяжкого вреда здоровью потерпевшего, то содеянное квалифицируется по совокупности преступлений, предусмотренных п. "в" ч. 3 ст. 229 и ст. 111 </a:t>
            </a:r>
            <a:r>
              <a:rPr lang="ru-RU" sz="1000" dirty="0" smtClean="0"/>
              <a:t>УК РФ.</a:t>
            </a:r>
            <a:endParaRPr lang="ru-RU" sz="1000" dirty="0"/>
          </a:p>
          <a:p>
            <a:pPr indent="450000" algn="just">
              <a:defRPr/>
            </a:pPr>
            <a:endParaRPr lang="ru-RU" sz="1000" dirty="0"/>
          </a:p>
          <a:p>
            <a:pPr indent="450000" algn="just">
              <a:defRPr/>
            </a:pPr>
            <a:endParaRPr lang="ru-RU" sz="1000" dirty="0"/>
          </a:p>
          <a:p>
            <a:pPr indent="450000" algn="just">
              <a:defRPr/>
            </a:pPr>
            <a:endParaRPr lang="ru-RU" sz="1000" dirty="0"/>
          </a:p>
          <a:p>
            <a:pPr indent="450000" algn="just">
              <a:defRPr/>
            </a:pPr>
            <a:endParaRPr lang="ru-RU" sz="100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14"/>
          <p:cNvSpPr>
            <a:spLocks noChangeArrowheads="1"/>
          </p:cNvSpPr>
          <p:nvPr/>
        </p:nvSpPr>
        <p:spPr bwMode="auto">
          <a:xfrm>
            <a:off x="0" y="188913"/>
            <a:ext cx="8964613" cy="57626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Другие преступления, связанные с незаконным оборотом наркотических </a:t>
            </a:r>
          </a:p>
          <a:p>
            <a:pPr algn="ctr" eaLnBrk="0" hangingPunct="0"/>
            <a:r>
              <a:rPr lang="ru-RU" sz="1600" b="1" dirty="0"/>
              <a:t>средств и психотропных веществ (ст. </a:t>
            </a:r>
            <a:r>
              <a:rPr lang="ru-RU" sz="1600" b="1" dirty="0" smtClean="0"/>
              <a:t>230-233 УК РФ)</a:t>
            </a:r>
            <a:endParaRPr lang="ru-RU" sz="1600" b="1" dirty="0"/>
          </a:p>
        </p:txBody>
      </p:sp>
      <p:sp>
        <p:nvSpPr>
          <p:cNvPr id="2" name="Прямоугольник 1"/>
          <p:cNvSpPr/>
          <p:nvPr/>
        </p:nvSpPr>
        <p:spPr>
          <a:xfrm>
            <a:off x="0" y="779463"/>
            <a:ext cx="9144000" cy="5101397"/>
          </a:xfrm>
          <a:prstGeom prst="rect">
            <a:avLst/>
          </a:prstGeom>
        </p:spPr>
        <p:txBody>
          <a:bodyPr>
            <a:spAutoFit/>
          </a:bodyPr>
          <a:lstStyle/>
          <a:p>
            <a:pPr indent="450000" algn="just">
              <a:defRPr/>
            </a:pPr>
            <a:r>
              <a:rPr lang="ru-RU" sz="1050" dirty="0"/>
              <a:t>Склонение к потреблению наркотических средств или психотропных веществ (ст. </a:t>
            </a:r>
            <a:r>
              <a:rPr lang="ru-RU" sz="1050" dirty="0" smtClean="0"/>
              <a:t>230 УК РФ) </a:t>
            </a:r>
            <a:r>
              <a:rPr lang="ru-RU" sz="1050" dirty="0"/>
              <a:t>включает любые умышленные действия, направленные на возбуждение у другого лица желания к их потреблению (уговоры, предложения, дача советов и т.п.). Оно может выражаться также в психическом или физическом насилии, ограничении свободы и других действиях с целью добиться потребления таких средств (веществ) лицом, на которое оказывается воздействие. При этом не имеет значения, употребляло ранее склоняемое лицо наркотические средства или психотропные вещества или нет.</a:t>
            </a:r>
          </a:p>
          <a:p>
            <a:pPr indent="450000" algn="just">
              <a:defRPr/>
            </a:pPr>
            <a:endParaRPr lang="ru-RU" sz="1050" dirty="0"/>
          </a:p>
          <a:p>
            <a:pPr indent="450000" algn="just">
              <a:defRPr/>
            </a:pPr>
            <a:r>
              <a:rPr lang="ru-RU" sz="1050" dirty="0"/>
              <a:t>Преступление является оконченным независимо от того, употребило ли склоняемое лицо наркотики (психотропные вещества) или отвергло предложение.</a:t>
            </a:r>
          </a:p>
          <a:p>
            <a:pPr indent="450000" algn="just">
              <a:defRPr/>
            </a:pPr>
            <a:endParaRPr lang="ru-RU" sz="1050" dirty="0"/>
          </a:p>
          <a:p>
            <a:pPr indent="450000" algn="just">
              <a:defRPr/>
            </a:pPr>
            <a:r>
              <a:rPr lang="ru-RU" sz="1050" dirty="0"/>
              <a:t>Субъективная сторона - вина в форме прямого умысла.</a:t>
            </a:r>
          </a:p>
          <a:p>
            <a:pPr indent="450000" algn="just">
              <a:defRPr/>
            </a:pPr>
            <a:endParaRPr lang="ru-RU" sz="1050" dirty="0"/>
          </a:p>
          <a:p>
            <a:pPr indent="450000" algn="just">
              <a:defRPr/>
            </a:pPr>
            <a:r>
              <a:rPr lang="ru-RU" sz="1050" dirty="0"/>
              <a:t>Субъект - лицо, достигшее 16-летнего возраста.</a:t>
            </a:r>
          </a:p>
          <a:p>
            <a:pPr indent="450000" algn="just">
              <a:defRPr/>
            </a:pPr>
            <a:endParaRPr lang="ru-RU" sz="1050" dirty="0"/>
          </a:p>
          <a:p>
            <a:pPr indent="450000" algn="just">
              <a:defRPr/>
            </a:pPr>
            <a:r>
              <a:rPr lang="ru-RU" sz="1050" dirty="0"/>
              <a:t>Квалифицирующими признаками преступления по ч. 2 ст. </a:t>
            </a:r>
            <a:r>
              <a:rPr lang="ru-RU" sz="1050" dirty="0" smtClean="0"/>
              <a:t>230 УК РФ </a:t>
            </a:r>
            <a:r>
              <a:rPr lang="ru-RU" sz="1050" dirty="0"/>
              <a:t>являются: а) совершение преступления группой лиц по предварительному сговору или </a:t>
            </a:r>
            <a:r>
              <a:rPr lang="ru-RU" sz="1050" dirty="0" smtClean="0"/>
              <a:t>организованной группой; </a:t>
            </a:r>
            <a:r>
              <a:rPr lang="ru-RU" sz="1050" dirty="0"/>
              <a:t>б) </a:t>
            </a:r>
            <a:r>
              <a:rPr lang="ru-RU" sz="1050" dirty="0" smtClean="0"/>
              <a:t>утратил силу; </a:t>
            </a:r>
            <a:r>
              <a:rPr lang="ru-RU" sz="1050" dirty="0"/>
              <a:t>в) в отношении </a:t>
            </a:r>
            <a:r>
              <a:rPr lang="ru-RU" sz="1050" dirty="0" smtClean="0"/>
              <a:t>двух </a:t>
            </a:r>
            <a:r>
              <a:rPr lang="ru-RU" sz="1050" dirty="0"/>
              <a:t>или более лиц; г) с применением насилия или угрозы его применения. Часть 3 данной статьи предусматривает ответственность за те же действия, которые повлекли причинение по неосторожности смерти потерпевшему или повлекли наступление иных тяжких последствий</a:t>
            </a:r>
            <a:r>
              <a:rPr lang="ru-RU" sz="1050" dirty="0" smtClean="0"/>
              <a:t>.</a:t>
            </a:r>
            <a:endParaRPr lang="ru-RU" sz="1050" dirty="0"/>
          </a:p>
          <a:p>
            <a:pPr indent="450000" algn="just">
              <a:defRPr/>
            </a:pPr>
            <a:endParaRPr lang="ru-RU" sz="1050" dirty="0"/>
          </a:p>
          <a:p>
            <a:pPr indent="450000" algn="just">
              <a:defRPr/>
            </a:pPr>
            <a:r>
              <a:rPr lang="ru-RU" sz="1050" dirty="0"/>
              <a:t>За склонение к употреблению наркотика (психотропного вещества) несовершеннолетнего подлежит ответственности только лицо, достигшее 18-летнего возраста.</a:t>
            </a:r>
          </a:p>
          <a:p>
            <a:pPr indent="450000" algn="just">
              <a:defRPr/>
            </a:pPr>
            <a:endParaRPr lang="ru-RU" sz="1050" dirty="0"/>
          </a:p>
          <a:p>
            <a:pPr indent="450000" algn="just">
              <a:defRPr/>
            </a:pPr>
            <a:r>
              <a:rPr lang="ru-RU" sz="1050" dirty="0"/>
              <a:t>Причинение по неосторожности смерти потерпевшему (ч. 3) означает, например, передозировку, использование нестерильных шприцев для инъекции. Дополнительной квалификации по ст. 110 </a:t>
            </a:r>
            <a:r>
              <a:rPr lang="ru-RU" sz="1050" dirty="0" smtClean="0"/>
              <a:t>УК РФ </a:t>
            </a:r>
            <a:r>
              <a:rPr lang="ru-RU" sz="1050" dirty="0"/>
              <a:t>при этом не требуется.</a:t>
            </a:r>
          </a:p>
          <a:p>
            <a:pPr indent="450000" algn="just">
              <a:defRPr/>
            </a:pPr>
            <a:endParaRPr lang="ru-RU" sz="1050" dirty="0"/>
          </a:p>
          <a:p>
            <a:pPr indent="450000" algn="just">
              <a:defRPr/>
            </a:pPr>
            <a:r>
              <a:rPr lang="ru-RU" sz="1050" dirty="0"/>
              <a:t>Иные тяжкие последствия включают самоубийство и покушение на самоубийство потерпевшего, развитие у него наркотической зависимости, заражение его ВИЧ-инфекцией, тяжелое заболевание, связанное с потреблением наркотиков или психотропных веществ.</a:t>
            </a:r>
          </a:p>
          <a:p>
            <a:pPr indent="450000" algn="just">
              <a:defRPr/>
            </a:pPr>
            <a:endParaRPr lang="ru-RU" sz="1050" dirty="0"/>
          </a:p>
          <a:p>
            <a:pPr indent="450000" algn="just">
              <a:defRPr/>
            </a:pPr>
            <a:r>
              <a:rPr lang="ru-RU" sz="1050" dirty="0"/>
              <a:t>Незаконное культивирование запрещенных к возделыванию растений, содержащих наркотические вещества (ст. </a:t>
            </a:r>
            <a:r>
              <a:rPr lang="ru-RU" sz="1050" dirty="0" smtClean="0"/>
              <a:t>231 УК РФ) </a:t>
            </a:r>
            <a:r>
              <a:rPr lang="ru-RU" sz="1050" dirty="0"/>
              <a:t>с объективной стороны образуют следующие действия: а) посев запрещенных к возделыванию растений, содержащих наркотические вещества; б) выращивание такого рода растений; в) незаконное их культивирование.</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5888"/>
            <a:ext cx="9144000" cy="5747727"/>
          </a:xfrm>
          <a:prstGeom prst="rect">
            <a:avLst/>
          </a:prstGeom>
        </p:spPr>
        <p:txBody>
          <a:bodyPr>
            <a:spAutoFit/>
          </a:bodyPr>
          <a:lstStyle/>
          <a:p>
            <a:pPr indent="450000" algn="just">
              <a:defRPr/>
            </a:pPr>
            <a:r>
              <a:rPr lang="ru-RU" sz="1050" dirty="0"/>
              <a:t>Запрещенными к возделыванию растениями, содержащими наркотические вещества, согласно Перечню наркотических средств, психотропных веществ и их </a:t>
            </a:r>
            <a:r>
              <a:rPr lang="ru-RU" sz="1050" dirty="0" err="1"/>
              <a:t>прекурсоров</a:t>
            </a:r>
            <a:r>
              <a:rPr lang="ru-RU" sz="1050" dirty="0"/>
              <a:t>, утвержденному Правительством РФ, являются кокаиновый куст и опийный мак (растение вида </a:t>
            </a:r>
            <a:r>
              <a:rPr lang="ru-RU" sz="1050" dirty="0" err="1"/>
              <a:t>Papaver</a:t>
            </a:r>
            <a:r>
              <a:rPr lang="ru-RU" sz="1050" dirty="0"/>
              <a:t> </a:t>
            </a:r>
            <a:r>
              <a:rPr lang="ru-RU" sz="1050" dirty="0" err="1"/>
              <a:t>somniferum</a:t>
            </a:r>
            <a:r>
              <a:rPr lang="ru-RU" sz="1050" dirty="0"/>
              <a:t> L). Незаконное культивирование, кроме названных, может иметь место в отношении других </a:t>
            </a:r>
            <a:r>
              <a:rPr lang="ru-RU" sz="1050" dirty="0" err="1"/>
              <a:t>наркотикосодержащих</a:t>
            </a:r>
            <a:r>
              <a:rPr lang="ru-RU" sz="1050" dirty="0"/>
              <a:t> растений: конопли (индийской, южно-</a:t>
            </a:r>
            <a:r>
              <a:rPr lang="ru-RU" sz="1050" dirty="0" err="1"/>
              <a:t>чуйской</a:t>
            </a:r>
            <a:r>
              <a:rPr lang="ru-RU" sz="1050" dirty="0"/>
              <a:t>, южно-маньчжурской, южно-</a:t>
            </a:r>
            <a:r>
              <a:rPr lang="ru-RU" sz="1050" dirty="0" err="1"/>
              <a:t>архонской</a:t>
            </a:r>
            <a:r>
              <a:rPr lang="ru-RU" sz="1050" dirty="0"/>
              <a:t>, южно-краснодарской), масличного мака и иных растений. Посевом является посев семян или высадка рассады, запрещенных возделыванию </a:t>
            </a:r>
            <a:r>
              <a:rPr lang="ru-RU" sz="1050" dirty="0" err="1"/>
              <a:t>наркотикосодержащих</a:t>
            </a:r>
            <a:r>
              <a:rPr lang="ru-RU" sz="1050" dirty="0"/>
              <a:t> культур без надлежащего разрешения на любых земельных участках, в том числе на пустующих землях. Выращиванием этих культур признается уход за посевами и всходами с целью доведения до определенной стадии созревания (полив, рыхление почвы и т.п.). </a:t>
            </a:r>
          </a:p>
          <a:p>
            <a:pPr indent="450000" algn="just">
              <a:defRPr/>
            </a:pPr>
            <a:endParaRPr lang="ru-RU" sz="1050" dirty="0"/>
          </a:p>
          <a:p>
            <a:pPr indent="450000" algn="just">
              <a:defRPr/>
            </a:pPr>
            <a:r>
              <a:rPr lang="ru-RU" sz="1050" dirty="0"/>
              <a:t>Незаконное культивирование помимо возделывания </a:t>
            </a:r>
            <a:r>
              <a:rPr lang="ru-RU" sz="1050" dirty="0" err="1"/>
              <a:t>наркотикосодержащих</a:t>
            </a:r>
            <a:r>
              <a:rPr lang="ru-RU" sz="1050" dirty="0"/>
              <a:t> растений (т.е. их посева и выращивания) означает совершенствование технологии выращивания растений, содержащих наркотические вещества, выведение новых сортов, повышение их урожайности, развитие устойчивости к неблагоприятным погодным условиям, уход за дикорастущими растениями (например, рыхление почвы, полив) и т.д.</a:t>
            </a:r>
          </a:p>
          <a:p>
            <a:pPr indent="450000" algn="just">
              <a:defRPr/>
            </a:pPr>
            <a:endParaRPr lang="ru-RU" sz="1050" dirty="0"/>
          </a:p>
          <a:p>
            <a:pPr indent="450000" algn="just">
              <a:defRPr/>
            </a:pPr>
            <a:r>
              <a:rPr lang="ru-RU" sz="1050" dirty="0"/>
              <a:t>Окончено преступление с момента посева независимо от площади участка (в том числе и во временный грунт) и от последующего </a:t>
            </a:r>
            <a:r>
              <a:rPr lang="ru-RU" sz="1050" dirty="0" err="1"/>
              <a:t>всхода</a:t>
            </a:r>
            <a:r>
              <a:rPr lang="ru-RU" sz="1050" dirty="0"/>
              <a:t> либо произрастания растений. Уход образует оконченное преступление независимо от факта сбора урожая. </a:t>
            </a:r>
          </a:p>
          <a:p>
            <a:pPr indent="450000" algn="just">
              <a:defRPr/>
            </a:pPr>
            <a:endParaRPr lang="ru-RU" sz="1050" dirty="0"/>
          </a:p>
          <a:p>
            <a:pPr indent="450000" algn="just">
              <a:defRPr/>
            </a:pPr>
            <a:r>
              <a:rPr lang="ru-RU" sz="1050" dirty="0"/>
              <a:t>Субъективная сторона - вина в форме прямого умысла. </a:t>
            </a:r>
          </a:p>
          <a:p>
            <a:pPr indent="450000" algn="just">
              <a:defRPr/>
            </a:pPr>
            <a:endParaRPr lang="ru-RU" sz="1050" dirty="0"/>
          </a:p>
          <a:p>
            <a:pPr indent="450000" algn="just">
              <a:defRPr/>
            </a:pPr>
            <a:r>
              <a:rPr lang="ru-RU" sz="1050" dirty="0"/>
              <a:t>Квалифицирующие признаки преступления - а) совершение его группой лиц по предварительному сговору или организованной группой (п. "a" ч. 2); б) </a:t>
            </a:r>
            <a:r>
              <a:rPr lang="ru-RU" sz="1050" dirty="0" smtClean="0"/>
              <a:t>утратил силу; </a:t>
            </a:r>
            <a:r>
              <a:rPr lang="ru-RU" sz="1050" dirty="0"/>
              <a:t>в) </a:t>
            </a:r>
            <a:r>
              <a:rPr lang="ru-RU" sz="1050" dirty="0" err="1" smtClean="0"/>
              <a:t>в</a:t>
            </a:r>
            <a:r>
              <a:rPr lang="ru-RU" sz="1050" dirty="0" smtClean="0"/>
              <a:t>  особо </a:t>
            </a:r>
            <a:r>
              <a:rPr lang="ru-RU" sz="1050" dirty="0"/>
              <a:t>крупном размере (п. "в" ч. 2). </a:t>
            </a:r>
          </a:p>
          <a:p>
            <a:pPr indent="450000" algn="just">
              <a:defRPr/>
            </a:pPr>
            <a:endParaRPr lang="ru-RU" sz="1050" dirty="0"/>
          </a:p>
          <a:p>
            <a:pPr indent="450000" algn="just">
              <a:defRPr/>
            </a:pPr>
            <a:r>
              <a:rPr lang="ru-RU" sz="1050" dirty="0"/>
              <a:t>Неоднократность налицо, если виновный не менее двух раз произвел посев или выращивание </a:t>
            </a:r>
            <a:r>
              <a:rPr lang="ru-RU" sz="1050" dirty="0" err="1"/>
              <a:t>наркотикосодержащих</a:t>
            </a:r>
            <a:r>
              <a:rPr lang="ru-RU" sz="1050" dirty="0"/>
              <a:t> растений в различное время или в разных местах, имея вновь возникший умысел на совершение каждого преступления. Высев семян (рассады) одновременно на два разные участка либо уход за </a:t>
            </a:r>
            <a:r>
              <a:rPr lang="ru-RU" sz="1050" dirty="0" err="1"/>
              <a:t>наркотикосодержащими</a:t>
            </a:r>
            <a:r>
              <a:rPr lang="ru-RU" sz="1050" dirty="0"/>
              <a:t> культурами, произрастающими в разных местах образуют единое продолжаемое преступление. </a:t>
            </a:r>
          </a:p>
          <a:p>
            <a:pPr indent="450000" algn="just">
              <a:defRPr/>
            </a:pPr>
            <a:endParaRPr lang="ru-RU" sz="1050" dirty="0"/>
          </a:p>
          <a:p>
            <a:pPr indent="450000" algn="just">
              <a:defRPr/>
            </a:pPr>
            <a:r>
              <a:rPr lang="ru-RU" sz="1050" dirty="0"/>
              <a:t>Организация либо содержание притонов для потребления наркотических средств или психотропных веществ (ст. </a:t>
            </a:r>
            <a:r>
              <a:rPr lang="ru-RU" sz="1050" dirty="0" smtClean="0"/>
              <a:t>232 УК РФ). </a:t>
            </a:r>
            <a:r>
              <a:rPr lang="ru-RU" sz="1050" dirty="0"/>
              <a:t>Притон - это место, где регулярно (систематически) собираются люди с целью потребления наркотических средств или психотропных веществ. Им может быть как обычное, так специально приспособленное жилое (комната, квартира, отдельный дом) или нежилое (гараж, сарай) помещение либо составные части жилого помещения (подвал, чердак). </a:t>
            </a:r>
          </a:p>
          <a:p>
            <a:pPr indent="450000" algn="just">
              <a:defRPr/>
            </a:pPr>
            <a:endParaRPr lang="ru-RU" sz="1050" dirty="0"/>
          </a:p>
          <a:p>
            <a:pPr indent="450000" algn="just">
              <a:defRPr/>
            </a:pPr>
            <a:r>
              <a:rPr lang="ru-RU" sz="1050" dirty="0"/>
              <a:t>Организация притона - это деятельность по созданию и обеспечению его функционирования (приобретение помещения, финансирование его ремонта и соответствующего оборудования, обеспечение наркотиками (психотропными веществами). Содержание притона означает фактическое владение и управление помещением, которое используется таким образом, если виновное лицо не являлось его организатором.</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Прямоугольник 1"/>
          <p:cNvSpPr>
            <a:spLocks noChangeArrowheads="1"/>
          </p:cNvSpPr>
          <p:nvPr/>
        </p:nvSpPr>
        <p:spPr bwMode="auto">
          <a:xfrm>
            <a:off x="6350" y="115888"/>
            <a:ext cx="9144000" cy="6247864"/>
          </a:xfrm>
          <a:prstGeom prst="rect">
            <a:avLst/>
          </a:prstGeom>
          <a:noFill/>
          <a:ln w="9525">
            <a:noFill/>
            <a:miter lim="800000"/>
            <a:headEnd/>
            <a:tailEnd/>
          </a:ln>
        </p:spPr>
        <p:txBody>
          <a:bodyPr>
            <a:spAutoFit/>
          </a:bodyPr>
          <a:lstStyle/>
          <a:p>
            <a:pPr indent="450000" algn="just"/>
            <a:r>
              <a:rPr lang="ru-RU" sz="1000" dirty="0"/>
              <a:t>Ответственность за организацию либо содержание притона наступает лишь при неоднократном (два и более раз) предоставлении любого жилого или нежилого помещения одним и тем же или разным лицам для потребления наркотических средств или психотропных веществ. Поэтому не может считаться притоном помещение, которое предоставлялось для потребления наркотических средств или психотропных веществ посторонним лицам менее двух раз, и по обстоятельствам дела не усматривается стремление владельца помещения регулярно использовать его для аналогичных целей.</a:t>
            </a:r>
          </a:p>
          <a:p>
            <a:pPr indent="450000" algn="just"/>
            <a:endParaRPr lang="ru-RU" sz="1000" dirty="0"/>
          </a:p>
          <a:p>
            <a:pPr indent="450000" algn="just"/>
            <a:r>
              <a:rPr lang="ru-RU" sz="1000" dirty="0"/>
              <a:t>С субъективной стороны преступление предполагает только прямой умысел. При этом ответственность наступает независимо от того, преследовал ли виновный корыстную или какую-либо иную цель.</a:t>
            </a:r>
          </a:p>
          <a:p>
            <a:pPr indent="450000" algn="just"/>
            <a:endParaRPr lang="ru-RU" sz="1000" dirty="0"/>
          </a:p>
          <a:p>
            <a:pPr indent="450000" algn="just"/>
            <a:r>
              <a:rPr lang="ru-RU" sz="1000" dirty="0"/>
              <a:t>Участники организованной группы, причастные к созданию (организации) притона или его содержанию, независимо от конкретно выполняемых каждым из них действий подлежат ответственности по ч. 2 ст. </a:t>
            </a:r>
            <a:r>
              <a:rPr lang="ru-RU" sz="1000" dirty="0" smtClean="0"/>
              <a:t>232 УК РФ.</a:t>
            </a:r>
            <a:endParaRPr lang="ru-RU" sz="1000" dirty="0"/>
          </a:p>
          <a:p>
            <a:pPr indent="450000" algn="just"/>
            <a:endParaRPr lang="ru-RU" sz="1000" dirty="0"/>
          </a:p>
          <a:p>
            <a:pPr indent="450000" algn="just"/>
            <a:r>
              <a:rPr lang="ru-RU" sz="1000" dirty="0"/>
              <a:t>Незаконная выдача либо подделка рецептов или иных документов, дающих право на получение наркотических средств или психотропных веществ (ст. </a:t>
            </a:r>
            <a:r>
              <a:rPr lang="ru-RU" sz="1000" dirty="0" smtClean="0"/>
              <a:t>233 УК РФ) </a:t>
            </a:r>
            <a:r>
              <a:rPr lang="ru-RU" sz="1000" dirty="0"/>
              <a:t>с объективной стороны состоит: а) в незаконной, т.е. с нарушением установленного порядка, выдаче рецептов или иных документов, предоставляющих право на получение наркотических средств или психотропных веществ, либо б) в подделке таких документов.</a:t>
            </a:r>
          </a:p>
          <a:p>
            <a:pPr indent="450000" algn="just"/>
            <a:endParaRPr lang="ru-RU" sz="1000" dirty="0"/>
          </a:p>
          <a:p>
            <a:pPr indent="450000" algn="just"/>
            <a:r>
              <a:rPr lang="ru-RU" sz="1000" dirty="0"/>
              <a:t>Подделка рецепта или иного документа, дающего право на получение наркотического средства или психотропного вещества, полностью охватывается ст. </a:t>
            </a:r>
            <a:r>
              <a:rPr lang="ru-RU" sz="1000" dirty="0" smtClean="0"/>
              <a:t>233 УК РФ </a:t>
            </a:r>
            <a:r>
              <a:rPr lang="ru-RU" sz="1000" dirty="0"/>
              <a:t>и дополнительной квалификации по ст. </a:t>
            </a:r>
            <a:r>
              <a:rPr lang="ru-RU" sz="1000" dirty="0" smtClean="0"/>
              <a:t>327 УК РФ </a:t>
            </a:r>
            <a:r>
              <a:rPr lang="ru-RU" sz="1000" dirty="0"/>
              <a:t>не требует.</a:t>
            </a:r>
          </a:p>
          <a:p>
            <a:pPr indent="450000" algn="just"/>
            <a:endParaRPr lang="ru-RU" sz="1000" dirty="0"/>
          </a:p>
          <a:p>
            <a:pPr indent="450000" algn="just"/>
            <a:r>
              <a:rPr lang="ru-RU" sz="1000" dirty="0"/>
              <a:t>Рецепт - это составленное врачом на бланке установленного образца предписание о выдаче аптекой указанного в нем лекарственного препарата и его дозировке при употреблении больным. Иными документами, дающими право на получение наркотических средств или психотропных веществ, являются, например, лицензия на определенный вид деятельности, связанной с оборотом наркотиков или психотропных веществ, заявка медицинского учреждения на их получение для использования в лечебной практике, выписка из истории болезни стационарного больного.</a:t>
            </a:r>
          </a:p>
          <a:p>
            <a:pPr indent="450000" algn="just"/>
            <a:endParaRPr lang="ru-RU" sz="1000" dirty="0"/>
          </a:p>
          <a:p>
            <a:pPr indent="450000" algn="just"/>
            <a:r>
              <a:rPr lang="ru-RU" sz="1000" dirty="0"/>
              <a:t>Незаконной выдачей рецепта признается его выдача с нарушением установленных правил оформления или содержащего назначение наркотических средств или психотропных веществ без соответствующих медицинских показаний (например, указание в рецепте завышенного количества препарата).</a:t>
            </a:r>
          </a:p>
          <a:p>
            <a:pPr indent="450000" algn="just"/>
            <a:endParaRPr lang="ru-RU" sz="1000" dirty="0"/>
          </a:p>
          <a:p>
            <a:pPr indent="450000" algn="just"/>
            <a:r>
              <a:rPr lang="ru-RU" sz="1000" dirty="0"/>
              <a:t>Подделка рецептов или иных документов, дающих право на получение наркотических средств или </a:t>
            </a:r>
            <a:r>
              <a:rPr lang="ru-RU" sz="1000" dirty="0" err="1"/>
              <a:t>психоторопных</a:t>
            </a:r>
            <a:r>
              <a:rPr lang="ru-RU" sz="1000" dirty="0"/>
              <a:t> веществ, - это их составление с помощью фальсификации отдельных реквизитов: даты выдачи, подписи или печати врача, фамилии больного, а также полная их подделка, т.е. изготовление особого бланка и заполнение его на вымышленное имя с использованием поддельной печати.</a:t>
            </a:r>
          </a:p>
          <a:p>
            <a:pPr indent="450000" algn="just"/>
            <a:endParaRPr lang="ru-RU" sz="1000" dirty="0"/>
          </a:p>
          <a:p>
            <a:pPr indent="450000" algn="just"/>
            <a:r>
              <a:rPr lang="ru-RU" sz="1000" dirty="0"/>
              <a:t>Окончено преступление после совершения указанных действий независимо от того, было ли фактически получено наркотическое средство (психотропное вещество).</a:t>
            </a:r>
          </a:p>
          <a:p>
            <a:pPr indent="450000" algn="just"/>
            <a:endParaRPr lang="ru-RU" sz="1000" dirty="0"/>
          </a:p>
          <a:p>
            <a:pPr indent="450000" algn="just"/>
            <a:r>
              <a:rPr lang="ru-RU" sz="1000" dirty="0"/>
              <a:t>Субъектом является: а) лицо, наделенное правом выдачи рецептов или иных документов, по которым могут быть получены наркотики или психотропные вещества; б) иное лицо, подделавшее или незаконно выдавшее указанные документы.</a:t>
            </a:r>
          </a:p>
          <a:p>
            <a:pPr indent="450000" algn="just"/>
            <a:endParaRPr lang="ru-RU" sz="1000" dirty="0"/>
          </a:p>
          <a:p>
            <a:pPr indent="450000" algn="just"/>
            <a:r>
              <a:rPr lang="ru-RU" sz="1000" dirty="0"/>
              <a:t>Субъективная сторона - вина в форме прямого умысла. Получение по поддельному рецепту или иному подделанному документу наркотического средства или психотропного вещества помимо ст. </a:t>
            </a:r>
            <a:r>
              <a:rPr lang="ru-RU" sz="1000" dirty="0" smtClean="0"/>
              <a:t>233 УК РФ </a:t>
            </a:r>
            <a:r>
              <a:rPr lang="ru-RU" sz="1000" dirty="0"/>
              <a:t>влечет ответственность по ст. </a:t>
            </a:r>
            <a:r>
              <a:rPr lang="ru-RU" sz="1000" dirty="0" smtClean="0"/>
              <a:t>228 УК РФ </a:t>
            </a:r>
            <a:r>
              <a:rPr lang="ru-RU" sz="1000" dirty="0"/>
              <a:t>за их незаконное приобретение.</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14"/>
          <p:cNvSpPr>
            <a:spLocks noChangeArrowheads="1"/>
          </p:cNvSpPr>
          <p:nvPr/>
        </p:nvSpPr>
        <p:spPr bwMode="auto">
          <a:xfrm>
            <a:off x="7938" y="188913"/>
            <a:ext cx="89566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Незаконный оборот сильнодействующих или ядовитых веществ в целях сбыта (ст. </a:t>
            </a:r>
            <a:r>
              <a:rPr lang="ru-RU" sz="1400" b="1" dirty="0" smtClean="0"/>
              <a:t>234 УК РФ)</a:t>
            </a:r>
            <a:endParaRPr lang="ru-RU" sz="1400" b="1" dirty="0"/>
          </a:p>
        </p:txBody>
      </p:sp>
      <p:sp>
        <p:nvSpPr>
          <p:cNvPr id="2" name="Прямоугольник 1"/>
          <p:cNvSpPr/>
          <p:nvPr/>
        </p:nvSpPr>
        <p:spPr>
          <a:xfrm>
            <a:off x="0" y="620713"/>
            <a:ext cx="9144000" cy="5478423"/>
          </a:xfrm>
          <a:prstGeom prst="rect">
            <a:avLst/>
          </a:prstGeom>
        </p:spPr>
        <p:txBody>
          <a:bodyPr>
            <a:spAutoFit/>
          </a:bodyPr>
          <a:lstStyle/>
          <a:p>
            <a:pPr indent="450000" algn="just">
              <a:defRPr/>
            </a:pPr>
            <a:r>
              <a:rPr lang="ru-RU" sz="1000" dirty="0"/>
              <a:t>Предметом этого преступления выступают не являющиеся наркотическими средствами или психотропными веществами: а) сильнодействующие (например, клофелин, спорынья, люминал, элениум, хлороформ) и ядовитые вещества (например, </a:t>
            </a:r>
            <a:r>
              <a:rPr lang="ru-RU" sz="1000" dirty="0" err="1"/>
              <a:t>дихлорид</a:t>
            </a:r>
            <a:r>
              <a:rPr lang="ru-RU" sz="1000" dirty="0"/>
              <a:t> ртути, фенол (карболовая кислота), цианистый калий), а также б) оборудование для их изготовления и переработки,</a:t>
            </a:r>
          </a:p>
          <a:p>
            <a:pPr indent="450000" algn="just">
              <a:defRPr/>
            </a:pPr>
            <a:endParaRPr lang="ru-RU" sz="1000" dirty="0"/>
          </a:p>
          <a:p>
            <a:pPr indent="450000" algn="just">
              <a:defRPr/>
            </a:pPr>
            <a:r>
              <a:rPr lang="ru-RU" sz="1000" dirty="0"/>
              <a:t>Списки сильнодействующих и ядовитых веществ определены заключением Постоянного комитета по контролю наркотиков при Минздраве России. Перечень оборудования для их изготовления и переработки в настоящее время отсутствует. Объективную сторону преступления образует незаконное изготовление, переработка, приобретение, хранение, перевозка или пересылка названных веществ и оборудования в целях сбыта, а также их незаконный сбыт. Незаконными признаются действия, совершенные помимо установленных правил или без соответствующего разрешения (лицензии), выдаваемого государственными органами для обеспечения научной, медицинской и иной общественно полезной деятельности. </a:t>
            </a:r>
          </a:p>
          <a:p>
            <a:pPr indent="450000" algn="just">
              <a:defRPr/>
            </a:pPr>
            <a:endParaRPr lang="ru-RU" sz="1000" dirty="0"/>
          </a:p>
          <a:p>
            <a:pPr indent="450000" algn="just">
              <a:defRPr/>
            </a:pPr>
            <a:r>
              <a:rPr lang="ru-RU" sz="1000" dirty="0"/>
              <a:t>Изготовление сильнодействующих или ядовитых веществ - любые действия, в результате которых они были получены (выработаны) как из природного сырья, так и путем смешивания в определенных пропорциях из обычных, </a:t>
            </a:r>
            <a:r>
              <a:rPr lang="ru-RU" sz="1000" dirty="0" err="1"/>
              <a:t>невредоносных</a:t>
            </a:r>
            <a:r>
              <a:rPr lang="ru-RU" sz="1000" dirty="0"/>
              <a:t> веществ либо выделены из них. </a:t>
            </a:r>
          </a:p>
          <a:p>
            <a:pPr indent="450000" algn="just">
              <a:defRPr/>
            </a:pPr>
            <a:endParaRPr lang="ru-RU" sz="1000" dirty="0"/>
          </a:p>
          <a:p>
            <a:pPr indent="450000" algn="just">
              <a:defRPr/>
            </a:pPr>
            <a:r>
              <a:rPr lang="ru-RU" sz="1000" dirty="0"/>
              <a:t>Действия, состоящие в переработке, приобретении, хранении, перевозке, пересылке сильнодействующих и ядовитых веществ, полностью совпадают с одноименными признаками состава преступления, предусмотренного ст. 228 </a:t>
            </a:r>
            <a:r>
              <a:rPr lang="ru-RU" sz="1000" dirty="0" smtClean="0"/>
              <a:t>УК РФ </a:t>
            </a:r>
            <a:r>
              <a:rPr lang="ru-RU" sz="1000" dirty="0"/>
              <a:t>(см. выше).</a:t>
            </a:r>
          </a:p>
          <a:p>
            <a:pPr indent="450000" algn="just">
              <a:defRPr/>
            </a:pPr>
            <a:endParaRPr lang="ru-RU" sz="1000" dirty="0"/>
          </a:p>
          <a:p>
            <a:pPr indent="450000" algn="just">
              <a:defRPr/>
            </a:pPr>
            <a:r>
              <a:rPr lang="ru-RU" sz="1000" dirty="0"/>
              <a:t>Хищение сильнодействующих или ядовитых веществ влечет ответственность по соответствующим статьям главы 21 </a:t>
            </a:r>
            <a:r>
              <a:rPr lang="ru-RU" sz="1000" dirty="0" smtClean="0"/>
              <a:t>УК РФ </a:t>
            </a:r>
            <a:r>
              <a:rPr lang="ru-RU" sz="1000" dirty="0"/>
              <a:t>как преступление против собственности, а их последующее хранение с целью сбыта, а также переработка, перевозка, пересылка либо сбыт - по совокупности как хищение и преступление, предусмотренное ст. </a:t>
            </a:r>
            <a:r>
              <a:rPr lang="ru-RU" sz="1000" dirty="0" smtClean="0"/>
              <a:t>234 УК РФ.</a:t>
            </a:r>
            <a:endParaRPr lang="ru-RU" sz="1000" dirty="0"/>
          </a:p>
          <a:p>
            <a:pPr indent="450000" algn="just">
              <a:defRPr/>
            </a:pPr>
            <a:endParaRPr lang="ru-RU" sz="1000" dirty="0"/>
          </a:p>
          <a:p>
            <a:pPr indent="450000" algn="just">
              <a:defRPr/>
            </a:pPr>
            <a:r>
              <a:rPr lang="ru-RU" sz="1000" dirty="0"/>
              <a:t>Незаконный сбыт сильнодействующих или ядовитых веществ, а также оборудования для их изготовления или переработки - это любые способы их возмездной или безвозмездной реализации (продажа, дарение, обмен, уплата долга, передача на время).</a:t>
            </a:r>
          </a:p>
          <a:p>
            <a:pPr indent="450000" algn="just">
              <a:defRPr/>
            </a:pPr>
            <a:endParaRPr lang="ru-RU" sz="1000" dirty="0"/>
          </a:p>
          <a:p>
            <a:pPr indent="450000" algn="just">
              <a:defRPr/>
            </a:pPr>
            <a:r>
              <a:rPr lang="ru-RU" sz="1000" b="1" dirty="0"/>
              <a:t>Субъективная сторона </a:t>
            </a:r>
            <a:r>
              <a:rPr lang="ru-RU" sz="1000" dirty="0"/>
              <a:t>- вина в форме прямого умысла при наличии цели сбыта (при незаконных изготовлении, переработке, приобретении, хранении, перевозке или пересылке сильнодействующих или ядовитых веществ).</a:t>
            </a:r>
          </a:p>
          <a:p>
            <a:pPr indent="450000" algn="just">
              <a:defRPr/>
            </a:pPr>
            <a:endParaRPr lang="ru-RU" sz="1000" dirty="0"/>
          </a:p>
          <a:p>
            <a:pPr indent="450000" algn="just">
              <a:defRPr/>
            </a:pPr>
            <a:r>
              <a:rPr lang="ru-RU" sz="1000" dirty="0"/>
              <a:t>Квалифицирующими признаками преступления являются: совершение его группой лиц по предварительному сговору </a:t>
            </a:r>
            <a:r>
              <a:rPr lang="ru-RU" sz="1000" dirty="0" smtClean="0"/>
              <a:t>(ч</a:t>
            </a:r>
            <a:r>
              <a:rPr lang="ru-RU" sz="1000" dirty="0"/>
              <a:t>. 2), а также организованной группой либо в отношении сильнодействующих веществ в крупном размере (ч. 3). При этом следует учитывать, что в настоящее время официально крупный размер этих веществ не определен. Поэтому его необходимо устанавливать экспертным путем с учетом особенностей воздействия того или иного вещества на организм человека.</a:t>
            </a:r>
          </a:p>
          <a:p>
            <a:pPr indent="450000" algn="just">
              <a:defRPr/>
            </a:pPr>
            <a:endParaRPr lang="ru-RU" sz="1000" dirty="0"/>
          </a:p>
          <a:p>
            <a:pPr indent="450000" algn="just">
              <a:defRPr/>
            </a:pPr>
            <a:r>
              <a:rPr lang="ru-RU" sz="1000" dirty="0"/>
              <a:t>По ч. 4 ст. 234 </a:t>
            </a:r>
            <a:r>
              <a:rPr lang="ru-RU" sz="1000" dirty="0" smtClean="0"/>
              <a:t>УК РФ </a:t>
            </a:r>
            <a:r>
              <a:rPr lang="ru-RU" sz="1000" dirty="0"/>
              <a:t>наступает ответственность за нарушение правил производства, приобретения, хранения, учета, отпуска, перевозки или пересылки сильнодействующих или ядовитых веществ, если это повлекло их хищение либо причинение иного существенного вреда</a:t>
            </a:r>
            <a:r>
              <a:rPr lang="ru-RU" sz="1000" dirty="0" smtClean="0"/>
              <a:t>.</a:t>
            </a:r>
            <a:endParaRPr lang="ru-RU" sz="1000" dirty="0"/>
          </a:p>
          <a:p>
            <a:pPr indent="450000" algn="just">
              <a:defRPr/>
            </a:pPr>
            <a:r>
              <a:rPr lang="ru-RU" sz="1000" dirty="0"/>
              <a:t>Субъект преступления по ч. 1-3 ст. </a:t>
            </a:r>
            <a:r>
              <a:rPr lang="ru-RU" sz="1000" dirty="0" smtClean="0"/>
              <a:t>234 УК РФ </a:t>
            </a:r>
            <a:r>
              <a:rPr lang="ru-RU" sz="1000" dirty="0"/>
              <a:t>- лицо, достигшее 16-летнего возраста; по ч. 4 данной статьи - лицо, которое обязано соблюдать установленный порядок оборота этих веществ (специальный субъект).</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54275" name="Text Box 3"/>
          <p:cNvSpPr txBox="1">
            <a:spLocks noChangeArrowheads="1"/>
          </p:cNvSpPr>
          <p:nvPr/>
        </p:nvSpPr>
        <p:spPr bwMode="auto">
          <a:xfrm>
            <a:off x="0" y="1844675"/>
            <a:ext cx="9036050" cy="1917700"/>
          </a:xfrm>
          <a:prstGeom prst="rect">
            <a:avLst/>
          </a:prstGeom>
          <a:noFill/>
          <a:ln w="9525">
            <a:noFill/>
            <a:miter lim="800000"/>
            <a:headEnd/>
            <a:tailEnd/>
          </a:ln>
          <a:effectLst/>
        </p:spPr>
        <p:txBody>
          <a:bodyPr/>
          <a:lstStyle/>
          <a:p>
            <a:pPr eaLnBrk="0" hangingPunct="0">
              <a:spcBef>
                <a:spcPct val="50000"/>
              </a:spcBef>
              <a:buFontTx/>
              <a:buChar char="•"/>
            </a:pPr>
            <a:r>
              <a:rPr lang="ru-RU" sz="2400">
                <a:latin typeface="Segoe Print" pitchFamily="2" charset="0"/>
                <a:hlinkClick r:id="rId3" action="ppaction://hlinksldjump"/>
              </a:rPr>
              <a:t>Вопросы к теме</a:t>
            </a:r>
            <a:endParaRPr lang="ru-RU" sz="2400">
              <a:latin typeface="Segoe Print" pitchFamily="2" charset="0"/>
              <a:hlinkClick r:id="rId4" action="ppaction://hlinksldjump"/>
            </a:endParaRPr>
          </a:p>
          <a:p>
            <a:pPr eaLnBrk="0" hangingPunct="0">
              <a:spcBef>
                <a:spcPct val="50000"/>
              </a:spcBef>
              <a:buFontTx/>
              <a:buChar char="•"/>
            </a:pPr>
            <a:r>
              <a:rPr lang="ru-RU" sz="2400">
                <a:latin typeface="Segoe Print" pitchFamily="2" charset="0"/>
                <a:hlinkClick r:id="rId5" action="ppaction://hlinksldjump"/>
              </a:rPr>
              <a:t>Список литературы</a:t>
            </a:r>
          </a:p>
          <a:p>
            <a:pPr eaLnBrk="0" hangingPunct="0">
              <a:spcBef>
                <a:spcPct val="50000"/>
              </a:spcBef>
              <a:buFontTx/>
              <a:buChar char="•"/>
            </a:pPr>
            <a:r>
              <a:rPr lang="ru-RU" sz="2400">
                <a:latin typeface="Segoe Print" pitchFamily="2" charset="0"/>
                <a:hlinkClick r:id="rId6" action="ppaction://hlinksldjump"/>
              </a:rPr>
              <a:t>Тематика для написания контрольных и курсовых работ</a:t>
            </a:r>
            <a:endParaRPr lang="ru-RU" sz="2400">
              <a:latin typeface="Segoe Print" pitchFamily="2" charset="0"/>
            </a:endParaRPr>
          </a:p>
          <a:p>
            <a:pPr eaLnBrk="0" hangingPunct="0">
              <a:spcBef>
                <a:spcPct val="50000"/>
              </a:spcBef>
              <a:buFontTx/>
              <a:buChar char="•"/>
            </a:pPr>
            <a:r>
              <a:rPr lang="ru-RU" b="1">
                <a:solidFill>
                  <a:srgbClr val="FF3300"/>
                </a:solidFill>
                <a:latin typeface="Segoe Print" pitchFamily="2" charset="0"/>
              </a:rPr>
              <a:t>Лекция</a:t>
            </a:r>
            <a:endParaRPr lang="ru-RU" sz="2400">
              <a:latin typeface="Segoe Print" pitchFamily="2" charset="0"/>
            </a:endParaRPr>
          </a:p>
        </p:txBody>
      </p:sp>
      <p:sp>
        <p:nvSpPr>
          <p:cNvPr id="54276" name="Rectangle 20"/>
          <p:cNvSpPr>
            <a:spLocks noChangeArrowheads="1"/>
          </p:cNvSpPr>
          <p:nvPr/>
        </p:nvSpPr>
        <p:spPr bwMode="auto">
          <a:xfrm>
            <a:off x="0" y="2825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Объект преступления</a:t>
            </a:r>
          </a:p>
          <a:p>
            <a:pPr algn="ctr"/>
            <a:endParaRPr lang="ru-RU" sz="1400" b="1">
              <a:latin typeface="Arial" charset="0"/>
            </a:endParaRPr>
          </a:p>
        </p:txBody>
      </p:sp>
      <p:sp>
        <p:nvSpPr>
          <p:cNvPr id="10"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Управляющая кнопка: возврат 12">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5" name="39.wav">
            <a:hlinkClick r:id="" action="ppaction://media"/>
          </p:cNvPr>
          <p:cNvPicPr>
            <a:picLocks noRot="1" noChangeAspect="1"/>
          </p:cNvPicPr>
          <p:nvPr>
            <a:audioFile r:link="rId1"/>
          </p:nvPr>
        </p:nvPicPr>
        <p:blipFill>
          <a:blip r:embed="rId9" cstate="print"/>
          <a:stretch>
            <a:fillRect/>
          </a:stretch>
        </p:blipFill>
        <p:spPr>
          <a:xfrm>
            <a:off x="1043608" y="400506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828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14"/>
          <p:cNvSpPr>
            <a:spLocks noChangeArrowheads="1"/>
          </p:cNvSpPr>
          <p:nvPr/>
        </p:nvSpPr>
        <p:spPr bwMode="auto">
          <a:xfrm>
            <a:off x="7938" y="188913"/>
            <a:ext cx="8956675" cy="57626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Незаконное занятие частной медицинской практикой или частной фармацевтической </a:t>
            </a:r>
          </a:p>
          <a:p>
            <a:pPr algn="ctr" eaLnBrk="0" hangingPunct="0">
              <a:spcBef>
                <a:spcPct val="50000"/>
              </a:spcBef>
            </a:pPr>
            <a:r>
              <a:rPr lang="ru-RU" sz="1400" b="1" dirty="0"/>
              <a:t>деятельностью (ст. </a:t>
            </a:r>
            <a:r>
              <a:rPr lang="ru-RU" sz="1400" b="1" dirty="0" smtClean="0"/>
              <a:t>235 УК РФ)</a:t>
            </a:r>
            <a:endParaRPr lang="ru-RU" sz="1400" b="1" dirty="0"/>
          </a:p>
        </p:txBody>
      </p:sp>
      <p:sp>
        <p:nvSpPr>
          <p:cNvPr id="2" name="Прямоугольник 1"/>
          <p:cNvSpPr/>
          <p:nvPr/>
        </p:nvSpPr>
        <p:spPr>
          <a:xfrm>
            <a:off x="0" y="836613"/>
            <a:ext cx="9144000" cy="4293483"/>
          </a:xfrm>
          <a:prstGeom prst="rect">
            <a:avLst/>
          </a:prstGeom>
        </p:spPr>
        <p:txBody>
          <a:bodyPr>
            <a:spAutoFit/>
          </a:bodyPr>
          <a:lstStyle/>
          <a:p>
            <a:pPr indent="450000" algn="just">
              <a:defRPr/>
            </a:pPr>
            <a:r>
              <a:rPr lang="ru-RU" sz="1050" dirty="0"/>
              <a:t>Статья </a:t>
            </a:r>
            <a:r>
              <a:rPr lang="ru-RU" sz="1050" dirty="0" smtClean="0"/>
              <a:t>235 УК РФ </a:t>
            </a:r>
            <a:r>
              <a:rPr lang="ru-RU" sz="1050" dirty="0"/>
              <a:t>в ч. 1 предусматривает ответственность за занятие частной медицинской практикой или частной фармацевтической деятельностью лицом, не имеющим лицензии на избранный вид деятельности, если это повлекло по неосторожности причинение вреда здоровью человека.</a:t>
            </a:r>
          </a:p>
          <a:p>
            <a:pPr indent="450000" algn="just">
              <a:defRPr/>
            </a:pPr>
            <a:endParaRPr lang="ru-RU" sz="1050" dirty="0"/>
          </a:p>
          <a:p>
            <a:pPr indent="450000" algn="just">
              <a:defRPr/>
            </a:pPr>
            <a:r>
              <a:rPr lang="ru-RU" sz="1050" dirty="0"/>
              <a:t>То же деяние, повлекшее по неосторожности смерть человека, влечет ответственность по ч. 2 этой статьи.</a:t>
            </a:r>
          </a:p>
          <a:p>
            <a:pPr indent="450000" algn="just">
              <a:defRPr/>
            </a:pPr>
            <a:endParaRPr lang="ru-RU" sz="1050" dirty="0"/>
          </a:p>
          <a:p>
            <a:pPr indent="450000" algn="just">
              <a:defRPr/>
            </a:pPr>
            <a:r>
              <a:rPr lang="ru-RU" sz="1050" dirty="0"/>
              <a:t>Объектом преступления является здоровье населения. Незаконная частная медицинская или фармацевтическая деятельность осуществляется без соответствующего контроля, в связи с чем больные получают некачественную медицинскую или фармацевтическую услугу, следствием чего может стать ухудшение состояния здоровья больного, приобретение новой болезни либо даже смертельный исход.</a:t>
            </a:r>
          </a:p>
          <a:p>
            <a:pPr indent="450000" algn="just">
              <a:defRPr/>
            </a:pPr>
            <a:endParaRPr lang="ru-RU" sz="1050" dirty="0"/>
          </a:p>
          <a:p>
            <a:pPr indent="450000" algn="just">
              <a:defRPr/>
            </a:pPr>
            <a:r>
              <a:rPr lang="ru-RU" sz="1050" dirty="0"/>
              <a:t>Под медицинской практикой понимается деятельность по диагностированию состояния здоровья, оказанию больным лечебных услуг, наблюдению и уходу за ними.</a:t>
            </a:r>
          </a:p>
          <a:p>
            <a:pPr indent="450000" algn="just">
              <a:defRPr/>
            </a:pPr>
            <a:endParaRPr lang="ru-RU" sz="1050" dirty="0"/>
          </a:p>
          <a:p>
            <a:pPr indent="450000" algn="just">
              <a:defRPr/>
            </a:pPr>
            <a:r>
              <a:rPr lang="ru-RU" sz="1050" dirty="0"/>
              <a:t>Фармацевтическая деятельность - деятельность по производству фармакологических (лекарственных) препаратов.</a:t>
            </a:r>
          </a:p>
          <a:p>
            <a:pPr indent="450000" algn="just">
              <a:defRPr/>
            </a:pPr>
            <a:endParaRPr lang="ru-RU" sz="1050" dirty="0"/>
          </a:p>
          <a:p>
            <a:pPr indent="450000" algn="just">
              <a:defRPr/>
            </a:pPr>
            <a:r>
              <a:rPr lang="ru-RU" sz="1050" dirty="0"/>
              <a:t>Частная медицинская или фармацевтическая деятельность считается противозаконной, если она осуществляется без лицензии, либо на основании лицензии, выданной другому лицу, либо с </a:t>
            </a:r>
            <a:r>
              <a:rPr lang="ru-RU" sz="1050" dirty="0" err="1"/>
              <a:t>непереоформленной</a:t>
            </a:r>
            <a:r>
              <a:rPr lang="ru-RU" sz="1050" dirty="0"/>
              <a:t> лицензией (например, в случаях утраты лицензии, изменения паспортных данных физического лица или изменения наименования юридического лица), либо по лицензии с оконченным сроком действия (лицензия выдается на определенный срок).</a:t>
            </a:r>
          </a:p>
          <a:p>
            <a:pPr indent="450000" algn="just">
              <a:defRPr/>
            </a:pPr>
            <a:endParaRPr lang="ru-RU" sz="1050" dirty="0"/>
          </a:p>
          <a:p>
            <a:pPr indent="450000" algn="just">
              <a:defRPr/>
            </a:pPr>
            <a:r>
              <a:rPr lang="ru-RU" sz="1050" dirty="0"/>
              <a:t>Обязательным признаком состава преступления является наступление вредных последствий: причинение по неосторожности вреда здоровью (ч. 1 ст. </a:t>
            </a:r>
            <a:r>
              <a:rPr lang="ru-RU" sz="1050" dirty="0" smtClean="0"/>
              <a:t>235 УК РФ) </a:t>
            </a:r>
            <a:r>
              <a:rPr lang="ru-RU" sz="1050" dirty="0"/>
              <a:t>либо смерти человека (ч. 2 ст. </a:t>
            </a:r>
            <a:r>
              <a:rPr lang="ru-RU" sz="1050" dirty="0" smtClean="0"/>
              <a:t>235 УК РФ). </a:t>
            </a:r>
            <a:endParaRPr lang="ru-RU" sz="1050" dirty="0"/>
          </a:p>
          <a:p>
            <a:pPr indent="450000" algn="just">
              <a:defRPr/>
            </a:pPr>
            <a:endParaRPr lang="ru-RU" sz="1050" dirty="0"/>
          </a:p>
          <a:p>
            <a:pPr indent="450000" algn="just">
              <a:defRPr/>
            </a:pPr>
            <a:r>
              <a:rPr lang="ru-RU" sz="1050" dirty="0"/>
              <a:t>Субъектом преступления является лицо, осуществляющее без лицензии медицинскую практику либо фармацевтическую деятельность. </a:t>
            </a:r>
          </a:p>
          <a:p>
            <a:pPr indent="450000" algn="just">
              <a:defRPr/>
            </a:pPr>
            <a:endParaRPr lang="ru-RU" sz="1050" dirty="0"/>
          </a:p>
          <a:p>
            <a:pPr indent="450000" algn="just">
              <a:defRPr/>
            </a:pPr>
            <a:r>
              <a:rPr lang="ru-RU" sz="1050" dirty="0"/>
              <a:t>Субъективная сторона преступления - вина в форме неосторожности.</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14"/>
          <p:cNvSpPr>
            <a:spLocks noChangeArrowheads="1"/>
          </p:cNvSpPr>
          <p:nvPr/>
        </p:nvSpPr>
        <p:spPr bwMode="auto">
          <a:xfrm>
            <a:off x="7938" y="188913"/>
            <a:ext cx="89566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Нарушение санитарно-эпидемиологических правил (ст. </a:t>
            </a:r>
            <a:r>
              <a:rPr lang="ru-RU" sz="1600" b="1" dirty="0" smtClean="0"/>
              <a:t>236 УК РФ)</a:t>
            </a:r>
            <a:endParaRPr lang="ru-RU" sz="1600" b="1" dirty="0"/>
          </a:p>
        </p:txBody>
      </p:sp>
      <p:sp>
        <p:nvSpPr>
          <p:cNvPr id="2" name="Прямоугольник 1"/>
          <p:cNvSpPr/>
          <p:nvPr/>
        </p:nvSpPr>
        <p:spPr>
          <a:xfrm>
            <a:off x="0" y="836613"/>
            <a:ext cx="9144000" cy="3970337"/>
          </a:xfrm>
          <a:prstGeom prst="rect">
            <a:avLst/>
          </a:prstGeom>
        </p:spPr>
        <p:txBody>
          <a:bodyPr>
            <a:spAutoFit/>
          </a:bodyPr>
          <a:lstStyle/>
          <a:p>
            <a:pPr indent="450000" algn="just">
              <a:defRPr/>
            </a:pPr>
            <a:r>
              <a:rPr lang="ru-RU" sz="1050" dirty="0"/>
              <a:t>В соответствии со ст. </a:t>
            </a:r>
            <a:r>
              <a:rPr lang="ru-RU" sz="1050" dirty="0" smtClean="0"/>
              <a:t>236 УК РФ </a:t>
            </a:r>
            <a:r>
              <a:rPr lang="ru-RU" sz="1050" dirty="0"/>
              <a:t>преступлением признается нарушение санитарно-эпидемиологических правил, повлекшее по неосторожности массовое заболевание или отравление людей.</a:t>
            </a:r>
          </a:p>
          <a:p>
            <a:pPr indent="450000" algn="just">
              <a:defRPr/>
            </a:pPr>
            <a:endParaRPr lang="ru-RU" sz="1050" dirty="0"/>
          </a:p>
          <a:p>
            <a:pPr indent="450000" algn="just">
              <a:defRPr/>
            </a:pPr>
            <a:r>
              <a:rPr lang="ru-RU" sz="1050" dirty="0"/>
              <a:t>То же деяние, повлекшее по неосторожности смерть человека, влечет повышенную ответственность по ч. 2 ст. </a:t>
            </a:r>
            <a:r>
              <a:rPr lang="ru-RU" sz="1050" dirty="0" smtClean="0"/>
              <a:t>236 УК РФ.</a:t>
            </a:r>
            <a:endParaRPr lang="ru-RU" sz="1050" dirty="0"/>
          </a:p>
          <a:p>
            <a:pPr indent="450000" algn="just">
              <a:defRPr/>
            </a:pPr>
            <a:endParaRPr lang="ru-RU" sz="1050" dirty="0"/>
          </a:p>
          <a:p>
            <a:pPr indent="450000" algn="just">
              <a:defRPr/>
            </a:pPr>
            <a:r>
              <a:rPr lang="ru-RU" sz="1050" dirty="0"/>
              <a:t>Объектом предусмотренного данной статьей преступления являются безопасные условия существования человека, исключающие возможность: вредного воздействия на человека факторов среды обитания, распространения среди населения массовых инфекционных заболеваний (отравлений). </a:t>
            </a:r>
          </a:p>
          <a:p>
            <a:pPr indent="450000" algn="just">
              <a:defRPr/>
            </a:pPr>
            <a:endParaRPr lang="ru-RU" sz="1050" dirty="0"/>
          </a:p>
          <a:p>
            <a:pPr indent="450000" algn="just">
              <a:defRPr/>
            </a:pPr>
            <a:r>
              <a:rPr lang="ru-RU" sz="1050" dirty="0"/>
              <a:t>Нарушением санитарно-эпидемиологических правил может признаваться, например, выпуск и сбыт продовольственных и промышленных товаров, содержащих возбудителей заразных заболеваний; низкое качество работы предприятий общественного питания (плохое мытье посуды, недостаточная термическая обработка субпродуктов и т.д.); не обеспечение должного качества воды (отсутствие фильтров, химической обработки и т.п.); невыполнение карантинных мероприятий (например, обязательной изоляции и госпитализации инфекционных больных); применение опасных видов сырья, материалов и технологий без согласования с органами санитарно-эпидемиологической службы и т.д.</a:t>
            </a:r>
          </a:p>
          <a:p>
            <a:pPr indent="450000" algn="just">
              <a:defRPr/>
            </a:pPr>
            <a:endParaRPr lang="ru-RU" sz="1050" dirty="0"/>
          </a:p>
          <a:p>
            <a:pPr indent="450000" algn="just">
              <a:defRPr/>
            </a:pPr>
            <a:r>
              <a:rPr lang="ru-RU" sz="1050" dirty="0"/>
              <a:t>Вред здоровью, требующий медицинского вмешательства, может быть легким, средней тяжести либо тяжким. Отравление представляет собой интоксикацию организма. Заболевание и отравление следует считать массовым, если число пострадавших превышает количество пациентов (в том числе и не обратившихся за медицинской помощью), которое по нормам или по практике может быть принято врачом соответствующего профиля в течение рабочего дня.</a:t>
            </a:r>
          </a:p>
          <a:p>
            <a:pPr indent="450000" algn="just">
              <a:defRPr/>
            </a:pPr>
            <a:endParaRPr lang="ru-RU" sz="1050" b="1" dirty="0"/>
          </a:p>
          <a:p>
            <a:pPr indent="450000" algn="just">
              <a:defRPr/>
            </a:pPr>
            <a:r>
              <a:rPr lang="ru-RU" sz="1050" b="1" dirty="0"/>
              <a:t>Субъект преступления </a:t>
            </a:r>
            <a:r>
              <a:rPr lang="ru-RU" sz="1050" dirty="0"/>
              <a:t>- лицо, достигшее шестнадцати лет, обязанное соблюдать соответствующие правила.</a:t>
            </a:r>
          </a:p>
          <a:p>
            <a:pPr indent="450000" algn="just">
              <a:defRPr/>
            </a:pPr>
            <a:endParaRPr lang="ru-RU" sz="1050" dirty="0"/>
          </a:p>
          <a:p>
            <a:pPr indent="450000" algn="just">
              <a:defRPr/>
            </a:pPr>
            <a:r>
              <a:rPr lang="ru-RU" sz="1050" dirty="0"/>
              <a:t>Рассматриваемое преступление имеет неосторожную форму вины.</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14"/>
          <p:cNvSpPr>
            <a:spLocks noChangeArrowheads="1"/>
          </p:cNvSpPr>
          <p:nvPr/>
        </p:nvSpPr>
        <p:spPr bwMode="auto">
          <a:xfrm>
            <a:off x="7938" y="188913"/>
            <a:ext cx="8956675" cy="6477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Сокрытие информации об обстоятельствах, создающих опасность для жизни</a:t>
            </a:r>
          </a:p>
          <a:p>
            <a:pPr algn="ctr" eaLnBrk="0" hangingPunct="0">
              <a:spcBef>
                <a:spcPct val="50000"/>
              </a:spcBef>
            </a:pPr>
            <a:r>
              <a:rPr lang="ru-RU" sz="1600" b="1" dirty="0"/>
              <a:t> или здоровья людей (ст. </a:t>
            </a:r>
            <a:r>
              <a:rPr lang="ru-RU" sz="1600" b="1" dirty="0" smtClean="0"/>
              <a:t>237 УК РФ)</a:t>
            </a:r>
            <a:endParaRPr lang="ru-RU" sz="1600" b="1" dirty="0"/>
          </a:p>
        </p:txBody>
      </p:sp>
      <p:sp>
        <p:nvSpPr>
          <p:cNvPr id="2" name="Прямоугольник 1"/>
          <p:cNvSpPr/>
          <p:nvPr/>
        </p:nvSpPr>
        <p:spPr>
          <a:xfrm>
            <a:off x="0" y="892175"/>
            <a:ext cx="9144000" cy="4616450"/>
          </a:xfrm>
          <a:prstGeom prst="rect">
            <a:avLst/>
          </a:prstGeom>
        </p:spPr>
        <p:txBody>
          <a:bodyPr>
            <a:spAutoFit/>
          </a:bodyPr>
          <a:lstStyle/>
          <a:p>
            <a:pPr indent="450000" algn="just">
              <a:defRPr/>
            </a:pPr>
            <a:r>
              <a:rPr lang="ru-RU" sz="1050" dirty="0"/>
              <a:t>Статья </a:t>
            </a:r>
            <a:r>
              <a:rPr lang="ru-RU" sz="1050" dirty="0" smtClean="0"/>
              <a:t>237 УК РФ </a:t>
            </a:r>
            <a:r>
              <a:rPr lang="ru-RU" sz="1050" dirty="0"/>
              <a:t>предусматривает ответственность за сокрытие или искажение информации о событиях, фактах или явлениях, создающих опасность для жизни или здоровья людей либо для окружающей среды, совершенные лицом, обязанным обеспечивать население такой информацией (ч. 1 ст. </a:t>
            </a:r>
            <a:r>
              <a:rPr lang="ru-RU" sz="1050" dirty="0" smtClean="0"/>
              <a:t>237 УК РФ).</a:t>
            </a:r>
            <a:endParaRPr lang="ru-RU" sz="1050" dirty="0"/>
          </a:p>
          <a:p>
            <a:pPr indent="450000" algn="just">
              <a:defRPr/>
            </a:pPr>
            <a:endParaRPr lang="ru-RU" sz="1050" dirty="0"/>
          </a:p>
          <a:p>
            <a:pPr indent="450000" algn="just">
              <a:defRPr/>
            </a:pPr>
            <a:r>
              <a:rPr lang="ru-RU" sz="1050" dirty="0"/>
              <a:t>Те же деяния, если они совершены лицом, занимающим государственную должность Российской Федерации или государственную должность субъекта Российской Федерации, а равно главой органа местного самоуправления либо если в результате таких деяний причинен вред здоровью человека или наступили иные тяжкие последствия, влекут более строгую ответственность по ч. 2 этой статьи.</a:t>
            </a:r>
          </a:p>
          <a:p>
            <a:pPr indent="450000" algn="just">
              <a:defRPr/>
            </a:pPr>
            <a:endParaRPr lang="ru-RU" sz="1050" dirty="0"/>
          </a:p>
          <a:p>
            <a:pPr indent="450000" algn="just">
              <a:defRPr/>
            </a:pPr>
            <a:r>
              <a:rPr lang="ru-RU" sz="1050" dirty="0"/>
              <a:t>Преступление посягает на здоровье населения. Вред причиняется факторами, опасными для людей, но он становится возможным потому, что люди, не получив вовремя информации об этих факторах, не могут принять мер по их предупреждению или защите себя от их действия. Таким образом, причиной вредных последствий являются преимущественно не сами опасные события, факты и явления, а отсутствие своевременной информации о них.</a:t>
            </a:r>
          </a:p>
          <a:p>
            <a:pPr indent="450000" algn="just">
              <a:defRPr/>
            </a:pPr>
            <a:endParaRPr lang="ru-RU" sz="1050" dirty="0"/>
          </a:p>
          <a:p>
            <a:pPr indent="450000" algn="just">
              <a:defRPr/>
            </a:pPr>
            <a:r>
              <a:rPr lang="ru-RU" sz="1050" dirty="0"/>
              <a:t>Под сокрытием информации понимается утаивание соответствующих сведений, т.е. несообщение о них общественности и органам, уполномоченным на принятие мер по устранению такой опасности в установленном порядке либо невыдача конкретным лицам по их законным требованиям.</a:t>
            </a:r>
          </a:p>
          <a:p>
            <a:pPr indent="450000" algn="just">
              <a:defRPr/>
            </a:pPr>
            <a:endParaRPr lang="ru-RU" sz="1050" dirty="0"/>
          </a:p>
          <a:p>
            <a:pPr indent="450000" algn="just">
              <a:defRPr/>
            </a:pPr>
            <a:r>
              <a:rPr lang="ru-RU" sz="1050" dirty="0"/>
              <a:t>Искажение информации - это предоставление заведомо ложных сведений, вводящее заинтересованных лиц в заблуждение относительно наличности и размеров опасности.</a:t>
            </a:r>
          </a:p>
          <a:p>
            <a:pPr indent="450000" algn="just">
              <a:defRPr/>
            </a:pPr>
            <a:endParaRPr lang="ru-RU" sz="1050" dirty="0"/>
          </a:p>
          <a:p>
            <a:pPr indent="450000" algn="just">
              <a:defRPr/>
            </a:pPr>
            <a:r>
              <a:rPr lang="ru-RU" sz="1050" dirty="0"/>
              <a:t>Сокрытие информации либо искажение информации по ч. 1 ст. </a:t>
            </a:r>
            <a:r>
              <a:rPr lang="ru-RU" sz="1050" dirty="0" smtClean="0"/>
              <a:t>237 УК РФ </a:t>
            </a:r>
            <a:r>
              <a:rPr lang="ru-RU" sz="1050" dirty="0"/>
              <a:t>-преступление умышленное, это преступление с формальным составом, поэтому вина определяется по отношению к самому деянию. По ч. 2 вина, как об этом сказано в самой норме, неосторожная.</a:t>
            </a:r>
          </a:p>
          <a:p>
            <a:pPr indent="450000" algn="just">
              <a:defRPr/>
            </a:pPr>
            <a:endParaRPr lang="ru-RU" sz="1050" dirty="0"/>
          </a:p>
          <a:p>
            <a:pPr indent="450000" algn="just">
              <a:defRPr/>
            </a:pPr>
            <a:r>
              <a:rPr lang="ru-RU" sz="1050" dirty="0"/>
              <a:t>Преступление, предусмотренное ч. 2, совершенное с причинением тяжких последствий, имеет двойную форму вины. Само деяние совершается умышленно, отношение же к последствиям неосторожное.</a:t>
            </a:r>
          </a:p>
          <a:p>
            <a:pPr indent="450000" algn="just">
              <a:defRPr/>
            </a:pPr>
            <a:endParaRPr lang="ru-RU" sz="1050" dirty="0"/>
          </a:p>
          <a:p>
            <a:pPr indent="450000" algn="just">
              <a:defRPr/>
            </a:pPr>
            <a:r>
              <a:rPr lang="ru-RU" sz="1050" dirty="0"/>
              <a:t>Субъектом преступления, предусмотренного ч. 1 ст. </a:t>
            </a:r>
            <a:r>
              <a:rPr lang="ru-RU" sz="1050" dirty="0" smtClean="0"/>
              <a:t>237 УК РФ, </a:t>
            </a:r>
            <a:r>
              <a:rPr lang="ru-RU" sz="1050" dirty="0"/>
              <a:t>является лицо, достигшее 16-летнего возраста, обязанное обеспечивать население соответствующей информацией.</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5" name="Rectangle 14"/>
          <p:cNvSpPr>
            <a:spLocks noChangeArrowheads="1"/>
          </p:cNvSpPr>
          <p:nvPr/>
        </p:nvSpPr>
        <p:spPr bwMode="auto">
          <a:xfrm>
            <a:off x="7938" y="188913"/>
            <a:ext cx="8956675" cy="6477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Производство, хранение, перевозка либо сбыт товаров и продукции, выполнение работ или </a:t>
            </a:r>
          </a:p>
          <a:p>
            <a:pPr algn="ctr" eaLnBrk="0" hangingPunct="0">
              <a:spcBef>
                <a:spcPct val="50000"/>
              </a:spcBef>
            </a:pPr>
            <a:r>
              <a:rPr lang="ru-RU" sz="1400" b="1" dirty="0"/>
              <a:t>оказание услуг, не отвечающих требованиям безопасности (ст. </a:t>
            </a:r>
            <a:r>
              <a:rPr lang="ru-RU" sz="1400" b="1" dirty="0" smtClean="0"/>
              <a:t>238 УК РФ)</a:t>
            </a:r>
            <a:endParaRPr lang="ru-RU" sz="1400" b="1" dirty="0"/>
          </a:p>
        </p:txBody>
      </p:sp>
      <p:sp>
        <p:nvSpPr>
          <p:cNvPr id="2" name="Прямоугольник 1"/>
          <p:cNvSpPr/>
          <p:nvPr/>
        </p:nvSpPr>
        <p:spPr>
          <a:xfrm>
            <a:off x="0" y="892175"/>
            <a:ext cx="9144000" cy="5016758"/>
          </a:xfrm>
          <a:prstGeom prst="rect">
            <a:avLst/>
          </a:prstGeom>
        </p:spPr>
        <p:txBody>
          <a:bodyPr>
            <a:spAutoFit/>
          </a:bodyPr>
          <a:lstStyle/>
          <a:p>
            <a:pPr indent="450000" algn="just">
              <a:defRPr/>
            </a:pPr>
            <a:r>
              <a:rPr lang="ru-RU" sz="1000" dirty="0"/>
              <a:t>Анализируемая норма является уголовно-правовой гарантией требований, предусмотренных Законом Российской Федерации "О защите прав потребителей" от 7 февраля 1992 года в редакции от 9 января 1996 года. В частности, данный Закон (ст. 7) устанавливает, что потребитель имеет право на то, чтобы товар (работа, услуга) при обычных условиях его использования и хранения, транспортировки и утилизации был безопасен для его жизни, здоровья, окружающей среды, а также не причинил вред имуществу потребителя. Следовательно, изготовитель обязан обеспечивать безопасность товара (работы) в течение установленных сроков его службы или годности. В том случае, если срок годности не установлен, изготовитель обязан обеспечить безопасность товара (работы) в течение десяти лет со дня передачи товара потребителю.</a:t>
            </a:r>
          </a:p>
          <a:p>
            <a:pPr indent="450000" algn="just">
              <a:defRPr/>
            </a:pPr>
            <a:endParaRPr lang="ru-RU" sz="1000" dirty="0"/>
          </a:p>
          <a:p>
            <a:pPr indent="450000" algn="just">
              <a:defRPr/>
            </a:pPr>
            <a:r>
              <a:rPr lang="ru-RU" sz="1000" b="1" dirty="0"/>
              <a:t>Потребитель</a:t>
            </a:r>
            <a:r>
              <a:rPr lang="ru-RU" sz="1000" dirty="0"/>
              <a:t> - это лицо, имеющее намерение приобрести или заказать товары исключительно для личных нужд, не связанных с извлечением прибыли.</a:t>
            </a:r>
          </a:p>
          <a:p>
            <a:pPr indent="450000" algn="just">
              <a:defRPr/>
            </a:pPr>
            <a:endParaRPr lang="ru-RU" sz="1000" dirty="0"/>
          </a:p>
          <a:p>
            <a:pPr indent="450000" algn="just">
              <a:defRPr/>
            </a:pPr>
            <a:r>
              <a:rPr lang="ru-RU" sz="1000" dirty="0"/>
              <a:t>Товары могут быть как промышленными, так и продовольственными товарами народного потребления отечественного или зарубежного производства. Все товары (выполнение работ, оказание услуг), на которые законом установлены требования, обеспечивающие безопасность жизни и здоровья потребителя, подлежат обязательной сертификации в установленном порядке. Перечни товаров (работ, услуг), подлежащих обязательной сертификации, утверждаются Правительством РФ. Наряду с сертификатом установленного образца для подтверждения соответствия продукции установленным требованиям производится ее маркировка знаком соответствия, что регламентируется ст. 4 Закона РФ "О сертификации продукции и услуг". </a:t>
            </a:r>
          </a:p>
          <a:p>
            <a:pPr indent="450000" algn="just">
              <a:defRPr/>
            </a:pPr>
            <a:endParaRPr lang="ru-RU" sz="1000" dirty="0"/>
          </a:p>
          <a:p>
            <a:pPr indent="450000" algn="just">
              <a:defRPr/>
            </a:pPr>
            <a:r>
              <a:rPr lang="ru-RU" sz="1000" dirty="0"/>
              <a:t>Объектом преступления являются общественные отношения в области обслуживания населения товарами, работами и услугами, обеспечения прав потребителей, охраны жизни и здоровья людей. </a:t>
            </a:r>
          </a:p>
          <a:p>
            <a:pPr indent="450000" algn="just">
              <a:defRPr/>
            </a:pPr>
            <a:endParaRPr lang="ru-RU" sz="1000" dirty="0"/>
          </a:p>
          <a:p>
            <a:pPr indent="450000" algn="just">
              <a:defRPr/>
            </a:pPr>
            <a:r>
              <a:rPr lang="ru-RU" sz="1000" dirty="0"/>
              <a:t>В отличие от ранее действовавшей редакции ст. 238 </a:t>
            </a:r>
            <a:r>
              <a:rPr lang="ru-RU" sz="1000" dirty="0" smtClean="0"/>
              <a:t>УК РФ </a:t>
            </a:r>
            <a:r>
              <a:rPr lang="ru-RU" sz="1000" dirty="0"/>
              <a:t>(до Федерального закона от 9 июля 1999 г.) ныне действующая анализируемая статья сконструирована по принципу формального состава. Уголовную ответственность, </a:t>
            </a:r>
            <a:r>
              <a:rPr lang="ru-RU" sz="1000" dirty="0" err="1"/>
              <a:t>нeзависимо</a:t>
            </a:r>
            <a:r>
              <a:rPr lang="ru-RU" sz="1000" dirty="0"/>
              <a:t> от наступивших последствий, влекут самый факт совершения действий, указанных в диспозиции статьи. Такими действиями являются: 1) производство, 2) хранение, 3) перевозка в целях сбыта, 4) сбыт товаров и продукции, выполнение работ или оказание услуг, не отвечающих требованиям безопасности жизни или здоровья потребителей, 5) неправомерные выдача или использование официального документа, удостоверяющего соответствие указанных товаров, работ или услуг требованиям безопасности. Наступление каких-либо материальных последствий для основного состава преступления не требуется. Уголовная ответственность установлена за создание опасности последствий в виде причинения вреда здоровью людей. </a:t>
            </a:r>
          </a:p>
          <a:p>
            <a:pPr indent="450000" algn="just">
              <a:defRPr/>
            </a:pPr>
            <a:endParaRPr lang="ru-RU" sz="1000" dirty="0"/>
          </a:p>
          <a:p>
            <a:pPr indent="450000" algn="just">
              <a:defRPr/>
            </a:pPr>
            <a:r>
              <a:rPr lang="ru-RU" sz="1000" dirty="0"/>
              <a:t>Вместе с тем, закон предусматривает ряд квалифицирующих признаков. Совершение преступления группой лиц по предварительному сговору или организованной группой представляет особую опасность, так как в подобного рода случаях наблюдается размах преступной деятельности, связанный с выпуском большого количества продукции, не отвечающей требованиям безопасности. Такие же последствия могут наступить при неоднократном совершении преступления.</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913"/>
            <a:ext cx="9144000" cy="3808735"/>
          </a:xfrm>
          <a:prstGeom prst="rect">
            <a:avLst/>
          </a:prstGeom>
        </p:spPr>
        <p:txBody>
          <a:bodyPr>
            <a:spAutoFit/>
          </a:bodyPr>
          <a:lstStyle/>
          <a:p>
            <a:pPr indent="450000" algn="just">
              <a:defRPr/>
            </a:pPr>
            <a:r>
              <a:rPr lang="ru-RU" sz="1050" dirty="0"/>
              <a:t>Проявление особой заботы о здоровье детей привело к усилению ответственности за совершение рассматриваемого преступления в отношении товаров, работ или услуг, предназначенных для детей в возрасте до шести лет. </a:t>
            </a:r>
          </a:p>
          <a:p>
            <a:pPr indent="450000" algn="just">
              <a:defRPr/>
            </a:pPr>
            <a:endParaRPr lang="ru-RU" sz="1050" dirty="0"/>
          </a:p>
          <a:p>
            <a:pPr indent="450000" algn="just">
              <a:defRPr/>
            </a:pPr>
            <a:r>
              <a:rPr lang="ru-RU" sz="1050" dirty="0"/>
              <a:t>Два последних квалифицирующих признака предусматривают ответственность за случаи наступления реального вреда здоровью людей - если по неосторожности причинен вред здоровью двух или более лиц либо причинен тяжкий вред здоровью или последовала смерть человека. </a:t>
            </a:r>
          </a:p>
          <a:p>
            <a:pPr indent="450000" algn="just">
              <a:defRPr/>
            </a:pPr>
            <a:endParaRPr lang="ru-RU" sz="1050" dirty="0"/>
          </a:p>
          <a:p>
            <a:pPr indent="450000" algn="just">
              <a:defRPr/>
            </a:pPr>
            <a:r>
              <a:rPr lang="ru-RU" sz="1050" dirty="0"/>
              <a:t>Наконец, особо квалифицированный состав будет в случае, когда по неосторожности причинена смерть двум или более лицам. </a:t>
            </a:r>
          </a:p>
          <a:p>
            <a:pPr indent="450000" algn="just">
              <a:defRPr/>
            </a:pPr>
            <a:endParaRPr lang="ru-RU" sz="1050" dirty="0"/>
          </a:p>
          <a:p>
            <a:pPr indent="450000" algn="just">
              <a:defRPr/>
            </a:pPr>
            <a:r>
              <a:rPr lang="ru-RU" sz="1050" dirty="0"/>
              <a:t>Для квалификации содеянного необходимо установление причинной связи между указанными в диспозиции статьи действиями и наступившими последствиями.</a:t>
            </a:r>
          </a:p>
          <a:p>
            <a:pPr indent="450000" algn="just">
              <a:defRPr/>
            </a:pPr>
            <a:endParaRPr lang="ru-RU" sz="1050" dirty="0"/>
          </a:p>
          <a:p>
            <a:pPr indent="450000" algn="just">
              <a:defRPr/>
            </a:pPr>
            <a:r>
              <a:rPr lang="ru-RU" sz="1050" dirty="0"/>
              <a:t>Субъективная сторона может характеризоваться умыслом по отношению к действиям и неосторожностью по отношению к последствиям в виде причинения вреда здоровью. Если лицо действовало умышленно по отношению к действию, то мотивом может быть стремление извлечь максимальную прибыль при минимальных затратах, желание возместить убытки, наступившие в результате порчи товара и т.п., то есть корысть.</a:t>
            </a:r>
          </a:p>
          <a:p>
            <a:pPr indent="450000" algn="just">
              <a:defRPr/>
            </a:pPr>
            <a:endParaRPr lang="ru-RU" sz="1050" dirty="0"/>
          </a:p>
          <a:p>
            <a:pPr indent="450000" algn="just">
              <a:defRPr/>
            </a:pPr>
            <a:r>
              <a:rPr lang="ru-RU" sz="1050" dirty="0"/>
              <a:t>Умысел по отношению к последствиям приводит к квалификации содеянного по другим статьям </a:t>
            </a:r>
            <a:r>
              <a:rPr lang="ru-RU" sz="1050" dirty="0" smtClean="0"/>
              <a:t>УК РФ </a:t>
            </a:r>
            <a:r>
              <a:rPr lang="ru-RU" sz="1050" dirty="0"/>
              <a:t>(терроризм, убийство, умышленное причинение вреда здоровью и т.п.).</a:t>
            </a:r>
          </a:p>
          <a:p>
            <a:pPr indent="450000" algn="just">
              <a:defRPr/>
            </a:pPr>
            <a:endParaRPr lang="ru-RU" sz="1050" dirty="0"/>
          </a:p>
          <a:p>
            <a:pPr indent="450000" algn="just">
              <a:defRPr/>
            </a:pPr>
            <a:r>
              <a:rPr lang="ru-RU" sz="1050" dirty="0"/>
              <a:t>Субъектами рассматриваемого преступления могут быть достигшие 16 лет лица, отвечающие за качество товаров, работ, услуг при производстве, хранении, перевозке, сбыте, а также за выдачу соответствующих официальных документов о безопасности товаров, работ, услуг.</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14"/>
          <p:cNvSpPr>
            <a:spLocks noChangeArrowheads="1"/>
          </p:cNvSpPr>
          <p:nvPr/>
        </p:nvSpPr>
        <p:spPr bwMode="auto">
          <a:xfrm>
            <a:off x="7938" y="188913"/>
            <a:ext cx="89566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Организация объединения, посягающего на личность и права граждан (ст. </a:t>
            </a:r>
            <a:r>
              <a:rPr lang="ru-RU" sz="1400" b="1" dirty="0" smtClean="0"/>
              <a:t>239 УК РФ)</a:t>
            </a:r>
            <a:endParaRPr lang="ru-RU" sz="1400" b="1" dirty="0"/>
          </a:p>
        </p:txBody>
      </p:sp>
      <p:sp>
        <p:nvSpPr>
          <p:cNvPr id="2" name="Прямоугольник 1"/>
          <p:cNvSpPr/>
          <p:nvPr/>
        </p:nvSpPr>
        <p:spPr>
          <a:xfrm>
            <a:off x="0" y="644525"/>
            <a:ext cx="9144000" cy="5324535"/>
          </a:xfrm>
          <a:prstGeom prst="rect">
            <a:avLst/>
          </a:prstGeom>
        </p:spPr>
        <p:txBody>
          <a:bodyPr>
            <a:spAutoFit/>
          </a:bodyPr>
          <a:lstStyle/>
          <a:p>
            <a:pPr indent="450000" algn="just">
              <a:defRPr/>
            </a:pPr>
            <a:r>
              <a:rPr lang="ru-RU" sz="1000" dirty="0"/>
              <a:t>В статье 30 Конституции Российской Федерации закреплено право граждан на объединение и гарантирована свобода деятельности общественных объединений. Федеральный закон РФ "О некоммерческих организациях" от 12 января 1996 года определяет общественные и религиозные объединения как добровольные объединения граждан, в установленном законом порядке объединившихся на основе общности их интересов для удовлетворения духовных или иных нематериальных потребностей. Все общественные и религиозные объединения должны действовать в строгом соответствии с Конституцией, законами Российской Федерации, в числе которых Гражданский кодекс РФ, Федеральный закон "Об общественных объединениях", Закон РСФСР "О свободе вероисповедания" и собственными уставами.</a:t>
            </a:r>
          </a:p>
          <a:p>
            <a:pPr indent="450000" algn="just">
              <a:defRPr/>
            </a:pPr>
            <a:endParaRPr lang="ru-RU" sz="1000" dirty="0"/>
          </a:p>
          <a:p>
            <a:pPr indent="450000" algn="just">
              <a:defRPr/>
            </a:pPr>
            <a:r>
              <a:rPr lang="ru-RU" sz="1000" dirty="0"/>
              <a:t>Объективная сторона преступления, предусмотренного ч. 1 рассматриваемой статьи, выражается в действиях по созданию религиозного или общественного объединения, функционирование которого сопряжено с насилием над гражданами или иным причинением вреда их здоровью либо с побуждением граждан к отказу от исполнения гражданских обязанностей или к совершению иных противоправных деяний, или в руководстве таким объединением. </a:t>
            </a:r>
          </a:p>
          <a:p>
            <a:pPr indent="450000" algn="just">
              <a:defRPr/>
            </a:pPr>
            <a:endParaRPr lang="ru-RU" sz="1000" dirty="0"/>
          </a:p>
          <a:p>
            <a:pPr indent="450000" algn="just">
              <a:defRPr/>
            </a:pPr>
            <a:r>
              <a:rPr lang="ru-RU" sz="1000" dirty="0"/>
              <a:t>Создание религиозного или общественного объединения - это активная деятельность, направленная на организацию данных объединений.</a:t>
            </a:r>
          </a:p>
          <a:p>
            <a:pPr indent="450000" algn="just">
              <a:defRPr/>
            </a:pPr>
            <a:endParaRPr lang="ru-RU" sz="1000" dirty="0"/>
          </a:p>
          <a:p>
            <a:pPr indent="450000" algn="just">
              <a:defRPr/>
            </a:pPr>
            <a:r>
              <a:rPr lang="ru-RU" sz="1000" dirty="0"/>
              <a:t>Руководство объединением означает определение деятельности уже созданной организации общественного или религиозного толка по объединению усилий других членов объединения и реализации общих целей деятельности.</a:t>
            </a:r>
          </a:p>
          <a:p>
            <a:pPr indent="450000" algn="just">
              <a:defRPr/>
            </a:pPr>
            <a:endParaRPr lang="ru-RU" sz="1000" dirty="0"/>
          </a:p>
          <a:p>
            <a:pPr indent="450000" algn="just">
              <a:defRPr/>
            </a:pPr>
            <a:r>
              <a:rPr lang="ru-RU" sz="1000" dirty="0"/>
              <a:t>Под насилием над гражданами понимается умышленное причинение легкого вреда здоровью или побоев. Иное причинение вреда здоровью может быть связано с ограничением свободы, доведение до истощения путем воздержания от приема пищи, воды, лишение потерпевшего медикаментов и т.д.</a:t>
            </a:r>
          </a:p>
          <a:p>
            <a:pPr indent="450000" algn="just">
              <a:defRPr/>
            </a:pPr>
            <a:endParaRPr lang="ru-RU" sz="1000" dirty="0"/>
          </a:p>
          <a:p>
            <a:pPr indent="450000" algn="just">
              <a:defRPr/>
            </a:pPr>
            <a:r>
              <a:rPr lang="ru-RU" sz="1000" dirty="0"/>
              <a:t>Под побуждением граждан к отказу от исполнения гражданских обязанностей понимается, например, их склонение путем уговора и подкупа к неисполнению гражданских обязанностей по военной или альтернативной службе. К иным противоправным деяниям может относиться как подстрекательство граждан к совершению уголовно наказуемых деяний, так и их побуждение к совершению административных проступков. </a:t>
            </a:r>
          </a:p>
          <a:p>
            <a:pPr indent="450000" algn="just">
              <a:defRPr/>
            </a:pPr>
            <a:endParaRPr lang="ru-RU" sz="1000" dirty="0"/>
          </a:p>
          <a:p>
            <a:pPr indent="450000" algn="just">
              <a:defRPr/>
            </a:pPr>
            <a:r>
              <a:rPr lang="ru-RU" sz="1000" dirty="0"/>
              <a:t>Объективная сторона преступления, предусмотренного ч. 2 ст. 239 </a:t>
            </a:r>
            <a:r>
              <a:rPr lang="ru-RU" sz="1000" dirty="0" smtClean="0"/>
              <a:t>УК РФ, </a:t>
            </a:r>
            <a:r>
              <a:rPr lang="ru-RU" sz="1000" dirty="0"/>
              <a:t>предполагает действия по участию в противоправной деятельности общественного или религиозного объединения либо пропаганду его деяний.</a:t>
            </a:r>
          </a:p>
          <a:p>
            <a:pPr indent="450000" algn="just">
              <a:defRPr/>
            </a:pPr>
            <a:endParaRPr lang="ru-RU" sz="1000" dirty="0"/>
          </a:p>
          <a:p>
            <a:pPr indent="450000" algn="just">
              <a:defRPr/>
            </a:pPr>
            <a:r>
              <a:rPr lang="ru-RU" sz="1000" dirty="0"/>
              <a:t>Под участием в деятельности объединения понимается вступление в его члены и выполнение любых действий, указанных в ч. 1 рассматриваемой статьи. Необходимо отметить, что степень активности участия на квалификацию содеянного не влияет. </a:t>
            </a:r>
          </a:p>
          <a:p>
            <a:pPr indent="450000" algn="just">
              <a:defRPr/>
            </a:pPr>
            <a:endParaRPr lang="ru-RU" sz="1000" dirty="0"/>
          </a:p>
          <a:p>
            <a:pPr indent="450000" algn="just">
              <a:defRPr/>
            </a:pPr>
            <a:r>
              <a:rPr lang="ru-RU" sz="1000" dirty="0"/>
              <a:t>Пропаганда деяний - это распространение соответствующих идей, взглядов, теорий, изложенных в ч. 2 ст. 239 </a:t>
            </a:r>
            <a:r>
              <a:rPr lang="ru-RU" sz="1000" dirty="0" smtClean="0"/>
              <a:t>УК РФ. </a:t>
            </a:r>
            <a:r>
              <a:rPr lang="ru-RU" sz="1000" dirty="0"/>
              <a:t>Какая при этом использовалась форма пропаганды и какой круг слушателей присутствовал при этом, значения для квалификации не имеет. </a:t>
            </a:r>
          </a:p>
          <a:p>
            <a:pPr indent="450000" algn="just">
              <a:defRPr/>
            </a:pPr>
            <a:endParaRPr lang="ru-RU" sz="10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44525"/>
            <a:ext cx="9144000" cy="1546225"/>
          </a:xfrm>
          <a:prstGeom prst="rect">
            <a:avLst/>
          </a:prstGeom>
        </p:spPr>
        <p:txBody>
          <a:bodyPr>
            <a:spAutoFit/>
          </a:bodyPr>
          <a:lstStyle/>
          <a:p>
            <a:pPr indent="450000" algn="just">
              <a:defRPr/>
            </a:pPr>
            <a:r>
              <a:rPr lang="ru-RU" sz="1050" dirty="0"/>
              <a:t>Оконченным преступление является с момента фактического создания объединения или выполнения действий по его руководству. Для ответственности не имеет значения, было зарегистрировано данное объединение в установленном законом порядке или нет. В то же время необходимо учитывать, что процесс формирования таких объединений практика рассматривает как приготовление или покушение.</a:t>
            </a:r>
          </a:p>
          <a:p>
            <a:pPr indent="450000" algn="just">
              <a:defRPr/>
            </a:pPr>
            <a:endParaRPr lang="ru-RU" sz="1050" dirty="0"/>
          </a:p>
          <a:p>
            <a:pPr indent="450000" algn="just">
              <a:defRPr/>
            </a:pPr>
            <a:r>
              <a:rPr lang="ru-RU" sz="1050" dirty="0"/>
              <a:t>Субъектом преступления является вменяемое лицо, достигшее 16-летнего возраста.</a:t>
            </a:r>
          </a:p>
          <a:p>
            <a:pPr indent="450000" algn="just">
              <a:defRPr/>
            </a:pPr>
            <a:endParaRPr lang="ru-RU" sz="1050" dirty="0"/>
          </a:p>
          <a:p>
            <a:pPr indent="450000" algn="just">
              <a:defRPr/>
            </a:pPr>
            <a:r>
              <a:rPr lang="ru-RU" sz="1050" dirty="0"/>
              <a:t>Субъективная сторона характеризуется прямым умыслом. Лицо осознает, что создает объединение, посягающее на личность и права граждан, или участвует в деятельности такого объединения, а также ведет пропаганду идей и желает этого.</a:t>
            </a:r>
          </a:p>
          <a:p>
            <a:pPr indent="450000" algn="just">
              <a:defRPr/>
            </a:pPr>
            <a:endParaRPr lang="ru-RU" sz="105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14"/>
          <p:cNvSpPr>
            <a:spLocks noChangeArrowheads="1"/>
          </p:cNvSpPr>
          <p:nvPr/>
        </p:nvSpPr>
        <p:spPr bwMode="auto">
          <a:xfrm>
            <a:off x="7938" y="188913"/>
            <a:ext cx="89566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Вовлечение в занятие проституцией (ст. </a:t>
            </a:r>
            <a:r>
              <a:rPr lang="ru-RU" sz="1600" b="1" dirty="0" smtClean="0"/>
              <a:t>240 УК РФ)</a:t>
            </a:r>
            <a:endParaRPr lang="ru-RU" sz="1600" b="1" dirty="0"/>
          </a:p>
        </p:txBody>
      </p:sp>
      <p:sp>
        <p:nvSpPr>
          <p:cNvPr id="2" name="Прямоугольник 1"/>
          <p:cNvSpPr/>
          <p:nvPr/>
        </p:nvSpPr>
        <p:spPr>
          <a:xfrm>
            <a:off x="23813" y="765175"/>
            <a:ext cx="9144000" cy="3000375"/>
          </a:xfrm>
          <a:prstGeom prst="rect">
            <a:avLst/>
          </a:prstGeom>
        </p:spPr>
        <p:txBody>
          <a:bodyPr>
            <a:spAutoFit/>
          </a:bodyPr>
          <a:lstStyle/>
          <a:p>
            <a:pPr indent="450000" algn="just">
              <a:defRPr/>
            </a:pPr>
            <a:r>
              <a:rPr lang="ru-RU" sz="1050" dirty="0"/>
              <a:t>Статья </a:t>
            </a:r>
            <a:r>
              <a:rPr lang="ru-RU" sz="1050" dirty="0" smtClean="0"/>
              <a:t>240 УК РФ </a:t>
            </a:r>
            <a:r>
              <a:rPr lang="ru-RU" sz="1050" dirty="0"/>
              <a:t>предусматривает ответственность за вовлечение в занятие проституцией путем применения насилия или угрозы его применения, шантажа, уничтожения или повреждения имущества либо путем обмана (ч.1). В ч. 2 говорится о том же деянии, совершенном организованной группой. </a:t>
            </a:r>
          </a:p>
          <a:p>
            <a:pPr indent="450000" algn="just">
              <a:defRPr/>
            </a:pPr>
            <a:endParaRPr lang="ru-RU" sz="1050" dirty="0"/>
          </a:p>
          <a:p>
            <a:pPr indent="450000" algn="just">
              <a:defRPr/>
            </a:pPr>
            <a:r>
              <a:rPr lang="ru-RU" sz="1050" dirty="0"/>
              <a:t>Вовлечение в занятие проституцией - преступление, направленное, главным образом, против общественной нравственности, нравственного и физического здоровья граждан. Под проституцией понимается предоставление человеком за вознаграждение своего тела другому лицу для пользования им в целях удовлетворения половых потребностей. </a:t>
            </a:r>
          </a:p>
          <a:p>
            <a:pPr indent="450000" algn="just">
              <a:defRPr/>
            </a:pPr>
            <a:endParaRPr lang="ru-RU" sz="1050" dirty="0"/>
          </a:p>
          <a:p>
            <a:pPr indent="450000" algn="just">
              <a:defRPr/>
            </a:pPr>
            <a:r>
              <a:rPr lang="ru-RU" sz="1050" dirty="0"/>
              <a:t>Вовлечение в занятие проституцией - это насильственное воздействие на лицо женского (возможно и мужского) пола с целью побуждения его к систематическому предоставлению за вознаграждение половых услуг обычно с требованием выплаты части полученных средств. Преступление считается оконченным с момента, когда вовлекаемое лицо под воздействием виновного фактически осуществило проституцию хотя бы один раз. Если воздействие на потерпевшего не завершилось занятием проституцией, то оно образует приготовление либо покушение на вовлечение в занятие проституцией.</a:t>
            </a:r>
          </a:p>
          <a:p>
            <a:pPr indent="450000" algn="just">
              <a:defRPr/>
            </a:pPr>
            <a:endParaRPr lang="ru-RU" sz="1050" dirty="0"/>
          </a:p>
          <a:p>
            <a:pPr indent="450000" algn="just">
              <a:defRPr/>
            </a:pPr>
            <a:r>
              <a:rPr lang="ru-RU" sz="1050" dirty="0"/>
              <a:t>Субъектом преступления является лицо, достигшее 16-летнего возраста, оно может быть как мужского, так и женского пола; может находиться в родственных или трудовых отношениях с потерпевшим, но может быть и посторонним для него.</a:t>
            </a:r>
          </a:p>
          <a:p>
            <a:pPr indent="450000" algn="just">
              <a:defRPr/>
            </a:pPr>
            <a:endParaRPr lang="ru-RU" sz="1050" dirty="0"/>
          </a:p>
          <a:p>
            <a:pPr indent="450000" algn="just">
              <a:defRPr/>
            </a:pPr>
            <a:r>
              <a:rPr lang="ru-RU" sz="1050" dirty="0"/>
              <a:t>Субъективная сторона преступления характеризуется виной в форме прямого умысла.</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14"/>
          <p:cNvSpPr>
            <a:spLocks noChangeArrowheads="1"/>
          </p:cNvSpPr>
          <p:nvPr/>
        </p:nvSpPr>
        <p:spPr bwMode="auto">
          <a:xfrm>
            <a:off x="-46447" y="117050"/>
            <a:ext cx="89566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Организация или содержание притонов для занятий проституцией (ст. </a:t>
            </a:r>
            <a:r>
              <a:rPr lang="ru-RU" sz="1400" b="1" dirty="0" smtClean="0"/>
              <a:t>241 УК РФ)</a:t>
            </a:r>
            <a:endParaRPr lang="ru-RU" sz="1400" b="1" dirty="0"/>
          </a:p>
        </p:txBody>
      </p:sp>
      <p:sp>
        <p:nvSpPr>
          <p:cNvPr id="2" name="Прямоугольник 1"/>
          <p:cNvSpPr/>
          <p:nvPr/>
        </p:nvSpPr>
        <p:spPr>
          <a:xfrm>
            <a:off x="23813" y="765175"/>
            <a:ext cx="9144000" cy="3485570"/>
          </a:xfrm>
          <a:prstGeom prst="rect">
            <a:avLst/>
          </a:prstGeom>
        </p:spPr>
        <p:txBody>
          <a:bodyPr>
            <a:spAutoFit/>
          </a:bodyPr>
          <a:lstStyle/>
          <a:p>
            <a:pPr indent="450000" algn="just">
              <a:defRPr/>
            </a:pPr>
            <a:r>
              <a:rPr lang="ru-RU" sz="1050" dirty="0"/>
              <a:t>Организация или содержание притонов для занятий проституцией - преступление, предусмотренное ст. </a:t>
            </a:r>
            <a:r>
              <a:rPr lang="ru-RU" sz="1050" dirty="0" smtClean="0"/>
              <a:t>241 УК РФ.</a:t>
            </a:r>
            <a:endParaRPr lang="ru-RU" sz="1050" dirty="0"/>
          </a:p>
          <a:p>
            <a:pPr indent="450000" algn="just">
              <a:defRPr/>
            </a:pPr>
            <a:endParaRPr lang="ru-RU" sz="1050" dirty="0"/>
          </a:p>
          <a:p>
            <a:pPr indent="450000" algn="just">
              <a:defRPr/>
            </a:pPr>
            <a:r>
              <a:rPr lang="ru-RU" sz="1050" dirty="0"/>
              <a:t>Оно направлено против здоровья населения и общественной нравственности, способствует развитию проституции и ее спутников: венерических заболеваний и ВИЧ-инфекции. В притонах для занятий проституцией, как правило, процветают и такие антиобщественные явления, как азартные игры и потребление наркотиков. Притоны служат местом развращения молодежи, в том числе детей, школой безнравственности, приобщения к существованию на нетрудовые доходы. Организация или содержание притонов для занятий проституцией является способом беспрепятственной эксплуатации проституции, извлечения доходов из торговли человеческим телом.</a:t>
            </a:r>
          </a:p>
          <a:p>
            <a:pPr indent="450000" algn="just">
              <a:defRPr/>
            </a:pPr>
            <a:endParaRPr lang="ru-RU" sz="1050" dirty="0"/>
          </a:p>
          <a:p>
            <a:pPr indent="450000" algn="just">
              <a:defRPr/>
            </a:pPr>
            <a:r>
              <a:rPr lang="ru-RU" sz="1050" dirty="0"/>
              <a:t>Притон для занятия проституцией - это помещение или иное место, основным или дополнительным назначением которого является систематическое предоставление за вознаграждение половых услуг: полового сношения или удовлетворения похоти иным способом.</a:t>
            </a:r>
          </a:p>
          <a:p>
            <a:pPr indent="450000" algn="just">
              <a:defRPr/>
            </a:pPr>
            <a:endParaRPr lang="ru-RU" sz="1050" dirty="0"/>
          </a:p>
          <a:p>
            <a:pPr indent="450000" algn="just">
              <a:defRPr/>
            </a:pPr>
            <a:r>
              <a:rPr lang="ru-RU" sz="1050" dirty="0"/>
              <a:t>Под организацией притона понимается подыскание соответствующего места (в том числе покупка, аренда и т.д.), его оборудование, поиск проституток и обслуживающих лиц, финансирование этой деятельности т.д.</a:t>
            </a:r>
          </a:p>
          <a:p>
            <a:pPr indent="450000" algn="just">
              <a:defRPr/>
            </a:pPr>
            <a:endParaRPr lang="ru-RU" sz="1050" dirty="0"/>
          </a:p>
          <a:p>
            <a:pPr indent="450000" algn="just">
              <a:defRPr/>
            </a:pPr>
            <a:r>
              <a:rPr lang="ru-RU" sz="1050" dirty="0"/>
              <a:t>Содержание притона для занятий проституцией предполагает владение или аренду помещения или иного места, где создан притон, либо управление им: прием проституток и клиентов, создание необходимых материально-бытовых условий, производство денежных расчетов и т.д.</a:t>
            </a:r>
          </a:p>
          <a:p>
            <a:pPr indent="450000" algn="just">
              <a:defRPr/>
            </a:pPr>
            <a:endParaRPr lang="ru-RU" sz="1050" dirty="0"/>
          </a:p>
          <a:p>
            <a:pPr indent="450000" algn="just">
              <a:defRPr/>
            </a:pPr>
            <a:r>
              <a:rPr lang="ru-RU" sz="1050" dirty="0"/>
              <a:t>Преступление характеризуется виной в форме прямого умысла.</a:t>
            </a:r>
          </a:p>
          <a:p>
            <a:pPr indent="450000" algn="just">
              <a:defRPr/>
            </a:pPr>
            <a:endParaRPr lang="ru-RU" sz="1050" dirty="0"/>
          </a:p>
          <a:p>
            <a:pPr indent="450000" algn="just">
              <a:defRPr/>
            </a:pPr>
            <a:r>
              <a:rPr lang="ru-RU" sz="1050" dirty="0"/>
              <a:t>Субъектом преступления может быть лицо, достигшее шестнадцатилетнего возраста.</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14"/>
          <p:cNvSpPr>
            <a:spLocks noChangeArrowheads="1"/>
          </p:cNvSpPr>
          <p:nvPr/>
        </p:nvSpPr>
        <p:spPr bwMode="auto">
          <a:xfrm>
            <a:off x="7938" y="188913"/>
            <a:ext cx="8956675"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Преступления против общественной нравственности (ст. </a:t>
            </a:r>
            <a:r>
              <a:rPr lang="ru-RU" sz="1600" b="1" dirty="0" smtClean="0"/>
              <a:t>242-245 УК РФ)</a:t>
            </a:r>
            <a:endParaRPr lang="ru-RU" sz="1600" b="1" dirty="0"/>
          </a:p>
        </p:txBody>
      </p:sp>
      <p:sp>
        <p:nvSpPr>
          <p:cNvPr id="2" name="Прямоугольник 1"/>
          <p:cNvSpPr/>
          <p:nvPr/>
        </p:nvSpPr>
        <p:spPr>
          <a:xfrm>
            <a:off x="7938" y="623888"/>
            <a:ext cx="9144000" cy="5632311"/>
          </a:xfrm>
          <a:prstGeom prst="rect">
            <a:avLst/>
          </a:prstGeom>
        </p:spPr>
        <p:txBody>
          <a:bodyPr>
            <a:spAutoFit/>
          </a:bodyPr>
          <a:lstStyle/>
          <a:p>
            <a:pPr indent="457200" algn="just">
              <a:defRPr/>
            </a:pPr>
            <a:r>
              <a:rPr lang="ru-RU" sz="1000" dirty="0"/>
              <a:t>Они включают в себя незаконное распространение порнографических материалов или предметов (ст. </a:t>
            </a:r>
            <a:r>
              <a:rPr lang="ru-RU" sz="1000" dirty="0" smtClean="0"/>
              <a:t>242 УК РФ), </a:t>
            </a:r>
            <a:r>
              <a:rPr lang="ru-RU" sz="1000" dirty="0"/>
              <a:t>уничтожение или повреждение памятников истории и культуры (</a:t>
            </a:r>
            <a:r>
              <a:rPr lang="ru-RU" sz="1000" dirty="0" smtClean="0"/>
              <a:t>ст.243 УК РФ), </a:t>
            </a:r>
            <a:r>
              <a:rPr lang="ru-RU" sz="1000" dirty="0"/>
              <a:t>надругательство над телами умерших и местами их захоронений (ст. </a:t>
            </a:r>
            <a:r>
              <a:rPr lang="ru-RU" sz="1000" dirty="0" smtClean="0"/>
              <a:t>244 УК РФ), </a:t>
            </a:r>
            <a:r>
              <a:rPr lang="ru-RU" sz="1000" dirty="0"/>
              <a:t>жестокое обращение с животными (ст. </a:t>
            </a:r>
            <a:r>
              <a:rPr lang="ru-RU" sz="1000" dirty="0" smtClean="0"/>
              <a:t>245 УК РФ) </a:t>
            </a:r>
            <a:r>
              <a:rPr lang="ru-RU" sz="1000" dirty="0"/>
              <a:t>и предусмотрены гл. 25 </a:t>
            </a:r>
            <a:r>
              <a:rPr lang="ru-RU" sz="1000" dirty="0" smtClean="0"/>
              <a:t>УК РФ </a:t>
            </a:r>
            <a:r>
              <a:rPr lang="ru-RU" sz="1000" dirty="0"/>
              <a:t>"Преступления против здоровья населения и общественной нравственности".</a:t>
            </a:r>
          </a:p>
          <a:p>
            <a:pPr indent="457200" algn="just">
              <a:defRPr/>
            </a:pPr>
            <a:endParaRPr lang="ru-RU" sz="1000" dirty="0"/>
          </a:p>
          <a:p>
            <a:pPr indent="457200" algn="just">
              <a:defRPr/>
            </a:pPr>
            <a:r>
              <a:rPr lang="ru-RU" sz="1000" dirty="0"/>
              <a:t>Незаконное распространение порнографических материалов или предметов (ст. </a:t>
            </a:r>
            <a:r>
              <a:rPr lang="ru-RU" sz="1000" dirty="0" smtClean="0"/>
              <a:t>242 УК РФ ) </a:t>
            </a:r>
            <a:r>
              <a:rPr lang="ru-RU" sz="1000" dirty="0"/>
              <a:t>с объективной стороны образует: а) изготовление в целях распространения или рекламирования, б) распространение, рекламирование такого рода материалов (предметов), в) незаконная торговля печатными изданиями, кино или видеоматериалами, изображениями или иными предметами порнографического характера. </a:t>
            </a:r>
          </a:p>
          <a:p>
            <a:pPr indent="457200" algn="just">
              <a:defRPr/>
            </a:pPr>
            <a:endParaRPr lang="ru-RU" sz="1000" dirty="0"/>
          </a:p>
          <a:p>
            <a:pPr indent="457200" algn="just">
              <a:defRPr/>
            </a:pPr>
            <a:r>
              <a:rPr lang="ru-RU" sz="1000" dirty="0"/>
              <a:t>Порнография в отличие от эротики, которая также сопряжена с отображением сексуальной жизни человека, состоит в изображении полового акта (совокупления) между людьми, людьми и животными и представляет его грубо натуралистически, акцентируя внимание на контактах половых органов. Напротив, не является порнографией изображение обнаженного тела и совокупления людей в произведениях искусства, отражающих половую жизнь без грубого натурализма, лишь с элементами эротики.</a:t>
            </a:r>
          </a:p>
          <a:p>
            <a:pPr indent="457200" algn="just">
              <a:defRPr/>
            </a:pPr>
            <a:endParaRPr lang="ru-RU" sz="1000" dirty="0"/>
          </a:p>
          <a:p>
            <a:pPr indent="457200" algn="just">
              <a:defRPr/>
            </a:pPr>
            <a:r>
              <a:rPr lang="ru-RU" sz="1000" dirty="0"/>
              <a:t>Изготовление порнографических материалов (предметов) - это создание оригинала или копирование любым способом, в том числе создание киносценария, режиссура, монтаж фильма. Ответственность за изготовление порнографических предметов наступает лишь при доказанности умысла на ознакомление с ними (в любой форме) других лиц. Изготовление порнографических материалов и предметов без цели их распространения состава преступления не образует.</a:t>
            </a:r>
          </a:p>
          <a:p>
            <a:pPr indent="457200" algn="just">
              <a:defRPr/>
            </a:pPr>
            <a:endParaRPr lang="ru-RU" sz="1000" dirty="0"/>
          </a:p>
          <a:p>
            <a:pPr indent="457200" algn="just">
              <a:defRPr/>
            </a:pPr>
            <a:r>
              <a:rPr lang="ru-RU" sz="1000" dirty="0"/>
              <a:t>Распространение означает любой способ сбыта порнографических материалов (предметов) хотя бы одному лицу (продажа, дарение, обмен и т.д.). Не содержит состава преступления демонстрация порнографического журнала или видеофильма, приобретенных лицами исключительно для совместного просмотра, без цели сбыта.</a:t>
            </a:r>
          </a:p>
          <a:p>
            <a:pPr indent="457200" algn="just">
              <a:defRPr/>
            </a:pPr>
            <a:endParaRPr lang="ru-RU" sz="1000" dirty="0"/>
          </a:p>
          <a:p>
            <a:pPr indent="457200" algn="just">
              <a:defRPr/>
            </a:pPr>
            <a:r>
              <a:rPr lang="ru-RU" sz="1000" b="1" dirty="0"/>
              <a:t>Рекламирование</a:t>
            </a:r>
            <a:r>
              <a:rPr lang="ru-RU" sz="1000" dirty="0"/>
              <a:t> - это выставление порнографических предметов для публичного обозрения, а также анонсирование их содержания или оглашение способов приобретения.</a:t>
            </a:r>
          </a:p>
          <a:p>
            <a:pPr indent="457200" algn="just">
              <a:defRPr/>
            </a:pPr>
            <a:endParaRPr lang="ru-RU" sz="1000" dirty="0"/>
          </a:p>
          <a:p>
            <a:pPr indent="457200" algn="just">
              <a:defRPr/>
            </a:pPr>
            <a:r>
              <a:rPr lang="ru-RU" sz="1000" dirty="0"/>
              <a:t>Торговля печатными изданиями, кино- и видеоматериалами, изображениями или иными предметами порнографического характера в России полностью запрещена. При наличии специального разрешения (лицензии) допускается лишь торговля продукцией эротического характера. Поэтому любая торговля порнографическими материалами (предметами) как специальный вид коммерческой деятельности является незаконной и влечет ответственность по ст. 242 </a:t>
            </a:r>
            <a:r>
              <a:rPr lang="ru-RU" sz="1000" dirty="0" smtClean="0"/>
              <a:t>УК РФ.</a:t>
            </a:r>
            <a:endParaRPr lang="ru-RU" sz="1000" dirty="0"/>
          </a:p>
          <a:p>
            <a:pPr indent="457200" algn="just">
              <a:defRPr/>
            </a:pPr>
            <a:endParaRPr lang="ru-RU" sz="1000" dirty="0"/>
          </a:p>
          <a:p>
            <a:pPr indent="457200" algn="just">
              <a:defRPr/>
            </a:pPr>
            <a:r>
              <a:rPr lang="ru-RU" sz="1000" dirty="0"/>
              <a:t>Оконченным преступление является с момента совершения любого и указанных действий. Торговля порнографическими предметами признается оконченной независимо от того, были они проданы или нет.</a:t>
            </a:r>
          </a:p>
          <a:p>
            <a:pPr indent="457200" algn="just">
              <a:defRPr/>
            </a:pPr>
            <a:endParaRPr lang="ru-RU" sz="1000" dirty="0"/>
          </a:p>
          <a:p>
            <a:pPr indent="457200" algn="just">
              <a:defRPr/>
            </a:pPr>
            <a:r>
              <a:rPr lang="ru-RU" sz="1000" b="1" dirty="0"/>
              <a:t>Субъективная сторона </a:t>
            </a:r>
            <a:r>
              <a:rPr lang="ru-RU" sz="1000" dirty="0"/>
              <a:t>- вина в форме прямого умысла.</a:t>
            </a:r>
          </a:p>
          <a:p>
            <a:pPr indent="457200" algn="just">
              <a:defRPr/>
            </a:pPr>
            <a:endParaRPr lang="ru-RU" sz="1000" b="1"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Rectangle 5"/>
          <p:cNvSpPr>
            <a:spLocks noGrp="1" noChangeArrowheads="1"/>
          </p:cNvSpPr>
          <p:nvPr>
            <p:ph idx="1"/>
          </p:nvPr>
        </p:nvSpPr>
        <p:spPr>
          <a:xfrm>
            <a:off x="0" y="620688"/>
            <a:ext cx="4825305" cy="5256212"/>
          </a:xfrm>
        </p:spPr>
        <p:txBody>
          <a:bodyPr>
            <a:normAutofit fontScale="92500" lnSpcReduction="10000"/>
          </a:bodyPr>
          <a:lstStyle/>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1.1</a:t>
            </a:r>
            <a:r>
              <a:rPr lang="en-US" sz="1100" b="1" dirty="0" smtClean="0">
                <a:latin typeface="Calibri" pitchFamily="34" charset="0"/>
                <a:cs typeface="Calibri" pitchFamily="34" charset="0"/>
              </a:rPr>
              <a:t>.</a:t>
            </a:r>
            <a:r>
              <a:rPr lang="ru-RU" sz="1100" b="1" dirty="0" smtClean="0">
                <a:latin typeface="Calibri" pitchFamily="34" charset="0"/>
                <a:cs typeface="Calibri" pitchFamily="34" charset="0"/>
              </a:rPr>
              <a:t> </a:t>
            </a:r>
            <a:r>
              <a:rPr lang="ru-RU" sz="1100" b="1" dirty="0" smtClean="0">
                <a:latin typeface="Calibri" pitchFamily="34" charset="0"/>
                <a:cs typeface="Calibri" pitchFamily="34" charset="0"/>
                <a:hlinkClick r:id="rId3" action="ppaction://hlinksldjump"/>
              </a:rPr>
              <a:t>Тематический </a:t>
            </a:r>
            <a:r>
              <a:rPr lang="ru-RU" sz="1100" b="1" dirty="0">
                <a:latin typeface="Calibri" pitchFamily="34" charset="0"/>
                <a:cs typeface="Calibri" pitchFamily="34" charset="0"/>
                <a:hlinkClick r:id="rId3" action="ppaction://hlinksldjump"/>
              </a:rPr>
              <a:t>план общей части уголовного </a:t>
            </a:r>
            <a:r>
              <a:rPr lang="ru-RU" sz="1100" b="1" dirty="0" smtClean="0">
                <a:latin typeface="Calibri" pitchFamily="34" charset="0"/>
                <a:cs typeface="Calibri" pitchFamily="34" charset="0"/>
                <a:hlinkClick r:id="rId3" action="ppaction://hlinksldjump"/>
              </a:rPr>
              <a:t>права</a:t>
            </a:r>
            <a:endParaRPr lang="ru-RU" sz="1100" b="1" dirty="0" smtClean="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2</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3" action="ppaction://hlinksldjump"/>
              </a:rPr>
              <a:t>Уголовное право: понятие, предмет и </a:t>
            </a:r>
            <a:r>
              <a:rPr lang="ru-RU" sz="1100" b="1" dirty="0" smtClean="0">
                <a:latin typeface="Calibri" pitchFamily="34" charset="0"/>
                <a:cs typeface="Calibri" pitchFamily="34" charset="0"/>
                <a:hlinkClick r:id="rId3" action="ppaction://hlinksldjump"/>
              </a:rPr>
              <a:t>система</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3</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4" action="ppaction://hlinksldjump"/>
              </a:rPr>
              <a:t>Уголовный закон</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4</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5" action="ppaction://hlinksldjump"/>
              </a:rPr>
              <a:t>Преступление и состав преступления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5</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6" action="ppaction://hlinksldjump"/>
              </a:rPr>
              <a:t>Объект преступления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6</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7" action="ppaction://hlinksldjump"/>
              </a:rPr>
              <a:t>Объективная сторона преступления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7</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8" action="ppaction://hlinksldjump"/>
              </a:rPr>
              <a:t>Субъект преступления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8</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9" action="ppaction://hlinksldjump"/>
              </a:rPr>
              <a:t>Субъективная сторона преступления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9</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10" action="ppaction://hlinksldjump"/>
              </a:rPr>
              <a:t>Стадии совершения умышленного преступления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10</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11" action="ppaction://hlinksldjump"/>
              </a:rPr>
              <a:t>Соучастие в преступлении</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1.1</a:t>
            </a:r>
            <a:r>
              <a:rPr lang="en-US" sz="1100" b="1" dirty="0" smtClean="0">
                <a:latin typeface="Calibri" pitchFamily="34" charset="0"/>
                <a:cs typeface="Calibri" pitchFamily="34" charset="0"/>
              </a:rPr>
              <a:t>1</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12" action="ppaction://hlinksldjump"/>
              </a:rPr>
              <a:t>Множественность </a:t>
            </a:r>
            <a:r>
              <a:rPr lang="ru-RU" sz="1100" b="1" dirty="0" smtClean="0">
                <a:latin typeface="Calibri" pitchFamily="34" charset="0"/>
                <a:cs typeface="Calibri" pitchFamily="34" charset="0"/>
                <a:hlinkClick r:id="rId12" action="ppaction://hlinksldjump"/>
              </a:rPr>
              <a:t>преступлений</a:t>
            </a:r>
            <a:endParaRPr lang="ru-RU" sz="1100" b="1" dirty="0" smtClean="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1.1</a:t>
            </a:r>
            <a:r>
              <a:rPr lang="en-US" sz="1100" b="1" dirty="0" smtClean="0">
                <a:latin typeface="Calibri" pitchFamily="34" charset="0"/>
                <a:cs typeface="Calibri" pitchFamily="34" charset="0"/>
              </a:rPr>
              <a:t>2</a:t>
            </a:r>
            <a:r>
              <a:rPr lang="ru-RU" sz="1100" b="1" dirty="0" smtClean="0">
                <a:latin typeface="Calibri" pitchFamily="34" charset="0"/>
                <a:cs typeface="Calibri" pitchFamily="34" charset="0"/>
              </a:rPr>
              <a:t>. </a:t>
            </a:r>
            <a:r>
              <a:rPr lang="ru-RU" sz="1100" b="1" dirty="0">
                <a:latin typeface="Calibri" pitchFamily="34" charset="0"/>
                <a:cs typeface="Calibri" pitchFamily="34" charset="0"/>
                <a:hlinkClick r:id="rId13" action="ppaction://hlinksldjump"/>
              </a:rPr>
              <a:t>Обстоятельства, исключающие преступность деяния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.13. </a:t>
            </a:r>
            <a:r>
              <a:rPr lang="ru-RU" sz="1100" b="1" dirty="0">
                <a:latin typeface="Calibri" pitchFamily="34" charset="0"/>
                <a:cs typeface="Calibri" pitchFamily="34" charset="0"/>
                <a:hlinkClick r:id="rId14" action="ppaction://hlinksldjump"/>
              </a:rPr>
              <a:t>Понятие, виды и цели наказания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en-US" sz="1100" b="1" dirty="0" smtClean="0">
                <a:latin typeface="Calibri" pitchFamily="34" charset="0"/>
                <a:cs typeface="Calibri" pitchFamily="34" charset="0"/>
              </a:rPr>
              <a:t>1.14. </a:t>
            </a:r>
            <a:r>
              <a:rPr lang="ru-RU" sz="1100" b="1" dirty="0">
                <a:latin typeface="Calibri" pitchFamily="34" charset="0"/>
                <a:cs typeface="Calibri" pitchFamily="34" charset="0"/>
                <a:hlinkClick r:id="rId15" action="ppaction://hlinksldjump"/>
              </a:rPr>
              <a:t>Назначение наказания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en-US" sz="1100" b="1" dirty="0" smtClean="0">
                <a:latin typeface="Calibri" pitchFamily="34" charset="0"/>
                <a:cs typeface="Calibri" pitchFamily="34" charset="0"/>
              </a:rPr>
              <a:t>1.15. </a:t>
            </a:r>
            <a:r>
              <a:rPr lang="ru-RU" sz="1100" b="1" dirty="0">
                <a:latin typeface="Calibri" pitchFamily="34" charset="0"/>
                <a:cs typeface="Calibri" pitchFamily="34" charset="0"/>
                <a:hlinkClick r:id="rId16" action="ppaction://hlinksldjump"/>
              </a:rPr>
              <a:t>Освобождение от уголовной ответственности</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en-US" sz="1100" b="1" dirty="0" smtClean="0">
                <a:latin typeface="Calibri" pitchFamily="34" charset="0"/>
                <a:cs typeface="Calibri" pitchFamily="34" charset="0"/>
              </a:rPr>
              <a:t>1.16. </a:t>
            </a:r>
            <a:r>
              <a:rPr lang="ru-RU" sz="1100" b="1" dirty="0">
                <a:latin typeface="Calibri" pitchFamily="34" charset="0"/>
                <a:cs typeface="Calibri" pitchFamily="34" charset="0"/>
                <a:hlinkClick r:id="rId17" action="ppaction://hlinksldjump"/>
              </a:rPr>
              <a:t>Освобождение от уголовного наказания</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en-US" sz="1100" b="1" dirty="0" smtClean="0">
                <a:latin typeface="Calibri" pitchFamily="34" charset="0"/>
                <a:cs typeface="Calibri" pitchFamily="34" charset="0"/>
              </a:rPr>
              <a:t>1.17. </a:t>
            </a:r>
            <a:r>
              <a:rPr lang="ru-RU" sz="1100" b="1" dirty="0">
                <a:latin typeface="Calibri" pitchFamily="34" charset="0"/>
                <a:cs typeface="Calibri" pitchFamily="34" charset="0"/>
                <a:hlinkClick r:id="rId18" action="ppaction://hlinksldjump"/>
              </a:rPr>
              <a:t>Принудительные меры медицинского характера</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.18.</a:t>
            </a:r>
            <a:r>
              <a:rPr lang="ru-RU" sz="1100" b="1" dirty="0" smtClean="0">
                <a:latin typeface="Calibri" pitchFamily="34" charset="0"/>
                <a:cs typeface="Calibri" pitchFamily="34" charset="0"/>
              </a:rPr>
              <a:t> </a:t>
            </a:r>
            <a:r>
              <a:rPr lang="ru-RU" sz="1100" b="1" dirty="0" smtClean="0">
                <a:latin typeface="Calibri" pitchFamily="34" charset="0"/>
                <a:cs typeface="Calibri" pitchFamily="34" charset="0"/>
                <a:hlinkClick r:id="rId19" action="ppaction://hlinksldjump"/>
              </a:rPr>
              <a:t>Уголовная </a:t>
            </a:r>
            <a:r>
              <a:rPr lang="ru-RU" sz="1100" b="1" dirty="0">
                <a:latin typeface="Calibri" pitchFamily="34" charset="0"/>
                <a:cs typeface="Calibri" pitchFamily="34" charset="0"/>
                <a:hlinkClick r:id="rId19" action="ppaction://hlinksldjump"/>
              </a:rPr>
              <a:t>ответственность </a:t>
            </a:r>
            <a:r>
              <a:rPr lang="ru-RU" sz="1100" b="1" dirty="0" smtClean="0">
                <a:latin typeface="Calibri" pitchFamily="34" charset="0"/>
                <a:cs typeface="Calibri" pitchFamily="34" charset="0"/>
                <a:hlinkClick r:id="rId19" action="ppaction://hlinksldjump"/>
              </a:rPr>
              <a:t>несовершеннолетних</a:t>
            </a:r>
            <a:endParaRPr lang="ru-RU" sz="1100" b="1" dirty="0" smtClean="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19</a:t>
            </a:r>
            <a:r>
              <a:rPr lang="ru-RU" sz="1100" b="1" dirty="0" smtClean="0">
                <a:latin typeface="Calibri" pitchFamily="34" charset="0"/>
                <a:cs typeface="Calibri" pitchFamily="34" charset="0"/>
              </a:rPr>
              <a:t>.</a:t>
            </a:r>
            <a:r>
              <a:rPr lang="ru-RU" sz="1100" b="1" dirty="0" smtClean="0">
                <a:latin typeface="Calibri" pitchFamily="34" charset="0"/>
                <a:cs typeface="Calibri" pitchFamily="34" charset="0"/>
                <a:hlinkClick r:id="rId20" action="ppaction://hlinksldjump"/>
              </a:rPr>
              <a:t> </a:t>
            </a:r>
            <a:r>
              <a:rPr lang="ru-RU" sz="1100" b="1" dirty="0">
                <a:latin typeface="Calibri" pitchFamily="34" charset="0"/>
                <a:cs typeface="Calibri" pitchFamily="34" charset="0"/>
                <a:hlinkClick r:id="rId20" action="ppaction://hlinksldjump"/>
              </a:rPr>
              <a:t>Методические материалы для проведения практических </a:t>
            </a:r>
            <a:r>
              <a:rPr lang="ru-RU" sz="1100" b="1" dirty="0" smtClean="0">
                <a:latin typeface="Calibri" pitchFamily="34" charset="0"/>
                <a:cs typeface="Calibri" pitchFamily="34" charset="0"/>
                <a:hlinkClick r:id="rId20" action="ppaction://hlinksldjump"/>
              </a:rPr>
              <a:t>занятий</a:t>
            </a:r>
            <a:endParaRPr lang="ru-RU" sz="1100" b="1" dirty="0" smtClean="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r>
              <a:rPr lang="ru-RU" sz="1100" b="1" dirty="0" smtClean="0">
                <a:latin typeface="Calibri" pitchFamily="34" charset="0"/>
                <a:cs typeface="Calibri" pitchFamily="34" charset="0"/>
              </a:rPr>
              <a:t>1.</a:t>
            </a:r>
            <a:r>
              <a:rPr lang="en-US" sz="1100" b="1" dirty="0" smtClean="0">
                <a:latin typeface="Calibri" pitchFamily="34" charset="0"/>
                <a:cs typeface="Calibri" pitchFamily="34" charset="0"/>
              </a:rPr>
              <a:t>20.</a:t>
            </a:r>
            <a:r>
              <a:rPr lang="en-US" sz="1100" b="1" dirty="0">
                <a:latin typeface="Calibri" pitchFamily="34" charset="0"/>
                <a:cs typeface="Calibri" pitchFamily="34" charset="0"/>
              </a:rPr>
              <a:t> </a:t>
            </a:r>
            <a:r>
              <a:rPr lang="ru-RU" sz="1100" b="1" dirty="0" smtClean="0">
                <a:latin typeface="Calibri" pitchFamily="34" charset="0"/>
                <a:cs typeface="Calibri" pitchFamily="34" charset="0"/>
                <a:hlinkClick r:id="rId21" action="ppaction://hlinksldjump"/>
              </a:rPr>
              <a:t>Методические </a:t>
            </a:r>
            <a:r>
              <a:rPr lang="ru-RU" sz="1100" b="1" dirty="0">
                <a:latin typeface="Calibri" pitchFamily="34" charset="0"/>
                <a:cs typeface="Calibri" pitchFamily="34" charset="0"/>
                <a:hlinkClick r:id="rId21" action="ppaction://hlinksldjump"/>
              </a:rPr>
              <a:t>указание по самостоятельной работе </a:t>
            </a:r>
            <a:r>
              <a:rPr lang="ru-RU" sz="1100" b="1" dirty="0" smtClean="0">
                <a:latin typeface="Calibri" pitchFamily="34" charset="0"/>
                <a:cs typeface="Calibri" pitchFamily="34" charset="0"/>
                <a:hlinkClick r:id="rId21" action="ppaction://hlinksldjump"/>
              </a:rPr>
              <a:t>студентов</a:t>
            </a:r>
            <a:endParaRPr lang="ru-RU" sz="1100" b="1" dirty="0">
              <a:latin typeface="Calibri" pitchFamily="34" charset="0"/>
              <a:cs typeface="Calibri" pitchFamily="34" charset="0"/>
            </a:endParaRPr>
          </a:p>
          <a:p>
            <a:pPr marL="448056" indent="-384048" eaLnBrk="1" fontAlgn="auto" hangingPunct="1">
              <a:spcAft>
                <a:spcPts val="0"/>
              </a:spcAft>
              <a:buClr>
                <a:schemeClr val="tx1"/>
              </a:buClr>
              <a:buFont typeface="Wingdings" pitchFamily="2" charset="2"/>
              <a:buNone/>
              <a:defRPr/>
            </a:pPr>
            <a:endParaRPr lang="en-US" sz="1100" b="1" u="sng" dirty="0">
              <a:latin typeface="Calibri" pitchFamily="34" charset="0"/>
              <a:cs typeface="Calibri" pitchFamily="34" charset="0"/>
            </a:endParaRPr>
          </a:p>
          <a:p>
            <a:pPr marL="0" indent="-384048" eaLnBrk="1" fontAlgn="auto" hangingPunct="1">
              <a:spcBef>
                <a:spcPts val="0"/>
              </a:spcBef>
              <a:spcAft>
                <a:spcPts val="0"/>
              </a:spcAft>
              <a:buClr>
                <a:schemeClr val="tx1"/>
              </a:buClr>
              <a:buFont typeface="Wingdings" pitchFamily="2" charset="2"/>
              <a:buNone/>
              <a:defRPr/>
            </a:pPr>
            <a:r>
              <a:rPr lang="ru-RU" sz="1100" b="1" i="1" dirty="0">
                <a:latin typeface="Calibri" pitchFamily="34" charset="0"/>
                <a:cs typeface="Calibri" pitchFamily="34" charset="0"/>
                <a:hlinkClick r:id="rId22" action="ppaction://hlinksldjump"/>
              </a:rPr>
              <a:t>Вопросы по подготовке к </a:t>
            </a:r>
            <a:r>
              <a:rPr lang="ru-RU" sz="1100" b="1" i="1" dirty="0" smtClean="0">
                <a:latin typeface="Calibri" pitchFamily="34" charset="0"/>
                <a:cs typeface="Calibri" pitchFamily="34" charset="0"/>
                <a:hlinkClick r:id="rId22" action="ppaction://hlinksldjump"/>
              </a:rPr>
              <a:t>экзаменам</a:t>
            </a:r>
            <a:endParaRPr lang="ru-RU" sz="1100" b="1" i="1" dirty="0" smtClean="0">
              <a:latin typeface="Calibri" pitchFamily="34" charset="0"/>
              <a:cs typeface="Calibri" pitchFamily="34" charset="0"/>
            </a:endParaRPr>
          </a:p>
          <a:p>
            <a:pPr marL="0" indent="-384048" eaLnBrk="1" fontAlgn="auto" hangingPunct="1">
              <a:spcBef>
                <a:spcPts val="0"/>
              </a:spcBef>
              <a:spcAft>
                <a:spcPts val="0"/>
              </a:spcAft>
              <a:buClr>
                <a:schemeClr val="tx1"/>
              </a:buClr>
              <a:buFont typeface="Wingdings" pitchFamily="2" charset="2"/>
              <a:buNone/>
              <a:defRPr/>
            </a:pPr>
            <a:r>
              <a:rPr lang="ru-RU" sz="1100" b="1" i="1" dirty="0" smtClean="0">
                <a:latin typeface="Calibri" pitchFamily="34" charset="0"/>
                <a:cs typeface="Calibri" pitchFamily="34" charset="0"/>
                <a:hlinkClick r:id="rId23" action="ppaction://hlinksldjump"/>
              </a:rPr>
              <a:t>Перечень </a:t>
            </a:r>
            <a:r>
              <a:rPr lang="ru-RU" sz="1100" b="1" i="1" dirty="0">
                <a:latin typeface="Calibri" pitchFamily="34" charset="0"/>
                <a:cs typeface="Calibri" pitchFamily="34" charset="0"/>
                <a:hlinkClick r:id="rId23" action="ppaction://hlinksldjump"/>
              </a:rPr>
              <a:t>постановлений Пленумов Верховного Суда РФ</a:t>
            </a:r>
            <a:endParaRPr lang="en-US" sz="1100" b="1" i="1" dirty="0">
              <a:latin typeface="Calibri" pitchFamily="34" charset="0"/>
              <a:cs typeface="Calibri" pitchFamily="34" charset="0"/>
            </a:endParaRPr>
          </a:p>
          <a:p>
            <a:pPr marL="0" indent="-384048" eaLnBrk="1" fontAlgn="auto" hangingPunct="1">
              <a:spcBef>
                <a:spcPts val="0"/>
              </a:spcBef>
              <a:spcAft>
                <a:spcPts val="0"/>
              </a:spcAft>
              <a:buClr>
                <a:schemeClr val="tx1"/>
              </a:buClr>
              <a:buFont typeface="Wingdings" pitchFamily="2" charset="2"/>
              <a:buNone/>
              <a:defRPr/>
            </a:pPr>
            <a:r>
              <a:rPr lang="ru-RU" sz="1100" b="1" i="1" dirty="0">
                <a:latin typeface="Calibri" pitchFamily="34" charset="0"/>
                <a:cs typeface="Calibri" pitchFamily="34" charset="0"/>
                <a:hlinkClick r:id="rId24" action="ppaction://hlinksldjump"/>
              </a:rPr>
              <a:t>Темы для написания курсовых и дипломных </a:t>
            </a:r>
            <a:r>
              <a:rPr lang="ru-RU" sz="1100" b="1" i="1" dirty="0" smtClean="0">
                <a:latin typeface="Calibri" pitchFamily="34" charset="0"/>
                <a:cs typeface="Calibri" pitchFamily="34" charset="0"/>
                <a:hlinkClick r:id="rId24" action="ppaction://hlinksldjump"/>
              </a:rPr>
              <a:t>работ</a:t>
            </a:r>
            <a:endParaRPr lang="en-US" sz="1100" b="1" i="1" dirty="0" smtClean="0">
              <a:latin typeface="Calibri" pitchFamily="34" charset="0"/>
              <a:cs typeface="Calibri" pitchFamily="34" charset="0"/>
            </a:endParaRPr>
          </a:p>
          <a:p>
            <a:pPr marL="0" indent="-384048" eaLnBrk="1" fontAlgn="auto" hangingPunct="1">
              <a:spcBef>
                <a:spcPts val="0"/>
              </a:spcBef>
              <a:spcAft>
                <a:spcPts val="0"/>
              </a:spcAft>
              <a:buClr>
                <a:schemeClr val="tx1"/>
              </a:buClr>
              <a:buFont typeface="Wingdings" pitchFamily="2" charset="2"/>
              <a:buNone/>
              <a:defRPr/>
            </a:pPr>
            <a:endParaRPr lang="ru-RU" sz="1100" b="1" i="1" dirty="0">
              <a:solidFill>
                <a:schemeClr val="bg1"/>
              </a:solidFill>
              <a:latin typeface="Calibri" pitchFamily="34" charset="0"/>
              <a:cs typeface="Calibri" pitchFamily="34" charset="0"/>
            </a:endParaRPr>
          </a:p>
          <a:p>
            <a:pPr marL="448056" indent="-384048" eaLnBrk="1" fontAlgn="auto" hangingPunct="1">
              <a:lnSpc>
                <a:spcPct val="60000"/>
              </a:lnSpc>
              <a:spcAft>
                <a:spcPts val="0"/>
              </a:spcAft>
              <a:buClr>
                <a:schemeClr val="tx1"/>
              </a:buClr>
              <a:buFont typeface="Wingdings" pitchFamily="2" charset="2"/>
              <a:buNone/>
              <a:defRPr/>
            </a:pPr>
            <a:endParaRPr lang="ru-RU" sz="900" b="1" dirty="0">
              <a:uFill>
                <a:solidFill>
                  <a:schemeClr val="tx1"/>
                </a:solidFill>
              </a:uFill>
            </a:endParaRPr>
          </a:p>
          <a:p>
            <a:pPr marL="448056" indent="-384048" eaLnBrk="1" fontAlgn="auto" hangingPunct="1">
              <a:lnSpc>
                <a:spcPct val="60000"/>
              </a:lnSpc>
              <a:spcAft>
                <a:spcPts val="0"/>
              </a:spcAft>
              <a:buClr>
                <a:schemeClr val="tx1"/>
              </a:buClr>
              <a:buFont typeface="Wingdings" pitchFamily="2" charset="2"/>
              <a:buNone/>
              <a:defRPr/>
            </a:pPr>
            <a:endParaRPr lang="ru-RU" sz="900" b="1" dirty="0"/>
          </a:p>
          <a:p>
            <a:pPr marL="448056" indent="-384048" eaLnBrk="1" fontAlgn="auto" hangingPunct="1">
              <a:lnSpc>
                <a:spcPct val="60000"/>
              </a:lnSpc>
              <a:spcAft>
                <a:spcPts val="0"/>
              </a:spcAft>
              <a:buClr>
                <a:schemeClr val="tx1"/>
              </a:buClr>
              <a:buFont typeface="Wingdings" pitchFamily="2" charset="2"/>
              <a:buNone/>
              <a:defRPr/>
            </a:pPr>
            <a:endParaRPr lang="ru-RU" sz="1400" b="1" dirty="0"/>
          </a:p>
          <a:p>
            <a:pPr marL="448056" indent="-384048" eaLnBrk="1" fontAlgn="auto" hangingPunct="1">
              <a:lnSpc>
                <a:spcPct val="60000"/>
              </a:lnSpc>
              <a:spcAft>
                <a:spcPts val="0"/>
              </a:spcAft>
              <a:buClr>
                <a:schemeClr val="tx1"/>
              </a:buClr>
              <a:buFont typeface="Wingdings" pitchFamily="2" charset="2"/>
              <a:buNone/>
              <a:defRPr/>
            </a:pPr>
            <a:endParaRPr lang="ru-RU" sz="300" b="1" dirty="0"/>
          </a:p>
        </p:txBody>
      </p:sp>
      <p:sp>
        <p:nvSpPr>
          <p:cNvPr id="18435" name="Text Box 7"/>
          <p:cNvSpPr txBox="1">
            <a:spLocks noChangeArrowheads="1"/>
          </p:cNvSpPr>
          <p:nvPr/>
        </p:nvSpPr>
        <p:spPr bwMode="auto">
          <a:xfrm>
            <a:off x="0" y="332656"/>
            <a:ext cx="3294063" cy="276999"/>
          </a:xfrm>
          <a:prstGeom prst="rect">
            <a:avLst/>
          </a:prstGeom>
          <a:noFill/>
          <a:ln w="9525">
            <a:noFill/>
            <a:miter lim="800000"/>
            <a:headEnd/>
            <a:tailEnd/>
          </a:ln>
          <a:effectLst/>
        </p:spPr>
        <p:txBody>
          <a:bodyPr>
            <a:spAutoFit/>
          </a:bodyPr>
          <a:lstStyle/>
          <a:p>
            <a:pPr eaLnBrk="0" hangingPunct="0">
              <a:spcBef>
                <a:spcPct val="50000"/>
              </a:spcBef>
            </a:pPr>
            <a:r>
              <a:rPr lang="en-US" sz="1200" b="1" dirty="0">
                <a:solidFill>
                  <a:schemeClr val="hlink"/>
                </a:solidFill>
                <a:latin typeface="Verdana" pitchFamily="34" charset="0"/>
              </a:rPr>
              <a:t>I. </a:t>
            </a:r>
            <a:r>
              <a:rPr lang="ru-RU" sz="1200" b="1" dirty="0">
                <a:solidFill>
                  <a:schemeClr val="hlink"/>
                </a:solidFill>
                <a:latin typeface="Verdana" pitchFamily="34" charset="0"/>
              </a:rPr>
              <a:t>Общая часть</a:t>
            </a:r>
          </a:p>
        </p:txBody>
      </p:sp>
      <p:sp>
        <p:nvSpPr>
          <p:cNvPr id="3131" name="Rectangle 59"/>
          <p:cNvSpPr>
            <a:spLocks noChangeArrowheads="1"/>
          </p:cNvSpPr>
          <p:nvPr/>
        </p:nvSpPr>
        <p:spPr bwMode="auto">
          <a:xfrm>
            <a:off x="0" y="6521450"/>
            <a:ext cx="9144000" cy="336550"/>
          </a:xfrm>
          <a:prstGeom prst="rect">
            <a:avLst/>
          </a:prstGeom>
          <a:gradFill rotWithShape="0">
            <a:gsLst>
              <a:gs pos="0">
                <a:schemeClr val="bg2">
                  <a:gamma/>
                  <a:tint val="27451"/>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r" eaLnBrk="0" hangingPunct="0">
              <a:defRPr/>
            </a:pPr>
            <a:r>
              <a:rPr lang="ru-RU" sz="1600" b="1" i="1">
                <a:latin typeface="Verdana" pitchFamily="34" charset="0"/>
                <a:cs typeface="+mn-cs"/>
              </a:rPr>
              <a:t>Введение</a:t>
            </a:r>
            <a:r>
              <a:rPr lang="ru-RU" sz="1600" b="1">
                <a:latin typeface="Verdana" pitchFamily="34" charset="0"/>
                <a:cs typeface="+mn-cs"/>
              </a:rPr>
              <a:t>   </a:t>
            </a:r>
          </a:p>
        </p:txBody>
      </p:sp>
      <p:sp>
        <p:nvSpPr>
          <p:cNvPr id="3132" name="Rectangle 60"/>
          <p:cNvSpPr>
            <a:spLocks noChangeArrowheads="1"/>
          </p:cNvSpPr>
          <p:nvPr/>
        </p:nvSpPr>
        <p:spPr bwMode="auto">
          <a:xfrm>
            <a:off x="0" y="-14288"/>
            <a:ext cx="9144000" cy="366713"/>
          </a:xfrm>
          <a:prstGeom prst="rect">
            <a:avLst/>
          </a:prstGeom>
          <a:gradFill rotWithShape="0">
            <a:gsLst>
              <a:gs pos="0">
                <a:schemeClr val="bg2">
                  <a:gamma/>
                  <a:tint val="27451"/>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pPr algn="ctr" eaLnBrk="0" hangingPunct="0">
              <a:defRPr/>
            </a:pPr>
            <a:r>
              <a:rPr lang="ru-RU" dirty="0">
                <a:effectLst>
                  <a:outerShdw blurRad="38100" dist="38100" dir="2700000" algn="tl">
                    <a:srgbClr val="000000"/>
                  </a:outerShdw>
                </a:effectLst>
                <a:cs typeface="+mn-cs"/>
              </a:rPr>
              <a:t>Содержание </a:t>
            </a:r>
            <a:r>
              <a:rPr lang="ru-RU" dirty="0" smtClean="0">
                <a:effectLst>
                  <a:outerShdw blurRad="38100" dist="38100" dir="2700000" algn="tl">
                    <a:srgbClr val="000000"/>
                  </a:outerShdw>
                </a:effectLst>
                <a:cs typeface="+mn-cs"/>
              </a:rPr>
              <a:t>учебно-методического пособия</a:t>
            </a:r>
            <a:r>
              <a:rPr lang="ru-RU" dirty="0" smtClean="0">
                <a:cs typeface="+mn-cs"/>
              </a:rPr>
              <a:t>               </a:t>
            </a:r>
            <a:r>
              <a:rPr lang="ru-RU" sz="1600" b="1" i="1" dirty="0">
                <a:latin typeface="Verdana" pitchFamily="34" charset="0"/>
                <a:cs typeface="+mn-cs"/>
              </a:rPr>
              <a:t>Уголовное право России</a:t>
            </a:r>
          </a:p>
        </p:txBody>
      </p:sp>
      <p:sp>
        <p:nvSpPr>
          <p:cNvPr id="18439" name="Text Box 62"/>
          <p:cNvSpPr txBox="1">
            <a:spLocks noChangeArrowheads="1"/>
          </p:cNvSpPr>
          <p:nvPr/>
        </p:nvSpPr>
        <p:spPr bwMode="auto">
          <a:xfrm>
            <a:off x="5940152" y="260648"/>
            <a:ext cx="3708400" cy="369332"/>
          </a:xfrm>
          <a:prstGeom prst="rect">
            <a:avLst/>
          </a:prstGeom>
          <a:noFill/>
          <a:ln w="9525">
            <a:noFill/>
            <a:miter lim="800000"/>
            <a:headEnd/>
            <a:tailEnd/>
          </a:ln>
          <a:effectLst/>
        </p:spPr>
        <p:txBody>
          <a:bodyPr wrap="square">
            <a:spAutoFit/>
          </a:bodyPr>
          <a:lstStyle/>
          <a:p>
            <a:pPr eaLnBrk="0" hangingPunct="0">
              <a:spcBef>
                <a:spcPct val="50000"/>
              </a:spcBef>
            </a:pPr>
            <a:r>
              <a:rPr lang="ru-RU" b="1" dirty="0"/>
              <a:t>                 </a:t>
            </a:r>
            <a:r>
              <a:rPr lang="en-US" sz="1400" b="1" dirty="0">
                <a:solidFill>
                  <a:schemeClr val="hlink"/>
                </a:solidFill>
              </a:rPr>
              <a:t>II. </a:t>
            </a:r>
            <a:r>
              <a:rPr lang="ru-RU" sz="1400" b="1" dirty="0">
                <a:solidFill>
                  <a:schemeClr val="hlink"/>
                </a:solidFill>
              </a:rPr>
              <a:t>Особенная часть</a:t>
            </a:r>
          </a:p>
        </p:txBody>
      </p:sp>
      <p:sp>
        <p:nvSpPr>
          <p:cNvPr id="18440" name="Line 64"/>
          <p:cNvSpPr>
            <a:spLocks noChangeShapeType="1"/>
          </p:cNvSpPr>
          <p:nvPr/>
        </p:nvSpPr>
        <p:spPr bwMode="auto">
          <a:xfrm>
            <a:off x="4081463" y="404813"/>
            <a:ext cx="0" cy="5400675"/>
          </a:xfrm>
          <a:prstGeom prst="line">
            <a:avLst/>
          </a:prstGeom>
          <a:noFill/>
          <a:ln w="28575">
            <a:solidFill>
              <a:schemeClr val="hlink"/>
            </a:solidFill>
            <a:prstDash val="dashDot"/>
            <a:round/>
            <a:headEnd/>
            <a:tailEnd/>
          </a:ln>
          <a:effectLst>
            <a:outerShdw dist="107763" dir="2700000" algn="ctr" rotWithShape="0">
              <a:schemeClr val="bg2"/>
            </a:outerShdw>
          </a:effectLst>
        </p:spPr>
        <p:txBody>
          <a:bodyPr>
            <a:spAutoFit/>
          </a:bodyPr>
          <a:lstStyle/>
          <a:p>
            <a:endParaRPr lang="ru-RU"/>
          </a:p>
        </p:txBody>
      </p:sp>
      <p:sp>
        <p:nvSpPr>
          <p:cNvPr id="3140" name="Rectangle 68"/>
          <p:cNvSpPr>
            <a:spLocks noChangeArrowheads="1"/>
          </p:cNvSpPr>
          <p:nvPr/>
        </p:nvSpPr>
        <p:spPr bwMode="auto">
          <a:xfrm>
            <a:off x="3238947" y="476672"/>
            <a:ext cx="5905053"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a:effectLst>
                  <a:outerShdw blurRad="38100" dist="38100" dir="2700000" algn="tl">
                    <a:srgbClr val="000000"/>
                  </a:outerShdw>
                </a:effectLst>
                <a:latin typeface="Calibri" pitchFamily="34" charset="0"/>
                <a:cs typeface="Calibri" pitchFamily="34" charset="0"/>
              </a:rPr>
              <a:t>.1.</a:t>
            </a:r>
            <a:r>
              <a:rPr lang="ru-RU" sz="1000" dirty="0">
                <a:latin typeface="Calibri" pitchFamily="34" charset="0"/>
                <a:cs typeface="Calibri" pitchFamily="34" charset="0"/>
              </a:rPr>
              <a:t> </a:t>
            </a:r>
            <a:r>
              <a:rPr lang="ru-RU" sz="1000" b="1" dirty="0">
                <a:latin typeface="Calibri" pitchFamily="34" charset="0"/>
                <a:cs typeface="Calibri" pitchFamily="34" charset="0"/>
                <a:hlinkClick r:id="rId25" action="ppaction://hlinksldjump"/>
              </a:rPr>
              <a:t>Тематический план Особенной части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2.2. </a:t>
            </a:r>
            <a:r>
              <a:rPr lang="ru-RU" sz="1000" b="1" dirty="0">
                <a:effectLst>
                  <a:outerShdw blurRad="38100" dist="38100" dir="2700000" algn="tl">
                    <a:srgbClr val="000000"/>
                  </a:outerShdw>
                </a:effectLst>
                <a:latin typeface="Calibri" pitchFamily="34" charset="0"/>
                <a:cs typeface="Calibri" pitchFamily="34" charset="0"/>
                <a:hlinkClick r:id="rId26" action="ppaction://hlinksldjump"/>
              </a:rPr>
              <a:t>Преступления против жизни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a:effectLst>
                  <a:outerShdw blurRad="38100" dist="38100" dir="2700000" algn="tl">
                    <a:srgbClr val="000000"/>
                  </a:outerShdw>
                </a:effectLst>
                <a:latin typeface="Calibri" pitchFamily="34" charset="0"/>
                <a:cs typeface="Calibri" pitchFamily="34" charset="0"/>
              </a:rPr>
              <a:t>.3.</a:t>
            </a:r>
            <a:r>
              <a:rPr lang="ru-RU" sz="1000" b="1" dirty="0">
                <a:effectLst>
                  <a:outerShdw blurRad="38100" dist="38100" dir="2700000" algn="tl">
                    <a:srgbClr val="000000"/>
                  </a:outerShdw>
                </a:effectLst>
                <a:latin typeface="Calibri" pitchFamily="34" charset="0"/>
                <a:cs typeface="Calibri" pitchFamily="34" charset="0"/>
              </a:rPr>
              <a:t> </a:t>
            </a:r>
            <a:r>
              <a:rPr lang="ru-RU" sz="1000" b="1" dirty="0">
                <a:effectLst>
                  <a:outerShdw blurRad="38100" dist="38100" dir="2700000" algn="tl">
                    <a:srgbClr val="000000"/>
                  </a:outerShdw>
                </a:effectLst>
                <a:latin typeface="Calibri" pitchFamily="34" charset="0"/>
                <a:cs typeface="Calibri" pitchFamily="34" charset="0"/>
                <a:hlinkClick r:id="rId27" action="ppaction://hlinksldjump"/>
              </a:rPr>
              <a:t>Преступления против  здоровья</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2.3. </a:t>
            </a:r>
            <a:r>
              <a:rPr lang="ru-RU" sz="1000" b="1" dirty="0">
                <a:effectLst>
                  <a:outerShdw blurRad="38100" dist="38100" dir="2700000" algn="tl">
                    <a:srgbClr val="000000"/>
                  </a:outerShdw>
                </a:effectLst>
                <a:latin typeface="Calibri" pitchFamily="34" charset="0"/>
                <a:cs typeface="Calibri" pitchFamily="34" charset="0"/>
                <a:hlinkClick r:id="rId28" action="ppaction://hlinksldjump"/>
              </a:rPr>
              <a:t>Преступления против свободы, чести и достоинства личности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2.4.</a:t>
            </a:r>
            <a:r>
              <a:rPr lang="ru-RU" sz="1000" b="1" dirty="0">
                <a:effectLst>
                  <a:outerShdw blurRad="38100" dist="38100" dir="2700000" algn="tl">
                    <a:srgbClr val="000000"/>
                  </a:outerShdw>
                </a:effectLst>
                <a:latin typeface="Calibri" pitchFamily="34" charset="0"/>
                <a:cs typeface="Calibri" pitchFamily="34" charset="0"/>
                <a:hlinkClick r:id="rId29" action="ppaction://hlinksldjump"/>
              </a:rPr>
              <a:t>Преступления против половой неприкосновенности и половой свободы  личности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2.5. </a:t>
            </a:r>
            <a:r>
              <a:rPr lang="ru-RU" sz="1000" b="1" dirty="0">
                <a:effectLst>
                  <a:outerShdw blurRad="38100" dist="38100" dir="2700000" algn="tl">
                    <a:srgbClr val="000000"/>
                  </a:outerShdw>
                </a:effectLst>
                <a:latin typeface="Calibri" pitchFamily="34" charset="0"/>
                <a:cs typeface="Calibri" pitchFamily="34" charset="0"/>
                <a:hlinkClick r:id="rId30" action="ppaction://hlinksldjump"/>
              </a:rPr>
              <a:t>Преступления против конституционных прав и свобод человека и гражданина</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2.6. </a:t>
            </a:r>
            <a:r>
              <a:rPr lang="ru-RU" sz="1000" b="1" dirty="0">
                <a:effectLst>
                  <a:outerShdw blurRad="38100" dist="38100" dir="2700000" algn="tl">
                    <a:srgbClr val="000000"/>
                  </a:outerShdw>
                </a:effectLst>
                <a:latin typeface="Calibri" pitchFamily="34" charset="0"/>
                <a:cs typeface="Calibri" pitchFamily="34" charset="0"/>
                <a:hlinkClick r:id="rId31" action="ppaction://hlinksldjump"/>
              </a:rPr>
              <a:t>Преступления против семьи и несовершеннолетних</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2.7. </a:t>
            </a:r>
            <a:r>
              <a:rPr lang="ru-RU" sz="1000" b="1" dirty="0">
                <a:effectLst>
                  <a:outerShdw blurRad="38100" dist="38100" dir="2700000" algn="tl">
                    <a:srgbClr val="000000"/>
                  </a:outerShdw>
                </a:effectLst>
                <a:latin typeface="Calibri" pitchFamily="34" charset="0"/>
                <a:cs typeface="Calibri" pitchFamily="34" charset="0"/>
                <a:hlinkClick r:id="rId32" action="ppaction://hlinksldjump"/>
              </a:rPr>
              <a:t>Преступления против собственности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2.8. </a:t>
            </a:r>
            <a:r>
              <a:rPr lang="ru-RU" sz="1000" b="1" dirty="0">
                <a:effectLst>
                  <a:outerShdw blurRad="38100" dist="38100" dir="2700000" algn="tl">
                    <a:srgbClr val="000000"/>
                  </a:outerShdw>
                </a:effectLst>
                <a:latin typeface="Calibri" pitchFamily="34" charset="0"/>
                <a:cs typeface="Calibri" pitchFamily="34" charset="0"/>
                <a:hlinkClick r:id="rId33" action="ppaction://hlinksldjump"/>
              </a:rPr>
              <a:t>Преступления в сфере экономической деятельности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2.9. </a:t>
            </a:r>
            <a:r>
              <a:rPr lang="ru-RU" sz="1000" b="1" dirty="0">
                <a:effectLst>
                  <a:outerShdw blurRad="38100" dist="38100" dir="2700000" algn="tl">
                    <a:srgbClr val="000000"/>
                  </a:outerShdw>
                </a:effectLst>
                <a:latin typeface="Calibri" pitchFamily="34" charset="0"/>
                <a:cs typeface="Calibri" pitchFamily="34" charset="0"/>
                <a:hlinkClick r:id="rId34" action="ppaction://hlinksldjump"/>
              </a:rPr>
              <a:t>Преступления против общественной безопасности и общественного порядка</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2.10. </a:t>
            </a:r>
            <a:r>
              <a:rPr lang="ru-RU" sz="1000" b="1" dirty="0">
                <a:effectLst>
                  <a:outerShdw blurRad="38100" dist="38100" dir="2700000" algn="tl">
                    <a:srgbClr val="000000"/>
                  </a:outerShdw>
                </a:effectLst>
                <a:latin typeface="Calibri" pitchFamily="34" charset="0"/>
                <a:cs typeface="Calibri" pitchFamily="34" charset="0"/>
                <a:hlinkClick r:id="rId35" action="ppaction://hlinksldjump"/>
              </a:rPr>
              <a:t>Преступления против здоровья населения и общественной нравственности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2.11. </a:t>
            </a:r>
            <a:r>
              <a:rPr lang="ru-RU" sz="1000" b="1" dirty="0">
                <a:effectLst>
                  <a:outerShdw blurRad="38100" dist="38100" dir="2700000" algn="tl">
                    <a:srgbClr val="000000"/>
                  </a:outerShdw>
                </a:effectLst>
                <a:latin typeface="Calibri" pitchFamily="34" charset="0"/>
                <a:cs typeface="Calibri" pitchFamily="34" charset="0"/>
                <a:hlinkClick r:id="rId36" action="ppaction://hlinksldjump"/>
              </a:rPr>
              <a:t>Экологические преступления</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2.12. </a:t>
            </a:r>
            <a:r>
              <a:rPr lang="ru-RU" sz="1000" b="1" dirty="0">
                <a:effectLst>
                  <a:outerShdw blurRad="38100" dist="38100" dir="2700000" algn="tl">
                    <a:srgbClr val="000000"/>
                  </a:outerShdw>
                </a:effectLst>
                <a:latin typeface="Calibri" pitchFamily="34" charset="0"/>
                <a:cs typeface="Calibri" pitchFamily="34" charset="0"/>
                <a:hlinkClick r:id="rId37" action="ppaction://hlinksldjump"/>
              </a:rPr>
              <a:t>Преступления против безопасности движения и эксплуатации транспорта</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2.13. </a:t>
            </a:r>
            <a:r>
              <a:rPr lang="ru-RU" sz="1000" b="1" dirty="0">
                <a:effectLst>
                  <a:outerShdw blurRad="38100" dist="38100" dir="2700000" algn="tl">
                    <a:srgbClr val="000000"/>
                  </a:outerShdw>
                </a:effectLst>
                <a:latin typeface="Calibri" pitchFamily="34" charset="0"/>
                <a:cs typeface="Calibri" pitchFamily="34" charset="0"/>
                <a:hlinkClick r:id="rId38" action="ppaction://hlinksldjump"/>
              </a:rPr>
              <a:t>Преступления в сфере компьютерной информации</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a:effectLst>
                  <a:outerShdw blurRad="38100" dist="38100" dir="2700000" algn="tl">
                    <a:srgbClr val="000000"/>
                  </a:outerShdw>
                </a:effectLst>
                <a:latin typeface="Calibri" pitchFamily="34" charset="0"/>
                <a:cs typeface="Calibri" pitchFamily="34" charset="0"/>
              </a:rPr>
              <a:t>2.14. </a:t>
            </a:r>
            <a:r>
              <a:rPr lang="ru-RU" sz="1000" b="1" dirty="0">
                <a:effectLst>
                  <a:outerShdw blurRad="38100" dist="38100" dir="2700000" algn="tl">
                    <a:srgbClr val="000000"/>
                  </a:outerShdw>
                </a:effectLst>
                <a:latin typeface="Calibri" pitchFamily="34" charset="0"/>
                <a:cs typeface="Calibri" pitchFamily="34" charset="0"/>
                <a:hlinkClick r:id="rId39" action="ppaction://hlinksldjump"/>
              </a:rPr>
              <a:t>Преступления против конституционного строя и безопасности государства</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a:effectLst>
                  <a:outerShdw blurRad="38100" dist="38100" dir="2700000" algn="tl">
                    <a:srgbClr val="000000"/>
                  </a:outerShdw>
                </a:effectLst>
                <a:latin typeface="Calibri" pitchFamily="34" charset="0"/>
                <a:cs typeface="Calibri" pitchFamily="34" charset="0"/>
              </a:rPr>
              <a:t>.15. </a:t>
            </a:r>
            <a:r>
              <a:rPr lang="ru-RU" sz="1000" b="1" dirty="0">
                <a:effectLst>
                  <a:outerShdw blurRad="38100" dist="38100" dir="2700000" algn="tl">
                    <a:srgbClr val="000000"/>
                  </a:outerShdw>
                </a:effectLst>
                <a:latin typeface="Calibri" pitchFamily="34" charset="0"/>
                <a:cs typeface="Calibri" pitchFamily="34" charset="0"/>
                <a:hlinkClick r:id="rId40" action="ppaction://hlinksldjump"/>
              </a:rPr>
              <a:t>Преступления против государственной  власти</a:t>
            </a:r>
            <a:r>
              <a:rPr lang="en-US" sz="1000" b="1" dirty="0">
                <a:effectLst>
                  <a:outerShdw blurRad="38100" dist="38100" dir="2700000" algn="tl">
                    <a:srgbClr val="000000"/>
                  </a:outerShdw>
                </a:effectLst>
                <a:latin typeface="Calibri" pitchFamily="34" charset="0"/>
                <a:cs typeface="Calibri" pitchFamily="34" charset="0"/>
                <a:hlinkClick r:id="rId40" action="ppaction://hlinksldjump"/>
              </a:rPr>
              <a:t>,</a:t>
            </a:r>
            <a:r>
              <a:rPr lang="ru-RU" sz="1000" b="1" dirty="0">
                <a:effectLst>
                  <a:outerShdw blurRad="38100" dist="38100" dir="2700000" algn="tl">
                    <a:srgbClr val="000000"/>
                  </a:outerShdw>
                </a:effectLst>
                <a:latin typeface="Calibri" pitchFamily="34" charset="0"/>
                <a:cs typeface="Calibri" pitchFamily="34" charset="0"/>
                <a:hlinkClick r:id="rId40" action="ppaction://hlinksldjump"/>
              </a:rPr>
              <a:t> интересов </a:t>
            </a: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hlinkClick r:id="rId40" action="ppaction://hlinksldjump"/>
              </a:rPr>
              <a:t>государственной   службы и службы в органах местного самоуправления</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a:effectLst>
                  <a:outerShdw blurRad="38100" dist="38100" dir="2700000" algn="tl">
                    <a:srgbClr val="000000"/>
                  </a:outerShdw>
                </a:effectLst>
                <a:latin typeface="Calibri" pitchFamily="34" charset="0"/>
                <a:cs typeface="Calibri" pitchFamily="34" charset="0"/>
              </a:rPr>
              <a:t>.16.</a:t>
            </a:r>
            <a:r>
              <a:rPr lang="ru-RU" sz="1000" b="1" dirty="0">
                <a:effectLst>
                  <a:outerShdw blurRad="38100" dist="38100" dir="2700000" algn="tl">
                    <a:srgbClr val="000000"/>
                  </a:outerShdw>
                </a:effectLst>
                <a:latin typeface="Calibri" pitchFamily="34" charset="0"/>
                <a:cs typeface="Calibri" pitchFamily="34" charset="0"/>
              </a:rPr>
              <a:t> </a:t>
            </a:r>
            <a:r>
              <a:rPr lang="ru-RU" sz="1000" b="1" dirty="0">
                <a:effectLst>
                  <a:outerShdw blurRad="38100" dist="38100" dir="2700000" algn="tl">
                    <a:srgbClr val="000000"/>
                  </a:outerShdw>
                </a:effectLst>
                <a:latin typeface="Calibri" pitchFamily="34" charset="0"/>
                <a:cs typeface="Calibri" pitchFamily="34" charset="0"/>
                <a:hlinkClick r:id="rId41" action="ppaction://hlinksldjump"/>
              </a:rPr>
              <a:t>Преступления против </a:t>
            </a:r>
            <a:r>
              <a:rPr lang="en-US" sz="1000" b="1" dirty="0">
                <a:effectLst>
                  <a:outerShdw blurRad="38100" dist="38100" dir="2700000" algn="tl">
                    <a:srgbClr val="000000"/>
                  </a:outerShdw>
                </a:effectLst>
                <a:latin typeface="Calibri" pitchFamily="34" charset="0"/>
                <a:cs typeface="Calibri" pitchFamily="34" charset="0"/>
                <a:hlinkClick r:id="rId41" action="ppaction://hlinksldjump"/>
              </a:rPr>
              <a:t> </a:t>
            </a:r>
            <a:r>
              <a:rPr lang="ru-RU" sz="1000" b="1" dirty="0">
                <a:effectLst>
                  <a:outerShdw blurRad="38100" dist="38100" dir="2700000" algn="tl">
                    <a:srgbClr val="000000"/>
                  </a:outerShdw>
                </a:effectLst>
                <a:latin typeface="Calibri" pitchFamily="34" charset="0"/>
                <a:cs typeface="Calibri" pitchFamily="34" charset="0"/>
                <a:hlinkClick r:id="rId41" action="ppaction://hlinksldjump"/>
              </a:rPr>
              <a:t>правосудия</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a:effectLst>
                  <a:outerShdw blurRad="38100" dist="38100" dir="2700000" algn="tl">
                    <a:srgbClr val="000000"/>
                  </a:outerShdw>
                </a:effectLst>
                <a:latin typeface="Calibri" pitchFamily="34" charset="0"/>
                <a:cs typeface="Calibri" pitchFamily="34" charset="0"/>
              </a:rPr>
              <a:t>.17.</a:t>
            </a:r>
            <a:r>
              <a:rPr lang="ru-RU" sz="1000" b="1" dirty="0">
                <a:effectLst>
                  <a:outerShdw blurRad="38100" dist="38100" dir="2700000" algn="tl">
                    <a:srgbClr val="000000"/>
                  </a:outerShdw>
                </a:effectLst>
                <a:latin typeface="Calibri" pitchFamily="34" charset="0"/>
                <a:cs typeface="Calibri" pitchFamily="34" charset="0"/>
              </a:rPr>
              <a:t> </a:t>
            </a:r>
            <a:r>
              <a:rPr lang="en-US" sz="1000" b="1" dirty="0">
                <a:effectLst>
                  <a:outerShdw blurRad="38100" dist="38100" dir="2700000" algn="tl">
                    <a:srgbClr val="000000"/>
                  </a:outerShdw>
                </a:effectLst>
                <a:latin typeface="Calibri" pitchFamily="34" charset="0"/>
                <a:cs typeface="Calibri" pitchFamily="34" charset="0"/>
              </a:rPr>
              <a:t> </a:t>
            </a:r>
            <a:r>
              <a:rPr lang="ru-RU" sz="1000" b="1" dirty="0">
                <a:effectLst>
                  <a:outerShdw blurRad="38100" dist="38100" dir="2700000" algn="tl">
                    <a:srgbClr val="000000"/>
                  </a:outerShdw>
                </a:effectLst>
                <a:latin typeface="Calibri" pitchFamily="34" charset="0"/>
                <a:cs typeface="Calibri" pitchFamily="34" charset="0"/>
                <a:hlinkClick r:id="rId42" action="ppaction://hlinksldjump"/>
              </a:rPr>
              <a:t>Преступления против порядка управления </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smtClean="0">
                <a:effectLst>
                  <a:outerShdw blurRad="38100" dist="38100" dir="2700000" algn="tl">
                    <a:srgbClr val="000000"/>
                  </a:outerShdw>
                </a:effectLst>
                <a:latin typeface="Calibri" pitchFamily="34" charset="0"/>
                <a:cs typeface="Calibri" pitchFamily="34" charset="0"/>
              </a:rPr>
              <a:t>.1</a:t>
            </a:r>
            <a:r>
              <a:rPr lang="ru-RU" sz="1000" b="1" dirty="0" smtClean="0">
                <a:effectLst>
                  <a:outerShdw blurRad="38100" dist="38100" dir="2700000" algn="tl">
                    <a:srgbClr val="000000"/>
                  </a:outerShdw>
                </a:effectLst>
                <a:latin typeface="Calibri" pitchFamily="34" charset="0"/>
                <a:cs typeface="Calibri" pitchFamily="34" charset="0"/>
              </a:rPr>
              <a:t>8</a:t>
            </a:r>
            <a:r>
              <a:rPr lang="en-US" sz="1000" b="1" dirty="0" smtClean="0">
                <a:effectLst>
                  <a:outerShdw blurRad="38100" dist="38100" dir="2700000" algn="tl">
                    <a:srgbClr val="000000"/>
                  </a:outerShdw>
                </a:effectLst>
                <a:latin typeface="Calibri" pitchFamily="34" charset="0"/>
                <a:cs typeface="Calibri" pitchFamily="34" charset="0"/>
              </a:rPr>
              <a:t>.</a:t>
            </a:r>
            <a:r>
              <a:rPr lang="ru-RU" sz="1000" b="1" dirty="0" smtClean="0">
                <a:effectLst>
                  <a:outerShdw blurRad="38100" dist="38100" dir="2700000" algn="tl">
                    <a:srgbClr val="000000"/>
                  </a:outerShdw>
                </a:effectLst>
                <a:latin typeface="Calibri" pitchFamily="34" charset="0"/>
                <a:cs typeface="Calibri" pitchFamily="34" charset="0"/>
              </a:rPr>
              <a:t>  </a:t>
            </a:r>
            <a:r>
              <a:rPr lang="ru-RU" sz="1000" b="1" dirty="0">
                <a:effectLst>
                  <a:outerShdw blurRad="38100" dist="38100" dir="2700000" algn="tl">
                    <a:srgbClr val="000000"/>
                  </a:outerShdw>
                </a:effectLst>
                <a:latin typeface="Calibri" pitchFamily="34" charset="0"/>
                <a:cs typeface="Calibri" pitchFamily="34" charset="0"/>
                <a:hlinkClick r:id="rId43" action="ppaction://hlinksldjump"/>
              </a:rPr>
              <a:t>Преступления против военной службы</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ru-RU" sz="1000" b="1" dirty="0">
                <a:effectLst>
                  <a:outerShdw blurRad="38100" dist="38100" dir="2700000" algn="tl">
                    <a:srgbClr val="000000"/>
                  </a:outerShdw>
                </a:effectLst>
                <a:latin typeface="Calibri" pitchFamily="34" charset="0"/>
                <a:cs typeface="Calibri" pitchFamily="34" charset="0"/>
              </a:rPr>
              <a:t>2</a:t>
            </a:r>
            <a:r>
              <a:rPr lang="en-US" sz="1000" b="1" dirty="0" smtClean="0">
                <a:effectLst>
                  <a:outerShdw blurRad="38100" dist="38100" dir="2700000" algn="tl">
                    <a:srgbClr val="000000"/>
                  </a:outerShdw>
                </a:effectLst>
                <a:latin typeface="Calibri" pitchFamily="34" charset="0"/>
                <a:cs typeface="Calibri" pitchFamily="34" charset="0"/>
              </a:rPr>
              <a:t>.1</a:t>
            </a:r>
            <a:r>
              <a:rPr lang="ru-RU" sz="1000" b="1" dirty="0" smtClean="0">
                <a:effectLst>
                  <a:outerShdw blurRad="38100" dist="38100" dir="2700000" algn="tl">
                    <a:srgbClr val="000000"/>
                  </a:outerShdw>
                </a:effectLst>
                <a:latin typeface="Calibri" pitchFamily="34" charset="0"/>
                <a:cs typeface="Calibri" pitchFamily="34" charset="0"/>
              </a:rPr>
              <a:t>9</a:t>
            </a:r>
            <a:r>
              <a:rPr lang="en-US" sz="1000" b="1" dirty="0" smtClean="0">
                <a:effectLst>
                  <a:outerShdw blurRad="38100" dist="38100" dir="2700000" algn="tl">
                    <a:srgbClr val="000000"/>
                  </a:outerShdw>
                </a:effectLst>
                <a:latin typeface="Calibri" pitchFamily="34" charset="0"/>
                <a:cs typeface="Calibri" pitchFamily="34" charset="0"/>
              </a:rPr>
              <a:t>.</a:t>
            </a:r>
            <a:r>
              <a:rPr lang="ru-RU" sz="1000" b="1" dirty="0" smtClean="0">
                <a:effectLst>
                  <a:outerShdw blurRad="38100" dist="38100" dir="2700000" algn="tl">
                    <a:srgbClr val="000000"/>
                  </a:outerShdw>
                </a:effectLst>
                <a:latin typeface="Calibri" pitchFamily="34" charset="0"/>
                <a:cs typeface="Calibri" pitchFamily="34" charset="0"/>
              </a:rPr>
              <a:t> </a:t>
            </a:r>
            <a:r>
              <a:rPr lang="ru-RU" sz="1000" b="1" dirty="0">
                <a:effectLst>
                  <a:outerShdw blurRad="38100" dist="38100" dir="2700000" algn="tl">
                    <a:srgbClr val="000000"/>
                  </a:outerShdw>
                </a:effectLst>
                <a:latin typeface="Calibri" pitchFamily="34" charset="0"/>
                <a:cs typeface="Calibri" pitchFamily="34" charset="0"/>
                <a:hlinkClick r:id="rId44" action="ppaction://hlinksldjump"/>
              </a:rPr>
              <a:t>Преступления против мира и безопасности человечества</a:t>
            </a:r>
            <a:endParaRPr lang="ru-RU" sz="1000" b="1" dirty="0">
              <a:effectLst>
                <a:outerShdw blurRad="38100" dist="38100" dir="2700000" algn="tl">
                  <a:srgbClr val="000000"/>
                </a:outerShdw>
              </a:effectLst>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smtClean="0">
                <a:effectLst>
                  <a:outerShdw blurRad="38100" dist="38100" dir="2700000" algn="tl">
                    <a:srgbClr val="000000"/>
                  </a:outerShdw>
                </a:effectLst>
                <a:latin typeface="Calibri" pitchFamily="34" charset="0"/>
                <a:cs typeface="Calibri" pitchFamily="34" charset="0"/>
              </a:rPr>
              <a:t>2.</a:t>
            </a:r>
            <a:r>
              <a:rPr lang="ru-RU" sz="1000" b="1" dirty="0" smtClean="0">
                <a:effectLst>
                  <a:outerShdw blurRad="38100" dist="38100" dir="2700000" algn="tl">
                    <a:srgbClr val="000000"/>
                  </a:outerShdw>
                </a:effectLst>
                <a:latin typeface="Calibri" pitchFamily="34" charset="0"/>
                <a:cs typeface="Calibri" pitchFamily="34" charset="0"/>
              </a:rPr>
              <a:t>20</a:t>
            </a:r>
            <a:r>
              <a:rPr lang="en-US" sz="1000" b="1" dirty="0" smtClean="0">
                <a:effectLst>
                  <a:outerShdw blurRad="38100" dist="38100" dir="2700000" algn="tl">
                    <a:srgbClr val="000000"/>
                  </a:outerShdw>
                </a:effectLst>
                <a:latin typeface="Calibri" pitchFamily="34" charset="0"/>
                <a:cs typeface="Calibri" pitchFamily="34" charset="0"/>
              </a:rPr>
              <a:t>.</a:t>
            </a:r>
            <a:r>
              <a:rPr lang="ru-RU" sz="1000" b="1" dirty="0" smtClean="0">
                <a:latin typeface="Calibri" pitchFamily="34" charset="0"/>
                <a:cs typeface="Calibri" pitchFamily="34" charset="0"/>
              </a:rPr>
              <a:t> </a:t>
            </a:r>
            <a:r>
              <a:rPr lang="ru-RU" sz="1000" b="1" dirty="0">
                <a:latin typeface="Calibri" pitchFamily="34" charset="0"/>
                <a:cs typeface="Calibri" pitchFamily="34" charset="0"/>
                <a:hlinkClick r:id="rId45" action="ppaction://hlinksldjump"/>
              </a:rPr>
              <a:t>Методические материалы для проведения практических занятий</a:t>
            </a:r>
            <a:endParaRPr lang="ru-RU" sz="1000" b="1" dirty="0">
              <a:latin typeface="Calibri" pitchFamily="34" charset="0"/>
              <a:cs typeface="Calibri" pitchFamily="34" charset="0"/>
            </a:endParaRPr>
          </a:p>
          <a:p>
            <a:pPr marL="1143000" lvl="2" indent="-228600" algn="just">
              <a:lnSpc>
                <a:spcPct val="150000"/>
              </a:lnSpc>
              <a:spcBef>
                <a:spcPts val="0"/>
              </a:spcBef>
              <a:buClr>
                <a:schemeClr val="tx1"/>
              </a:buClr>
              <a:buSzPct val="70000"/>
              <a:buFont typeface="Wingdings" pitchFamily="2" charset="2"/>
              <a:buNone/>
              <a:defRPr/>
            </a:pPr>
            <a:r>
              <a:rPr lang="en-US" sz="1000" b="1" dirty="0" smtClean="0">
                <a:effectLst>
                  <a:outerShdw blurRad="38100" dist="38100" dir="2700000" algn="tl">
                    <a:srgbClr val="000000"/>
                  </a:outerShdw>
                </a:effectLst>
                <a:latin typeface="Calibri" pitchFamily="34" charset="0"/>
                <a:cs typeface="Calibri" pitchFamily="34" charset="0"/>
              </a:rPr>
              <a:t>2.</a:t>
            </a:r>
            <a:r>
              <a:rPr lang="ru-RU" sz="1000" b="1" dirty="0" smtClean="0">
                <a:effectLst>
                  <a:outerShdw blurRad="38100" dist="38100" dir="2700000" algn="tl">
                    <a:srgbClr val="000000"/>
                  </a:outerShdw>
                </a:effectLst>
                <a:latin typeface="Calibri" pitchFamily="34" charset="0"/>
                <a:cs typeface="Calibri" pitchFamily="34" charset="0"/>
              </a:rPr>
              <a:t>21. </a:t>
            </a:r>
            <a:r>
              <a:rPr lang="ru-RU" sz="1000" b="1" dirty="0">
                <a:latin typeface="Calibri" pitchFamily="34" charset="0"/>
                <a:cs typeface="Calibri" pitchFamily="34" charset="0"/>
                <a:hlinkClick r:id="rId46" action="ppaction://hlinksldjump"/>
              </a:rPr>
              <a:t>Методические указание по самостоятельной работе студентов</a:t>
            </a:r>
            <a:endParaRPr lang="ru-RU" sz="1000" b="1" dirty="0">
              <a:latin typeface="Calibri" pitchFamily="34" charset="0"/>
              <a:cs typeface="Calibri" pitchFamily="34" charset="0"/>
            </a:endParaRPr>
          </a:p>
          <a:p>
            <a:pPr marL="1143000" lvl="2" indent="-228600" algn="just">
              <a:lnSpc>
                <a:spcPct val="80000"/>
              </a:lnSpc>
              <a:spcBef>
                <a:spcPct val="20000"/>
              </a:spcBef>
              <a:buClr>
                <a:schemeClr val="tx1"/>
              </a:buClr>
              <a:buSzPct val="70000"/>
              <a:buFont typeface="Wingdings" pitchFamily="2" charset="2"/>
              <a:buNone/>
              <a:defRPr/>
            </a:pPr>
            <a:r>
              <a:rPr lang="ru-RU" sz="1000" b="1" i="1" u="sng" dirty="0">
                <a:solidFill>
                  <a:schemeClr val="tx1">
                    <a:alpha val="0"/>
                  </a:schemeClr>
                </a:solidFill>
                <a:latin typeface="Calibri" pitchFamily="34" charset="0"/>
                <a:cs typeface="Angsana New" pitchFamily="18" charset="-34"/>
                <a:hlinkClick r:id="rId47" action="ppaction://hlinksldjump"/>
              </a:rPr>
              <a:t>Вопросы по подготовке к экзаменам </a:t>
            </a:r>
            <a:endParaRPr lang="ru-RU" sz="1000" b="1" i="1" u="sng" dirty="0">
              <a:solidFill>
                <a:schemeClr val="tx1">
                  <a:alpha val="0"/>
                </a:schemeClr>
              </a:solidFill>
              <a:latin typeface="Calibri" pitchFamily="34" charset="0"/>
              <a:cs typeface="Angsana New" pitchFamily="18" charset="-34"/>
            </a:endParaRPr>
          </a:p>
          <a:p>
            <a:pPr marL="1143000" lvl="2" indent="-228600" algn="just">
              <a:lnSpc>
                <a:spcPct val="80000"/>
              </a:lnSpc>
              <a:spcBef>
                <a:spcPct val="20000"/>
              </a:spcBef>
              <a:buClr>
                <a:schemeClr val="tx1"/>
              </a:buClr>
              <a:buSzPct val="70000"/>
              <a:buFont typeface="Wingdings" pitchFamily="2" charset="2"/>
              <a:buNone/>
              <a:defRPr/>
            </a:pPr>
            <a:r>
              <a:rPr lang="ru-RU" sz="1000" b="1" i="1" u="sng" dirty="0">
                <a:solidFill>
                  <a:schemeClr val="tx1">
                    <a:alpha val="0"/>
                  </a:schemeClr>
                </a:solidFill>
                <a:latin typeface="Calibri" pitchFamily="34" charset="0"/>
                <a:cs typeface="Angsana New" pitchFamily="18" charset="-34"/>
                <a:hlinkClick r:id="rId48" action="ppaction://hlinksldjump"/>
              </a:rPr>
              <a:t>Перечень постановлений Пленумов Верховного Суда РФ</a:t>
            </a:r>
            <a:endParaRPr lang="en-US" sz="1000" b="1" i="1" u="sng" dirty="0">
              <a:solidFill>
                <a:schemeClr val="tx1">
                  <a:alpha val="0"/>
                </a:schemeClr>
              </a:solidFill>
              <a:latin typeface="Colonna MT" pitchFamily="82" charset="0"/>
              <a:cs typeface="Angsana New" pitchFamily="18" charset="-34"/>
            </a:endParaRPr>
          </a:p>
          <a:p>
            <a:pPr marL="1143000" lvl="2" indent="-228600" algn="just">
              <a:lnSpc>
                <a:spcPct val="80000"/>
              </a:lnSpc>
              <a:spcBef>
                <a:spcPct val="20000"/>
              </a:spcBef>
              <a:buClr>
                <a:schemeClr val="tx1"/>
              </a:buClr>
              <a:buSzPct val="70000"/>
              <a:buFont typeface="Wingdings" pitchFamily="2" charset="2"/>
              <a:buNone/>
              <a:defRPr/>
            </a:pPr>
            <a:r>
              <a:rPr lang="ru-RU" sz="1000" b="1" i="1" u="sng" dirty="0">
                <a:solidFill>
                  <a:schemeClr val="tx1">
                    <a:alpha val="0"/>
                  </a:schemeClr>
                </a:solidFill>
                <a:latin typeface="Calibri" pitchFamily="34" charset="0"/>
                <a:cs typeface="Angsana New" pitchFamily="18" charset="-34"/>
                <a:hlinkClick r:id="rId49" action="ppaction://hlinksldjump"/>
              </a:rPr>
              <a:t>Темы для написания курсовых и дипломных работ</a:t>
            </a:r>
            <a:endParaRPr lang="ru-RU" sz="1000" b="1" i="1" u="sng" dirty="0">
              <a:solidFill>
                <a:schemeClr val="tx1">
                  <a:alpha val="0"/>
                </a:schemeClr>
              </a:solidFill>
              <a:latin typeface="Calibri" pitchFamily="34" charset="0"/>
              <a:cs typeface="Angsana New" pitchFamily="18" charset="-34"/>
            </a:endParaRPr>
          </a:p>
          <a:p>
            <a:pPr marL="1143000" lvl="2" indent="-228600" algn="just">
              <a:lnSpc>
                <a:spcPct val="80000"/>
              </a:lnSpc>
              <a:spcBef>
                <a:spcPct val="20000"/>
              </a:spcBef>
              <a:buClr>
                <a:schemeClr val="tx1"/>
              </a:buClr>
              <a:buSzPct val="70000"/>
              <a:buFont typeface="Wingdings" pitchFamily="2" charset="2"/>
              <a:buNone/>
              <a:defRPr/>
            </a:pPr>
            <a:r>
              <a:rPr lang="ru-RU" sz="1000" b="1" i="1" u="sng" dirty="0">
                <a:solidFill>
                  <a:schemeClr val="tx1">
                    <a:alpha val="0"/>
                  </a:schemeClr>
                </a:solidFill>
                <a:latin typeface="Calibri" pitchFamily="34" charset="0"/>
                <a:cs typeface="Angsana New" pitchFamily="18" charset="-34"/>
                <a:hlinkClick r:id="rId50" action="ppaction://hlinksldjump"/>
              </a:rPr>
              <a:t>Список рекомендуемой литературы</a:t>
            </a:r>
            <a:endParaRPr lang="ru-RU" sz="1000" b="1" i="1" u="sng" dirty="0">
              <a:solidFill>
                <a:schemeClr val="tx1">
                  <a:alpha val="0"/>
                </a:schemeClr>
              </a:solidFill>
              <a:latin typeface="Calibri" pitchFamily="34" charset="0"/>
              <a:cs typeface="Angsana New" pitchFamily="18" charset="-34"/>
            </a:endParaRPr>
          </a:p>
          <a:p>
            <a:pPr marL="1143000" lvl="2" indent="-228600" algn="just">
              <a:lnSpc>
                <a:spcPct val="80000"/>
              </a:lnSpc>
              <a:spcBef>
                <a:spcPct val="20000"/>
              </a:spcBef>
              <a:buClr>
                <a:schemeClr val="tx1"/>
              </a:buClr>
              <a:buSzPct val="70000"/>
              <a:buFont typeface="Wingdings" pitchFamily="2" charset="2"/>
              <a:buNone/>
              <a:defRPr/>
            </a:pPr>
            <a:r>
              <a:rPr lang="ru-RU" sz="1000" b="1" i="1" u="sng" dirty="0">
                <a:solidFill>
                  <a:schemeClr val="tx1">
                    <a:alpha val="0"/>
                  </a:schemeClr>
                </a:solidFill>
                <a:latin typeface="Calibri" pitchFamily="34" charset="0"/>
                <a:cs typeface="Angsana New" pitchFamily="18" charset="-34"/>
                <a:hlinkClick r:id="rId51" action="ppaction://hlinksldjump"/>
              </a:rPr>
              <a:t>Глоссарий по уголовному праву</a:t>
            </a:r>
            <a:r>
              <a:rPr lang="ru-RU" sz="1000" b="1" i="1" u="sng" dirty="0">
                <a:solidFill>
                  <a:schemeClr val="tx1">
                    <a:alpha val="0"/>
                  </a:schemeClr>
                </a:solidFill>
                <a:cs typeface="Angsana New" pitchFamily="18" charset="-34"/>
              </a:rPr>
              <a:t> </a:t>
            </a:r>
            <a:endParaRPr lang="en-US" sz="1000" b="1" i="1" u="sng" dirty="0">
              <a:solidFill>
                <a:schemeClr val="tx1">
                  <a:alpha val="0"/>
                </a:schemeClr>
              </a:solidFill>
              <a:latin typeface="Colonna MT" pitchFamily="82" charset="0"/>
              <a:cs typeface="Angsana New" pitchFamily="18" charset="-34"/>
            </a:endParaRPr>
          </a:p>
          <a:p>
            <a:pPr marL="1143000" lvl="2" indent="-228600" algn="just">
              <a:lnSpc>
                <a:spcPct val="80000"/>
              </a:lnSpc>
              <a:spcBef>
                <a:spcPct val="20000"/>
              </a:spcBef>
              <a:buClr>
                <a:schemeClr val="tx1"/>
              </a:buClr>
              <a:buSzPct val="70000"/>
              <a:buFont typeface="Wingdings" pitchFamily="2" charset="2"/>
              <a:buNone/>
              <a:defRPr/>
            </a:pPr>
            <a:endParaRPr lang="ru-RU" sz="900" b="1" i="1" u="sng" dirty="0">
              <a:cs typeface="+mn-cs"/>
            </a:endParaRPr>
          </a:p>
          <a:p>
            <a:pPr marL="1143000" lvl="2" indent="-228600" algn="just">
              <a:lnSpc>
                <a:spcPct val="80000"/>
              </a:lnSpc>
              <a:spcBef>
                <a:spcPct val="20000"/>
              </a:spcBef>
              <a:buClr>
                <a:schemeClr val="tx1"/>
              </a:buClr>
              <a:buSzPct val="70000"/>
              <a:buFont typeface="Wingdings" pitchFamily="2" charset="2"/>
              <a:buNone/>
              <a:defRPr/>
            </a:pPr>
            <a:endParaRPr lang="ru-RU" sz="900" b="1" dirty="0">
              <a:cs typeface="+mn-cs"/>
            </a:endParaRPr>
          </a:p>
        </p:txBody>
      </p:sp>
      <p:sp>
        <p:nvSpPr>
          <p:cNvPr id="12" name="Прямоугольник с двумя скругленными соседними углами 11">
            <a:hlinkClick r:id="rId52" action="ppaction://hlinkfile"/>
          </p:cNvPr>
          <p:cNvSpPr/>
          <p:nvPr/>
        </p:nvSpPr>
        <p:spPr>
          <a:xfrm>
            <a:off x="0" y="6237312"/>
            <a:ext cx="1187624" cy="288032"/>
          </a:xfrm>
          <a:prstGeom prst="round2Same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600" b="1" cap="all" dirty="0" smtClean="0">
                <a:ln w="0"/>
                <a:solidFill>
                  <a:srgbClr val="FFC000"/>
                </a:solidFill>
                <a:effectLst>
                  <a:reflection blurRad="12700" stA="50000" endPos="50000" dist="5000" dir="5400000" sy="-100000" rotWithShape="0"/>
                </a:effectLst>
                <a:latin typeface="Cambria Math" pitchFamily="18" charset="0"/>
                <a:ea typeface="Cambria Math" pitchFamily="18" charset="0"/>
                <a:hlinkClick r:id="rId53" action="ppaction://hlinkfile"/>
              </a:rPr>
              <a:t>ТЕСТЫ</a:t>
            </a:r>
            <a:endParaRPr lang="ru-RU" sz="1600" b="1" cap="all" dirty="0" smtClean="0">
              <a:ln w="0"/>
              <a:solidFill>
                <a:srgbClr val="FFC000"/>
              </a:solidFill>
              <a:effectLst>
                <a:reflection blurRad="12700" stA="50000" endPos="50000" dist="5000" dir="5400000" sy="-100000" rotWithShape="0"/>
              </a:effectLst>
              <a:latin typeface="Cambria Math" pitchFamily="18" charset="0"/>
              <a:ea typeface="Cambria Math" pitchFamily="18" charset="0"/>
            </a:endParaRPr>
          </a:p>
        </p:txBody>
      </p:sp>
    </p:spTree>
  </p:cSld>
  <p:clrMapOvr>
    <a:masterClrMapping/>
  </p:clrMapOvr>
  <p:transition>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 преступления</a:t>
            </a:r>
          </a:p>
        </p:txBody>
      </p:sp>
      <p:sp>
        <p:nvSpPr>
          <p:cNvPr id="55299" name="Text Box 6"/>
          <p:cNvSpPr txBox="1">
            <a:spLocks noChangeArrowheads="1"/>
          </p:cNvSpPr>
          <p:nvPr/>
        </p:nvSpPr>
        <p:spPr bwMode="auto">
          <a:xfrm>
            <a:off x="900113" y="1916113"/>
            <a:ext cx="7697787" cy="3378200"/>
          </a:xfrm>
          <a:prstGeom prst="rect">
            <a:avLst/>
          </a:prstGeom>
          <a:noFill/>
          <a:ln w="9525">
            <a:noFill/>
            <a:miter lim="800000"/>
            <a:headEnd/>
            <a:tailEnd/>
          </a:ln>
          <a:effectLst/>
        </p:spPr>
        <p:txBody>
          <a:bodyPr/>
          <a:lstStyle/>
          <a:p>
            <a:pPr algn="just"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объекта преступления.</a:t>
            </a:r>
            <a:endParaRPr lang="ru-RU" sz="2400">
              <a:latin typeface="Arial Narrow" pitchFamily="34" charset="0"/>
            </a:endParaRPr>
          </a:p>
          <a:p>
            <a:pPr algn="just" eaLnBrk="0" hangingPunct="0">
              <a:spcBef>
                <a:spcPct val="50000"/>
              </a:spcBef>
            </a:pPr>
            <a:r>
              <a:rPr lang="ru-RU" sz="2400">
                <a:latin typeface="Arial Narrow" pitchFamily="34" charset="0"/>
              </a:rPr>
              <a:t>2. </a:t>
            </a:r>
            <a:r>
              <a:rPr lang="ru-RU" sz="2400">
                <a:latin typeface="Arial Narrow" pitchFamily="34" charset="0"/>
                <a:hlinkClick r:id="rId3" action="ppaction://hlinksldjump"/>
              </a:rPr>
              <a:t>Классификация объектов преступления.</a:t>
            </a:r>
            <a:endParaRPr lang="ru-RU" sz="2400">
              <a:latin typeface="Arial Narrow" pitchFamily="34" charset="0"/>
            </a:endParaRPr>
          </a:p>
          <a:p>
            <a:pPr algn="just" eaLnBrk="0" hangingPunct="0">
              <a:spcBef>
                <a:spcPct val="50000"/>
              </a:spcBef>
            </a:pPr>
            <a:r>
              <a:rPr lang="ru-RU" sz="2400">
                <a:latin typeface="Arial Narrow" pitchFamily="34" charset="0"/>
              </a:rPr>
              <a:t>3. Факультативный объект преступления.</a:t>
            </a:r>
          </a:p>
          <a:p>
            <a:pPr eaLnBrk="0" hangingPunct="0">
              <a:spcBef>
                <a:spcPct val="50000"/>
              </a:spcBef>
            </a:pPr>
            <a:r>
              <a:rPr lang="ru-RU" sz="2400">
                <a:latin typeface="Arial Narrow" pitchFamily="34" charset="0"/>
              </a:rPr>
              <a:t>4. Предмет преступления и его правовое значение.</a:t>
            </a:r>
          </a:p>
          <a:p>
            <a:pPr eaLnBrk="0" hangingPunct="0">
              <a:spcBef>
                <a:spcPct val="50000"/>
              </a:spcBef>
            </a:pPr>
            <a:r>
              <a:rPr lang="ru-RU" sz="2400">
                <a:latin typeface="Arial Narrow" pitchFamily="34" charset="0"/>
              </a:rPr>
              <a:t>5. Разграничение понятий "предмет преступления", "потерпевший", "орудие преступления", "средство преступления".</a:t>
            </a:r>
          </a:p>
        </p:txBody>
      </p:sp>
      <p:sp>
        <p:nvSpPr>
          <p:cNvPr id="55300" name="Rectangle 24"/>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Вопросы к теме</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4"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5"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 y="0"/>
            <a:ext cx="9144000" cy="5940088"/>
          </a:xfrm>
          <a:prstGeom prst="rect">
            <a:avLst/>
          </a:prstGeom>
        </p:spPr>
        <p:txBody>
          <a:bodyPr>
            <a:spAutoFit/>
          </a:bodyPr>
          <a:lstStyle/>
          <a:p>
            <a:pPr indent="457200" algn="just">
              <a:defRPr/>
            </a:pPr>
            <a:r>
              <a:rPr lang="ru-RU" sz="1000" dirty="0"/>
              <a:t>Уничтожение или повреждение памятников истории и культуры (ст. </a:t>
            </a:r>
            <a:r>
              <a:rPr lang="ru-RU" sz="1000" dirty="0" smtClean="0"/>
              <a:t>243 УК РФ) </a:t>
            </a:r>
            <a:r>
              <a:rPr lang="ru-RU" sz="1000" dirty="0"/>
              <a:t>- преступление, посягающее на общественную нравственность (объект преступления), поскольку его предметом являются: а) памятники истории и культуры; б) природные комплексы и объекты, взятые под охрану государства; в) предметы или документы, имеющие историческую или культурную ценность, т.е. духовное наследие нации.</a:t>
            </a:r>
          </a:p>
          <a:p>
            <a:pPr indent="457200" algn="just">
              <a:defRPr/>
            </a:pPr>
            <a:endParaRPr lang="ru-RU" sz="1000" dirty="0"/>
          </a:p>
          <a:p>
            <a:pPr indent="457200" algn="just">
              <a:defRPr/>
            </a:pPr>
            <a:r>
              <a:rPr lang="ru-RU" sz="1000" dirty="0"/>
              <a:t>Под охрану государства берутся также движимые предметы материального мира (исторические ценности; предметы и их фрагменты, полученные в результате археологических раскопок; художественные ценности; составные части и фрагменты архитектурных, исторических, художественных памятников и памятников монументального искусства; старинные книги; уникальные и редкие музыкальные инструменты и др.), недвижимые объекты (здания, иные сооружения), территории, связанные с историческими событиями (например, археологические раскопки).</a:t>
            </a:r>
          </a:p>
          <a:p>
            <a:pPr indent="457200" algn="just">
              <a:defRPr/>
            </a:pPr>
            <a:endParaRPr lang="ru-RU" sz="1000" dirty="0"/>
          </a:p>
          <a:p>
            <a:pPr indent="457200" algn="just">
              <a:defRPr/>
            </a:pPr>
            <a:r>
              <a:rPr lang="ru-RU" sz="1000" dirty="0"/>
              <a:t>К особо ценным объектам или памятникам общероссийского значения (ч. 2) относятся включенные в Государственный свод особо ценных объектов культурного наследия народов РФ, а также в Список памятников истории и культуры, подлежащих охране как памятники государственного значения, а равно культурные ценности, не подлежащие вывозу из России (культурные ценности, постоянно хранящиеся в музеях, архивах и иных хранилищах; созданные более 100 лет назад).</a:t>
            </a:r>
          </a:p>
          <a:p>
            <a:pPr indent="457200" algn="just">
              <a:defRPr/>
            </a:pPr>
            <a:endParaRPr lang="ru-RU" sz="1000" dirty="0"/>
          </a:p>
          <a:p>
            <a:pPr indent="457200" algn="just">
              <a:defRPr/>
            </a:pPr>
            <a:r>
              <a:rPr lang="ru-RU" sz="1000" dirty="0"/>
              <a:t>Уничтожение или повреждение памятников истории и культуры - это приведение соответствующего материального объекта (территории) в полную негодность (невосстановимый вид) или значительное видоизменение его важнейших компонентов путем удаления каких-либо частей, фрагментов.</a:t>
            </a:r>
          </a:p>
          <a:p>
            <a:pPr indent="457200" algn="just">
              <a:defRPr/>
            </a:pPr>
            <a:endParaRPr lang="ru-RU" sz="1000" dirty="0"/>
          </a:p>
          <a:p>
            <a:pPr indent="457200" algn="just">
              <a:defRPr/>
            </a:pPr>
            <a:r>
              <a:rPr lang="ru-RU" sz="1000" b="1" dirty="0"/>
              <a:t>Природные комплексы </a:t>
            </a:r>
            <a:r>
              <a:rPr lang="ru-RU" sz="1000" dirty="0"/>
              <a:t>- это государственные природные заповедники, государственные природные заказники и национальные природные парки, т.е. изъятые из хозяйственного использования комплексы, включающие в себя землю, недра, воды, растительный и животный мир.</a:t>
            </a:r>
          </a:p>
          <a:p>
            <a:pPr indent="457200" algn="just">
              <a:defRPr/>
            </a:pPr>
            <a:endParaRPr lang="ru-RU" sz="1000" dirty="0"/>
          </a:p>
          <a:p>
            <a:pPr indent="457200" algn="just">
              <a:defRPr/>
            </a:pPr>
            <a:r>
              <a:rPr lang="ru-RU" sz="1000" dirty="0"/>
              <a:t>Уничтожение или повреждение природных комплексов и объектов, взятых под охрану государства, предполагает совершение таких действий, в результате которых они полностью теряют первоначальный (естественный) вид или нарушается соответствующий экологический (биологический) баланс (загрязнение водоема, уничтожение лесного массива, гибель флоры и фауны, изменение ландшафта местности и т.п.).</a:t>
            </a:r>
          </a:p>
          <a:p>
            <a:pPr indent="457200" algn="just">
              <a:defRPr/>
            </a:pPr>
            <a:endParaRPr lang="ru-RU" sz="1000" dirty="0"/>
          </a:p>
          <a:p>
            <a:pPr indent="457200" algn="just">
              <a:defRPr/>
            </a:pPr>
            <a:r>
              <a:rPr lang="ru-RU" sz="1000" b="1" dirty="0"/>
              <a:t>Субъективная сторона </a:t>
            </a:r>
            <a:r>
              <a:rPr lang="ru-RU" sz="1000" dirty="0"/>
              <a:t>- вина в форме прямого умысла. Лицо осознает, что уничтожает или повреждает памятник истории или культуры, и желает совершить эти действия.</a:t>
            </a:r>
          </a:p>
          <a:p>
            <a:pPr indent="457200" algn="just">
              <a:defRPr/>
            </a:pPr>
            <a:endParaRPr lang="ru-RU" sz="1000" dirty="0"/>
          </a:p>
          <a:p>
            <a:pPr indent="457200" algn="just">
              <a:defRPr/>
            </a:pPr>
            <a:r>
              <a:rPr lang="ru-RU" sz="1000" b="1" dirty="0"/>
              <a:t>Субъект</a:t>
            </a:r>
            <a:r>
              <a:rPr lang="ru-RU" sz="1000" dirty="0"/>
              <a:t> - лицо, достигшее 16-летнего возраста.</a:t>
            </a:r>
          </a:p>
          <a:p>
            <a:pPr indent="457200" algn="just">
              <a:defRPr/>
            </a:pPr>
            <a:endParaRPr lang="ru-RU" sz="1000" dirty="0"/>
          </a:p>
          <a:p>
            <a:pPr indent="457200" algn="just">
              <a:defRPr/>
            </a:pPr>
            <a:r>
              <a:rPr lang="ru-RU" sz="1000" dirty="0"/>
              <a:t>Надругательство над телами умерших и местами их захоронения (ст. </a:t>
            </a:r>
            <a:r>
              <a:rPr lang="ru-RU" sz="1000" dirty="0" smtClean="0"/>
              <a:t>244 УК РФ) </a:t>
            </a:r>
            <a:r>
              <a:rPr lang="ru-RU" sz="1000" dirty="0"/>
              <a:t>также посягает на общественную нравственность (объект преступления). С объективной стороны это преступление включает: 1) надругательство над телами умерших; 2) уничтожение, повреждение или осквернение мест захоронения, надмогильных сооружений, кладбищенских зданий, предназначенных для погребальных (поминальных) церемоний.</a:t>
            </a:r>
          </a:p>
          <a:p>
            <a:pPr indent="457200" algn="just">
              <a:defRPr/>
            </a:pPr>
            <a:endParaRPr lang="ru-RU" sz="1000" dirty="0"/>
          </a:p>
          <a:p>
            <a:pPr indent="457200" algn="just">
              <a:defRPr/>
            </a:pPr>
            <a:r>
              <a:rPr lang="ru-RU" sz="1000" b="1" dirty="0"/>
              <a:t>Надругательство над телом умершего </a:t>
            </a:r>
            <a:r>
              <a:rPr lang="ru-RU" sz="1000" dirty="0"/>
              <a:t>- это глумление над незахороненным трупом человека, его повреждение или уничтожение, если виновный (в убийстве) не преследует при этом цели скрыть преступление. Сюда же относится самовольное выкапывание гроба с телом покойного, вскрытие гроба, несанкционированное перезахоронение останков, похищение предметов одежды похороненного, если это направлено на оскорбление памяти умершего.</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8" y="0"/>
            <a:ext cx="9144001" cy="6247864"/>
          </a:xfrm>
          <a:prstGeom prst="rect">
            <a:avLst/>
          </a:prstGeom>
        </p:spPr>
        <p:txBody>
          <a:bodyPr>
            <a:spAutoFit/>
          </a:bodyPr>
          <a:lstStyle/>
          <a:p>
            <a:pPr indent="457200" algn="just">
              <a:defRPr/>
            </a:pPr>
            <a:r>
              <a:rPr lang="ru-RU" sz="1000" dirty="0"/>
              <a:t>Уничтожение, повреждение или осквернение мест захоронения и надмогильных сооружений означает изменение первоначального вида могилы (могил) или иного захоронения (например, места, где покоится урна с прахом покойного). Таковы разрушение могильного холма, надгробной плиты, памятника, склепа, удаление креста, нанесение на них оскорбительных надписей, рисунков, символов.</a:t>
            </a:r>
          </a:p>
          <a:p>
            <a:pPr indent="457200" algn="just">
              <a:defRPr/>
            </a:pPr>
            <a:endParaRPr lang="ru-RU" sz="1000" dirty="0"/>
          </a:p>
          <a:p>
            <a:pPr indent="457200" algn="just">
              <a:defRPr/>
            </a:pPr>
            <a:r>
              <a:rPr lang="ru-RU" sz="1000" b="1" dirty="0"/>
              <a:t>Субъективная сторона </a:t>
            </a:r>
            <a:r>
              <a:rPr lang="ru-RU" sz="1000" dirty="0"/>
              <a:t>- вина в форме прямого умысла.</a:t>
            </a:r>
          </a:p>
          <a:p>
            <a:pPr indent="457200" algn="just">
              <a:defRPr/>
            </a:pPr>
            <a:endParaRPr lang="ru-RU" sz="1000" dirty="0"/>
          </a:p>
          <a:p>
            <a:pPr indent="457200" algn="just">
              <a:defRPr/>
            </a:pPr>
            <a:r>
              <a:rPr lang="ru-RU" sz="1000" b="1" dirty="0"/>
              <a:t>Субъект</a:t>
            </a:r>
            <a:r>
              <a:rPr lang="ru-RU" sz="1000" dirty="0"/>
              <a:t> - лицо, достигшее 16-летнего возраста.</a:t>
            </a:r>
          </a:p>
          <a:p>
            <a:pPr indent="457200" algn="just">
              <a:defRPr/>
            </a:pPr>
            <a:endParaRPr lang="ru-RU" sz="1000" dirty="0"/>
          </a:p>
          <a:p>
            <a:pPr indent="457200" algn="just">
              <a:defRPr/>
            </a:pPr>
            <a:r>
              <a:rPr lang="ru-RU" sz="1000" dirty="0"/>
              <a:t>Квалифицирующими признаками преступления (ч. 2 ст. </a:t>
            </a:r>
            <a:r>
              <a:rPr lang="ru-RU" sz="1000" dirty="0" smtClean="0"/>
              <a:t>244 УК РФ) </a:t>
            </a:r>
            <a:r>
              <a:rPr lang="ru-RU" sz="1000" dirty="0"/>
              <a:t>являются совершение деяния: группой лиц, группой лиц по предварительному сговору, организованной группой; по мотиву национальной, расовой, религиозной ненависти или вражды; в отношении скульптурного, архитектурного сооружения, посвященного борьбе с фашизмом или жертвам фашизма, либо мест захоронения участников борьбы с фашизмом, а также с применением , насилия или угрозой его применения. </a:t>
            </a:r>
          </a:p>
          <a:p>
            <a:pPr indent="457200" algn="just">
              <a:defRPr/>
            </a:pPr>
            <a:endParaRPr lang="ru-RU" sz="1000" dirty="0"/>
          </a:p>
          <a:p>
            <a:pPr indent="457200" algn="just">
              <a:defRPr/>
            </a:pPr>
            <a:r>
              <a:rPr lang="ru-RU" sz="1000" dirty="0"/>
              <a:t>Сооружение, посвященное борьбе с фашизмом или жертвам фашизма, не обязательно должно быть возведено на месте захоронения людей, погибших в борьбе с фашизмом, не имеет также значения национальность и гражданство этих людей. Места захоронения участников борьбы с фашизмом - это как индивидуальные, так и братские могилы, имеющие соответствующие надписи или мемориальные доски.</a:t>
            </a:r>
          </a:p>
          <a:p>
            <a:pPr indent="457200" algn="just">
              <a:defRPr/>
            </a:pPr>
            <a:endParaRPr lang="ru-RU" sz="1000" dirty="0"/>
          </a:p>
          <a:p>
            <a:pPr indent="457200" algn="just">
              <a:defRPr/>
            </a:pPr>
            <a:r>
              <a:rPr lang="ru-RU" sz="1000" dirty="0"/>
              <a:t>Жестокое обращение с животными (ст. </a:t>
            </a:r>
            <a:r>
              <a:rPr lang="ru-RU" sz="1000" dirty="0" smtClean="0"/>
              <a:t>245 УК РФ)</a:t>
            </a:r>
            <a:endParaRPr lang="ru-RU" sz="1000" dirty="0"/>
          </a:p>
          <a:p>
            <a:pPr indent="457200" algn="just">
              <a:defRPr/>
            </a:pPr>
            <a:endParaRPr lang="ru-RU" sz="1000" dirty="0"/>
          </a:p>
          <a:p>
            <a:pPr indent="457200" algn="just">
              <a:defRPr/>
            </a:pPr>
            <a:r>
              <a:rPr lang="ru-RU" sz="1000" dirty="0"/>
              <a:t>Преступление посягает на общественный порядок, является проявлением негуманного отношения к животным, садизма, развивает у детей и юношества низменные нравственные инстинкты.</a:t>
            </a:r>
          </a:p>
          <a:p>
            <a:pPr indent="457200" algn="just">
              <a:defRPr/>
            </a:pPr>
            <a:endParaRPr lang="ru-RU" sz="1000" dirty="0"/>
          </a:p>
          <a:p>
            <a:pPr indent="457200" algn="just">
              <a:defRPr/>
            </a:pPr>
            <a:r>
              <a:rPr lang="ru-RU" sz="1000" dirty="0"/>
              <a:t>Уголовная ответственность наступает, если имеет место хотя бы один из обязательных признаков состава преступления: наличие хулиганских или корыстных побуждений; применяются садистские методы обращения с животными; деяние совершается в присутствии малолетнего.</a:t>
            </a:r>
          </a:p>
          <a:p>
            <a:pPr indent="457200" algn="just">
              <a:defRPr/>
            </a:pPr>
            <a:endParaRPr lang="ru-RU" sz="1000" dirty="0"/>
          </a:p>
          <a:p>
            <a:pPr indent="457200" algn="just">
              <a:defRPr/>
            </a:pPr>
            <a:r>
              <a:rPr lang="ru-RU" sz="1000" dirty="0"/>
              <a:t>Под животными понимаются высшие позвоночные - млекопитающие и птицы, как одомашненные, так и дикие, находящиеся в естественной среде, либо содержащиеся человеком (в зоопарке, клетке, в домашних зверинцах и т.п.). Рыбы, земноводные, пресмыкающиеся, беспозвоночные к животным по смыслу данной статьи не относятся.</a:t>
            </a:r>
          </a:p>
          <a:p>
            <a:pPr indent="457200" algn="just">
              <a:defRPr/>
            </a:pPr>
            <a:endParaRPr lang="ru-RU" sz="1000" dirty="0"/>
          </a:p>
          <a:p>
            <a:pPr indent="457200" algn="just">
              <a:defRPr/>
            </a:pPr>
            <a:r>
              <a:rPr lang="ru-RU" sz="1000" b="1" dirty="0"/>
              <a:t>Жестокое обращение с животными </a:t>
            </a:r>
            <a:r>
              <a:rPr lang="ru-RU" sz="1000" dirty="0"/>
              <a:t>- их систематическое избиение, оставление без пищи и воды на длительное время, использование для всякого рода ненаучных опытов, помещение в явно неприспособленное место, где животное испытывает страдание. Как жестокое обращение следует квалифицировать устройство собачьих, петушиных и иных боев и схваток, сопровождающихся увечьем или смертью зверя либо птицы.</a:t>
            </a:r>
          </a:p>
          <a:p>
            <a:pPr indent="457200" algn="just">
              <a:defRPr/>
            </a:pPr>
            <a:endParaRPr lang="ru-RU" sz="1000" dirty="0"/>
          </a:p>
          <a:p>
            <a:pPr indent="457200" algn="just">
              <a:defRPr/>
            </a:pPr>
            <a:r>
              <a:rPr lang="ru-RU" sz="1000" b="1" dirty="0"/>
              <a:t>Садистские методы </a:t>
            </a:r>
            <a:r>
              <a:rPr lang="ru-RU" sz="1000" dirty="0"/>
              <a:t>- мучительные способы обращения с животными, причиняющие им особые страдания: мучительное умерщвление или членовредительство, пытки, сожжение живьем, удушение и т.п.</a:t>
            </a:r>
          </a:p>
          <a:p>
            <a:pPr indent="457200" algn="just">
              <a:defRPr/>
            </a:pPr>
            <a:endParaRPr lang="ru-RU" sz="1000" dirty="0"/>
          </a:p>
          <a:p>
            <a:pPr indent="457200" algn="just">
              <a:defRPr/>
            </a:pPr>
            <a:r>
              <a:rPr lang="ru-RU" sz="1000" dirty="0"/>
              <a:t>Под малолетними в статье понимаются лица, не достигшие 14 лет.</a:t>
            </a:r>
          </a:p>
          <a:p>
            <a:pPr indent="457200" algn="just">
              <a:defRPr/>
            </a:pPr>
            <a:endParaRPr lang="ru-RU" sz="1000" dirty="0"/>
          </a:p>
          <a:p>
            <a:pPr indent="457200" algn="just">
              <a:defRPr/>
            </a:pPr>
            <a:r>
              <a:rPr lang="ru-RU" sz="1000" b="1" dirty="0"/>
              <a:t>Корыстные побуждения </a:t>
            </a:r>
            <a:r>
              <a:rPr lang="ru-RU" sz="1000" dirty="0"/>
              <a:t>- это стремление получить материальную выгоду или избавиться от затрат на содержание, лечение животного.</a:t>
            </a:r>
          </a:p>
          <a:p>
            <a:pPr indent="457200" algn="just">
              <a:defRPr/>
            </a:pPr>
            <a:endParaRPr lang="ru-RU" sz="100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5" y="115888"/>
            <a:ext cx="9144000" cy="2354491"/>
          </a:xfrm>
          <a:prstGeom prst="rect">
            <a:avLst/>
          </a:prstGeom>
        </p:spPr>
        <p:txBody>
          <a:bodyPr>
            <a:spAutoFit/>
          </a:bodyPr>
          <a:lstStyle/>
          <a:p>
            <a:pPr indent="457200" algn="just">
              <a:defRPr/>
            </a:pPr>
            <a:r>
              <a:rPr lang="ru-RU" sz="1050" dirty="0"/>
              <a:t>Хулиганские побуждения имеют место, когда виновный, демонстрируя явное пренебрежение к общепринятым правилам поведения, проявляет жестокость по отношению к животному, противопоставляя, таким образом, свое поведение общепринятым нормам морали, нравственности, взаимоотношений между людьми и отношения к животным, не реагирует на замечания окружающих и попытки пресечь его действия.</a:t>
            </a:r>
          </a:p>
          <a:p>
            <a:pPr indent="457200" algn="just">
              <a:defRPr/>
            </a:pPr>
            <a:endParaRPr lang="ru-RU" sz="1050" dirty="0"/>
          </a:p>
          <a:p>
            <a:pPr indent="457200" algn="just">
              <a:defRPr/>
            </a:pPr>
            <a:r>
              <a:rPr lang="ru-RU" sz="1050" dirty="0"/>
              <a:t>В случаях, когда подобные действия содержат состав хулиганства, имеет место совокупность жестокого обращения с животными и хулиганства.</a:t>
            </a:r>
          </a:p>
          <a:p>
            <a:pPr indent="457200" algn="just">
              <a:defRPr/>
            </a:pPr>
            <a:endParaRPr lang="ru-RU" sz="1050" dirty="0"/>
          </a:p>
          <a:p>
            <a:pPr indent="457200" algn="just">
              <a:defRPr/>
            </a:pPr>
            <a:r>
              <a:rPr lang="ru-RU" sz="1050" dirty="0"/>
              <a:t>Умышленное уничтожение домашних животных, составляющих чужое имущество, при наличии признаков рассматриваемого состава преступления охватывается ст.245 и ст. 167 </a:t>
            </a:r>
            <a:r>
              <a:rPr lang="ru-RU" sz="1050" dirty="0" smtClean="0"/>
              <a:t>УК РФ.</a:t>
            </a:r>
            <a:endParaRPr lang="ru-RU" sz="1050" dirty="0"/>
          </a:p>
          <a:p>
            <a:pPr indent="457200" algn="just">
              <a:defRPr/>
            </a:pPr>
            <a:endParaRPr lang="ru-RU" sz="1050" dirty="0"/>
          </a:p>
          <a:p>
            <a:pPr indent="457200" algn="just">
              <a:defRPr/>
            </a:pPr>
            <a:r>
              <a:rPr lang="ru-RU" sz="1050" dirty="0"/>
              <a:t>Если во время незаконной охоты применяются садистские методы добычи животных, содеянное надлежит квалифицировать по совокупности ст. 245 и 258 </a:t>
            </a:r>
            <a:r>
              <a:rPr lang="ru-RU" sz="1050" dirty="0" smtClean="0"/>
              <a:t>УК РФ.</a:t>
            </a:r>
            <a:endParaRPr lang="ru-RU" sz="1050" dirty="0"/>
          </a:p>
          <a:p>
            <a:pPr indent="457200" algn="just">
              <a:defRPr/>
            </a:pPr>
            <a:endParaRPr lang="ru-RU" sz="1050"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611560" y="6539061"/>
            <a:ext cx="592264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здоровья населения и общественной нравственности</a:t>
            </a: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Экологические преступления</a:t>
            </a:r>
          </a:p>
        </p:txBody>
      </p:sp>
      <p:sp>
        <p:nvSpPr>
          <p:cNvPr id="348164" name="Прямоугольник 4"/>
          <p:cNvSpPr>
            <a:spLocks noChangeArrowheads="1"/>
          </p:cNvSpPr>
          <p:nvPr/>
        </p:nvSpPr>
        <p:spPr bwMode="auto">
          <a:xfrm>
            <a:off x="0" y="1557338"/>
            <a:ext cx="9144000" cy="2554287"/>
          </a:xfrm>
          <a:prstGeom prst="rect">
            <a:avLst/>
          </a:prstGeom>
          <a:noFill/>
          <a:ln w="9525">
            <a:noFill/>
            <a:miter lim="800000"/>
            <a:headEnd/>
            <a:tailEnd/>
          </a:ln>
        </p:spPr>
        <p:txBody>
          <a:bodyPr>
            <a:spAutoFit/>
          </a:bodyPr>
          <a:lstStyle/>
          <a:p>
            <a:r>
              <a:rPr lang="ru-RU" sz="1600" dirty="0">
                <a:hlinkClick r:id="rId2" action="ppaction://hlinksldjump"/>
              </a:rPr>
              <a:t>Понятие и виды экологических преступлений</a:t>
            </a:r>
            <a:endParaRPr lang="en-US" sz="1600" dirty="0"/>
          </a:p>
          <a:p>
            <a:endParaRPr lang="ru-RU" sz="1600" dirty="0"/>
          </a:p>
          <a:p>
            <a:r>
              <a:rPr lang="ru-RU" sz="1600" dirty="0">
                <a:hlinkClick r:id="rId3" action="ppaction://hlinksldjump"/>
              </a:rPr>
              <a:t>Преступления общего характера, состоящие в причинении вреда природной среде (ст. 246, 247, 248, </a:t>
            </a:r>
            <a:r>
              <a:rPr lang="ru-RU" sz="1600" dirty="0" smtClean="0">
                <a:hlinkClick r:id="rId3" action="ppaction://hlinksldjump"/>
              </a:rPr>
              <a:t>262 УК РФ)</a:t>
            </a:r>
            <a:endParaRPr lang="en-US" sz="1600" dirty="0"/>
          </a:p>
          <a:p>
            <a:endParaRPr lang="ru-RU" sz="1600" dirty="0"/>
          </a:p>
          <a:p>
            <a:r>
              <a:rPr lang="ru-RU" sz="1600" dirty="0">
                <a:hlinkClick r:id="rId4" action="ppaction://hlinksldjump"/>
              </a:rPr>
              <a:t>Преступления, выражающиеся в загрязнении, уничтожении, иной порче элементов природной среды (ст. 249, 250, 251, 252, 254, 255, 257, 259, </a:t>
            </a:r>
            <a:r>
              <a:rPr lang="ru-RU" sz="1600" dirty="0" smtClean="0">
                <a:hlinkClick r:id="rId4" action="ppaction://hlinksldjump"/>
              </a:rPr>
              <a:t>261 УК РФ)</a:t>
            </a:r>
            <a:endParaRPr lang="en-US" sz="1600" dirty="0"/>
          </a:p>
          <a:p>
            <a:endParaRPr lang="ru-RU" sz="1600" dirty="0"/>
          </a:p>
          <a:p>
            <a:r>
              <a:rPr lang="ru-RU" sz="1600" dirty="0">
                <a:hlinkClick r:id="rId5" action="ppaction://hlinksldjump"/>
              </a:rPr>
              <a:t>Экологические преступления, выражающиеся в незаконном природопользовании (ст. 253, 256, 258, </a:t>
            </a:r>
            <a:r>
              <a:rPr lang="ru-RU" sz="1600" dirty="0" smtClean="0">
                <a:hlinkClick r:id="rId5" action="ppaction://hlinksldjump"/>
              </a:rPr>
              <a:t>260 УК РФ)</a:t>
            </a:r>
            <a:endParaRPr lang="ru-RU" sz="1600" dirty="0"/>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4" name="Управляющая кнопка: возврат 13">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009006376"/>
      </p:ext>
    </p:extLst>
  </p:cSld>
  <p:clrMapOvr>
    <a:masterClrMapping/>
  </p:clrMapOvr>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Text Box 10"/>
          <p:cNvSpPr txBox="1">
            <a:spLocks noChangeArrowheads="1"/>
          </p:cNvSpPr>
          <p:nvPr/>
        </p:nvSpPr>
        <p:spPr bwMode="auto">
          <a:xfrm>
            <a:off x="827088" y="1844675"/>
            <a:ext cx="7697787" cy="465613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4918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a:t>Понятие и виды экологических преступлений</a:t>
            </a:r>
          </a:p>
        </p:txBody>
      </p:sp>
      <p:sp>
        <p:nvSpPr>
          <p:cNvPr id="349189" name="Прямоугольник 4"/>
          <p:cNvSpPr>
            <a:spLocks noChangeArrowheads="1"/>
          </p:cNvSpPr>
          <p:nvPr/>
        </p:nvSpPr>
        <p:spPr bwMode="auto">
          <a:xfrm>
            <a:off x="0" y="836613"/>
            <a:ext cx="9144000" cy="4832092"/>
          </a:xfrm>
          <a:prstGeom prst="rect">
            <a:avLst/>
          </a:prstGeom>
          <a:noFill/>
          <a:ln w="9525">
            <a:noFill/>
            <a:miter lim="800000"/>
            <a:headEnd/>
            <a:tailEnd/>
          </a:ln>
        </p:spPr>
        <p:txBody>
          <a:bodyPr>
            <a:spAutoFit/>
          </a:bodyPr>
          <a:lstStyle/>
          <a:p>
            <a:pPr indent="457200" algn="just"/>
            <a:r>
              <a:rPr lang="ru-RU" sz="1100" dirty="0"/>
              <a:t>Наличие специальной главы об ответственности за экологические преступления - одна из новелл </a:t>
            </a:r>
            <a:r>
              <a:rPr lang="ru-RU" sz="1100" dirty="0" smtClean="0"/>
              <a:t>УК РФ </a:t>
            </a:r>
            <a:r>
              <a:rPr lang="ru-RU" sz="1100" dirty="0"/>
              <a:t>1996г.</a:t>
            </a:r>
          </a:p>
          <a:p>
            <a:pPr indent="457200" algn="just"/>
            <a:endParaRPr lang="ru-RU" sz="1100" dirty="0"/>
          </a:p>
          <a:p>
            <a:pPr indent="457200" algn="just"/>
            <a:r>
              <a:rPr lang="ru-RU" sz="1100" dirty="0"/>
              <a:t>Понятия экологического преступления в </a:t>
            </a:r>
            <a:r>
              <a:rPr lang="ru-RU" sz="1100" dirty="0" smtClean="0"/>
              <a:t>УК РФ </a:t>
            </a:r>
            <a:r>
              <a:rPr lang="ru-RU" sz="1100" dirty="0"/>
              <a:t>не дается. Нет единства по этому вопросу и в юридической литературе.</a:t>
            </a:r>
          </a:p>
          <a:p>
            <a:pPr indent="457200" algn="just"/>
            <a:endParaRPr lang="ru-RU" sz="1100" dirty="0"/>
          </a:p>
          <a:p>
            <a:pPr indent="457200" algn="just"/>
            <a:r>
              <a:rPr lang="ru-RU" sz="1100" dirty="0"/>
              <a:t>Статья 85 Закона РСФСР от 19 декабря 1991 г. "Об охране окружающей природной среды" определяет экологические преступления как общественно опасные деяния, посягающие на установленный в РФ экологический правопорядок, экологическую безопасность общества и причиняющие вред окружающей природной среде и здоровью человека.</a:t>
            </a:r>
          </a:p>
          <a:p>
            <a:pPr indent="457200" algn="just"/>
            <a:endParaRPr lang="ru-RU" sz="1100" dirty="0"/>
          </a:p>
          <a:p>
            <a:pPr indent="457200" algn="just"/>
            <a:r>
              <a:rPr lang="ru-RU" sz="1100" dirty="0"/>
              <a:t>Экологические преступления имеют свои отличительные признаки, определяющиеся спецификой родового (отношения в сфере обеспечения общественной безопасности), видового (отношения по охране природной среды, рациональному использованию ее ресурсов и обеспечению экологической безопасности), непосредственного (конкретные отношения по охране, использованию отдельных видов природных ресурсов и по обеспечению экологической безопасности) объектов посягательства, а также предмета (природная среда в целом, ее ресурсы, особо охраняемые территории, редкие и достопримечательные объекты) и объективной стороны преступления (</a:t>
            </a:r>
            <a:r>
              <a:rPr lang="ru-RU" sz="1100" dirty="0" err="1"/>
              <a:t>экологичность</a:t>
            </a:r>
            <a:r>
              <a:rPr lang="ru-RU" sz="1100" dirty="0"/>
              <a:t> деяний, нарушение общеобязательных правил природопользования и охраны окружающей среды, последствия в виде вреда природе и здоровью человека).</a:t>
            </a:r>
            <a:endParaRPr lang="en-US" sz="1100" dirty="0"/>
          </a:p>
          <a:p>
            <a:pPr indent="457200" algn="just"/>
            <a:endParaRPr lang="en-US" sz="1100" dirty="0"/>
          </a:p>
          <a:p>
            <a:pPr indent="457200" algn="just"/>
            <a:r>
              <a:rPr lang="ru-RU" sz="1100" dirty="0"/>
              <a:t>Исходя из этих родовых признаков, научное определение рассматриваемых преступлении можно сформулировать так:</a:t>
            </a:r>
          </a:p>
          <a:p>
            <a:pPr indent="457200" algn="just"/>
            <a:endParaRPr lang="ru-RU" sz="1100" dirty="0"/>
          </a:p>
          <a:p>
            <a:pPr indent="457200" algn="just"/>
            <a:r>
              <a:rPr lang="ru-RU" sz="1100" dirty="0"/>
              <a:t>Экологическими преступлениями называются общественно опасные, предусмотренные уголовным законом деяния, посягающие на общественные отношения по сохранению качественно благоприятной для жизнедеятельности человека природной среды, рациональному использованию ее ресурсов и обеспечению экологической безопасности населения.</a:t>
            </a:r>
          </a:p>
          <a:p>
            <a:pPr indent="457200" algn="just"/>
            <a:endParaRPr lang="ru-RU" sz="1100" dirty="0"/>
          </a:p>
          <a:p>
            <a:pPr indent="457200" algn="just"/>
            <a:r>
              <a:rPr lang="ru-RU" sz="1100" dirty="0"/>
              <a:t>Иные преступления, связанные с природными ресурсами, но не обладающие указанными выше признаками, нельзя назвать экологическими.</a:t>
            </a:r>
            <a:endParaRPr lang="en-US" sz="1100" dirty="0"/>
          </a:p>
          <a:p>
            <a:pPr indent="457200" algn="just"/>
            <a:endParaRPr lang="en-US" sz="1100" dirty="0"/>
          </a:p>
          <a:p>
            <a:pPr indent="457200" algn="just"/>
            <a:r>
              <a:rPr lang="ru-RU" sz="1100" dirty="0"/>
              <a:t>С субъективной стороны экологические преступления в большинстве своем могут быть как умышленными, так и неосторожными. Отдельные в силу прямого указания в законе (например, ч. 3 ст. 247, ч. 2 ст. 248, ч. 3 ст. 251 </a:t>
            </a:r>
            <a:r>
              <a:rPr lang="ru-RU" sz="1100" dirty="0" smtClean="0"/>
              <a:t>УК РФ) </a:t>
            </a:r>
            <a:r>
              <a:rPr lang="ru-RU" sz="1100" dirty="0"/>
              <a:t>могут быть совершены только по неосторожности.</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515741173"/>
      </p:ext>
    </p:extLst>
  </p:cSld>
  <p:clrMapOvr>
    <a:masterClrMapping/>
  </p:clrMapOvr>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Text Box 5"/>
          <p:cNvSpPr txBox="1">
            <a:spLocks noChangeArrowheads="1"/>
          </p:cNvSpPr>
          <p:nvPr/>
        </p:nvSpPr>
        <p:spPr bwMode="auto">
          <a:xfrm>
            <a:off x="0" y="692150"/>
            <a:ext cx="9144000" cy="5329238"/>
          </a:xfrm>
          <a:prstGeom prst="rect">
            <a:avLst/>
          </a:prstGeom>
          <a:noFill/>
          <a:ln w="9525">
            <a:noFill/>
            <a:miter lim="800000"/>
            <a:headEnd/>
            <a:tailEnd/>
          </a:ln>
        </p:spPr>
        <p:txBody>
          <a:bodyPr/>
          <a:lstStyle/>
          <a:p>
            <a:pPr indent="457200" algn="just" eaLnBrk="0" hangingPunct="0">
              <a:spcBef>
                <a:spcPct val="50000"/>
              </a:spcBef>
            </a:pPr>
            <a:r>
              <a:rPr lang="ru-RU" sz="1200" dirty="0">
                <a:cs typeface="Tahoma" pitchFamily="34" charset="0"/>
              </a:rPr>
              <a:t>Ответственность за все экологические преступления установлена с 16-летнего возраста.</a:t>
            </a:r>
          </a:p>
          <a:p>
            <a:pPr indent="457200" algn="just" eaLnBrk="0" hangingPunct="0">
              <a:spcBef>
                <a:spcPct val="50000"/>
              </a:spcBef>
            </a:pPr>
            <a:r>
              <a:rPr lang="ru-RU" sz="1200" dirty="0">
                <a:cs typeface="Tahoma" pitchFamily="34" charset="0"/>
              </a:rPr>
              <a:t>Структура действующих уголовно-правовых норм об охране окружающей среды предполагает необходимость использования дифференцированного подхода при создании системы экологических преступлений.</a:t>
            </a:r>
          </a:p>
          <a:p>
            <a:pPr indent="457200" algn="just" eaLnBrk="0" hangingPunct="0">
              <a:spcBef>
                <a:spcPct val="50000"/>
              </a:spcBef>
            </a:pPr>
            <a:r>
              <a:rPr lang="ru-RU" sz="1200" dirty="0">
                <a:cs typeface="Tahoma" pitchFamily="34" charset="0"/>
              </a:rPr>
              <a:t>В </a:t>
            </a:r>
            <a:r>
              <a:rPr lang="ru-RU" sz="1200" dirty="0" smtClean="0">
                <a:cs typeface="Tahoma" pitchFamily="34" charset="0"/>
              </a:rPr>
              <a:t>УК РФ </a:t>
            </a:r>
            <a:r>
              <a:rPr lang="ru-RU" sz="1200" dirty="0">
                <a:cs typeface="Tahoma" pitchFamily="34" charset="0"/>
              </a:rPr>
              <a:t>есть нормы, предусматривающие ответственность за посягательства на природу вообще. Предмет и соответственно отношения по его охране в них предусмотрены альтернативно либо вовсе не конкретизируются. Таковы, например, нормы об ответственности за: нарушение правил охраны окружающей среды при производстве работ (ст. </a:t>
            </a:r>
            <a:r>
              <a:rPr lang="ru-RU" sz="1200" dirty="0" smtClean="0">
                <a:cs typeface="Tahoma" pitchFamily="34" charset="0"/>
              </a:rPr>
              <a:t>246 УК РФ); </a:t>
            </a:r>
            <a:r>
              <a:rPr lang="ru-RU" sz="1200" dirty="0">
                <a:cs typeface="Tahoma" pitchFamily="34" charset="0"/>
              </a:rPr>
              <a:t>нарушение правил обращения с экологически опасными веществами и отходами (ст. </a:t>
            </a:r>
            <a:r>
              <a:rPr lang="ru-RU" sz="1200" dirty="0" smtClean="0">
                <a:cs typeface="Tahoma" pitchFamily="34" charset="0"/>
              </a:rPr>
              <a:t>247 УК РФ). </a:t>
            </a:r>
            <a:r>
              <a:rPr lang="ru-RU" sz="1200" dirty="0">
                <a:cs typeface="Tahoma" pitchFamily="34" charset="0"/>
              </a:rPr>
              <a:t>Преступления, предусмотренные такими нормами, мы называем преступлениями общего характера.</a:t>
            </a:r>
          </a:p>
          <a:p>
            <a:pPr indent="457200" algn="just" eaLnBrk="0" hangingPunct="0">
              <a:spcBef>
                <a:spcPct val="50000"/>
              </a:spcBef>
            </a:pPr>
            <a:r>
              <a:rPr lang="ru-RU" sz="1200" dirty="0">
                <a:cs typeface="Tahoma" pitchFamily="34" charset="0"/>
              </a:rPr>
              <a:t>Те же преступления, которые посягают на конкретно-определенный в законе элемент природной среды и связанные с ним конкретные общественные отношения по его охране, логично обозначить как экологические преступления специального характера.</a:t>
            </a:r>
          </a:p>
          <a:p>
            <a:pPr indent="457200" algn="just" eaLnBrk="0" hangingPunct="0">
              <a:spcBef>
                <a:spcPct val="50000"/>
              </a:spcBef>
            </a:pPr>
            <a:r>
              <a:rPr lang="ru-RU" sz="1200" dirty="0">
                <a:cs typeface="Tahoma" pitchFamily="34" charset="0"/>
              </a:rPr>
              <a:t>Некоторые преступления, предусмотренные </a:t>
            </a:r>
            <a:r>
              <a:rPr lang="ru-RU" sz="1200" dirty="0" smtClean="0">
                <a:cs typeface="Tahoma" pitchFamily="34" charset="0"/>
              </a:rPr>
              <a:t>УК РФ </a:t>
            </a:r>
            <a:r>
              <a:rPr lang="ru-RU" sz="1200" dirty="0">
                <a:cs typeface="Tahoma" pitchFamily="34" charset="0"/>
              </a:rPr>
              <a:t>1996 г., объективно могут быть связаны с причинением вреда природной среде, а могут и не быть. Таковы, например, деяния, предусмотренные ч. 1 ст. 249 </a:t>
            </a:r>
            <a:r>
              <a:rPr lang="ru-RU" sz="1200" dirty="0" smtClean="0">
                <a:cs typeface="Tahoma" pitchFamily="34" charset="0"/>
              </a:rPr>
              <a:t>УК РФ </a:t>
            </a:r>
            <a:r>
              <a:rPr lang="ru-RU" sz="1200" dirty="0">
                <a:cs typeface="Tahoma" pitchFamily="34" charset="0"/>
              </a:rPr>
              <a:t>(нарушение ветеринарных правил) и ч. 2 ст. 249 </a:t>
            </a:r>
            <a:r>
              <a:rPr lang="ru-RU" sz="1200" dirty="0" smtClean="0">
                <a:cs typeface="Tahoma" pitchFamily="34" charset="0"/>
              </a:rPr>
              <a:t>УК РФ </a:t>
            </a:r>
            <a:r>
              <a:rPr lang="ru-RU" sz="1200" dirty="0">
                <a:cs typeface="Tahoma" pitchFamily="34" charset="0"/>
              </a:rPr>
              <a:t>(нарушение правил, установленных для борьбы с болезнями и вредителями растений), ст. 245 </a:t>
            </a:r>
            <a:r>
              <a:rPr lang="ru-RU" sz="1200" dirty="0" smtClean="0">
                <a:cs typeface="Tahoma" pitchFamily="34" charset="0"/>
              </a:rPr>
              <a:t>УК РФ </a:t>
            </a:r>
            <a:r>
              <a:rPr lang="ru-RU" sz="1200" dirty="0">
                <a:cs typeface="Tahoma" pitchFamily="34" charset="0"/>
              </a:rPr>
              <a:t>(жестокое обращение с животными).</a:t>
            </a:r>
          </a:p>
          <a:p>
            <a:pPr indent="457200" algn="just" eaLnBrk="0" hangingPunct="0">
              <a:spcBef>
                <a:spcPct val="50000"/>
              </a:spcBef>
            </a:pPr>
            <a:r>
              <a:rPr lang="ru-RU" sz="1200" dirty="0">
                <a:cs typeface="Tahoma" pitchFamily="34" charset="0"/>
              </a:rPr>
              <a:t>Соответственно, в случаях причинения вреда природе ущерб терпят отношения в сфере экологии, а в иных случаях - отношения собственности, хозяйственные, в сфере общественной безопасности и иные. Такие преступления мы относим к категории альтернативно-экологических.</a:t>
            </a:r>
            <a:endParaRPr lang="en-US" sz="1200" dirty="0">
              <a:cs typeface="Tahoma" pitchFamily="34" charset="0"/>
            </a:endParaRPr>
          </a:p>
          <a:p>
            <a:pPr indent="457200" algn="just" eaLnBrk="0" hangingPunct="0">
              <a:spcBef>
                <a:spcPct val="50000"/>
              </a:spcBef>
            </a:pPr>
            <a:endParaRPr lang="en-US" sz="1200" dirty="0">
              <a:cs typeface="Tahoma" pitchFamily="34" charset="0"/>
            </a:endParaRPr>
          </a:p>
          <a:p>
            <a:pPr indent="457200" algn="just" eaLnBrk="0" hangingPunct="0">
              <a:spcBef>
                <a:spcPct val="50000"/>
              </a:spcBef>
            </a:pPr>
            <a:endParaRPr lang="en-US" sz="1200" dirty="0">
              <a:cs typeface="Tahoma"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609033049"/>
      </p:ext>
    </p:extLst>
  </p:cSld>
  <p:clrMapOvr>
    <a:masterClrMapping/>
  </p:clrMapOvr>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Text Box 5"/>
          <p:cNvSpPr txBox="1">
            <a:spLocks noChangeArrowheads="1"/>
          </p:cNvSpPr>
          <p:nvPr/>
        </p:nvSpPr>
        <p:spPr bwMode="auto">
          <a:xfrm>
            <a:off x="900113" y="1844675"/>
            <a:ext cx="7697787" cy="822325"/>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1236" name="Прямоугольник 4"/>
          <p:cNvSpPr>
            <a:spLocks noChangeArrowheads="1"/>
          </p:cNvSpPr>
          <p:nvPr/>
        </p:nvSpPr>
        <p:spPr bwMode="auto">
          <a:xfrm>
            <a:off x="0" y="765175"/>
            <a:ext cx="9144000" cy="3600450"/>
          </a:xfrm>
          <a:prstGeom prst="rect">
            <a:avLst/>
          </a:prstGeom>
          <a:noFill/>
          <a:ln w="9525">
            <a:noFill/>
            <a:miter lim="800000"/>
            <a:headEnd/>
            <a:tailEnd/>
          </a:ln>
        </p:spPr>
        <p:txBody>
          <a:bodyPr>
            <a:spAutoFit/>
          </a:bodyPr>
          <a:lstStyle/>
          <a:p>
            <a:pPr indent="457200" algn="just"/>
            <a:r>
              <a:rPr lang="ru-RU" sz="1200" dirty="0"/>
              <a:t>С этих позиций экологические преступления образуют следующую систему: </a:t>
            </a:r>
          </a:p>
          <a:p>
            <a:pPr indent="457200" algn="just"/>
            <a:r>
              <a:rPr lang="en-US" sz="1200" dirty="0"/>
              <a:t>- </a:t>
            </a:r>
            <a:r>
              <a:rPr lang="ru-RU" sz="1200" dirty="0"/>
              <a:t>экологические преступления общего характера: (ст. 246, 247, 248, 253, 262 </a:t>
            </a:r>
            <a:r>
              <a:rPr lang="ru-RU" sz="1200" dirty="0" smtClean="0"/>
              <a:t>УК РФ); </a:t>
            </a:r>
            <a:endParaRPr lang="ru-RU" sz="1200" dirty="0"/>
          </a:p>
          <a:p>
            <a:pPr indent="457200" algn="just">
              <a:buFontTx/>
              <a:buChar char="-"/>
            </a:pPr>
            <a:r>
              <a:rPr lang="ru-RU" sz="1200" dirty="0"/>
              <a:t>экологические преступления специального характера. </a:t>
            </a:r>
            <a:endParaRPr lang="en-US" sz="1200" dirty="0"/>
          </a:p>
          <a:p>
            <a:pPr indent="457200" algn="just">
              <a:buFontTx/>
              <a:buChar char="-"/>
            </a:pPr>
            <a:endParaRPr lang="ru-RU" sz="1200" dirty="0"/>
          </a:p>
          <a:p>
            <a:pPr indent="457200" algn="just"/>
            <a:r>
              <a:rPr lang="ru-RU" sz="1200" dirty="0"/>
              <a:t>В зависимости от содержания предмета и непосредственного объекта посягательства они делятся на: </a:t>
            </a:r>
          </a:p>
          <a:p>
            <a:pPr indent="457200" algn="just"/>
            <a:r>
              <a:rPr lang="en-US" sz="1200" dirty="0"/>
              <a:t>- </a:t>
            </a:r>
            <a:r>
              <a:rPr lang="ru-RU" sz="1200" dirty="0"/>
              <a:t>преступления, посягающие на общественные отношения в области охраны и рационального использования земли, недр и </a:t>
            </a:r>
            <a:r>
              <a:rPr lang="en-US" sz="1200" dirty="0"/>
              <a:t> </a:t>
            </a:r>
            <a:r>
              <a:rPr lang="ru-RU" sz="1200" dirty="0"/>
              <a:t>обеспечения экологической безопасности: (ст. 254 и </a:t>
            </a:r>
            <a:r>
              <a:rPr lang="ru-RU" sz="1200" dirty="0" smtClean="0"/>
              <a:t>255 УК РФ); </a:t>
            </a:r>
            <a:r>
              <a:rPr lang="ru-RU" sz="1200" dirty="0"/>
              <a:t>. </a:t>
            </a:r>
          </a:p>
          <a:p>
            <a:pPr indent="457200" algn="just"/>
            <a:r>
              <a:rPr lang="en-US" sz="1200" dirty="0"/>
              <a:t>- </a:t>
            </a:r>
            <a:r>
              <a:rPr lang="ru-RU" sz="1200" dirty="0"/>
              <a:t>преступления, посягающие на общественные отношения в области охраны и рационального использования животного мира (фауны): (ч. 1 ст. 249, ст. 256, 257, 258 и </a:t>
            </a:r>
            <a:r>
              <a:rPr lang="ru-RU" sz="1200" dirty="0" smtClean="0"/>
              <a:t>259 УК РФ); </a:t>
            </a:r>
            <a:endParaRPr lang="ru-RU" sz="1200" dirty="0"/>
          </a:p>
          <a:p>
            <a:pPr indent="457200" algn="just"/>
            <a:r>
              <a:rPr lang="en-US" sz="1200" dirty="0"/>
              <a:t>- </a:t>
            </a:r>
            <a:r>
              <a:rPr lang="ru-RU" sz="1200" dirty="0"/>
              <a:t>преступления, посягающие на общественные отношения по охране и рациональному использованию растительного мира (флоры): (ч. 2 ст. 249, ст. 256, 259, 260 и </a:t>
            </a:r>
            <a:r>
              <a:rPr lang="ru-RU" sz="1200" dirty="0" smtClean="0"/>
              <a:t>261 УК РФ);  </a:t>
            </a:r>
            <a:endParaRPr lang="ru-RU" sz="1200" dirty="0"/>
          </a:p>
          <a:p>
            <a:pPr indent="457200" algn="just">
              <a:buFontTx/>
              <a:buChar char="-"/>
            </a:pPr>
            <a:r>
              <a:rPr lang="ru-RU" sz="1200" dirty="0"/>
              <a:t>преступления, посягающие на общественные отношения по обеспечению экологической безопасности, охране и рациональному использованию, вод и атмосферы (ст. 250, 251 и </a:t>
            </a:r>
            <a:r>
              <a:rPr lang="ru-RU" sz="1200" dirty="0" smtClean="0"/>
              <a:t>252 УК РФ). </a:t>
            </a:r>
            <a:endParaRPr lang="en-US" sz="1200" dirty="0"/>
          </a:p>
          <a:p>
            <a:pPr indent="457200" algn="just">
              <a:buFontTx/>
              <a:buChar char="-"/>
            </a:pPr>
            <a:endParaRPr lang="ru-RU" sz="1200" dirty="0"/>
          </a:p>
          <a:p>
            <a:pPr indent="457200" algn="just"/>
            <a:r>
              <a:rPr lang="ru-RU" sz="1200" dirty="0"/>
              <a:t>По характеру и способу совершения экологические преступления можно разделить на: </a:t>
            </a:r>
          </a:p>
          <a:p>
            <a:pPr indent="457200" algn="just"/>
            <a:r>
              <a:rPr lang="en-US" sz="1200" dirty="0"/>
              <a:t>- </a:t>
            </a:r>
            <a:r>
              <a:rPr lang="ru-RU" sz="1200" dirty="0"/>
              <a:t>преступления, связанные с незаконным завладением (незаконным природопользованием) природными ресурсами (ст. 253, 256, 258, 260 </a:t>
            </a:r>
            <a:r>
              <a:rPr lang="ru-RU" sz="1200" dirty="0" smtClean="0"/>
              <a:t>УК РФ); </a:t>
            </a:r>
            <a:endParaRPr lang="ru-RU" sz="1200" dirty="0"/>
          </a:p>
          <a:p>
            <a:pPr indent="457200" algn="just"/>
            <a:r>
              <a:rPr lang="en-US" sz="1200" dirty="0"/>
              <a:t>- </a:t>
            </a:r>
            <a:r>
              <a:rPr lang="ru-RU" sz="1200" dirty="0"/>
              <a:t>преступления, связанные с ухудшением качества природной среды путем негативного воздействия на нее (ст. 246, 247, 248, 249, 250, 251, 252, 254, 255, 257, 259, 261,262 </a:t>
            </a:r>
            <a:r>
              <a:rPr lang="ru-RU" sz="1200" dirty="0" smtClean="0"/>
              <a:t>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533537690"/>
      </p:ext>
    </p:extLst>
  </p:cSld>
  <p:clrMapOvr>
    <a:masterClrMapping/>
  </p:clrMapOvr>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2260" name="Rectangle 14"/>
          <p:cNvSpPr>
            <a:spLocks noChangeArrowheads="1"/>
          </p:cNvSpPr>
          <p:nvPr/>
        </p:nvSpPr>
        <p:spPr bwMode="auto">
          <a:xfrm>
            <a:off x="0" y="188913"/>
            <a:ext cx="8964613" cy="10080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endParaRPr lang="en-US" b="1" dirty="0"/>
          </a:p>
          <a:p>
            <a:pPr algn="ctr" eaLnBrk="0" hangingPunct="0">
              <a:spcBef>
                <a:spcPct val="50000"/>
              </a:spcBef>
            </a:pPr>
            <a:r>
              <a:rPr lang="ru-RU" b="1" dirty="0"/>
              <a:t>Преступления общего характера, состоящие в причинении</a:t>
            </a:r>
            <a:endParaRPr lang="en-US" b="1" dirty="0"/>
          </a:p>
          <a:p>
            <a:pPr algn="ctr" eaLnBrk="0" hangingPunct="0">
              <a:spcBef>
                <a:spcPct val="50000"/>
              </a:spcBef>
            </a:pPr>
            <a:r>
              <a:rPr lang="ru-RU" b="1" dirty="0"/>
              <a:t> вреда природной среде (ст. 246, 247, 248, </a:t>
            </a:r>
            <a:r>
              <a:rPr lang="ru-RU" b="1" dirty="0" smtClean="0"/>
              <a:t>262 УК РФ)</a:t>
            </a:r>
            <a:endParaRPr lang="ru-RU" b="1" dirty="0"/>
          </a:p>
          <a:p>
            <a:pPr algn="ctr" eaLnBrk="0" hangingPunct="0">
              <a:spcBef>
                <a:spcPct val="50000"/>
              </a:spcBef>
            </a:pPr>
            <a:endParaRPr lang="ru-RU" b="1" dirty="0"/>
          </a:p>
        </p:txBody>
      </p:sp>
      <p:sp>
        <p:nvSpPr>
          <p:cNvPr id="352261" name="Прямоугольник 4"/>
          <p:cNvSpPr>
            <a:spLocks noChangeArrowheads="1"/>
          </p:cNvSpPr>
          <p:nvPr/>
        </p:nvSpPr>
        <p:spPr bwMode="auto">
          <a:xfrm>
            <a:off x="0" y="1341438"/>
            <a:ext cx="9144000" cy="4324261"/>
          </a:xfrm>
          <a:prstGeom prst="rect">
            <a:avLst/>
          </a:prstGeom>
          <a:noFill/>
          <a:ln w="9525">
            <a:noFill/>
            <a:miter lim="800000"/>
            <a:headEnd/>
            <a:tailEnd/>
          </a:ln>
        </p:spPr>
        <p:txBody>
          <a:bodyPr>
            <a:spAutoFit/>
          </a:bodyPr>
          <a:lstStyle/>
          <a:p>
            <a:pPr indent="457200" algn="just"/>
            <a:r>
              <a:rPr lang="ru-RU" sz="1100" dirty="0"/>
              <a:t>1. Статья 246 </a:t>
            </a:r>
            <a:r>
              <a:rPr lang="ru-RU" sz="1100" dirty="0" smtClean="0"/>
              <a:t>УК РФ </a:t>
            </a:r>
            <a:r>
              <a:rPr lang="ru-RU" sz="1100" dirty="0"/>
              <a:t>предусматривает уголовную ответственность за нарушение правил охраны окружающей среды при проектировании, размещении, строительстве, вводе в эксплуатацию промышленных, сельскохозяйственных, научных и иных объектов лицами, ответственными за соблюдение этих правил, если это повлекло существенное изменение радиоактивного фона, причинение вреда здоровью человека, массовую гибель животных либо иные тяжкие последствия.</a:t>
            </a:r>
          </a:p>
          <a:p>
            <a:pPr indent="457200" algn="just"/>
            <a:endParaRPr lang="ru-RU" sz="1100" dirty="0"/>
          </a:p>
          <a:p>
            <a:pPr indent="457200" algn="just"/>
            <a:r>
              <a:rPr lang="ru-RU" sz="1100" dirty="0"/>
              <a:t>По ст. 246 </a:t>
            </a:r>
            <a:r>
              <a:rPr lang="ru-RU" sz="1100" dirty="0" smtClean="0"/>
              <a:t>УК РФ </a:t>
            </a:r>
            <a:r>
              <a:rPr lang="ru-RU" sz="1100" dirty="0"/>
              <a:t>ответственность наступает, когда содеянное не охватывается иными более конкретными составами преступлений, предусмотренными гл. 26 </a:t>
            </a:r>
            <a:r>
              <a:rPr lang="ru-RU" sz="1100" dirty="0" smtClean="0"/>
              <a:t>УК РФ. </a:t>
            </a:r>
            <a:endParaRPr lang="ru-RU" sz="1100" dirty="0"/>
          </a:p>
          <a:p>
            <a:pPr indent="457200" algn="just"/>
            <a:endParaRPr lang="ru-RU" sz="1100" dirty="0"/>
          </a:p>
          <a:p>
            <a:pPr indent="457200" algn="just"/>
            <a:r>
              <a:rPr lang="ru-RU" sz="1100" dirty="0"/>
              <a:t>Требования экологической безопасности, которые необходимо соблюдать на различных стадиях осуществления хозяйственной, военной, научной и иных видов деятельности, сформулированы в экологическом и ином законодательстве. Оно довольно обширно (более 50 законов федерального уровня и сотни подзаконных нормативных актов). Например, в законах от 19 декабря 1991 г. "Об охране окружающей природной среды", от 22 июля 1993 г. "Основы законодательства об охране здоровья граждан", от 23 ноября 1995 г. "Об экологической экспертизе", Градостроительном, Лесном, Водном, Земельном кодексах и др. </a:t>
            </a:r>
          </a:p>
          <a:p>
            <a:pPr indent="457200" algn="just"/>
            <a:endParaRPr lang="ru-RU" sz="1100" dirty="0"/>
          </a:p>
          <a:p>
            <a:pPr indent="457200" algn="just"/>
            <a:r>
              <a:rPr lang="ru-RU" sz="1100" dirty="0"/>
              <a:t>Окончено преступление с момента наступления указанных в законе последствий. Состав материальный. При этом под вредом здоровью человека понимается причинение хотя бы одному лицу легкого, средней тяжести или тяжкого вреда. Существенным признается изменение радиоактивного фона в величинах, представляющих опасность для здоровья людей, их жизни, генетического фонда растений и животных. Массовая гибель животных - это, например, отравление рыбы в больших количествах на значительных площадях, гибель нескольких десятков голов крупного рогатого скота, водоплавающей птицы, пушных зверей и т.п.</a:t>
            </a:r>
          </a:p>
          <a:p>
            <a:pPr indent="457200" algn="just"/>
            <a:endParaRPr lang="ru-RU" sz="1100" dirty="0"/>
          </a:p>
          <a:p>
            <a:pPr indent="457200" algn="just"/>
            <a:r>
              <a:rPr lang="ru-RU" sz="1100" dirty="0"/>
              <a:t>К иным тяжким последствия можно отнести смерть человека, крупные убытки, затраты, переселение людей и др.</a:t>
            </a:r>
          </a:p>
          <a:p>
            <a:pPr indent="457200" algn="just"/>
            <a:endParaRPr lang="ru-RU" sz="1100" dirty="0"/>
          </a:p>
          <a:p>
            <a:pPr indent="457200" algn="just"/>
            <a:r>
              <a:rPr lang="ru-RU" sz="1100" dirty="0"/>
              <a:t>Субъективная сторона характеризуется, как правило, неосторожным отношением к последствиям.</a:t>
            </a:r>
          </a:p>
          <a:p>
            <a:pPr indent="457200" algn="just"/>
            <a:endParaRPr lang="ru-RU" sz="1100" dirty="0"/>
          </a:p>
          <a:p>
            <a:pPr indent="457200" algn="just"/>
            <a:r>
              <a:rPr lang="ru-RU" sz="1100" dirty="0"/>
              <a:t>Субъект специальный - лицо, ответственное за соблюдение правил экологической безопасности и охраны природы.</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531919168"/>
      </p:ext>
    </p:extLst>
  </p:cSld>
  <p:clrMapOvr>
    <a:masterClrMapping/>
  </p:clrMapOvr>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3284" name="Прямоугольник 4"/>
          <p:cNvSpPr>
            <a:spLocks noChangeArrowheads="1"/>
          </p:cNvSpPr>
          <p:nvPr/>
        </p:nvSpPr>
        <p:spPr bwMode="auto">
          <a:xfrm>
            <a:off x="0" y="620713"/>
            <a:ext cx="9144000" cy="3232150"/>
          </a:xfrm>
          <a:prstGeom prst="rect">
            <a:avLst/>
          </a:prstGeom>
          <a:noFill/>
          <a:ln w="9525">
            <a:noFill/>
            <a:miter lim="800000"/>
            <a:headEnd/>
            <a:tailEnd/>
          </a:ln>
        </p:spPr>
        <p:txBody>
          <a:bodyPr>
            <a:spAutoFit/>
          </a:bodyPr>
          <a:lstStyle/>
          <a:p>
            <a:pPr indent="457200" algn="just"/>
            <a:r>
              <a:rPr lang="ru-RU" sz="1200" dirty="0"/>
              <a:t>2. Статья 247 </a:t>
            </a:r>
            <a:r>
              <a:rPr lang="ru-RU" sz="1200" dirty="0" smtClean="0"/>
              <a:t>УК РФ </a:t>
            </a:r>
            <a:r>
              <a:rPr lang="ru-RU" sz="1200" dirty="0"/>
              <a:t>предусматривает ответственность за производство запрещенных видов опасных отходов (т.е. тех, которых не должно оставаться в процессе изготовления радиоактивной, химической, биологической и иной опасной продукции), а равно </a:t>
            </a:r>
            <a:r>
              <a:rPr lang="ru-RU" sz="1200" dirty="0" err="1"/>
              <a:t>неуничтожение</a:t>
            </a:r>
            <a:r>
              <a:rPr lang="ru-RU" sz="1200" dirty="0"/>
              <a:t>, не обезвреживание их, транспортировку, хранение, захоронение, использование или иное обращение (передача, продажа, совершение иных сделок, выбрасывание, утилизация и т.п.) радиоактивных, бактериологических, химических веществ и отходов с нарушением установленных законодательством Российской Федераций и иными нормативными актами правил, при условии, что эти деяния создали угрозу причинения существенного вреда здоровью человека или окружающей среде. Угроза вреда считается созданной, если она была реальной и наличной.</a:t>
            </a:r>
          </a:p>
          <a:p>
            <a:pPr indent="457200" algn="just"/>
            <a:endParaRPr lang="ru-RU" sz="1200" dirty="0"/>
          </a:p>
          <a:p>
            <a:pPr indent="457200" algn="just"/>
            <a:r>
              <a:rPr lang="ru-RU" sz="1200" dirty="0"/>
              <a:t>Те же деяния, повлекшие </a:t>
            </a:r>
            <a:r>
              <a:rPr lang="ru-RU" sz="1200" dirty="0" smtClean="0"/>
              <a:t>загрязнение, </a:t>
            </a:r>
            <a:r>
              <a:rPr lang="ru-RU" sz="1200" dirty="0"/>
              <a:t>отравление, заражение окружающей среды, причинение вреда здоровью человека, массовую гибель животных, или совершенные в зоне экологического бедствия либо в зоне чрезвычайной экологической ситуации, образуют квалифицированный состав данного преступления (ч. 2 ст. 247 </a:t>
            </a:r>
            <a:r>
              <a:rPr lang="ru-RU" sz="1200" dirty="0" smtClean="0"/>
              <a:t>УК РФ). </a:t>
            </a:r>
            <a:r>
              <a:rPr lang="ru-RU" sz="1200" dirty="0"/>
              <a:t>Если же указанные в ч. 1 или 2 этой статьи деяния повлекли по неосторожности смерть человека либо массовое заболевание людей, они образуют особо квалифицированный состав (ч. 3 ст. 247 </a:t>
            </a:r>
            <a:r>
              <a:rPr lang="ru-RU" sz="1200" dirty="0" smtClean="0"/>
              <a:t>УК РФ).</a:t>
            </a:r>
            <a:endParaRPr lang="ru-RU" sz="1200" dirty="0"/>
          </a:p>
          <a:p>
            <a:pPr indent="457200" algn="just"/>
            <a:endParaRPr lang="ru-RU" sz="1200" dirty="0"/>
          </a:p>
          <a:p>
            <a:pPr indent="457200" algn="just"/>
            <a:r>
              <a:rPr lang="ru-RU" sz="1200" dirty="0"/>
              <a:t>Деяние, подпадающее под ч. 1 ст. 247 </a:t>
            </a:r>
            <a:r>
              <a:rPr lang="ru-RU" sz="1200" dirty="0" smtClean="0"/>
              <a:t>УК РФ, </a:t>
            </a:r>
            <a:r>
              <a:rPr lang="ru-RU" sz="1200" dirty="0"/>
              <a:t>может быть совершено умышленно, квалифицируемое по части 2 статьи - как умышленно, так и неосторожно. Преступление, квалифицируемое по ч. 3 ст. </a:t>
            </a:r>
            <a:r>
              <a:rPr lang="ru-RU" sz="1200" dirty="0" smtClean="0"/>
              <a:t>247 УК РФ, </a:t>
            </a:r>
            <a:r>
              <a:rPr lang="ru-RU" sz="1200" dirty="0"/>
              <a:t>в силу прямого указания в законе может быть совершено только по неосторожности. Субъект общий.</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06290091"/>
      </p:ext>
    </p:extLst>
  </p:cSld>
  <p:clrMapOvr>
    <a:masterClrMapping/>
  </p:clrMapOvr>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4308" name="Прямоугольник 4"/>
          <p:cNvSpPr>
            <a:spLocks noChangeArrowheads="1"/>
          </p:cNvSpPr>
          <p:nvPr/>
        </p:nvSpPr>
        <p:spPr bwMode="auto">
          <a:xfrm>
            <a:off x="0" y="836613"/>
            <a:ext cx="9144000" cy="3600450"/>
          </a:xfrm>
          <a:prstGeom prst="rect">
            <a:avLst/>
          </a:prstGeom>
          <a:noFill/>
          <a:ln w="9525">
            <a:noFill/>
            <a:miter lim="800000"/>
            <a:headEnd/>
            <a:tailEnd/>
          </a:ln>
        </p:spPr>
        <p:txBody>
          <a:bodyPr>
            <a:spAutoFit/>
          </a:bodyPr>
          <a:lstStyle/>
          <a:p>
            <a:pPr indent="457200" algn="just"/>
            <a:r>
              <a:rPr lang="ru-RU" sz="1200" dirty="0"/>
              <a:t>3. Нарушение правил безопасности при обращении с микробиологическими либо другими биологическими агентами или токсинами (ст. 248 </a:t>
            </a:r>
            <a:r>
              <a:rPr lang="ru-RU" sz="1200" dirty="0" smtClean="0"/>
              <a:t>УК РФ) </a:t>
            </a:r>
            <a:r>
              <a:rPr lang="ru-RU" sz="1200" dirty="0"/>
              <a:t>может вызвать массовое заболевание или гибель людей, животных, растений (эпидемии, эпизоотии, эпифитотии), заражение природной среды, источников водоснабжения, посевов, продовольствия, гибель домашнего скота и иные тяжкие преступные последствия. Единого нормативного акта, устанавливающего правила безопасности при обращении с микробиологическими веществами и токсинами, нет. Они "растворены" в нормах природоохранительного законодательства и иных правовых актов.</a:t>
            </a:r>
          </a:p>
          <a:p>
            <a:pPr indent="457200" algn="just"/>
            <a:endParaRPr lang="ru-RU" sz="1200" dirty="0"/>
          </a:p>
          <a:p>
            <a:pPr indent="457200" algn="just"/>
            <a:r>
              <a:rPr lang="ru-RU" sz="1200" dirty="0"/>
              <a:t>Под микробиологическим агентом в статье понимается микроорганизм, вирус, бактериальное вещество. К иным биологическим агентам может быть отнесено, например, любое инфекционное вещество либо его носитель, способные вызвать смерть, болезнь или другую биологическую дисфункцию в человеческом организме, животном, растении или другом живом организме, а равно порчу пищи, воды, оборудования, какого-либо материала или вредные изменения окружающей среды.</a:t>
            </a:r>
          </a:p>
          <a:p>
            <a:pPr indent="457200" algn="just"/>
            <a:endParaRPr lang="ru-RU" sz="1200" dirty="0"/>
          </a:p>
          <a:p>
            <a:pPr indent="457200" algn="just"/>
            <a:r>
              <a:rPr lang="ru-RU" sz="1200" dirty="0"/>
              <a:t>Термин "токсин" означает независимо от происхождения или способа изготовления любое ядовитое вещество, выделяемое живым организмам. Они могут быть бактериального, растительного или животного происхождения. </a:t>
            </a:r>
          </a:p>
          <a:p>
            <a:pPr indent="457200" algn="just"/>
            <a:endParaRPr lang="ru-RU" sz="1200" dirty="0"/>
          </a:p>
          <a:p>
            <a:pPr indent="457200" algn="just"/>
            <a:r>
              <a:rPr lang="ru-RU" sz="1200" dirty="0"/>
              <a:t>Преступление окончено с момента наступления указанных в ст. 248 </a:t>
            </a:r>
            <a:r>
              <a:rPr lang="ru-RU" sz="1200" dirty="0" smtClean="0"/>
              <a:t>УК РФ </a:t>
            </a:r>
            <a:r>
              <a:rPr lang="ru-RU" sz="1200" dirty="0"/>
              <a:t>последствий. Отношение к ним по ч. 1 статьи, как правило, неосторожное, по ч. 2 ст. </a:t>
            </a:r>
            <a:r>
              <a:rPr lang="ru-RU" sz="1200" dirty="0" smtClean="0"/>
              <a:t>248 УК РФ </a:t>
            </a:r>
            <a:r>
              <a:rPr lang="ru-RU" sz="1200" dirty="0"/>
              <a:t>- только неосторожное. Субъект преступления - лицо во владении которого находятся микробиологические либо другие биологические агенты или токсины.</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22865100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 преступления</a:t>
            </a:r>
          </a:p>
        </p:txBody>
      </p:sp>
      <p:sp>
        <p:nvSpPr>
          <p:cNvPr id="56323" name="Text Box 4"/>
          <p:cNvSpPr txBox="1">
            <a:spLocks noChangeArrowheads="1"/>
          </p:cNvSpPr>
          <p:nvPr/>
        </p:nvSpPr>
        <p:spPr bwMode="auto">
          <a:xfrm>
            <a:off x="179512" y="1844824"/>
            <a:ext cx="8784975" cy="4536503"/>
          </a:xfrm>
          <a:prstGeom prst="rect">
            <a:avLst/>
          </a:prstGeom>
          <a:noFill/>
          <a:ln w="9525">
            <a:noFill/>
            <a:miter lim="800000"/>
            <a:headEnd/>
            <a:tailEnd/>
          </a:ln>
          <a:effectLst/>
        </p:spPr>
        <p:txBody>
          <a:bodyPr/>
          <a:lstStyle/>
          <a:p>
            <a:pPr eaLnBrk="0" hangingPunct="0">
              <a:spcBef>
                <a:spcPct val="50000"/>
              </a:spcBef>
            </a:pPr>
            <a:r>
              <a:rPr lang="ru-RU" dirty="0" smtClean="0">
                <a:ea typeface="Tahoma" pitchFamily="34" charset="0"/>
                <a:cs typeface="Tahoma" pitchFamily="34" charset="0"/>
              </a:rPr>
              <a:t>1</a:t>
            </a:r>
            <a:r>
              <a:rPr lang="ru-RU" dirty="0">
                <a:ea typeface="Tahoma" pitchFamily="34" charset="0"/>
                <a:cs typeface="Tahoma" pitchFamily="34" charset="0"/>
              </a:rPr>
              <a:t>. </a:t>
            </a:r>
            <a:r>
              <a:rPr lang="ru-RU" dirty="0" smtClean="0">
                <a:ea typeface="Tahoma" pitchFamily="34" charset="0"/>
                <a:cs typeface="Tahoma" pitchFamily="34" charset="0"/>
              </a:rPr>
              <a:t>Уголовное право. Общая часть: учеб. для бакалавров / И.Я. </a:t>
            </a:r>
            <a:r>
              <a:rPr lang="ru-RU" dirty="0" err="1" smtClean="0">
                <a:ea typeface="Tahoma" pitchFamily="34" charset="0"/>
                <a:cs typeface="Tahoma" pitchFamily="34" charset="0"/>
              </a:rPr>
              <a:t>Козаченко</a:t>
            </a:r>
            <a:r>
              <a:rPr lang="ru-RU" dirty="0" smtClean="0">
                <a:ea typeface="Tahoma" pitchFamily="34" charset="0"/>
                <a:cs typeface="Tahoma" pitchFamily="34" charset="0"/>
              </a:rPr>
              <a:t>, Г.П. Новоселов. – </a:t>
            </a:r>
            <a:r>
              <a:rPr lang="ru-RU" dirty="0" err="1" smtClean="0">
                <a:ea typeface="Tahoma" pitchFamily="34" charset="0"/>
                <a:cs typeface="Tahoma" pitchFamily="34" charset="0"/>
              </a:rPr>
              <a:t>М.:Издательство</a:t>
            </a:r>
            <a:r>
              <a:rPr lang="ru-RU" dirty="0" smtClean="0">
                <a:ea typeface="Tahoma" pitchFamily="34" charset="0"/>
                <a:cs typeface="Tahoma" pitchFamily="34" charset="0"/>
              </a:rPr>
              <a:t> </a:t>
            </a:r>
            <a:r>
              <a:rPr lang="ru-RU" dirty="0" err="1" smtClean="0">
                <a:ea typeface="Tahoma" pitchFamily="34" charset="0"/>
                <a:cs typeface="Tahoma" pitchFamily="34" charset="0"/>
              </a:rPr>
              <a:t>Юрайт</a:t>
            </a:r>
            <a:r>
              <a:rPr lang="ru-RU" dirty="0" smtClean="0">
                <a:ea typeface="Tahoma" pitchFamily="34" charset="0"/>
                <a:cs typeface="Tahoma" pitchFamily="34" charset="0"/>
              </a:rPr>
              <a:t>, 2015. – 497 с. </a:t>
            </a:r>
          </a:p>
          <a:p>
            <a:pPr eaLnBrk="0" hangingPunct="0">
              <a:spcBef>
                <a:spcPct val="50000"/>
              </a:spcBef>
            </a:pPr>
            <a:r>
              <a:rPr lang="ru-RU" dirty="0" smtClean="0">
                <a:ea typeface="Tahoma" pitchFamily="34" charset="0"/>
                <a:cs typeface="Tahoma" pitchFamily="34" charset="0"/>
              </a:rPr>
              <a:t>2. Уголовное право. Общая часть: учебник /под ред. </a:t>
            </a:r>
            <a:r>
              <a:rPr lang="ru-RU" dirty="0" err="1" smtClean="0">
                <a:ea typeface="Tahoma" pitchFamily="34" charset="0"/>
                <a:cs typeface="Tahoma" pitchFamily="34" charset="0"/>
              </a:rPr>
              <a:t>А.Н.Тарбагаева</a:t>
            </a:r>
            <a:r>
              <a:rPr lang="ru-RU" dirty="0" smtClean="0">
                <a:ea typeface="Tahoma" pitchFamily="34" charset="0"/>
                <a:cs typeface="Tahoma" pitchFamily="34" charset="0"/>
              </a:rPr>
              <a:t>. – Москва: Проспект, 2012. – 448с. </a:t>
            </a:r>
          </a:p>
          <a:p>
            <a:pPr eaLnBrk="0" hangingPunct="0">
              <a:spcBef>
                <a:spcPct val="50000"/>
              </a:spcBef>
            </a:pPr>
            <a:r>
              <a:rPr lang="ru-RU" dirty="0" smtClean="0">
                <a:ea typeface="Tahoma" pitchFamily="34" charset="0"/>
                <a:cs typeface="Tahoma" pitchFamily="34" charset="0"/>
              </a:rPr>
              <a:t>3. Новоселов Г.П. Учение об объекте преступления. Методологические аспекты /Г.П.Новоселов – М.: Изд-во НОРМА, 2001.</a:t>
            </a:r>
          </a:p>
          <a:p>
            <a:pPr eaLnBrk="0" hangingPunct="0">
              <a:spcBef>
                <a:spcPct val="50000"/>
              </a:spcBef>
            </a:pPr>
            <a:r>
              <a:rPr lang="ru-RU" dirty="0" smtClean="0">
                <a:ea typeface="Tahoma" pitchFamily="34" charset="0"/>
                <a:cs typeface="Tahoma" pitchFamily="34" charset="0"/>
              </a:rPr>
              <a:t>4. </a:t>
            </a:r>
            <a:r>
              <a:rPr lang="ru-RU" dirty="0" err="1" smtClean="0">
                <a:ea typeface="Tahoma" pitchFamily="34" charset="0"/>
                <a:cs typeface="Tahoma" pitchFamily="34" charset="0"/>
              </a:rPr>
              <a:t>Расторопов</a:t>
            </a:r>
            <a:r>
              <a:rPr lang="ru-RU" dirty="0" smtClean="0">
                <a:ea typeface="Tahoma" pitchFamily="34" charset="0"/>
                <a:cs typeface="Tahoma" pitchFamily="34" charset="0"/>
              </a:rPr>
              <a:t> С. Понятие объекта преступления: история, состояние, перспектива / </a:t>
            </a:r>
            <a:r>
              <a:rPr lang="ru-RU" dirty="0" err="1" smtClean="0">
                <a:ea typeface="Tahoma" pitchFamily="34" charset="0"/>
                <a:cs typeface="Tahoma" pitchFamily="34" charset="0"/>
              </a:rPr>
              <a:t>С.Расторопов</a:t>
            </a:r>
            <a:r>
              <a:rPr lang="ru-RU" dirty="0" smtClean="0">
                <a:ea typeface="Tahoma" pitchFamily="34" charset="0"/>
                <a:cs typeface="Tahoma" pitchFamily="34" charset="0"/>
              </a:rPr>
              <a:t> // Уголовное право. – 2002. – № 1. – С. 37–40.</a:t>
            </a:r>
          </a:p>
          <a:p>
            <a:pPr eaLnBrk="0" hangingPunct="0">
              <a:spcBef>
                <a:spcPct val="50000"/>
              </a:spcBef>
            </a:pPr>
            <a:r>
              <a:rPr lang="ru-RU" dirty="0" smtClean="0">
                <a:ea typeface="Tahoma" pitchFamily="34" charset="0"/>
                <a:cs typeface="Tahoma" pitchFamily="34" charset="0"/>
              </a:rPr>
              <a:t>5. Филимонов В.Д. Объект преступления и последствие преступления /В.Д.Филимонов // Уголовное право. – 2010. – № 3. – С. 67–72.</a:t>
            </a:r>
          </a:p>
          <a:p>
            <a:pPr eaLnBrk="0" hangingPunct="0">
              <a:spcBef>
                <a:spcPct val="50000"/>
              </a:spcBef>
            </a:pPr>
            <a:r>
              <a:rPr lang="ru-RU" dirty="0" smtClean="0">
                <a:ea typeface="Tahoma" pitchFamily="34" charset="0"/>
                <a:cs typeface="Tahoma" pitchFamily="34" charset="0"/>
              </a:rPr>
              <a:t>6. Винокуров В. Понимание объекта преступления как общественных отношений и применение уголовного закона / В. Винокуров // Уголовное право. – 2011. – №1. –   С. 15–20.</a:t>
            </a:r>
            <a:endParaRPr lang="ru-RU" dirty="0">
              <a:ea typeface="Tahoma" pitchFamily="34" charset="0"/>
              <a:cs typeface="Tahoma" pitchFamily="34" charset="0"/>
            </a:endParaRPr>
          </a:p>
        </p:txBody>
      </p:sp>
      <p:sp>
        <p:nvSpPr>
          <p:cNvPr id="56324" name="Rectangle 21"/>
          <p:cNvSpPr>
            <a:spLocks noChangeArrowheads="1"/>
          </p:cNvSpPr>
          <p:nvPr/>
        </p:nvSpPr>
        <p:spPr bwMode="auto">
          <a:xfrm>
            <a:off x="899592" y="1196752"/>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5332" name="Прямоугольник 4"/>
          <p:cNvSpPr>
            <a:spLocks noChangeArrowheads="1"/>
          </p:cNvSpPr>
          <p:nvPr/>
        </p:nvSpPr>
        <p:spPr bwMode="auto">
          <a:xfrm>
            <a:off x="0" y="836613"/>
            <a:ext cx="9144000" cy="5078313"/>
          </a:xfrm>
          <a:prstGeom prst="rect">
            <a:avLst/>
          </a:prstGeom>
          <a:noFill/>
          <a:ln w="9525">
            <a:noFill/>
            <a:miter lim="800000"/>
            <a:headEnd/>
            <a:tailEnd/>
          </a:ln>
        </p:spPr>
        <p:txBody>
          <a:bodyPr>
            <a:spAutoFit/>
          </a:bodyPr>
          <a:lstStyle/>
          <a:p>
            <a:pPr indent="457200" algn="just"/>
            <a:r>
              <a:rPr lang="ru-RU" sz="1200" dirty="0"/>
              <a:t>4. Статья 262 </a:t>
            </a:r>
            <a:r>
              <a:rPr lang="ru-RU" sz="1200" dirty="0" smtClean="0"/>
              <a:t>УК РФ </a:t>
            </a:r>
            <a:r>
              <a:rPr lang="ru-RU" sz="1200" dirty="0"/>
              <a:t>предусматривает ответственность за нарушение режима особо охраняемых природных территорий и природных объектов: заповедников, национальных парков, заказников, природных парков субъектов Федерации, памятников природы, дендрологических парков и ботанических садов, лечебно-оздоровительных местностей и др. </a:t>
            </a:r>
          </a:p>
          <a:p>
            <a:pPr indent="457200" algn="just"/>
            <a:endParaRPr lang="ru-RU" sz="1200" dirty="0"/>
          </a:p>
          <a:p>
            <a:pPr indent="457200" algn="just"/>
            <a:r>
              <a:rPr lang="ru-RU" sz="1200" dirty="0"/>
              <a:t>Перечень и правовой режим особо охраняемых природных территорий и объектов устанавливается в ряде нормативных актов РФ. К наиболее важным из них можно отнести Закон РФ "Об особо охраняемых природных территориях" от 15 февраля 1995 г., Закон РСФСР от 19 декабря 1991 г. "Об охране окружающей природной среды", Положение о памятниках природы федерального значения от 25 января 1993 г. </a:t>
            </a:r>
          </a:p>
          <a:p>
            <a:pPr indent="457200" algn="just"/>
            <a:endParaRPr lang="ru-RU" sz="1200" dirty="0"/>
          </a:p>
          <a:p>
            <a:pPr indent="457200" algn="just"/>
            <a:r>
              <a:rPr lang="ru-RU" sz="1200" dirty="0"/>
              <a:t>Конкретизируется правовой режим особо охраняемых территорий и объектов природной среды в индивидуальных нормативных актах о них. </a:t>
            </a:r>
          </a:p>
          <a:p>
            <a:pPr indent="457200" algn="just"/>
            <a:endParaRPr lang="ru-RU" sz="1200" dirty="0"/>
          </a:p>
          <a:p>
            <a:pPr indent="457200" algn="just"/>
            <a:r>
              <a:rPr lang="ru-RU" sz="1200" dirty="0"/>
              <a:t>Правительство РФ, органы исполнительной власти субъектов РФ и орган местного самоуправления могут определять и другие формы особо охраняемых природных территорий, в том числе зеленые зоны, городские леса, городские парки, памятники садово-паркового искусства, биологические станции, </a:t>
            </a:r>
            <a:r>
              <a:rPr lang="ru-RU" sz="1200" dirty="0" err="1"/>
              <a:t>микрозаповедники</a:t>
            </a:r>
            <a:r>
              <a:rPr lang="ru-RU" sz="1200" dirty="0"/>
              <a:t> и др. </a:t>
            </a:r>
          </a:p>
          <a:p>
            <a:pPr indent="457200" algn="just"/>
            <a:endParaRPr lang="ru-RU" sz="1200" dirty="0"/>
          </a:p>
          <a:p>
            <a:pPr indent="457200" algn="just"/>
            <a:r>
              <a:rPr lang="ru-RU" sz="1200" dirty="0"/>
              <a:t>Нарушение режима особо охраняемых природных территорий и объектов влечет уголовную ответственность лишь в том случае, когда деянием причиняется значительный ущерб природной среде. Вопрос о признании ущерба значительным зависит от конкретных обстоятельств и решается при рассмотрении дела с учетом категории особо охраняемых территорий и объектов; их экономической и социальной (исторической, культурной, научной, медицинской и т.д.) значимости; тяжести причиненного вреда; способности природного ресурса к самовосстановлению; стоимости истребленных, поврежденных компонентов природной среды, исчисленной по соответствующим методикам и таксам, их количества и других обстоятельств.</a:t>
            </a:r>
          </a:p>
          <a:p>
            <a:pPr indent="457200" algn="just"/>
            <a:endParaRPr lang="ru-RU" sz="1200" dirty="0"/>
          </a:p>
          <a:p>
            <a:pPr indent="457200" algn="just"/>
            <a:r>
              <a:rPr lang="ru-RU" sz="1200" dirty="0"/>
              <a:t>С субъективной стороны преступление характеризуется умыслом или неосторожностью. Субъект общий, ответственность наступает с 16 лет.</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755455764"/>
      </p:ext>
    </p:extLst>
  </p:cSld>
  <p:clrMapOvr>
    <a:masterClrMapping/>
  </p:clrMapOvr>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6356" name="Rectangle 14"/>
          <p:cNvSpPr>
            <a:spLocks noChangeArrowheads="1"/>
          </p:cNvSpPr>
          <p:nvPr/>
        </p:nvSpPr>
        <p:spPr bwMode="auto">
          <a:xfrm>
            <a:off x="0" y="188913"/>
            <a:ext cx="8964613" cy="7921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Преступления, выражающиеся в загрязнении, уничтожении, иной порче </a:t>
            </a:r>
            <a:endParaRPr lang="en-US" sz="1400" b="1" dirty="0"/>
          </a:p>
          <a:p>
            <a:pPr algn="ctr" eaLnBrk="0" hangingPunct="0">
              <a:spcBef>
                <a:spcPct val="50000"/>
              </a:spcBef>
            </a:pPr>
            <a:r>
              <a:rPr lang="ru-RU" sz="1400" b="1" dirty="0"/>
              <a:t>Элементов природной среды (ст. 249, 250, 251, 252, 254, 255, 257, 259, </a:t>
            </a:r>
            <a:r>
              <a:rPr lang="ru-RU" sz="1400" b="1" dirty="0" smtClean="0"/>
              <a:t>261 УК РФ)</a:t>
            </a:r>
            <a:endParaRPr lang="ru-RU" sz="1400" b="1" dirty="0"/>
          </a:p>
        </p:txBody>
      </p:sp>
      <p:sp>
        <p:nvSpPr>
          <p:cNvPr id="356357" name="Прямоугольник 4"/>
          <p:cNvSpPr>
            <a:spLocks noChangeArrowheads="1"/>
          </p:cNvSpPr>
          <p:nvPr/>
        </p:nvSpPr>
        <p:spPr bwMode="auto">
          <a:xfrm>
            <a:off x="0" y="1268413"/>
            <a:ext cx="9144000" cy="5078412"/>
          </a:xfrm>
          <a:prstGeom prst="rect">
            <a:avLst/>
          </a:prstGeom>
          <a:noFill/>
          <a:ln w="9525">
            <a:noFill/>
            <a:miter lim="800000"/>
            <a:headEnd/>
            <a:tailEnd/>
          </a:ln>
        </p:spPr>
        <p:txBody>
          <a:bodyPr>
            <a:spAutoFit/>
          </a:bodyPr>
          <a:lstStyle/>
          <a:p>
            <a:pPr indent="457200" algn="just"/>
            <a:r>
              <a:rPr lang="ru-RU" sz="1200" dirty="0"/>
              <a:t>1. Статья 249 </a:t>
            </a:r>
            <a:r>
              <a:rPr lang="ru-RU" sz="1200" dirty="0" smtClean="0"/>
              <a:t>УК РФ </a:t>
            </a:r>
            <a:r>
              <a:rPr lang="ru-RU" sz="1200" dirty="0"/>
              <a:t>содержит два состава преступления, предусмотренных в ее различных частях. Первое - нарушение ветеринарных правил, способное причинить значительный ущерб животному миру, развитию животноводства и других отраслей сельского хозяйства. Ряд опасных заболеваний (сибирская язва, туберкулез, бруцеллез, сап, бешенство, сальмонеллез и др.) может передаваться людям. При рассмотрении состава преступления следует обратиться к ветеринарному законодательству и иным нормативным актам федерального и субъектов Федерации уровня (Закон РФ от 14 мая 1993 г. "О ветеринарии" и др.), а также международно-правовым актам по борьбе с заразными болезнями животных и транзите животных, мяса и иных продуктов животноводства.</a:t>
            </a:r>
          </a:p>
          <a:p>
            <a:pPr indent="457200" algn="just"/>
            <a:endParaRPr lang="ru-RU" sz="1200" dirty="0"/>
          </a:p>
          <a:p>
            <a:pPr indent="457200" algn="just"/>
            <a:r>
              <a:rPr lang="ru-RU" sz="1200" dirty="0"/>
              <a:t>Второе преступление - нарушение правил борьбы с болезнями и вредителями растений. На государственном уровне правовую базу, где содержатся эти правила, составляют международные конвенции, Постановление Совета Министров РФ от 11.05.93 № 437 "О мерах по санитарно-эпидемиологической, ветеринарной и фитосанитарной охране территории РФ", Положение о Государственной службе по карантину растений, утвержденное Постановлением правительства РФ от 23 апреля 1992 г. № 268. На основе общегосударственных актов правила борьбы с болезнями и вредителями растений устанавливаются Министерством сельского хозяйства и продовольствия, Федеральной службой лесного хозяйства России, Минздравом, Государственной службой по карантину растений и местными органами власти в виде положений, правил, приказов, решений, инструкций, обязательных к исполнению на соответствующей территории. Нарушение указанных правил выражается как в совершении действий, запрещенных правилами (например, использование для посева семян, зараженных болезнями), так и в бездействии (например, непринятие мер по истреблению вредителей). Нарушением правил будет и несоблюдение условий, порядка и допустимых пределов применения специальных средств (ядохимикатов, специальной техники).</a:t>
            </a:r>
          </a:p>
          <a:p>
            <a:pPr indent="457200" algn="just"/>
            <a:endParaRPr lang="ru-RU" sz="1200" dirty="0"/>
          </a:p>
          <a:p>
            <a:pPr indent="457200" algn="just"/>
            <a:r>
              <a:rPr lang="ru-RU" sz="1200" dirty="0"/>
              <a:t>Обязательными признаками преступления являются тяжкие последствия: массовое распространение болезней растений на значительных площадях (эпифитотия), полное или частичное вынужденное уничтожение или гибель большого количества сельскохозяйственных культур (например, виноградника, пораженного филлоксерой), гибель или порча семенного или элитного фонда, значительных площадей посевов и др.</a:t>
            </a:r>
          </a:p>
          <a:p>
            <a:pPr indent="457200" algn="just"/>
            <a:endParaRPr lang="ru-RU" sz="1200" dirty="0"/>
          </a:p>
          <a:p>
            <a:pPr indent="457200" algn="just"/>
            <a:r>
              <a:rPr lang="ru-RU" sz="1200" dirty="0"/>
              <a:t>С субъективной стороны оба преступления являются только неосторожными.</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152516822"/>
      </p:ext>
    </p:extLst>
  </p:cSld>
  <p:clrMapOvr>
    <a:masterClrMapping/>
  </p:clrMapOvr>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7380" name="Прямоугольник 5"/>
          <p:cNvSpPr>
            <a:spLocks noChangeArrowheads="1"/>
          </p:cNvSpPr>
          <p:nvPr/>
        </p:nvSpPr>
        <p:spPr bwMode="auto">
          <a:xfrm>
            <a:off x="0" y="188913"/>
            <a:ext cx="9144000" cy="5509200"/>
          </a:xfrm>
          <a:prstGeom prst="rect">
            <a:avLst/>
          </a:prstGeom>
          <a:noFill/>
          <a:ln w="9525">
            <a:noFill/>
            <a:miter lim="800000"/>
            <a:headEnd/>
            <a:tailEnd/>
          </a:ln>
        </p:spPr>
        <p:txBody>
          <a:bodyPr>
            <a:spAutoFit/>
          </a:bodyPr>
          <a:lstStyle/>
          <a:p>
            <a:pPr indent="457200" algn="just"/>
            <a:r>
              <a:rPr lang="ru-RU" sz="1100" dirty="0"/>
              <a:t>2. Порча природной среды (ст. 250, 251, 252, 254 </a:t>
            </a:r>
            <a:r>
              <a:rPr lang="ru-RU" sz="1100" dirty="0" smtClean="0"/>
              <a:t>УК РФ) </a:t>
            </a:r>
            <a:r>
              <a:rPr lang="ru-RU" sz="1100" dirty="0"/>
              <a:t>состоит в загрязнении, засорении, истощении вод; загрязнении или биологическом, химическом, радиационном, электромагнитном и ином изменении свойств воздуха; сбросе или захоронении в море загрязняющих веществ; отравлении, засорении, приведении в негодность земли опасными продуктами хозяйственной деятельности, химическими и биологическими веществами.</a:t>
            </a:r>
          </a:p>
          <a:p>
            <a:pPr indent="457200" algn="just"/>
            <a:endParaRPr lang="ru-RU" sz="1100" dirty="0"/>
          </a:p>
          <a:p>
            <a:pPr indent="457200" algn="just"/>
            <a:r>
              <a:rPr lang="ru-RU" sz="1100" dirty="0"/>
              <a:t>Уголовная ответственность наступает, если загрязнение превышает установленные соответствующими нормативными актами допустимые концентрации и уровни (ПДК, ПДУ, ПДВ) и становится опасным либо повлекло причинение указанного в законе вреда здоровью человека, животному или растительному миру, рыбным запасам, лесному или сельскому хозяйству, зонам отдыха. Оценка размера вреда производится по специальным методикам. При этом учитывается стойкость загрязнения, вид загрязняющего вещества, площадь поражения, количество погибших живых организмов и растительности, ценность территории, животных и растений в экологическом отношении (заповедник, нерестовое место, редкое животное), объем материальных затрат, необходимых для ликвидации последствий загрязнения и восстановления качества природной среды, и т.п.</a:t>
            </a:r>
          </a:p>
          <a:p>
            <a:pPr indent="457200" algn="just"/>
            <a:endParaRPr lang="ru-RU" sz="1100" dirty="0"/>
          </a:p>
          <a:p>
            <a:pPr indent="457200" algn="just"/>
            <a:r>
              <a:rPr lang="ru-RU" sz="1100" dirty="0"/>
              <a:t>3. Статья 255 </a:t>
            </a:r>
            <a:r>
              <a:rPr lang="ru-RU" sz="1100" dirty="0" smtClean="0"/>
              <a:t>УК РФ. </a:t>
            </a:r>
            <a:r>
              <a:rPr lang="ru-RU" sz="1100" dirty="0"/>
              <a:t>Охрана и использование недр, отходов горнодобывающих и связанных с ними производств, торфа, сапропелей и иных специфических минеральных ресурсов, геологическое изучение недр регулируется законом РФ "О недрах", иными законами Федерации и ее субъектов, подзаконными нормативными актами.</a:t>
            </a:r>
          </a:p>
          <a:p>
            <a:pPr indent="457200" algn="just"/>
            <a:endParaRPr lang="ru-RU" sz="1100" dirty="0"/>
          </a:p>
          <a:p>
            <a:pPr indent="457200" algn="just"/>
            <a:r>
              <a:rPr lang="ru-RU" sz="1100" dirty="0"/>
              <a:t>Наиболее характерными нарушениями законодательства о недрах, влекущими уголовную ответственность, можно считать: самовольное использование недр без разрешения при строительстве, размещении, эксплуатации горнодобывающих предприятий; разработку недр за пределами горного отвода, предоставленного пользователю; осуществление таких видов пользования недрами, которые не указаны в лицензии, добыча полезных ископаемых сверх установленного в лицензии объема. Нарушением будет и использование недр по лицензии, полученной незаконно, поддельной или просроченной; выборочная отработка месторождений, приводящая к необоснованным потерям запасов полезных ископаемых; нарушения, приводящее к порче месторождения; </a:t>
            </a:r>
            <a:r>
              <a:rPr lang="ru-RU" sz="1100" dirty="0" err="1"/>
              <a:t>неприведение</a:t>
            </a:r>
            <a:r>
              <a:rPr lang="ru-RU" sz="1100" dirty="0"/>
              <a:t> участков земли и других природных объектов, нарушенных при пользовании недрами, в состояние, пригодное для их дальнейшего использования.</a:t>
            </a:r>
          </a:p>
          <a:p>
            <a:pPr indent="457200" algn="just"/>
            <a:endParaRPr lang="ru-RU" sz="1100" dirty="0"/>
          </a:p>
          <a:p>
            <a:pPr indent="457200" algn="just"/>
            <a:r>
              <a:rPr lang="ru-RU" sz="1100" dirty="0"/>
              <a:t>Незаконным будет и возведение каких-либо строений (домов, поселков, предприятий и т.д.) без разрешения на участках земель, где залегают полезные ископаемые. Ответственность наступает, если указанные нарушения повлекли причинение значительного ущерба</a:t>
            </a:r>
            <a:r>
              <a:rPr lang="ru-RU" sz="1100" dirty="0" smtClean="0"/>
              <a:t>.</a:t>
            </a:r>
            <a:endParaRPr lang="ru-RU" sz="1100" dirty="0"/>
          </a:p>
          <a:p>
            <a:pPr indent="457200" algn="just"/>
            <a:r>
              <a:rPr lang="ru-RU" sz="1100" dirty="0"/>
              <a:t>Вопрос о признании ущерба значительным решается в каждом конкретном случае с учетом ценности используемого участка земли, вида природного ресурса, количества добытого, уничтоженного или поврежденного, его экологической значимости и стоимости, возможности дальнейшего пользования недрами и восстановления нарушенных естественных свойств недр.</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223022207"/>
      </p:ext>
    </p:extLst>
  </p:cSld>
  <p:clrMapOvr>
    <a:masterClrMapping/>
  </p:clrMapOvr>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8404" name="Прямоугольник 3"/>
          <p:cNvSpPr>
            <a:spLocks noChangeArrowheads="1"/>
          </p:cNvSpPr>
          <p:nvPr/>
        </p:nvSpPr>
        <p:spPr bwMode="auto">
          <a:xfrm>
            <a:off x="0" y="333375"/>
            <a:ext cx="9144000" cy="5339923"/>
          </a:xfrm>
          <a:prstGeom prst="rect">
            <a:avLst/>
          </a:prstGeom>
          <a:noFill/>
          <a:ln w="9525">
            <a:noFill/>
            <a:miter lim="800000"/>
            <a:headEnd/>
            <a:tailEnd/>
          </a:ln>
        </p:spPr>
        <p:txBody>
          <a:bodyPr>
            <a:spAutoFit/>
          </a:bodyPr>
          <a:lstStyle/>
          <a:p>
            <a:pPr indent="457200" algn="just"/>
            <a:r>
              <a:rPr lang="ru-RU" sz="1100" dirty="0"/>
              <a:t>4. Статья 257 </a:t>
            </a:r>
            <a:r>
              <a:rPr lang="ru-RU" sz="1100" dirty="0" smtClean="0"/>
              <a:t>УК РФ </a:t>
            </a:r>
            <a:r>
              <a:rPr lang="ru-RU" sz="1100" dirty="0"/>
              <a:t>предусматривает ответственность за два сходных преступления: производство различных работ с нарушением правил охраны рыбных запасов и за эксплуатацию водозаборных сооружений и перекачивающих механизмов с нарушением тех же правил. Местом совершения данного преступления могут быть любые водоемы, прежде всего те, которые используются для промысловой добычи рыбы и иных водных животных и имеют значение для их воспроизводства; нагульные площади, зимовальные ямы, нерестовые реки и др.</a:t>
            </a:r>
          </a:p>
          <a:p>
            <a:pPr indent="457200" algn="just"/>
            <a:endParaRPr lang="ru-RU" sz="1100" dirty="0"/>
          </a:p>
          <a:p>
            <a:pPr indent="457200" algn="just"/>
            <a:r>
              <a:rPr lang="ru-RU" sz="1100" dirty="0"/>
              <a:t>Особо важные из них в этом плане определены соответствующими постановлениями Правительства РФ.</a:t>
            </a:r>
          </a:p>
          <a:p>
            <a:pPr indent="457200" algn="just"/>
            <a:endParaRPr lang="ru-RU" sz="1100" dirty="0"/>
          </a:p>
          <a:p>
            <a:pPr indent="457200" algn="just"/>
            <a:r>
              <a:rPr lang="ru-RU" sz="1100" dirty="0"/>
              <a:t>Перечень работ, которые могут осуществляться с нарушением правил охраны рыбных запасов, в ст. </a:t>
            </a:r>
            <a:r>
              <a:rPr lang="ru-RU" sz="1100" dirty="0" smtClean="0"/>
              <a:t>257 УК РФ </a:t>
            </a:r>
            <a:r>
              <a:rPr lang="ru-RU" sz="1100" dirty="0"/>
              <a:t>не исчерпывающий. Под иными работами могут пониматься прокладка трубопроводов, строительство дорог, линий электропередач, возведение производственных объектов и т.п.</a:t>
            </a:r>
          </a:p>
          <a:p>
            <a:pPr indent="457200" algn="just"/>
            <a:endParaRPr lang="ru-RU" sz="1100" dirty="0"/>
          </a:p>
          <a:p>
            <a:pPr indent="457200" algn="just"/>
            <a:r>
              <a:rPr lang="ru-RU" sz="1100" dirty="0"/>
              <a:t>Окончено рассматриваемое преступление, если указанные выше деяния повлекли массовую гибель рыбы или других водных животных, уничтожение в значительных размерах кормовых запасов либо иные тяжкие последствия, как то: уничтожение мест размножения рыбы; крупные убытки, связанные с восстановлением качества природной среды и численности водных животных; нарушение экологического равновесия биосистемы; экологическая катастрофа в пределах водного объекта.</a:t>
            </a:r>
          </a:p>
          <a:p>
            <a:pPr indent="457200" algn="just"/>
            <a:endParaRPr lang="ru-RU" sz="1100" dirty="0"/>
          </a:p>
          <a:p>
            <a:pPr indent="457200" algn="just"/>
            <a:r>
              <a:rPr lang="ru-RU" sz="1100" dirty="0"/>
              <a:t>5. Статья 259 </a:t>
            </a:r>
            <a:r>
              <a:rPr lang="ru-RU" sz="1100" dirty="0" smtClean="0"/>
              <a:t>УК РФ </a:t>
            </a:r>
            <a:r>
              <a:rPr lang="ru-RU" sz="1100" dirty="0"/>
              <a:t>предусматривает ответственность за уничтожение критических местообитаний организмов, занесенных в Красную Книгу РФ: животных (млекопитающие, рыбы, насекомые и т.п.) и растений. Красная Книга является своеобразным кадастром редких и исчезающих видов растений и животных.</a:t>
            </a:r>
          </a:p>
          <a:p>
            <a:pPr indent="457200" algn="just"/>
            <a:endParaRPr lang="ru-RU" sz="1100" dirty="0"/>
          </a:p>
          <a:p>
            <a:pPr indent="457200" algn="just"/>
            <a:r>
              <a:rPr lang="ru-RU" sz="1100" dirty="0"/>
              <a:t>Включение в нее означает повсеместное изъятие животных и растений из хозяйственного оборота и полный запрет на какое-либо использование (сбор, заготовка ягод, растений, отстрел, отлов животных, изменение условий обитания и т.п.).</a:t>
            </a:r>
          </a:p>
          <a:p>
            <a:pPr indent="457200" algn="just"/>
            <a:endParaRPr lang="ru-RU" sz="1100" dirty="0"/>
          </a:p>
          <a:p>
            <a:pPr indent="457200" algn="just"/>
            <a:r>
              <a:rPr lang="ru-RU" sz="1100" dirty="0"/>
              <a:t>Порядок ведения Красной Книги определяется постановлением Правительства РФ от 19 февраля 1996 г. "О Красной Книге РФ".</a:t>
            </a:r>
          </a:p>
          <a:p>
            <a:pPr indent="457200" algn="just"/>
            <a:endParaRPr lang="ru-RU" sz="1100" dirty="0"/>
          </a:p>
          <a:p>
            <a:pPr indent="457200" algn="just"/>
            <a:r>
              <a:rPr lang="ru-RU" sz="1100" dirty="0"/>
              <a:t>"Критическое местообитание" - это специфический термин, обозначающий место, в котором обитают популяции каких-либо "</a:t>
            </a:r>
            <a:r>
              <a:rPr lang="ru-RU" sz="1100" dirty="0" err="1"/>
              <a:t>краснокнижных</a:t>
            </a:r>
            <a:r>
              <a:rPr lang="ru-RU" sz="1100" dirty="0"/>
              <a:t>" животных или растений.</a:t>
            </a:r>
          </a:p>
          <a:p>
            <a:pPr indent="457200" algn="just"/>
            <a:endParaRPr lang="ru-RU" sz="1100" dirty="0"/>
          </a:p>
          <a:p>
            <a:pPr indent="457200" algn="just"/>
            <a:r>
              <a:rPr lang="ru-RU" sz="1100" dirty="0"/>
              <a:t>При применении данной статьи под место обитанием популяции следует понимать территорию в определенных границах (водоема, леса, урочища, болотных угодий и т.п.), а не все пространство, где обитают "</a:t>
            </a:r>
            <a:r>
              <a:rPr lang="ru-RU" sz="1100" dirty="0" err="1"/>
              <a:t>краснокнижные</a:t>
            </a:r>
            <a:r>
              <a:rPr lang="ru-RU" sz="1100" dirty="0"/>
              <a:t>" виды.</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725657803"/>
      </p:ext>
    </p:extLst>
  </p:cSld>
  <p:clrMapOvr>
    <a:masterClrMapping/>
  </p:clrMapOvr>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59428" name="Прямоугольник 3"/>
          <p:cNvSpPr>
            <a:spLocks noChangeArrowheads="1"/>
          </p:cNvSpPr>
          <p:nvPr/>
        </p:nvSpPr>
        <p:spPr bwMode="auto">
          <a:xfrm>
            <a:off x="0" y="260350"/>
            <a:ext cx="9144000" cy="6002338"/>
          </a:xfrm>
          <a:prstGeom prst="rect">
            <a:avLst/>
          </a:prstGeom>
          <a:noFill/>
          <a:ln w="9525">
            <a:noFill/>
            <a:miter lim="800000"/>
            <a:headEnd/>
            <a:tailEnd/>
          </a:ln>
        </p:spPr>
        <p:txBody>
          <a:bodyPr>
            <a:spAutoFit/>
          </a:bodyPr>
          <a:lstStyle/>
          <a:p>
            <a:pPr indent="457200" algn="just"/>
            <a:r>
              <a:rPr lang="ru-RU" sz="1200" dirty="0"/>
              <a:t>6. Статья 261 </a:t>
            </a:r>
            <a:r>
              <a:rPr lang="ru-RU" sz="1200" dirty="0" smtClean="0"/>
              <a:t>УК РФ </a:t>
            </a:r>
            <a:r>
              <a:rPr lang="ru-RU" sz="1200" dirty="0"/>
              <a:t>предусматривает ответственность за две разновидности преступления, различающегося по форме вины (умышленное и неосторожное) и по характеру деяния (уничтожение или повреждение лесов и иных насаждений путем поджога, неосторожного обращения с огнем или иными источниками повышенной опасности, либо в результате загрязнения).</a:t>
            </a:r>
          </a:p>
          <a:p>
            <a:pPr indent="457200" algn="just"/>
            <a:endParaRPr lang="ru-RU" sz="1200" dirty="0"/>
          </a:p>
          <a:p>
            <a:pPr indent="457200" algn="just"/>
            <a:r>
              <a:rPr lang="ru-RU" sz="1200" dirty="0"/>
              <a:t>Пожарная безопасность регламентируется Правилами пожарной безопасности в лесах РФ, утвержденными постановлением Правительства РФ от 9 сентября 1993 г. № 886.</a:t>
            </a:r>
          </a:p>
          <a:p>
            <a:pPr indent="457200" algn="just"/>
            <a:endParaRPr lang="ru-RU" sz="1200" dirty="0"/>
          </a:p>
          <a:p>
            <a:pPr indent="457200" algn="just"/>
            <a:r>
              <a:rPr lang="ru-RU" sz="1200" dirty="0"/>
              <a:t>Санитарные правила в лесах РФ утверждены приказом Комитета по лесу Минприроды РФ от 16 мая 1992 г. № 90.</a:t>
            </a:r>
          </a:p>
          <a:p>
            <a:pPr indent="457200" algn="just"/>
            <a:endParaRPr lang="ru-RU" sz="1200" dirty="0"/>
          </a:p>
          <a:p>
            <a:pPr indent="457200" algn="just"/>
            <a:r>
              <a:rPr lang="ru-RU" sz="1200" dirty="0"/>
              <a:t>Как неосторожное обращение с огнем следует расценивать, например, непринятие мер противопожарной безопасности в лесу при проведении в нем или рядом с ним работ. Часто пожар возникает от непогашенного костра, брошенного окурка, искры двигателя, при выжигании травы.</a:t>
            </a:r>
          </a:p>
          <a:p>
            <a:pPr indent="457200" algn="just"/>
            <a:endParaRPr lang="ru-RU" sz="1200" dirty="0"/>
          </a:p>
          <a:p>
            <a:pPr indent="457200" algn="just"/>
            <a:r>
              <a:rPr lang="ru-RU" sz="1200" dirty="0"/>
              <a:t>Источники повышенной пожарной опасности разнообразны: линии электропередач, транспортные средства, легковоспламеняющиеся и взрывчатые вещества и т.п.</a:t>
            </a:r>
          </a:p>
          <a:p>
            <a:pPr indent="457200" algn="just"/>
            <a:endParaRPr lang="ru-RU" sz="1200" dirty="0"/>
          </a:p>
          <a:p>
            <a:pPr indent="457200" algn="just"/>
            <a:r>
              <a:rPr lang="ru-RU" sz="1200" dirty="0"/>
              <a:t>Под вредными понимаются любые вещества, способные уничтожить или повредить лес и насаждения: химические, биологические и иные; горюче-смазочные, удобрения, стимуляторы роста растений, яды, дефолианты, микробиологические или иные биологические агенты и токсины.</a:t>
            </a:r>
          </a:p>
          <a:p>
            <a:pPr indent="457200" algn="just"/>
            <a:endParaRPr lang="ru-RU" sz="1200" dirty="0"/>
          </a:p>
          <a:p>
            <a:pPr indent="457200" algn="just"/>
            <a:r>
              <a:rPr lang="ru-RU" sz="1200" dirty="0"/>
              <a:t>Отходы - это остатки производственной деятельности человека, еще пригодные для какой-нибудь цели. Отбросы - негодные остатки. Различие между отходами и отбросами относительно.</a:t>
            </a:r>
          </a:p>
          <a:p>
            <a:pPr indent="457200" algn="just"/>
            <a:endParaRPr lang="ru-RU" sz="1200" dirty="0"/>
          </a:p>
          <a:p>
            <a:pPr indent="457200" algn="just"/>
            <a:r>
              <a:rPr lang="ru-RU" sz="1200" dirty="0"/>
              <a:t>Под выбросами понимается выпуск (сброс) в атмосферу загрязняющих веществ и отходов производства (дыма, газов, сажи и иных химических веществ). Иные виды загрязнений, например, загрязнения автотранспортом, данной статьей не охватываются.</a:t>
            </a:r>
          </a:p>
          <a:p>
            <a:pPr indent="457200" algn="just"/>
            <a:endParaRPr lang="ru-RU" sz="1200" dirty="0"/>
          </a:p>
          <a:p>
            <a:pPr indent="457200" algn="just"/>
            <a:r>
              <a:rPr lang="ru-RU" sz="1200" dirty="0" err="1"/>
              <a:t>Общеопасным</a:t>
            </a:r>
            <a:r>
              <a:rPr lang="ru-RU" sz="1200" dirty="0"/>
              <a:t>, помимо поджога, является любой другой способ, который способен не только привести к гибели или повреждению лесов и насаждений, но и может вместе с тем уничтожить животный мир, причинить вред сельскому хозяйству, здоровью людей, отравить атмосферу (использование взрывчатых веществ, ядов, дефолиантов, бактериологических средств, массовое распространение болезней растений и животных, вредителей и т.п.).</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119818108"/>
      </p:ext>
    </p:extLst>
  </p:cSld>
  <p:clrMapOvr>
    <a:masterClrMapping/>
  </p:clrMapOvr>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60452" name="Rectangle 14"/>
          <p:cNvSpPr>
            <a:spLocks noChangeArrowheads="1"/>
          </p:cNvSpPr>
          <p:nvPr/>
        </p:nvSpPr>
        <p:spPr bwMode="auto">
          <a:xfrm>
            <a:off x="0" y="188913"/>
            <a:ext cx="8964613" cy="719137"/>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Экологические преступления, выражающиеся в незаконном </a:t>
            </a:r>
            <a:endParaRPr lang="en-US" sz="1600" b="1" dirty="0"/>
          </a:p>
          <a:p>
            <a:pPr algn="ctr" eaLnBrk="0" hangingPunct="0">
              <a:spcBef>
                <a:spcPct val="50000"/>
              </a:spcBef>
            </a:pPr>
            <a:r>
              <a:rPr lang="ru-RU" sz="1600" b="1" dirty="0"/>
              <a:t>природопользовании (ст. 253, 256, 258, </a:t>
            </a:r>
            <a:r>
              <a:rPr lang="ru-RU" sz="1600" b="1" dirty="0" smtClean="0"/>
              <a:t>260 УК РФ)</a:t>
            </a:r>
            <a:endParaRPr lang="ru-RU" sz="1600" b="1" dirty="0"/>
          </a:p>
        </p:txBody>
      </p:sp>
      <p:sp>
        <p:nvSpPr>
          <p:cNvPr id="360453" name="Прямоугольник 5"/>
          <p:cNvSpPr>
            <a:spLocks noChangeArrowheads="1"/>
          </p:cNvSpPr>
          <p:nvPr/>
        </p:nvSpPr>
        <p:spPr bwMode="auto">
          <a:xfrm>
            <a:off x="0" y="1196975"/>
            <a:ext cx="9144000" cy="5078413"/>
          </a:xfrm>
          <a:prstGeom prst="rect">
            <a:avLst/>
          </a:prstGeom>
          <a:noFill/>
          <a:ln w="9525">
            <a:noFill/>
            <a:miter lim="800000"/>
            <a:headEnd/>
            <a:tailEnd/>
          </a:ln>
        </p:spPr>
        <p:txBody>
          <a:bodyPr>
            <a:spAutoFit/>
          </a:bodyPr>
          <a:lstStyle/>
          <a:p>
            <a:pPr indent="457200" algn="just"/>
            <a:r>
              <a:rPr lang="ru-RU" sz="1200" dirty="0"/>
              <a:t>1. Статья 253 </a:t>
            </a:r>
            <a:r>
              <a:rPr lang="ru-RU" sz="1200" dirty="0" smtClean="0"/>
              <a:t>УК РФ, </a:t>
            </a:r>
            <a:r>
              <a:rPr lang="ru-RU" sz="1200" dirty="0"/>
              <a:t>защищая суверенные права РФ на живые и минеральные ресурсы континентального шельфа и исключительной экономической зоны, устанавливает уголовную ответственность за нарушение режима этих территорий. Он определяется нормами международного права, Федеральным законом "О континентальном шельфе РФ" от 25 октября 1995 г., Законами РФ "О недрах", "О животном мире", "Об исключительной экономической зоне РФ" от 17 декабря 1996 г. и другими законодательными актами Российской Федерации.</a:t>
            </a:r>
          </a:p>
          <a:p>
            <a:pPr indent="457200" algn="just"/>
            <a:endParaRPr lang="ru-RU" sz="1200" dirty="0"/>
          </a:p>
          <a:p>
            <a:pPr indent="457200" algn="just"/>
            <a:r>
              <a:rPr lang="ru-RU" sz="1200" dirty="0"/>
              <a:t>Перечень нарушений, наказуемых в уголовном порядке, в ст. 253 </a:t>
            </a:r>
            <a:r>
              <a:rPr lang="ru-RU" sz="1200" dirty="0" smtClean="0"/>
              <a:t>УК РФ </a:t>
            </a:r>
            <a:r>
              <a:rPr lang="ru-RU" sz="1200" dirty="0"/>
              <a:t>исчерпывающий. Иные влекут административную ответственность.</a:t>
            </a:r>
          </a:p>
          <a:p>
            <a:pPr indent="457200" algn="just"/>
            <a:endParaRPr lang="ru-RU" sz="1200" dirty="0"/>
          </a:p>
          <a:p>
            <a:pPr indent="457200" algn="just"/>
            <a:r>
              <a:rPr lang="ru-RU" sz="1200" dirty="0"/>
              <a:t>Естественные богатства шельфа и исключительной экономической зоны (природные ресурсы) составляют рыба, другие морские животные, водоросли, минеральные и другие неживые ресурсы морского дна и его недр (руды, минералы, нефть, газ и т.д.), а также живые организмы "сидячих" видов, т.е. организмы, которые в надлежащий период промысла находятся в неподвижном состоянии на морском дне или под ним, либо неспособны передвигаться иначе, как находясь в постоянном физическом контакте с морским дном или его недрами (крабы, гребешки, устрицы, мидии, морские ежи и звезды, трепанги, </a:t>
            </a:r>
            <a:r>
              <a:rPr lang="ru-RU" sz="1200" dirty="0" err="1"/>
              <a:t>кукумарии</a:t>
            </a:r>
            <a:r>
              <a:rPr lang="ru-RU" sz="1200" dirty="0"/>
              <a:t>, губки "сидячих" видов, морские водоросли и другие). Перечень видов таких живых организмов устанавливается специально уполномоченным на то федеральным органом по рыболовству. Этот орган рассматривает заявки российских и иностранных заявителей и выдает лицензии на промысел.</a:t>
            </a:r>
          </a:p>
          <a:p>
            <a:pPr indent="457200" algn="just"/>
            <a:endParaRPr lang="ru-RU" sz="1200" dirty="0"/>
          </a:p>
          <a:p>
            <a:pPr indent="457200" algn="just"/>
            <a:r>
              <a:rPr lang="ru-RU" sz="1200" dirty="0"/>
              <a:t>Разрешения (лицензии) на проведение научных и ресурсных исследований, поиск минеральных ресурсов, геологическое изучение, сбор коллекционных материалов выдают специально уполномоченные федеральные государственные органы по рыболовству, геологии и использованию недр, науке и технологиям по согласованию с соответствующими федеральными органами (по обороне, таможенному делу, пограничной охране и др.).</a:t>
            </a:r>
          </a:p>
          <a:p>
            <a:pPr indent="457200" algn="just"/>
            <a:endParaRPr lang="ru-RU" sz="1200" dirty="0"/>
          </a:p>
          <a:p>
            <a:pPr indent="457200" algn="just"/>
            <a:r>
              <a:rPr lang="ru-RU" sz="1200" dirty="0"/>
              <a:t>Занятие указанными видами деятельности без разрешения или не на основе соответствующего международного договора незаконно. Преступление окончено с момента совершения хотя бы одного из перечисленных в законе деяний.</a:t>
            </a:r>
          </a:p>
          <a:p>
            <a:pPr indent="457200" algn="just"/>
            <a:endParaRPr lang="ru-RU" sz="1200" dirty="0"/>
          </a:p>
          <a:p>
            <a:pPr indent="457200" algn="just"/>
            <a:r>
              <a:rPr lang="ru-RU" sz="1200" dirty="0"/>
              <a:t>С субъективной стороны преступление совершается с прямым умыслом. Субъект общий.</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851590023"/>
      </p:ext>
    </p:extLst>
  </p:cSld>
  <p:clrMapOvr>
    <a:masterClrMapping/>
  </p:clrMapOvr>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61476" name="Прямоугольник 5"/>
          <p:cNvSpPr>
            <a:spLocks noChangeArrowheads="1"/>
          </p:cNvSpPr>
          <p:nvPr/>
        </p:nvSpPr>
        <p:spPr bwMode="auto">
          <a:xfrm>
            <a:off x="0" y="260350"/>
            <a:ext cx="9144000" cy="5339923"/>
          </a:xfrm>
          <a:prstGeom prst="rect">
            <a:avLst/>
          </a:prstGeom>
          <a:noFill/>
          <a:ln w="9525">
            <a:noFill/>
            <a:miter lim="800000"/>
            <a:headEnd/>
            <a:tailEnd/>
          </a:ln>
        </p:spPr>
        <p:txBody>
          <a:bodyPr>
            <a:spAutoFit/>
          </a:bodyPr>
          <a:lstStyle/>
          <a:p>
            <a:pPr indent="457200" algn="just"/>
            <a:r>
              <a:rPr lang="ru-RU" sz="1100" dirty="0"/>
              <a:t>2. Общим для таких преступлений как незаконная добыча водных животных и растений (ст. 256 </a:t>
            </a:r>
            <a:r>
              <a:rPr lang="ru-RU" sz="1100" dirty="0" smtClean="0"/>
              <a:t>УК РФ), </a:t>
            </a:r>
            <a:r>
              <a:rPr lang="ru-RU" sz="1100" dirty="0"/>
              <a:t>незаконная охота (ст. 259 </a:t>
            </a:r>
            <a:r>
              <a:rPr lang="ru-RU" sz="1100" dirty="0" smtClean="0"/>
              <a:t>УК РФ), </a:t>
            </a:r>
            <a:r>
              <a:rPr lang="ru-RU" sz="1100" dirty="0"/>
              <a:t>незаконная порубка леса (ст. 260 </a:t>
            </a:r>
            <a:r>
              <a:rPr lang="ru-RU" sz="1100" dirty="0" smtClean="0"/>
              <a:t>УК РФ) </a:t>
            </a:r>
            <a:r>
              <a:rPr lang="ru-RU" sz="1100" dirty="0"/>
              <a:t>являются незаконный характер добывания соответственно рыбы, морского зверя, водных млекопитающих и иных водных живых организмов либо промысловых морских растений (например, морской капусты - ламинарии), диких зверей и птиц, а также порубки лесных деревьев, лиан и кустарников либо насаждений, не входящих в государственный лесной фонд. Незаконной будет добыча животных без разрешения, в запретное время, в недозволенных местах или недозволенными орудиями, приемами и способами. Порубка леса будет незаконной, если производится без разрешения, вне отведенных мест, не тех пород деревьев и не в том количестве, которые разрешены.</a:t>
            </a:r>
          </a:p>
          <a:p>
            <a:pPr indent="457200" algn="just"/>
            <a:endParaRPr lang="ru-RU" sz="1100" dirty="0"/>
          </a:p>
          <a:p>
            <a:pPr indent="457200" algn="just"/>
            <a:r>
              <a:rPr lang="ru-RU" sz="1100" dirty="0"/>
              <a:t>Именуя действия виновных "добычей", законодатель в ст. 256 </a:t>
            </a:r>
            <a:r>
              <a:rPr lang="ru-RU" sz="1100" dirty="0" smtClean="0"/>
              <a:t>УК РФ </a:t>
            </a:r>
            <a:r>
              <a:rPr lang="ru-RU" sz="1100" dirty="0"/>
              <a:t>имеет в виду сам процесс извлечения водных животных и растений из среды обитания путем установки капканов, сетей, использования снасти, оружия, устройств и приспособлений, вылов или убой рыбы и других водных животных.</a:t>
            </a:r>
          </a:p>
          <a:p>
            <a:pPr indent="457200" algn="just"/>
            <a:endParaRPr lang="ru-RU" sz="1100" dirty="0"/>
          </a:p>
          <a:p>
            <a:pPr indent="457200" algn="just"/>
            <a:r>
              <a:rPr lang="ru-RU" sz="1100" dirty="0"/>
              <a:t>Под охотой в ст. 258 </a:t>
            </a:r>
            <a:r>
              <a:rPr lang="ru-RU" sz="1100" dirty="0" smtClean="0"/>
              <a:t>УК РФ </a:t>
            </a:r>
            <a:r>
              <a:rPr lang="ru-RU" sz="1100" dirty="0"/>
              <a:t>понимается преследование, выслеживание зверя или птицы и сам их убой.</a:t>
            </a:r>
          </a:p>
          <a:p>
            <a:pPr indent="457200" algn="just"/>
            <a:endParaRPr lang="ru-RU" sz="1100" dirty="0"/>
          </a:p>
          <a:p>
            <a:pPr indent="457200" algn="just"/>
            <a:r>
              <a:rPr lang="ru-RU" sz="1100" dirty="0"/>
              <a:t>Порубкой в ст. 260 </a:t>
            </a:r>
            <a:r>
              <a:rPr lang="ru-RU" sz="1100" dirty="0" smtClean="0"/>
              <a:t>УК РФ </a:t>
            </a:r>
            <a:r>
              <a:rPr lang="ru-RU" sz="1100" dirty="0"/>
              <a:t>признается любой способ отделения дерева, лианы, кустарника от корня; срубание, срезание, спиливание, корчевание и т.п.</a:t>
            </a:r>
          </a:p>
          <a:p>
            <a:pPr indent="457200" algn="just"/>
            <a:endParaRPr lang="ru-RU" sz="1100" dirty="0"/>
          </a:p>
          <a:p>
            <a:pPr indent="457200" algn="just"/>
            <a:r>
              <a:rPr lang="ru-RU" sz="1100" dirty="0"/>
              <a:t>Окончены данные преступления соответственно с момента начала лова рыбы, добывания иного водного животного или растения, выслеживания или преследования зверя, порубки дерева, лианы или кустарника при указанных в законе обстоятельствах.</a:t>
            </a:r>
          </a:p>
          <a:p>
            <a:pPr indent="457200" algn="just"/>
            <a:endParaRPr lang="ru-RU" sz="1100" dirty="0"/>
          </a:p>
          <a:p>
            <a:pPr indent="457200" algn="just"/>
            <a:r>
              <a:rPr lang="ru-RU" sz="1100" dirty="0"/>
              <a:t>Разрешение на право добычи животных, порубку леса выдается специально уполномоченными государственными органами по охране и регулированию использования объектов животного и растительного мира по согласованию с органами исполнительной власти субъектов Федерации в виде лицензий, договора, лесорубочного билета (ордера).</a:t>
            </a:r>
          </a:p>
          <a:p>
            <a:pPr indent="457200" algn="just"/>
            <a:endParaRPr lang="ru-RU" sz="1100" dirty="0"/>
          </a:p>
          <a:p>
            <a:pPr indent="457200" algn="just"/>
            <a:r>
              <a:rPr lang="ru-RU" sz="1100" dirty="0"/>
              <a:t>Для установления конкретных "запретных" признаков состава преступления необходимо обратиться к нормативным актам, регулирующим порядок добычи рыбы и других водных животных, морских растений, диких зверей и птиц, либо лесопользования. К таковым относятся, прежде всего, Закон РФ "О животном мире"; Положение об охране рыбных запасов и о регулировании рыболовства в водоемах СССР от 15 мая 1958 г. с последующими дополнениями и изменениями; Правила промысла морских млекопитающих от 11 июля 1975 г.; Типовые правила любительского и спортивного рыболовства от 13 апреля 1993 г.; Правила промысла морских растений и водных беспозвоночных от 17 января 1966 г.; законодательство субъектов Федерации; Лесной кодекс РФ.</a:t>
            </a:r>
          </a:p>
          <a:p>
            <a:pPr indent="457200" algn="just"/>
            <a:endParaRPr lang="ru-RU" sz="11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04824224"/>
      </p:ext>
    </p:extLst>
  </p:cSld>
  <p:clrMapOvr>
    <a:masterClrMapping/>
  </p:clrMapOvr>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362500" name="Прямоугольник 3"/>
          <p:cNvSpPr>
            <a:spLocks noChangeArrowheads="1"/>
          </p:cNvSpPr>
          <p:nvPr/>
        </p:nvSpPr>
        <p:spPr bwMode="auto">
          <a:xfrm>
            <a:off x="0" y="750888"/>
            <a:ext cx="9144000" cy="1385887"/>
          </a:xfrm>
          <a:prstGeom prst="rect">
            <a:avLst/>
          </a:prstGeom>
          <a:noFill/>
          <a:ln w="9525">
            <a:noFill/>
            <a:miter lim="800000"/>
            <a:headEnd/>
            <a:tailEnd/>
          </a:ln>
        </p:spPr>
        <p:txBody>
          <a:bodyPr>
            <a:spAutoFit/>
          </a:bodyPr>
          <a:lstStyle/>
          <a:p>
            <a:pPr indent="457200" algn="just"/>
            <a:r>
              <a:rPr lang="ru-RU" sz="1200" dirty="0"/>
              <a:t>Причиненный ущерб рассчитывается по специальным методикам, например, при незаконной охоте - по Шкале гражданских исков, предъявляемых к организациям и лицам в возмещение ущерба, причиненного государственному охотничьему фонду, утвержденной Министерством сельского хозяйства и продовольствия РФ 22 июля 1993 г. </a:t>
            </a:r>
          </a:p>
          <a:p>
            <a:pPr indent="457200" algn="just"/>
            <a:endParaRPr lang="ru-RU" sz="1200" dirty="0"/>
          </a:p>
          <a:p>
            <a:pPr indent="457200" algn="just"/>
            <a:r>
              <a:rPr lang="ru-RU" sz="1200" dirty="0"/>
              <a:t>С субъективной стороны все эти преступления совершаются умышленно. Субъект в основных составах общий. Использование лицом служебного положения образует квалифицированный состав преступления (ч. 3 ст. 256, ч. 2 ст. 258, ч. 2 ст. 260 </a:t>
            </a:r>
            <a:r>
              <a:rPr lang="ru-RU" sz="1200" dirty="0" smtClean="0"/>
              <a:t>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Экологические преступления</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207303434"/>
      </p:ext>
    </p:extLst>
  </p:cSld>
  <p:clrMapOvr>
    <a:masterClrMapping/>
  </p:clrMapOvr>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Text Box 3"/>
          <p:cNvSpPr txBox="1">
            <a:spLocks noChangeArrowheads="1"/>
          </p:cNvSpPr>
          <p:nvPr/>
        </p:nvSpPr>
        <p:spPr bwMode="auto">
          <a:xfrm>
            <a:off x="912813" y="1752600"/>
            <a:ext cx="7697787" cy="3013075"/>
          </a:xfrm>
          <a:prstGeom prst="rect">
            <a:avLst/>
          </a:prstGeom>
          <a:noFill/>
          <a:ln w="9525">
            <a:noFill/>
            <a:miter lim="800000"/>
            <a:headEnd/>
            <a:tailEnd/>
          </a:ln>
        </p:spPr>
        <p:txBody>
          <a:bodyPr/>
          <a:lstStyle/>
          <a:p>
            <a:pPr eaLnBrk="0" hangingPunct="0">
              <a:spcBef>
                <a:spcPct val="50000"/>
              </a:spcBef>
              <a:buFontTx/>
              <a:buChar char="•"/>
            </a:pPr>
            <a:endParaRPr lang="ru-RU" sz="2400">
              <a:latin typeface="Arial Narrow" pitchFamily="34" charset="0"/>
            </a:endParaRPr>
          </a:p>
        </p:txBody>
      </p:sp>
      <p:sp>
        <p:nvSpPr>
          <p:cNvPr id="363524" name="Rectangle 11"/>
          <p:cNvSpPr>
            <a:spLocks noChangeArrowheads="1"/>
          </p:cNvSpPr>
          <p:nvPr/>
        </p:nvSpPr>
        <p:spPr bwMode="auto">
          <a:xfrm>
            <a:off x="0" y="188913"/>
            <a:ext cx="8964613" cy="3603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a:t>Преступления против безопасности движения и эксплуатации транспорта</a:t>
            </a:r>
          </a:p>
          <a:p>
            <a:pPr algn="ctr" eaLnBrk="0" hangingPunct="0"/>
            <a:endParaRPr lang="ru-RU" b="1"/>
          </a:p>
        </p:txBody>
      </p:sp>
      <p:sp>
        <p:nvSpPr>
          <p:cNvPr id="363525" name="Прямоугольник 4"/>
          <p:cNvSpPr>
            <a:spLocks noChangeArrowheads="1"/>
          </p:cNvSpPr>
          <p:nvPr/>
        </p:nvSpPr>
        <p:spPr bwMode="auto">
          <a:xfrm>
            <a:off x="0" y="981075"/>
            <a:ext cx="9144000" cy="4770537"/>
          </a:xfrm>
          <a:prstGeom prst="rect">
            <a:avLst/>
          </a:prstGeom>
          <a:noFill/>
          <a:ln w="9525">
            <a:noFill/>
            <a:miter lim="800000"/>
            <a:headEnd/>
            <a:tailEnd/>
          </a:ln>
        </p:spPr>
        <p:txBody>
          <a:bodyPr>
            <a:spAutoFit/>
          </a:bodyPr>
          <a:lstStyle/>
          <a:p>
            <a:r>
              <a:rPr lang="ru-RU" sz="1600" dirty="0">
                <a:hlinkClick r:id="rId2" action="ppaction://hlinksldjump"/>
              </a:rPr>
              <a:t>Нарушение правил безопасности движения и эксплуатации железнодорожного, воздушного или водного транспорта (ст. </a:t>
            </a:r>
            <a:r>
              <a:rPr lang="ru-RU" sz="1600" dirty="0" smtClean="0">
                <a:hlinkClick r:id="rId2" action="ppaction://hlinksldjump"/>
              </a:rPr>
              <a:t>263 УК РФ)</a:t>
            </a:r>
            <a:endParaRPr lang="en-US" sz="1600" dirty="0"/>
          </a:p>
          <a:p>
            <a:endParaRPr lang="ru-RU" sz="1600" dirty="0"/>
          </a:p>
          <a:p>
            <a:r>
              <a:rPr lang="ru-RU" sz="1600" dirty="0">
                <a:hlinkClick r:id="rId3" action="ppaction://hlinksldjump"/>
              </a:rPr>
              <a:t>Нарушение правил дорожного движения и эксплуатации транспортных средств (ст. </a:t>
            </a:r>
            <a:r>
              <a:rPr lang="ru-RU" sz="1600" dirty="0" smtClean="0">
                <a:hlinkClick r:id="rId3" action="ppaction://hlinksldjump"/>
              </a:rPr>
              <a:t>264 УК РФ)</a:t>
            </a:r>
            <a:endParaRPr lang="en-US" sz="1600" dirty="0"/>
          </a:p>
          <a:p>
            <a:endParaRPr lang="ru-RU" sz="1600" dirty="0"/>
          </a:p>
          <a:p>
            <a:r>
              <a:rPr lang="ru-RU" sz="1600" dirty="0">
                <a:hlinkClick r:id="rId4" action="ppaction://hlinksldjump"/>
              </a:rPr>
              <a:t>Недоброкачественный ремонт транспортных средств и выпуск их в эксплуатацию с техническими неисправностями (ст. </a:t>
            </a:r>
            <a:r>
              <a:rPr lang="ru-RU" sz="1600" dirty="0" smtClean="0">
                <a:hlinkClick r:id="rId4" action="ppaction://hlinksldjump"/>
              </a:rPr>
              <a:t>266 УК РФ)</a:t>
            </a:r>
            <a:endParaRPr lang="en-US" sz="1600" dirty="0"/>
          </a:p>
          <a:p>
            <a:endParaRPr lang="ru-RU" sz="1600" dirty="0"/>
          </a:p>
          <a:p>
            <a:r>
              <a:rPr lang="ru-RU" sz="1600" dirty="0">
                <a:hlinkClick r:id="rId5" action="ppaction://hlinksldjump"/>
              </a:rPr>
              <a:t>Приведение в негодность транспортных средств или путей сообщения (ст. </a:t>
            </a:r>
            <a:r>
              <a:rPr lang="ru-RU" sz="1600" dirty="0" smtClean="0">
                <a:hlinkClick r:id="rId5" action="ppaction://hlinksldjump"/>
              </a:rPr>
              <a:t>267 УК РФ)</a:t>
            </a:r>
            <a:endParaRPr lang="en-US" sz="1600" dirty="0"/>
          </a:p>
          <a:p>
            <a:endParaRPr lang="ru-RU" sz="1600" dirty="0"/>
          </a:p>
          <a:p>
            <a:r>
              <a:rPr lang="ru-RU" sz="1600" dirty="0">
                <a:hlinkClick r:id="rId6" action="ppaction://hlinksldjump"/>
              </a:rPr>
              <a:t>Нарушение правил, обеспечивающих безопасную работу транспорта (ст. </a:t>
            </a:r>
            <a:r>
              <a:rPr lang="ru-RU" sz="1600" dirty="0" smtClean="0">
                <a:hlinkClick r:id="rId6" action="ppaction://hlinksldjump"/>
              </a:rPr>
              <a:t>268 УК РФ)</a:t>
            </a:r>
            <a:endParaRPr lang="en-US" sz="1600" dirty="0"/>
          </a:p>
          <a:p>
            <a:endParaRPr lang="ru-RU" sz="1600" dirty="0"/>
          </a:p>
          <a:p>
            <a:r>
              <a:rPr lang="ru-RU" sz="1600" dirty="0">
                <a:hlinkClick r:id="rId7" action="ppaction://hlinksldjump"/>
              </a:rPr>
              <a:t>Нарушение правил безопасности при строительстве, эксплуатации или ремонте магистральных трубопроводов (ст. </a:t>
            </a:r>
            <a:r>
              <a:rPr lang="ru-RU" sz="1600" dirty="0" smtClean="0">
                <a:hlinkClick r:id="rId7" action="ppaction://hlinksldjump"/>
              </a:rPr>
              <a:t>269 УК РФ)</a:t>
            </a:r>
            <a:endParaRPr lang="en-US" sz="1600" dirty="0"/>
          </a:p>
          <a:p>
            <a:endParaRPr lang="ru-RU" sz="1600" dirty="0"/>
          </a:p>
          <a:p>
            <a:r>
              <a:rPr lang="ru-RU" sz="1600" dirty="0">
                <a:hlinkClick r:id="rId8" action="ppaction://hlinksldjump"/>
              </a:rPr>
              <a:t>Неоказание капитаном судна помощи терпящим бедствие (ст. </a:t>
            </a:r>
            <a:r>
              <a:rPr lang="ru-RU" sz="1600" dirty="0" smtClean="0">
                <a:hlinkClick r:id="rId8" action="ppaction://hlinksldjump"/>
              </a:rPr>
              <a:t>270 УК РФ)</a:t>
            </a:r>
            <a:endParaRPr lang="ru-RU" sz="1600" dirty="0"/>
          </a:p>
          <a:p>
            <a:endParaRPr lang="en-US" sz="1600" dirty="0"/>
          </a:p>
          <a:p>
            <a:r>
              <a:rPr lang="ru-RU" sz="1600" dirty="0">
                <a:hlinkClick r:id="rId9" action="ppaction://hlinksldjump"/>
              </a:rPr>
              <a:t>Нарушение правил международных полетов (ст. </a:t>
            </a:r>
            <a:r>
              <a:rPr lang="ru-RU" sz="1600" dirty="0" smtClean="0">
                <a:hlinkClick r:id="rId9" action="ppaction://hlinksldjump"/>
              </a:rPr>
              <a:t>271 УК РФ)</a:t>
            </a:r>
            <a:endParaRPr lang="ru-RU" sz="16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863601090"/>
      </p:ext>
    </p:extLst>
  </p:cSld>
  <p:clrMapOvr>
    <a:masterClrMapping/>
  </p:clrMapOvr>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11"/>
          <p:cNvSpPr>
            <a:spLocks noChangeArrowheads="1"/>
          </p:cNvSpPr>
          <p:nvPr/>
        </p:nvSpPr>
        <p:spPr bwMode="auto">
          <a:xfrm>
            <a:off x="0" y="188913"/>
            <a:ext cx="8964613" cy="3603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a:t>Преступления против безопасности движения и эксплуатации транспорта</a:t>
            </a:r>
          </a:p>
          <a:p>
            <a:pPr algn="ctr" eaLnBrk="0" hangingPunct="0"/>
            <a:endParaRPr lang="ru-RU" sz="1600" b="1"/>
          </a:p>
        </p:txBody>
      </p:sp>
      <p:sp>
        <p:nvSpPr>
          <p:cNvPr id="364549" name="Прямоугольник 4"/>
          <p:cNvSpPr>
            <a:spLocks noChangeArrowheads="1"/>
          </p:cNvSpPr>
          <p:nvPr/>
        </p:nvSpPr>
        <p:spPr bwMode="auto">
          <a:xfrm>
            <a:off x="0" y="1196975"/>
            <a:ext cx="9144000" cy="2800350"/>
          </a:xfrm>
          <a:prstGeom prst="rect">
            <a:avLst/>
          </a:prstGeom>
          <a:noFill/>
          <a:ln w="9525">
            <a:noFill/>
            <a:miter lim="800000"/>
            <a:headEnd/>
            <a:tailEnd/>
          </a:ln>
        </p:spPr>
        <p:txBody>
          <a:bodyPr>
            <a:spAutoFit/>
          </a:bodyPr>
          <a:lstStyle/>
          <a:p>
            <a:pPr indent="457200" algn="just"/>
            <a:r>
              <a:rPr lang="ru-RU" sz="1600" dirty="0"/>
              <a:t>Значительную угрозу общественной безопасности представляют нарушения в сфере использования транспортных средств. Высокие мощности используемых источников, большие скорости движения, сложность технических систем предъявляют особые требования к лицам, работающим с транспортными средствами, и к тем, кто оказался в сфере их действия. Нарушения установленных правил безопасности управления транспортными средствами и их эксплуатации приводят к гибели и </a:t>
            </a:r>
            <a:r>
              <a:rPr lang="ru-RU" sz="1600" dirty="0" err="1"/>
              <a:t>травмированию</a:t>
            </a:r>
            <a:r>
              <a:rPr lang="ru-RU" sz="1600" dirty="0"/>
              <a:t> людей, материальным потерям, дезорганизации движения, работы организаций и предприятий.</a:t>
            </a:r>
          </a:p>
          <a:p>
            <a:pPr indent="457200" algn="just"/>
            <a:endParaRPr lang="ru-RU" sz="1600" dirty="0"/>
          </a:p>
          <a:p>
            <a:pPr indent="457200" algn="just"/>
            <a:r>
              <a:rPr lang="ru-RU" sz="1600" dirty="0"/>
              <a:t>Под безопасностью движения и эксплуатации транспорта как объектом рассматриваемых преступлений понимается состояние защищенности жизненно важных интересов людей от неконтролируемого воздействия используемых транспортных средств.</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579068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 преступления</a:t>
            </a:r>
          </a:p>
        </p:txBody>
      </p:sp>
      <p:sp>
        <p:nvSpPr>
          <p:cNvPr id="57347" name="Text Box 1027"/>
          <p:cNvSpPr txBox="1">
            <a:spLocks noChangeArrowheads="1"/>
          </p:cNvSpPr>
          <p:nvPr/>
        </p:nvSpPr>
        <p:spPr bwMode="auto">
          <a:xfrm>
            <a:off x="251521" y="1988840"/>
            <a:ext cx="8892480" cy="4623098"/>
          </a:xfrm>
          <a:prstGeom prst="rect">
            <a:avLst/>
          </a:prstGeom>
          <a:noFill/>
          <a:ln w="9525">
            <a:noFill/>
            <a:miter lim="800000"/>
            <a:headEnd/>
            <a:tailEnd/>
          </a:ln>
          <a:effectLst/>
        </p:spPr>
        <p:txBody>
          <a:bodyPr/>
          <a:lstStyle/>
          <a:p>
            <a:r>
              <a:rPr lang="ru-RU" dirty="0" smtClean="0">
                <a:ea typeface="Tahoma" pitchFamily="34" charset="0"/>
                <a:cs typeface="Tahoma" pitchFamily="34" charset="0"/>
              </a:rPr>
              <a:t>7. Мальцев В. Понятие объекта преступления / В. Мальцев // Уголовное право. – 2011. – № 2.–  С. 47–52.</a:t>
            </a:r>
          </a:p>
          <a:p>
            <a:endParaRPr lang="ru-RU" dirty="0" smtClean="0">
              <a:ea typeface="Tahoma" pitchFamily="34" charset="0"/>
              <a:cs typeface="Tahoma" pitchFamily="34" charset="0"/>
            </a:endParaRPr>
          </a:p>
          <a:p>
            <a:r>
              <a:rPr lang="ru-RU" dirty="0" smtClean="0">
                <a:ea typeface="Tahoma" pitchFamily="34" charset="0"/>
                <a:cs typeface="Tahoma" pitchFamily="34" charset="0"/>
              </a:rPr>
              <a:t>8. Мальцев В. Понятие непосредственного индивидуального объекта преступления / В. Мальцев // Уголовное право. – 2011. – № 5. – С.13-19.</a:t>
            </a:r>
          </a:p>
          <a:p>
            <a:endParaRPr lang="ru-RU" dirty="0" smtClean="0">
              <a:ea typeface="Tahoma" pitchFamily="34" charset="0"/>
              <a:cs typeface="Tahoma" pitchFamily="34" charset="0"/>
            </a:endParaRPr>
          </a:p>
          <a:p>
            <a:r>
              <a:rPr lang="ru-RU" dirty="0" smtClean="0">
                <a:ea typeface="Tahoma" pitchFamily="34" charset="0"/>
                <a:cs typeface="Tahoma" pitchFamily="34" charset="0"/>
              </a:rPr>
              <a:t>9. Мальцев В. Виды непосредственного индивидуального объекта преступления / В. Мальцев // Уголовное право. – 2012.–  № 1. – С.58-64.</a:t>
            </a:r>
          </a:p>
          <a:p>
            <a:endParaRPr lang="ru-RU" dirty="0" smtClean="0">
              <a:ea typeface="Tahoma" pitchFamily="34" charset="0"/>
              <a:cs typeface="Tahoma" pitchFamily="34" charset="0"/>
            </a:endParaRPr>
          </a:p>
          <a:p>
            <a:r>
              <a:rPr lang="ru-RU" dirty="0" smtClean="0">
                <a:ea typeface="Tahoma" pitchFamily="34" charset="0"/>
                <a:cs typeface="Tahoma" pitchFamily="34" charset="0"/>
              </a:rPr>
              <a:t>10. Мальцев В. Понятие общего объекта преступления / В. Мальцев // Уголовное право. –  2012. – № 4.  – С.25-30.</a:t>
            </a:r>
          </a:p>
          <a:p>
            <a:endParaRPr lang="ru-RU" dirty="0" smtClean="0">
              <a:ea typeface="Tahoma" pitchFamily="34" charset="0"/>
              <a:cs typeface="Tahoma" pitchFamily="34" charset="0"/>
            </a:endParaRPr>
          </a:p>
          <a:p>
            <a:r>
              <a:rPr lang="ru-RU" dirty="0" smtClean="0">
                <a:ea typeface="Tahoma" pitchFamily="34" charset="0"/>
                <a:cs typeface="Tahoma" pitchFamily="34" charset="0"/>
              </a:rPr>
              <a:t>11. </a:t>
            </a:r>
            <a:r>
              <a:rPr lang="ru-RU" dirty="0" err="1" smtClean="0">
                <a:ea typeface="Tahoma" pitchFamily="34" charset="0"/>
                <a:cs typeface="Tahoma" pitchFamily="34" charset="0"/>
              </a:rPr>
              <a:t>Коржанский</a:t>
            </a:r>
            <a:r>
              <a:rPr lang="ru-RU" dirty="0" smtClean="0">
                <a:ea typeface="Tahoma" pitchFamily="34" charset="0"/>
                <a:cs typeface="Tahoma" pitchFamily="34" charset="0"/>
              </a:rPr>
              <a:t> Н.И. Объект и предмет уголовно-правовой охраны /</a:t>
            </a:r>
            <a:r>
              <a:rPr lang="ru-RU" dirty="0" err="1" smtClean="0">
                <a:ea typeface="Tahoma" pitchFamily="34" charset="0"/>
                <a:cs typeface="Tahoma" pitchFamily="34" charset="0"/>
              </a:rPr>
              <a:t>Н.И.Коржанский</a:t>
            </a:r>
            <a:r>
              <a:rPr lang="ru-RU" dirty="0" smtClean="0">
                <a:ea typeface="Tahoma" pitchFamily="34" charset="0"/>
                <a:cs typeface="Tahoma" pitchFamily="34" charset="0"/>
              </a:rPr>
              <a:t>  – М., 1980.</a:t>
            </a:r>
          </a:p>
          <a:p>
            <a:pPr eaLnBrk="0" hangingPunct="0">
              <a:spcBef>
                <a:spcPct val="50000"/>
              </a:spcBef>
            </a:pPr>
            <a:endParaRPr lang="ru-RU" sz="2000" dirty="0" smtClean="0">
              <a:latin typeface="Arial Narrow" pitchFamily="34" charset="0"/>
            </a:endParaRPr>
          </a:p>
        </p:txBody>
      </p:sp>
      <p:sp>
        <p:nvSpPr>
          <p:cNvPr id="57348" name="Rectangle 1044"/>
          <p:cNvSpPr>
            <a:spLocks noChangeArrowheads="1"/>
          </p:cNvSpPr>
          <p:nvPr/>
        </p:nvSpPr>
        <p:spPr bwMode="auto">
          <a:xfrm>
            <a:off x="899592" y="1268760"/>
            <a:ext cx="7200900" cy="50405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a:p>
            <a:pPr algn="ctr"/>
            <a:endParaRPr lang="ru-RU" sz="1400" b="1" dirty="0">
              <a:latin typeface="Arial" charset="0"/>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Text Box 3"/>
          <p:cNvSpPr txBox="1">
            <a:spLocks noChangeArrowheads="1"/>
          </p:cNvSpPr>
          <p:nvPr/>
        </p:nvSpPr>
        <p:spPr bwMode="auto">
          <a:xfrm>
            <a:off x="900113" y="1844675"/>
            <a:ext cx="7697787" cy="4473575"/>
          </a:xfrm>
          <a:prstGeom prst="rect">
            <a:avLst/>
          </a:prstGeom>
          <a:noFill/>
          <a:ln w="9525">
            <a:noFill/>
            <a:miter lim="800000"/>
            <a:headEnd/>
            <a:tailEnd/>
          </a:ln>
        </p:spPr>
        <p:txBody>
          <a:bodyPr/>
          <a:lstStyle/>
          <a:p>
            <a:pPr algn="just" eaLnBrk="0" hangingPunct="0"/>
            <a:endParaRPr lang="ru-RU" sz="2400">
              <a:latin typeface="Arial Narrow" pitchFamily="34" charset="0"/>
            </a:endParaRPr>
          </a:p>
        </p:txBody>
      </p:sp>
      <p:sp>
        <p:nvSpPr>
          <p:cNvPr id="365572" name="Rectangle 13"/>
          <p:cNvSpPr>
            <a:spLocks noChangeArrowheads="1"/>
          </p:cNvSpPr>
          <p:nvPr/>
        </p:nvSpPr>
        <p:spPr bwMode="auto">
          <a:xfrm>
            <a:off x="0" y="188913"/>
            <a:ext cx="8964613" cy="6477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Нарушение правил безопасности движения и эксплуатации </a:t>
            </a:r>
            <a:endParaRPr lang="en-US" b="1" dirty="0"/>
          </a:p>
          <a:p>
            <a:pPr algn="ctr" eaLnBrk="0" hangingPunct="0"/>
            <a:r>
              <a:rPr lang="ru-RU" b="1" dirty="0"/>
              <a:t>железнодорожного, воздушного или водного транспорта (ст. </a:t>
            </a:r>
            <a:r>
              <a:rPr lang="ru-RU" b="1" dirty="0" smtClean="0"/>
              <a:t>263 УК РФ)</a:t>
            </a:r>
            <a:endParaRPr lang="ru-RU" b="1" dirty="0"/>
          </a:p>
        </p:txBody>
      </p:sp>
      <p:sp>
        <p:nvSpPr>
          <p:cNvPr id="365573" name="Прямоугольник 4"/>
          <p:cNvSpPr>
            <a:spLocks noChangeArrowheads="1"/>
          </p:cNvSpPr>
          <p:nvPr/>
        </p:nvSpPr>
        <p:spPr bwMode="auto">
          <a:xfrm>
            <a:off x="0" y="1196975"/>
            <a:ext cx="9144000" cy="3786188"/>
          </a:xfrm>
          <a:prstGeom prst="rect">
            <a:avLst/>
          </a:prstGeom>
          <a:noFill/>
          <a:ln w="9525">
            <a:noFill/>
            <a:miter lim="800000"/>
            <a:headEnd/>
            <a:tailEnd/>
          </a:ln>
        </p:spPr>
        <p:txBody>
          <a:bodyPr>
            <a:spAutoFit/>
          </a:bodyPr>
          <a:lstStyle/>
          <a:p>
            <a:pPr indent="457200" algn="just"/>
            <a:r>
              <a:rPr lang="ru-RU" sz="1200" dirty="0"/>
              <a:t>Согласно ч. 1 этой статьи нарушение правил безопасности движения и эксплуатации железнодорожного, воздушного, морского или речного транспорта лицом, в силу выполняемой работы или занимаемой должности обязанным соблюдать эти правила, образует преступление, если это деяние повлекло по неосторожности причинение тяжкого или средней тяжести вреда здоровью человека либо причинение крупного ущерба.</a:t>
            </a:r>
          </a:p>
          <a:p>
            <a:pPr indent="457200" algn="just"/>
            <a:endParaRPr lang="ru-RU" sz="1200" dirty="0"/>
          </a:p>
          <a:p>
            <a:pPr indent="457200" algn="just"/>
            <a:r>
              <a:rPr lang="ru-RU" sz="1200" dirty="0"/>
              <a:t>То же деяние, причинившее по неосторожности смерть человеку, тем более двум или более лицам, влечет повышенную ответственность соответственно по ч. 2 и 3 этой статьи.</a:t>
            </a:r>
          </a:p>
          <a:p>
            <a:pPr indent="457200" algn="just"/>
            <a:endParaRPr lang="ru-RU" sz="1200" dirty="0"/>
          </a:p>
          <a:p>
            <a:pPr indent="457200" algn="just"/>
            <a:r>
              <a:rPr lang="ru-RU" sz="1200" dirty="0"/>
              <a:t>Предметом преступления являются самодвижущиеся технические средства, относящиеся к железнодорожному, воздушному либо водному (морскому и речному) транспорту.</a:t>
            </a:r>
          </a:p>
          <a:p>
            <a:pPr indent="457200" algn="just"/>
            <a:endParaRPr lang="ru-RU" sz="1200" dirty="0"/>
          </a:p>
          <a:p>
            <a:pPr indent="457200" algn="just"/>
            <a:r>
              <a:rPr lang="ru-RU" sz="1200" dirty="0"/>
              <a:t>Нарушение правил безопасности движения включает различные отступления от установленного порядка управления движущимся транспортным средством: проезд на запрещающий сигнал, несоблюдение пилотом маршрута или эшелона полета, неправильное расхождение судоводителя со встречным водным транспортом и т.п.</a:t>
            </a:r>
          </a:p>
          <a:p>
            <a:pPr indent="457200" algn="just"/>
            <a:endParaRPr lang="ru-RU" sz="1200" dirty="0"/>
          </a:p>
          <a:p>
            <a:pPr indent="457200" algn="just"/>
            <a:r>
              <a:rPr lang="ru-RU" sz="1200" dirty="0"/>
              <a:t>Нарушение правил эксплуатации предполагает использование транспортного средства не по назначению, отступление от требований технического обслуживания узлов и механизмов, обеспечивающих безопасность движения транспортного средства, допуск к управлению посторонних лиц, неприятие мер к обеспечению безопасности пассажиров при посадке и высадке, погрузке и разгрузке грузов и иные нарушения порядка эксплуатации транспортных средств, обеспечивающего безопасные условия его использования.</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217532480"/>
      </p:ext>
    </p:extLst>
  </p:cSld>
  <p:clrMapOvr>
    <a:masterClrMapping/>
  </p:clrMapOvr>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Text Box 3"/>
          <p:cNvSpPr txBox="1">
            <a:spLocks noChangeArrowheads="1"/>
          </p:cNvSpPr>
          <p:nvPr/>
        </p:nvSpPr>
        <p:spPr bwMode="auto">
          <a:xfrm>
            <a:off x="900113" y="1844675"/>
            <a:ext cx="7697787" cy="4473575"/>
          </a:xfrm>
          <a:prstGeom prst="rect">
            <a:avLst/>
          </a:prstGeom>
          <a:noFill/>
          <a:ln w="9525">
            <a:noFill/>
            <a:miter lim="800000"/>
            <a:headEnd/>
            <a:tailEnd/>
          </a:ln>
        </p:spPr>
        <p:txBody>
          <a:bodyPr/>
          <a:lstStyle/>
          <a:p>
            <a:pPr algn="just" eaLnBrk="0" hangingPunct="0"/>
            <a:endParaRPr lang="ru-RU" sz="2400">
              <a:latin typeface="Arial Narrow" pitchFamily="34" charset="0"/>
            </a:endParaRPr>
          </a:p>
        </p:txBody>
      </p:sp>
      <p:sp>
        <p:nvSpPr>
          <p:cNvPr id="366596" name="Прямоугольник 5"/>
          <p:cNvSpPr>
            <a:spLocks noChangeArrowheads="1"/>
          </p:cNvSpPr>
          <p:nvPr/>
        </p:nvSpPr>
        <p:spPr bwMode="auto">
          <a:xfrm>
            <a:off x="0" y="692150"/>
            <a:ext cx="9144000" cy="3232150"/>
          </a:xfrm>
          <a:prstGeom prst="rect">
            <a:avLst/>
          </a:prstGeom>
          <a:noFill/>
          <a:ln w="9525">
            <a:noFill/>
            <a:miter lim="800000"/>
            <a:headEnd/>
            <a:tailEnd/>
          </a:ln>
        </p:spPr>
        <p:txBody>
          <a:bodyPr>
            <a:spAutoFit/>
          </a:bodyPr>
          <a:lstStyle/>
          <a:p>
            <a:pPr indent="457200" algn="just"/>
            <a:r>
              <a:rPr lang="ru-RU" sz="1200" dirty="0"/>
              <a:t>Обязательным признаком состава преступления является наступление вредных последствий, которые могут быть физического, материального, организационного и экологического характера. Физический вред выражается в причинении нарушителем тяжкого или средней тяжести расстройства здоровья (ч. 1), смерть одному человеку (ч. 2) или нескольким лицам (ч. 3 ст. </a:t>
            </a:r>
            <a:r>
              <a:rPr lang="ru-RU" sz="1200" dirty="0" smtClean="0"/>
              <a:t>263 УК РФ). </a:t>
            </a:r>
            <a:r>
              <a:rPr lang="ru-RU" sz="1200" dirty="0"/>
              <a:t>Иные виды последствий, нефизического характера, охватываются ч. 1 ст. </a:t>
            </a:r>
            <a:r>
              <a:rPr lang="ru-RU" sz="1200" dirty="0" smtClean="0"/>
              <a:t>264 УК РФ </a:t>
            </a:r>
            <a:r>
              <a:rPr lang="ru-RU" sz="1200" dirty="0"/>
              <a:t>- признаком причинения "крупного ущерба". Это может быть материальный ущерб, наступающий в результате аварий и катастроф, сопряженных с разрушением или существенным повреждением транспортных средств или иных материальных объектов (сооружений, средств связи и сигнализации и т.д.); экологический вред в виде значительного заражения окружающей среды, например, при разливе нефти, кислоты, выбросе газов и т.д.; организационный вред, в качестве которого следует признавать, например, значительный перерыв в движении транспорта.</a:t>
            </a:r>
          </a:p>
          <a:p>
            <a:pPr indent="457200" algn="just"/>
            <a:endParaRPr lang="ru-RU" sz="1200" dirty="0"/>
          </a:p>
          <a:p>
            <a:pPr indent="457200" algn="just"/>
            <a:r>
              <a:rPr lang="ru-RU" sz="1200" dirty="0"/>
              <a:t>Между последствием и допущенным нарушением должна быть установлена причинная связь.</a:t>
            </a:r>
          </a:p>
          <a:p>
            <a:pPr indent="457200" algn="just"/>
            <a:endParaRPr lang="ru-RU" sz="1200" dirty="0"/>
          </a:p>
          <a:p>
            <a:pPr indent="457200" algn="just"/>
            <a:r>
              <a:rPr lang="ru-RU" sz="1200" dirty="0"/>
              <a:t>Субъектом преступления может быть только работник соответствующего транспорта, на которого специально возложены обязанности по обеспечению безопасности движения или эксплуатации транспортного средства. Им может быть лицо, непосредственно управляющее транспортным средством (машинист локомотива, капитан корабля, рулевой моторной лодки и т.д.) либо лицо, занимающее должность, связанную с организацией эксплуатации транспорта: руководитель транспортного предприятия, диспетчер и др. Вина рассматриваемого преступления имеет форму неосторожности.</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768077866"/>
      </p:ext>
    </p:extLst>
  </p:cSld>
  <p:clrMapOvr>
    <a:masterClrMapping/>
  </p:clrMapOvr>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Text Box 3"/>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367620"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Нарушение правил дорожного движения и эксплуатации транспортных средств (ст. </a:t>
            </a:r>
            <a:r>
              <a:rPr lang="ru-RU" sz="1200" b="1" dirty="0" smtClean="0"/>
              <a:t>264 УК РФ)</a:t>
            </a:r>
            <a:endParaRPr lang="ru-RU" sz="1200" b="1" dirty="0"/>
          </a:p>
        </p:txBody>
      </p:sp>
      <p:sp>
        <p:nvSpPr>
          <p:cNvPr id="367621" name="Прямоугольник 4"/>
          <p:cNvSpPr>
            <a:spLocks noChangeArrowheads="1"/>
          </p:cNvSpPr>
          <p:nvPr/>
        </p:nvSpPr>
        <p:spPr bwMode="auto">
          <a:xfrm>
            <a:off x="0" y="692150"/>
            <a:ext cx="9144000" cy="5170646"/>
          </a:xfrm>
          <a:prstGeom prst="rect">
            <a:avLst/>
          </a:prstGeom>
          <a:noFill/>
          <a:ln w="9525">
            <a:noFill/>
            <a:miter lim="800000"/>
            <a:headEnd/>
            <a:tailEnd/>
          </a:ln>
        </p:spPr>
        <p:txBody>
          <a:bodyPr>
            <a:spAutoFit/>
          </a:bodyPr>
          <a:lstStyle/>
          <a:p>
            <a:pPr indent="457200" algn="just"/>
            <a:r>
              <a:rPr lang="ru-RU" sz="1100" dirty="0"/>
              <a:t>В соответствии с ч. I этой статьи нарушение лицом, управляющим автомобилем, трамваем либо другим механическим транспортным средством, правил дорожного движения или эксплуатации транспортных средств, образует преступление, если оно повлекло по неосторожности причинение тяжкого или средней тяжести вреда здоровью человека.</a:t>
            </a:r>
          </a:p>
          <a:p>
            <a:pPr indent="457200" algn="just"/>
            <a:endParaRPr lang="ru-RU" sz="1100" dirty="0"/>
          </a:p>
          <a:p>
            <a:pPr indent="457200" algn="just"/>
            <a:r>
              <a:rPr lang="ru-RU" sz="1100" dirty="0"/>
              <a:t>То же деяние, причинившее по неосторожности смерть человеку, влечет уголовную ответственность по ч. 2; деяние, повлекшее по неосторожности смерть двух или более лиц, по ч. 3 ст. </a:t>
            </a:r>
            <a:r>
              <a:rPr lang="ru-RU" sz="1100" dirty="0" smtClean="0"/>
              <a:t>264 УК РФ.</a:t>
            </a:r>
            <a:endParaRPr lang="ru-RU" sz="1100" dirty="0"/>
          </a:p>
          <a:p>
            <a:pPr indent="457200" algn="just"/>
            <a:endParaRPr lang="ru-RU" sz="1100" dirty="0"/>
          </a:p>
          <a:p>
            <a:pPr indent="457200" algn="just"/>
            <a:r>
              <a:rPr lang="ru-RU" sz="1100" dirty="0"/>
              <a:t>Статья содержит также примечание, в котором дается примерный перечень машин, относящихся к другим механическим транспортным средствам. Это троллейбусы, а также трактора и иные самоходные машины, мотоциклы и иные механические транспортные средства.</a:t>
            </a:r>
          </a:p>
          <a:p>
            <a:pPr indent="457200" algn="just"/>
            <a:endParaRPr lang="ru-RU" sz="1100" dirty="0"/>
          </a:p>
          <a:p>
            <a:pPr indent="457200" algn="just"/>
            <a:r>
              <a:rPr lang="ru-RU" sz="1100" dirty="0"/>
              <a:t>В частности, к ним относятся специальные машины, выполняющие наряду с транспортными и другие функции. Это машины сельскохозяйственного назначения (например, комбайны), дорожные (автогрейдеры, </a:t>
            </a:r>
            <a:r>
              <a:rPr lang="ru-RU" sz="1100" dirty="0" err="1"/>
              <a:t>асфальтоукладчики</a:t>
            </a:r>
            <a:r>
              <a:rPr lang="ru-RU" sz="1100" dirty="0"/>
              <a:t> и др.), погрузочные (автопогрузчик, автокран) и другие.</a:t>
            </a:r>
          </a:p>
          <a:p>
            <a:pPr indent="457200" algn="just"/>
            <a:endParaRPr lang="ru-RU" sz="1100" dirty="0"/>
          </a:p>
          <a:p>
            <a:pPr indent="457200" algn="just"/>
            <a:r>
              <a:rPr lang="ru-RU" sz="1100" dirty="0"/>
              <a:t>Под нарушением правил движения понимается нарушение правил управления транспортным средством в процессе его движения. Движение начинается с </a:t>
            </a:r>
            <a:r>
              <a:rPr lang="ru-RU" sz="1100" dirty="0" err="1"/>
              <a:t>трогания</a:t>
            </a:r>
            <a:r>
              <a:rPr lang="ru-RU" sz="1100" dirty="0"/>
              <a:t> машины с места, заканчивается остановкой ее ходовой части.</a:t>
            </a:r>
          </a:p>
          <a:p>
            <a:pPr indent="457200" algn="just"/>
            <a:endParaRPr lang="ru-RU" sz="1100" dirty="0"/>
          </a:p>
          <a:p>
            <a:pPr indent="457200" algn="just"/>
            <a:r>
              <a:rPr lang="ru-RU" sz="1100" dirty="0"/>
              <a:t>Нарушение правил эксплуатации образует необеспечение организационных и технических мероприятий по безопасному использованию транспорта в соответствии с его предназначением и техническими возможностями. Нарушение правил безопасности эксплуатации транспортного средства может выражаться, например, в перевозке негабаритных грузов, стоянке автомашины в ненадлежащем месте, передаче управления ненадлежащему лицу, буксировке автомашины на слабом тросе, перевозке пассажиров на необорудованной транспортной машине и т.д.</a:t>
            </a:r>
          </a:p>
          <a:p>
            <a:pPr indent="457200" algn="just"/>
            <a:endParaRPr lang="ru-RU" sz="1100" dirty="0"/>
          </a:p>
          <a:p>
            <a:pPr indent="457200" algn="just"/>
            <a:r>
              <a:rPr lang="ru-RU" sz="1100" dirty="0"/>
              <a:t>Не признаются нарушением правил эксплуатации, обеспечивающих безопасность движения, неправильные действия водителя, вызвавшие вредные последствия, если они являются следствием нарушения общих правил предосторожности. В этих случаях действия виновного квалифицируются как нарушение правил безопасности производства определенных работ, техники безопасности, правил охраны труда либо как преступление против жизни и здоровья граждан. Например, при заправке автомашины бензин по недосмотру водителя пролился на двигатель, в процессе управления в результате неисправной электрической системы зажигания от искры произошло воспламенение автомашины и погиб пассажир. В этом случае содеянное образует состав преступления против личности.</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465909345"/>
      </p:ext>
    </p:extLst>
  </p:cSld>
  <p:clrMapOvr>
    <a:masterClrMapping/>
  </p:clrMapOvr>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3" name="Text Box 3"/>
          <p:cNvSpPr txBox="1">
            <a:spLocks noChangeArrowheads="1"/>
          </p:cNvSpPr>
          <p:nvPr/>
        </p:nvSpPr>
        <p:spPr bwMode="auto">
          <a:xfrm>
            <a:off x="0" y="549275"/>
            <a:ext cx="9144000" cy="1917700"/>
          </a:xfrm>
          <a:prstGeom prst="rect">
            <a:avLst/>
          </a:prstGeom>
          <a:noFill/>
          <a:ln w="9525">
            <a:noFill/>
            <a:miter lim="800000"/>
            <a:headEnd/>
            <a:tailEnd/>
          </a:ln>
        </p:spPr>
        <p:txBody>
          <a:bodyPr/>
          <a:lstStyle/>
          <a:p>
            <a:pPr indent="457200" algn="just" eaLnBrk="0" hangingPunct="0"/>
            <a:r>
              <a:rPr lang="ru-RU" sz="1200" dirty="0">
                <a:cs typeface="Tahoma" pitchFamily="34" charset="0"/>
              </a:rPr>
              <a:t>Точно так же нет состава преступления, предусмотренного ст. </a:t>
            </a:r>
            <a:r>
              <a:rPr lang="ru-RU" sz="1200" dirty="0" smtClean="0">
                <a:cs typeface="Tahoma" pitchFamily="34" charset="0"/>
              </a:rPr>
              <a:t>264 УК РФ, </a:t>
            </a:r>
            <a:r>
              <a:rPr lang="ru-RU" sz="1200" dirty="0">
                <a:cs typeface="Tahoma" pitchFamily="34" charset="0"/>
              </a:rPr>
              <a:t>если лицо, работая на транспортном средстве специального назначения (автокран, экскаватор, скрепер и т.д.), причиняет вред, допуская нарушение в сфере использования машин по иному, нетранспортному предназначению, например, выполняет разгрузочную работу на автокране под электролинией ближе </a:t>
            </a:r>
            <a:r>
              <a:rPr lang="ru-RU" sz="1200" dirty="0" err="1">
                <a:cs typeface="Tahoma" pitchFamily="34" charset="0"/>
              </a:rPr>
              <a:t>уcтановленных</a:t>
            </a:r>
            <a:r>
              <a:rPr lang="ru-RU" sz="1200" dirty="0">
                <a:cs typeface="Tahoma" pitchFamily="34" charset="0"/>
              </a:rPr>
              <a:t> пределов, и </a:t>
            </a:r>
            <a:r>
              <a:rPr lang="ru-RU" sz="1200" dirty="0" err="1">
                <a:cs typeface="Tahoma" pitchFamily="34" charset="0"/>
              </a:rPr>
              <a:t>строповщик</a:t>
            </a:r>
            <a:r>
              <a:rPr lang="ru-RU" sz="1200" dirty="0">
                <a:cs typeface="Tahoma" pitchFamily="34" charset="0"/>
              </a:rPr>
              <a:t> поражается электротоком. Подобные нарушения техники безопасности возможны и в процессе движения машины, например, когда водитель автокрана перевозит висящий на крюке груз, которым, раскачав, ударяет и тяжело ранит рабочего. Поскольку правила безопасности движения нарушены не были, ответственность по ст. 264 исключается.</a:t>
            </a:r>
          </a:p>
          <a:p>
            <a:pPr indent="457200" algn="just" eaLnBrk="0" hangingPunct="0"/>
            <a:endParaRPr lang="ru-RU" sz="1200" dirty="0">
              <a:cs typeface="Tahoma" pitchFamily="34" charset="0"/>
            </a:endParaRPr>
          </a:p>
          <a:p>
            <a:pPr indent="457200" algn="just" eaLnBrk="0" hangingPunct="0"/>
            <a:r>
              <a:rPr lang="ru-RU" sz="1200" dirty="0">
                <a:cs typeface="Tahoma" pitchFamily="34" charset="0"/>
              </a:rPr>
              <a:t>Составы преступлений включают в качестве обязательного признака наступление вредных последствий, указанных в ч. 1, 2, 3 ст. </a:t>
            </a:r>
            <a:r>
              <a:rPr lang="ru-RU" sz="1200" dirty="0" smtClean="0">
                <a:cs typeface="Tahoma" pitchFamily="34" charset="0"/>
              </a:rPr>
              <a:t>264 УК РФ.</a:t>
            </a:r>
            <a:endParaRPr lang="ru-RU" sz="1200" dirty="0">
              <a:cs typeface="Tahoma" pitchFamily="34" charset="0"/>
            </a:endParaRPr>
          </a:p>
          <a:p>
            <a:pPr indent="457200" algn="just" eaLnBrk="0" hangingPunct="0"/>
            <a:endParaRPr lang="ru-RU" sz="1200" dirty="0">
              <a:cs typeface="Tahoma" pitchFamily="34" charset="0"/>
            </a:endParaRPr>
          </a:p>
          <a:p>
            <a:pPr indent="457200" algn="just" eaLnBrk="0" hangingPunct="0"/>
            <a:r>
              <a:rPr lang="ru-RU" sz="1200" dirty="0">
                <a:cs typeface="Tahoma" pitchFamily="34" charset="0"/>
              </a:rPr>
              <a:t>Нарушение правил безопасности движения и эксплуатации транспортных средств - преступление неосторожное.</a:t>
            </a:r>
          </a:p>
          <a:p>
            <a:pPr indent="457200" algn="just" eaLnBrk="0" hangingPunct="0"/>
            <a:endParaRPr lang="ru-RU" sz="1200" dirty="0">
              <a:cs typeface="Tahoma" pitchFamily="34" charset="0"/>
            </a:endParaRPr>
          </a:p>
          <a:p>
            <a:pPr indent="457200" algn="just" eaLnBrk="0" hangingPunct="0"/>
            <a:r>
              <a:rPr lang="ru-RU" sz="1200" dirty="0">
                <a:cs typeface="Tahoma" pitchFamily="34" charset="0"/>
              </a:rPr>
              <a:t>Субъектом преступления, предусмотренного ст. </a:t>
            </a:r>
            <a:r>
              <a:rPr lang="ru-RU" sz="1200" dirty="0" smtClean="0">
                <a:cs typeface="Tahoma" pitchFamily="34" charset="0"/>
              </a:rPr>
              <a:t>264 УК РФ, </a:t>
            </a:r>
            <a:r>
              <a:rPr lang="ru-RU" sz="1200" dirty="0">
                <a:cs typeface="Tahoma" pitchFamily="34" charset="0"/>
              </a:rPr>
              <a:t>может быть любое лицо, достигшее 16-летнего возраста, управляющее транспортным средством и допустившее нарушение установленных правил движения или эксплуатации. Наличие или отсутствие у него удостоверения на право вождения транспорта, равно как и знаний и умений эксплуатировать транспортное средство, юридического значения не имеет. </a:t>
            </a:r>
          </a:p>
          <a:p>
            <a:pPr indent="457200" algn="just" eaLnBrk="0" hangingPunct="0"/>
            <a:endParaRPr lang="ru-RU" sz="1200" dirty="0">
              <a:cs typeface="Tahoma" pitchFamily="34" charset="0"/>
            </a:endParaRPr>
          </a:p>
          <a:p>
            <a:pPr indent="457200" algn="just" eaLnBrk="0" hangingPunct="0"/>
            <a:r>
              <a:rPr lang="ru-RU" sz="1200" dirty="0">
                <a:cs typeface="Tahoma" pitchFamily="34" charset="0"/>
              </a:rPr>
              <a:t>При учебной езде на автомашине с двойным управлением ответственность за ошибочные действия курсанта, повлекшие последствия, предусмотренные данной статьей, несет не курсант, а инструктор.</a:t>
            </a:r>
          </a:p>
          <a:p>
            <a:pPr indent="457200" algn="just" eaLnBrk="0" hangingPunct="0"/>
            <a:endParaRPr lang="ru-RU" sz="1200" dirty="0">
              <a:cs typeface="Tahoma" pitchFamily="34" charset="0"/>
            </a:endParaRPr>
          </a:p>
          <a:p>
            <a:pPr indent="457200" algn="just" eaLnBrk="0" hangingPunct="0"/>
            <a:r>
              <a:rPr lang="ru-RU" sz="1200" dirty="0">
                <a:cs typeface="Tahoma" pitchFamily="34" charset="0"/>
              </a:rPr>
              <a:t>В случае передачи управления транспортным средством лицу, находящемуся в состоянии опьянения либо не имеющему прав управления транспортным средством, водитель несет ответственность за нарушения правил эксплуатации транспортного средства, обеспечивающих безопасность движения, по ст. </a:t>
            </a:r>
            <a:r>
              <a:rPr lang="ru-RU" sz="1200" dirty="0" smtClean="0">
                <a:cs typeface="Tahoma" pitchFamily="34" charset="0"/>
              </a:rPr>
              <a:t>264 УК РФ, </a:t>
            </a:r>
            <a:r>
              <a:rPr lang="ru-RU" sz="1200" dirty="0">
                <a:cs typeface="Tahoma" pitchFamily="34" charset="0"/>
              </a:rPr>
              <a:t>а ненадлежащее лицо, управлявшее транспортом и допустившее нарушение правил вождения, повлекшее последствия, предусмотренный ст. </a:t>
            </a:r>
            <a:r>
              <a:rPr lang="ru-RU" sz="1200" dirty="0" smtClean="0">
                <a:cs typeface="Tahoma" pitchFamily="34" charset="0"/>
              </a:rPr>
              <a:t>264 УК РФ, </a:t>
            </a:r>
            <a:r>
              <a:rPr lang="ru-RU" sz="1200" dirty="0">
                <a:cs typeface="Tahoma" pitchFamily="34" charset="0"/>
              </a:rPr>
              <a:t>- за нарушение правил безопасности движения по этой статье.</a:t>
            </a:r>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810677520"/>
      </p:ext>
    </p:extLst>
  </p:cSld>
  <p:clrMapOvr>
    <a:masterClrMapping/>
  </p:clrMapOvr>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Text Box 5"/>
          <p:cNvSpPr txBox="1">
            <a:spLocks noChangeArrowheads="1"/>
          </p:cNvSpPr>
          <p:nvPr/>
        </p:nvSpPr>
        <p:spPr bwMode="auto">
          <a:xfrm>
            <a:off x="900113" y="1844675"/>
            <a:ext cx="7697787" cy="44735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70692" name="Rectangle 13"/>
          <p:cNvSpPr>
            <a:spLocks noChangeArrowheads="1"/>
          </p:cNvSpPr>
          <p:nvPr/>
        </p:nvSpPr>
        <p:spPr bwMode="auto">
          <a:xfrm>
            <a:off x="0" y="188913"/>
            <a:ext cx="8964613" cy="5762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Недоброкачественный ремонт транспортных средств и выпуск их</a:t>
            </a:r>
            <a:endParaRPr lang="en-US" sz="1600" b="1" dirty="0"/>
          </a:p>
          <a:p>
            <a:pPr algn="ctr" eaLnBrk="0" hangingPunct="0">
              <a:spcBef>
                <a:spcPct val="50000"/>
              </a:spcBef>
            </a:pPr>
            <a:r>
              <a:rPr lang="ru-RU" sz="1600" b="1" dirty="0"/>
              <a:t> в эксплуатацию с техническими неисправностями (ст. </a:t>
            </a:r>
            <a:r>
              <a:rPr lang="ru-RU" sz="1600" b="1" dirty="0" smtClean="0"/>
              <a:t>266 УК РФ)</a:t>
            </a:r>
            <a:endParaRPr lang="ru-RU" sz="1600" b="1" dirty="0"/>
          </a:p>
        </p:txBody>
      </p:sp>
      <p:sp>
        <p:nvSpPr>
          <p:cNvPr id="370693" name="Прямоугольник 4"/>
          <p:cNvSpPr>
            <a:spLocks noChangeArrowheads="1"/>
          </p:cNvSpPr>
          <p:nvPr/>
        </p:nvSpPr>
        <p:spPr bwMode="auto">
          <a:xfrm>
            <a:off x="0" y="908050"/>
            <a:ext cx="9144000" cy="4524375"/>
          </a:xfrm>
          <a:prstGeom prst="rect">
            <a:avLst/>
          </a:prstGeom>
          <a:noFill/>
          <a:ln w="9525">
            <a:noFill/>
            <a:miter lim="800000"/>
            <a:headEnd/>
            <a:tailEnd/>
          </a:ln>
        </p:spPr>
        <p:txBody>
          <a:bodyPr>
            <a:spAutoFit/>
          </a:bodyPr>
          <a:lstStyle/>
          <a:p>
            <a:pPr indent="457200" algn="just"/>
            <a:r>
              <a:rPr lang="ru-RU" sz="1200" dirty="0"/>
              <a:t>Недоброкачественный ремонт транспортных средств, путей сообщения, средств сигнализации или связи либо иного транспортного оборудования, а равно выпуск в эксплуатацию технически неисправных транспортных средств лицом, ответственным за техническое состояние транспортных средств, образуют преступление, предусмотренное ч.1 этой статьи, если повлекли по неосторожности причинение тяжкого или средней тяжести вреда здоровью человека либо причинение крупного ущерба.</a:t>
            </a:r>
          </a:p>
          <a:p>
            <a:pPr indent="457200" algn="just"/>
            <a:endParaRPr lang="ru-RU" sz="1200" dirty="0"/>
          </a:p>
          <a:p>
            <a:pPr indent="457200" algn="just"/>
            <a:r>
              <a:rPr lang="ru-RU" sz="1200" dirty="0"/>
              <a:t>Те же деяния, причинившие по неосторожности смерть человеку, влекут ответственность по ч. 2, а при наступлении смерти двух и более лиц - по ч. 3 </a:t>
            </a:r>
            <a:r>
              <a:rPr lang="ru-RU" sz="1200" dirty="0" smtClean="0"/>
              <a:t>ст.266 УК РФ.</a:t>
            </a:r>
            <a:endParaRPr lang="ru-RU" sz="1200" dirty="0"/>
          </a:p>
          <a:p>
            <a:pPr indent="457200" algn="just"/>
            <a:endParaRPr lang="ru-RU" sz="1200" dirty="0"/>
          </a:p>
          <a:p>
            <a:pPr indent="457200" algn="just"/>
            <a:r>
              <a:rPr lang="ru-RU" sz="1200" dirty="0"/>
              <a:t>В статье выделены два специальных вида посягательства на безопасность эксплуатации транспорта: недоброкачественный ремонт и выпуск его в эксплуатацию в технически неисправном состоянии.</a:t>
            </a:r>
          </a:p>
          <a:p>
            <a:pPr indent="457200" algn="just"/>
            <a:endParaRPr lang="ru-RU" sz="1200" dirty="0"/>
          </a:p>
          <a:p>
            <a:pPr indent="457200" algn="just"/>
            <a:r>
              <a:rPr lang="ru-RU" sz="1200" dirty="0"/>
              <a:t>Предметом преступления является любое транспортное средство: железнодорожное, воздушное, водное, автомобильное и иное. Им являются также отдельные элементы той или иной транспортной системы, обеспечивающие безопасность ее функционирования. В статье названы пути сообщения (имеются ввиду железнодорожные пути), а также средства сигнализации и связи (в том числе авиационные, морские, железнодорожные, метро и т.д.)</a:t>
            </a:r>
          </a:p>
          <a:p>
            <a:pPr indent="457200" algn="just"/>
            <a:endParaRPr lang="ru-RU" sz="1200" dirty="0"/>
          </a:p>
          <a:p>
            <a:pPr indent="457200" algn="just"/>
            <a:r>
              <a:rPr lang="ru-RU" sz="1200" dirty="0"/>
              <a:t>Пути сообщения включают устройства, по которым осуществляется движение железнодорожного транспорта: железнодорожное (в том числе трамвайное, метро) полотно с рельсами, шпалами и насыпью.</a:t>
            </a:r>
          </a:p>
          <a:p>
            <a:pPr indent="457200" algn="just"/>
            <a:endParaRPr lang="ru-RU" sz="1200" dirty="0"/>
          </a:p>
          <a:p>
            <a:pPr indent="457200" algn="just"/>
            <a:r>
              <a:rPr lang="ru-RU" sz="1200" b="1" dirty="0"/>
              <a:t>Средства связи </a:t>
            </a:r>
            <a:r>
              <a:rPr lang="ru-RU" sz="1200" dirty="0"/>
              <a:t>- технические устройства, предназначенные для приема и передачи текстовой информации. Связь может быть телефонной, телеграфной, телекодовой, факсимильной, телевизионной, видеотелефонной, сигнальной и иной. Сигнализация - средства для подачи условной информации: команд, донесений, оповещения, опознания, управления, оповещения о бедствии, согласования и т.д. Она может быть звуковой, световой, радио и т.д.</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229377525"/>
      </p:ext>
    </p:extLst>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Text Box 5"/>
          <p:cNvSpPr txBox="1">
            <a:spLocks noChangeArrowheads="1"/>
          </p:cNvSpPr>
          <p:nvPr/>
        </p:nvSpPr>
        <p:spPr bwMode="auto">
          <a:xfrm>
            <a:off x="900113" y="1844675"/>
            <a:ext cx="7697787" cy="44735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71716" name="Прямоугольник 4"/>
          <p:cNvSpPr>
            <a:spLocks noChangeArrowheads="1"/>
          </p:cNvSpPr>
          <p:nvPr/>
        </p:nvSpPr>
        <p:spPr bwMode="auto">
          <a:xfrm>
            <a:off x="0" y="620713"/>
            <a:ext cx="9144000" cy="4154487"/>
          </a:xfrm>
          <a:prstGeom prst="rect">
            <a:avLst/>
          </a:prstGeom>
          <a:noFill/>
          <a:ln w="9525">
            <a:noFill/>
            <a:miter lim="800000"/>
            <a:headEnd/>
            <a:tailEnd/>
          </a:ln>
        </p:spPr>
        <p:txBody>
          <a:bodyPr>
            <a:spAutoFit/>
          </a:bodyPr>
          <a:lstStyle/>
          <a:p>
            <a:pPr indent="457200" algn="just"/>
            <a:r>
              <a:rPr lang="ru-RU" sz="1200" b="1" dirty="0"/>
              <a:t>Иное транспортное оборудование </a:t>
            </a:r>
            <a:r>
              <a:rPr lang="ru-RU" sz="1200" dirty="0"/>
              <a:t>- это всякое техническое устройство, кроме сигнализации и связи, обеспечивающее безопасность движения и эксплуатации транспортного средства, например, улавливатели, устраиваемые в железнодорожных и трамвайных тупиках, устройства, обозначающие фарватер реки, посадочная полоса на аэродроме и т.д.</a:t>
            </a:r>
          </a:p>
          <a:p>
            <a:pPr indent="457200" algn="just"/>
            <a:endParaRPr lang="ru-RU" sz="1200" dirty="0"/>
          </a:p>
          <a:p>
            <a:pPr indent="457200" algn="just"/>
            <a:r>
              <a:rPr lang="ru-RU" sz="1200" dirty="0"/>
              <a:t>Недоброкачественный ремонт предполагает выполнение работ по восстановлению функциональных способностей поврежденных транспортных средств и оборудования с нарушением установленных нормативов качества.</a:t>
            </a:r>
          </a:p>
          <a:p>
            <a:pPr indent="457200" algn="just"/>
            <a:endParaRPr lang="ru-RU" sz="1200" dirty="0"/>
          </a:p>
          <a:p>
            <a:pPr indent="457200" algn="just"/>
            <a:r>
              <a:rPr lang="ru-RU" sz="1200" dirty="0"/>
              <a:t>Выпуск в эксплуатацию технически неисправных транспортных средств означает выдачу разрешения на использование по предназначению транспортного средства, имеющего техническую неисправность, создающую угрозу безопасной эксплуатации. Это неисправности тормозной системы, рулевого управления, крепления колес, контрольных приборов, автоматики и т.д. </a:t>
            </a:r>
          </a:p>
          <a:p>
            <a:pPr indent="457200" algn="just"/>
            <a:endParaRPr lang="ru-RU" sz="1200" dirty="0"/>
          </a:p>
          <a:p>
            <a:pPr indent="457200" algn="just"/>
            <a:r>
              <a:rPr lang="ru-RU" sz="1200" dirty="0"/>
              <a:t>Субъектами преступлений могут быть лица, ответственные за обеспечение качества ремонта (мастера, начальники ремонтных участков, работники -отделов технического контроля, отдельные специалисты) и выпуск в эксплуатацию транспортных средств (начальники транспортных предприятий и их заместители, начальники отделов технического контроля, механики и заведующие гаражами, начальники депо, владельцы транспортных средств и др.).</a:t>
            </a:r>
          </a:p>
          <a:p>
            <a:pPr indent="457200" algn="just"/>
            <a:endParaRPr lang="ru-RU" sz="1200" dirty="0"/>
          </a:p>
          <a:p>
            <a:pPr indent="457200" algn="just"/>
            <a:r>
              <a:rPr lang="ru-RU" sz="1200" dirty="0"/>
              <a:t>Обязательным признаком преступления является наступление вредных последствий, в качестве таковых признаются расстройство здоровья (тяжкое или средней тяжести) гибель одного или нескольких человек, а также крупный ущерб, который может иметь материальный, экологический или организационный характер.</a:t>
            </a:r>
          </a:p>
          <a:p>
            <a:pPr indent="457200" algn="just"/>
            <a:endParaRPr lang="ru-RU" sz="1200" dirty="0"/>
          </a:p>
          <a:p>
            <a:pPr indent="457200" algn="just"/>
            <a:r>
              <a:rPr lang="ru-RU" sz="1200" dirty="0"/>
              <a:t>Преступление имеет неосторожную форму вины.</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67788011"/>
      </p:ext>
    </p:extLst>
  </p:cSld>
  <p:clrMapOvr>
    <a:masterClrMapping/>
  </p:clrMapOvr>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Приведение в негодность транспортных средств или путей сообщения (ст. </a:t>
            </a:r>
            <a:r>
              <a:rPr lang="ru-RU" sz="1400" b="1" dirty="0" smtClean="0"/>
              <a:t>267 УК РФ)</a:t>
            </a:r>
            <a:endParaRPr lang="ru-RU" sz="1400" b="1" dirty="0"/>
          </a:p>
        </p:txBody>
      </p:sp>
      <p:sp>
        <p:nvSpPr>
          <p:cNvPr id="372740" name="Прямоугольник 4"/>
          <p:cNvSpPr>
            <a:spLocks noChangeArrowheads="1"/>
          </p:cNvSpPr>
          <p:nvPr/>
        </p:nvSpPr>
        <p:spPr bwMode="auto">
          <a:xfrm>
            <a:off x="0" y="692150"/>
            <a:ext cx="9144000" cy="5170646"/>
          </a:xfrm>
          <a:prstGeom prst="rect">
            <a:avLst/>
          </a:prstGeom>
          <a:noFill/>
          <a:ln w="9525">
            <a:noFill/>
            <a:miter lim="800000"/>
            <a:headEnd/>
            <a:tailEnd/>
          </a:ln>
        </p:spPr>
        <p:txBody>
          <a:bodyPr>
            <a:spAutoFit/>
          </a:bodyPr>
          <a:lstStyle/>
          <a:p>
            <a:pPr indent="457200" algn="just"/>
            <a:r>
              <a:rPr lang="ru-RU" sz="1100" dirty="0"/>
              <a:t>Статья </a:t>
            </a:r>
            <a:r>
              <a:rPr lang="ru-RU" sz="1100" dirty="0" smtClean="0"/>
              <a:t>267 УК РФ </a:t>
            </a:r>
            <a:r>
              <a:rPr lang="ru-RU" sz="1100" dirty="0"/>
              <a:t>в ч. 1 предусматривает ответственность за разрушение, повреждение или приведение иным способом в негодное для эксплуатации состояние транспортного средства, путей сообщения, средств сигнализации или связи либо другого транспортного оборудования, а равно блокирование транспортных коммуникаций, если эти деяния повлекли по неосторожности причинение тяжкого или средней тяжести вреда здоровью человека либо причинение крупного ущерба.</a:t>
            </a:r>
          </a:p>
          <a:p>
            <a:pPr indent="457200" algn="just"/>
            <a:endParaRPr lang="ru-RU" sz="1100" dirty="0"/>
          </a:p>
          <a:p>
            <a:pPr indent="457200" algn="just"/>
            <a:r>
              <a:rPr lang="ru-RU" sz="1100" dirty="0"/>
              <a:t>Те же деяния, причинившие по неосторожности смерть одному человеку, влекут ответственность по ч. 2, а в случает наступления по неосторожности смерти двух или более лиц - по ч. 3 ст. </a:t>
            </a:r>
            <a:r>
              <a:rPr lang="ru-RU" sz="1100" dirty="0" smtClean="0"/>
              <a:t>267 УК РФ. </a:t>
            </a:r>
            <a:endParaRPr lang="ru-RU" sz="1100" dirty="0"/>
          </a:p>
          <a:p>
            <a:pPr indent="457200" algn="just"/>
            <a:endParaRPr lang="ru-RU" sz="1100" dirty="0"/>
          </a:p>
          <a:p>
            <a:pPr indent="457200" algn="just"/>
            <a:r>
              <a:rPr lang="ru-RU" sz="1100" dirty="0"/>
              <a:t>По предмету посягательства преступление совпадает в основном с составом рассмотренной ранее ст. </a:t>
            </a:r>
            <a:r>
              <a:rPr lang="ru-RU" sz="1100" dirty="0" smtClean="0"/>
              <a:t>266 УК РФ. </a:t>
            </a:r>
            <a:r>
              <a:rPr lang="ru-RU" sz="1100" dirty="0"/>
              <a:t>В качестве дополнительного предмета названы транспортные коммуникации, под которыми понимаются постоянные маршруты движения транспортных средств, специально установленные и оборудованные для этой цели. </a:t>
            </a:r>
          </a:p>
          <a:p>
            <a:pPr indent="457200" algn="just"/>
            <a:endParaRPr lang="ru-RU" sz="1100" dirty="0"/>
          </a:p>
          <a:p>
            <a:pPr indent="457200" algn="just"/>
            <a:r>
              <a:rPr lang="ru-RU" sz="1100" dirty="0"/>
              <a:t>Под разрушением транспортного оборудования понимается полный распад технического устройства, в силу чего оно теряет способность функционировать по своему предназначению и не подлежит восстановлению (либо восстановление экономически неоправданно). </a:t>
            </a:r>
          </a:p>
          <a:p>
            <a:pPr indent="457200" algn="just"/>
            <a:endParaRPr lang="ru-RU" sz="1100" dirty="0"/>
          </a:p>
          <a:p>
            <a:pPr indent="457200" algn="just"/>
            <a:r>
              <a:rPr lang="ru-RU" sz="1100" dirty="0"/>
              <a:t>Повреждение - частичное изменение в структуре и форме технического устройства, в силу которого оно полностью или частично теряет свои функциональные способности, но может быть восстановлено. </a:t>
            </a:r>
          </a:p>
          <a:p>
            <a:pPr indent="457200" algn="just"/>
            <a:endParaRPr lang="ru-RU" sz="1100" dirty="0"/>
          </a:p>
          <a:p>
            <a:pPr indent="457200" algn="just"/>
            <a:r>
              <a:rPr lang="ru-RU" sz="1100" dirty="0"/>
              <a:t>Иной способ приведения технического устройства в негодность - это действия, не повлекшие разрушения или повреждения, но, тем не менее, ведущие к выводу устройства из эксплуатации. </a:t>
            </a:r>
          </a:p>
          <a:p>
            <a:pPr indent="457200" algn="just"/>
            <a:endParaRPr lang="ru-RU" sz="1100" dirty="0"/>
          </a:p>
          <a:p>
            <a:pPr indent="457200" algn="just"/>
            <a:r>
              <a:rPr lang="ru-RU" sz="1100" dirty="0"/>
              <a:t>Блокирование транспортных коммуникаций означает создание препятствий на маршруте движения транспортного средства. В качестве препятствия могут использоваться разные предметы (машины, камни, стволы деревьев, строительный мусор и т.д.), живые люди, приводимые насильно либо участвующие в блокировании дорог добровольно, животные и т.д. Препятствие может заключаться также в отключении электроэнергии, затоплении дороги и т.д</a:t>
            </a:r>
            <a:r>
              <a:rPr lang="ru-RU" sz="1100" dirty="0" smtClean="0"/>
              <a:t>.</a:t>
            </a:r>
            <a:endParaRPr lang="ru-RU" sz="1100" dirty="0"/>
          </a:p>
          <a:p>
            <a:pPr indent="457200" algn="just"/>
            <a:r>
              <a:rPr lang="ru-RU" sz="1100" dirty="0"/>
              <a:t>По содержанию последствий ст. </a:t>
            </a:r>
            <a:r>
              <a:rPr lang="ru-RU" sz="1100" dirty="0" smtClean="0"/>
              <a:t>267 УК РФ </a:t>
            </a:r>
            <a:r>
              <a:rPr lang="ru-RU" sz="1100" dirty="0"/>
              <a:t>совпадает с предыдущей статьей. Субъектом преступления может быть любое лицо, достигшее 14-летнего возраста.</a:t>
            </a:r>
          </a:p>
          <a:p>
            <a:pPr indent="457200" algn="just"/>
            <a:endParaRPr lang="ru-RU" sz="1100" dirty="0"/>
          </a:p>
          <a:p>
            <a:pPr indent="457200" algn="just"/>
            <a:r>
              <a:rPr lang="ru-RU" sz="1100" dirty="0"/>
              <a:t>Преступление имеет неосторожную форму вины, при этом сами действия, указанные в статье, могут совершаться сознательно.</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374629741"/>
      </p:ext>
    </p:extLst>
  </p:cSld>
  <p:clrMapOvr>
    <a:masterClrMapping/>
  </p:clrMapOvr>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3" name="Text Box 5"/>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73764"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Нарушение правил, обеспечивающих безопасную работу транспорта (ст. </a:t>
            </a:r>
            <a:r>
              <a:rPr lang="ru-RU" sz="1400" b="1" dirty="0" smtClean="0"/>
              <a:t>268 УК РФ)</a:t>
            </a:r>
            <a:endParaRPr lang="ru-RU" sz="1400" b="1" dirty="0"/>
          </a:p>
        </p:txBody>
      </p:sp>
      <p:sp>
        <p:nvSpPr>
          <p:cNvPr id="373765" name="Прямоугольник 4"/>
          <p:cNvSpPr>
            <a:spLocks noChangeArrowheads="1"/>
          </p:cNvSpPr>
          <p:nvPr/>
        </p:nvSpPr>
        <p:spPr bwMode="auto">
          <a:xfrm>
            <a:off x="0" y="981075"/>
            <a:ext cx="9144000" cy="4524315"/>
          </a:xfrm>
          <a:prstGeom prst="rect">
            <a:avLst/>
          </a:prstGeom>
          <a:noFill/>
          <a:ln w="9525">
            <a:noFill/>
            <a:miter lim="800000"/>
            <a:headEnd/>
            <a:tailEnd/>
          </a:ln>
        </p:spPr>
        <p:txBody>
          <a:bodyPr>
            <a:spAutoFit/>
          </a:bodyPr>
          <a:lstStyle/>
          <a:p>
            <a:pPr indent="457200" algn="just"/>
            <a:r>
              <a:rPr lang="ru-RU" sz="1200" dirty="0"/>
              <a:t>В соответствии с ч. 1 нарушение пассажиром, пешеходом или другим участником движения (кроме лиц, указанных в статьях 263 и </a:t>
            </a:r>
            <a:r>
              <a:rPr lang="ru-RU" sz="1200" dirty="0" smtClean="0"/>
              <a:t>264 настоящего </a:t>
            </a:r>
            <a:r>
              <a:rPr lang="ru-RU" sz="1200" dirty="0"/>
              <a:t>Кодекса) правил безопасности движения или эксплуатации транспортных средств образует преступление, если это деяние повлекло по неосторожности причинение тяжкого или средней тяжести вреда здоровью человека.</a:t>
            </a:r>
          </a:p>
          <a:p>
            <a:pPr indent="457200" algn="just"/>
            <a:endParaRPr lang="ru-RU" sz="1200" dirty="0"/>
          </a:p>
          <a:p>
            <a:pPr indent="457200" algn="just"/>
            <a:r>
              <a:rPr lang="ru-RU" sz="1200" dirty="0"/>
              <a:t>То же деяние, причинившее по неосторожности смерть человеку, влечет повышенную ответственность по ч. 2, а в случае наступления по неосторожности смерти двух или более лиц - по ч. 3 этой же статьи.</a:t>
            </a:r>
          </a:p>
          <a:p>
            <a:pPr indent="457200" algn="just"/>
            <a:endParaRPr lang="ru-RU" sz="1200" dirty="0"/>
          </a:p>
          <a:p>
            <a:pPr indent="457200" algn="just"/>
            <a:r>
              <a:rPr lang="ru-RU" sz="1200" dirty="0"/>
              <a:t>Нарушение правил безопасности предполагает невыполнение требований, предъявляемых к поведению участников движения, обеспечивающих безопасность движения и эксплуатации транспортных средств. Нарушение может выражаться в пересечении железной либо иной дороги в неустановленном месте, при запрещающем сигнале, самовольном выходе пассажира на взлетно-посадочную полосу аэродрома, срыве </a:t>
            </a:r>
            <a:r>
              <a:rPr lang="ru-RU" sz="1200" dirty="0" err="1"/>
              <a:t>стопкрана</a:t>
            </a:r>
            <a:r>
              <a:rPr lang="ru-RU" sz="1200" dirty="0"/>
              <a:t> и остановке таким способом движущегося железнодорожного состава, посещении на транспорте мест, запрещенных для посторонних (например, кабины пилота) и т.п.</a:t>
            </a:r>
          </a:p>
          <a:p>
            <a:pPr indent="457200" algn="just"/>
            <a:endParaRPr lang="ru-RU" sz="1200" dirty="0"/>
          </a:p>
          <a:p>
            <a:pPr indent="457200" algn="just"/>
            <a:r>
              <a:rPr lang="ru-RU" sz="1200" dirty="0"/>
              <a:t>Обязательным признаком состава преступления является причинение последствий, указанных в ч. 1, 2 и 3 ст. </a:t>
            </a:r>
            <a:r>
              <a:rPr lang="ru-RU" sz="1200" dirty="0" smtClean="0"/>
              <a:t>268 УК РФ.</a:t>
            </a:r>
            <a:endParaRPr lang="ru-RU" sz="1200" dirty="0"/>
          </a:p>
          <a:p>
            <a:pPr indent="457200" algn="just"/>
            <a:endParaRPr lang="ru-RU" sz="1200" dirty="0"/>
          </a:p>
          <a:p>
            <a:pPr indent="457200" algn="just"/>
            <a:r>
              <a:rPr lang="ru-RU" sz="1200" dirty="0"/>
              <a:t>Субъектом преступления может быть лицо, достигшее 16-летнего возраста, участвующее в движении транспортных средств. Им может быть пешеход, пассажир, велосипедист, погонщик скота и т.д. Исключение составляют лица, осуществляющие управление транспортом либо его эксплуатацию, их нарушение образуют преступления, предусмотренные ст. 263 или 264 </a:t>
            </a:r>
            <a:r>
              <a:rPr lang="ru-RU" sz="1200" dirty="0" smtClean="0"/>
              <a:t>УК РФ.</a:t>
            </a:r>
            <a:endParaRPr lang="ru-RU" sz="1200" dirty="0"/>
          </a:p>
          <a:p>
            <a:pPr indent="457200" algn="just"/>
            <a:endParaRPr lang="ru-RU" sz="1200" dirty="0"/>
          </a:p>
          <a:p>
            <a:pPr indent="457200" algn="just"/>
            <a:r>
              <a:rPr lang="ru-RU" sz="1200" dirty="0"/>
              <a:t>Субъективная сторона преступления характеризуется виной в форме неосторожности, которая определяется по отношению к последствиям.</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599187508"/>
      </p:ext>
    </p:extLst>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Text Box 2"/>
          <p:cNvSpPr txBox="1">
            <a:spLocks noChangeArrowheads="1"/>
          </p:cNvSpPr>
          <p:nvPr/>
        </p:nvSpPr>
        <p:spPr bwMode="auto">
          <a:xfrm>
            <a:off x="900113" y="1844675"/>
            <a:ext cx="7697787" cy="4572000"/>
          </a:xfrm>
          <a:prstGeom prst="rect">
            <a:avLst/>
          </a:prstGeom>
          <a:noFill/>
          <a:ln w="9525">
            <a:noFill/>
            <a:miter lim="800000"/>
            <a:headEnd/>
            <a:tailEnd/>
          </a:ln>
        </p:spPr>
        <p:txBody>
          <a:bodyPr/>
          <a:lstStyle/>
          <a:p>
            <a:pPr algn="just" eaLnBrk="0" hangingPunct="0"/>
            <a:endParaRPr lang="ru-RU" sz="2400">
              <a:latin typeface="Arial Narrow" pitchFamily="34" charset="0"/>
            </a:endParaRPr>
          </a:p>
        </p:txBody>
      </p:sp>
      <p:sp>
        <p:nvSpPr>
          <p:cNvPr id="374788" name="Rectangle 11"/>
          <p:cNvSpPr>
            <a:spLocks noChangeArrowheads="1"/>
          </p:cNvSpPr>
          <p:nvPr/>
        </p:nvSpPr>
        <p:spPr bwMode="auto">
          <a:xfrm>
            <a:off x="0" y="188913"/>
            <a:ext cx="8964613" cy="503237"/>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Нарушение правил безопасности при строительстве, эксплуатации или </a:t>
            </a:r>
            <a:endParaRPr lang="en-US" sz="1600" b="1" dirty="0"/>
          </a:p>
          <a:p>
            <a:pPr algn="ctr" eaLnBrk="0" hangingPunct="0"/>
            <a:r>
              <a:rPr lang="ru-RU" sz="1600" b="1" dirty="0"/>
              <a:t>ремонте магистральных трубопроводов (ст. </a:t>
            </a:r>
            <a:r>
              <a:rPr lang="ru-RU" sz="1600" b="1" dirty="0" smtClean="0"/>
              <a:t>269 УК РФ)</a:t>
            </a:r>
            <a:endParaRPr lang="ru-RU" sz="1600" b="1" dirty="0"/>
          </a:p>
        </p:txBody>
      </p:sp>
      <p:sp>
        <p:nvSpPr>
          <p:cNvPr id="374789" name="Прямоугольник 4"/>
          <p:cNvSpPr>
            <a:spLocks noChangeArrowheads="1"/>
          </p:cNvSpPr>
          <p:nvPr/>
        </p:nvSpPr>
        <p:spPr bwMode="auto">
          <a:xfrm>
            <a:off x="0" y="981075"/>
            <a:ext cx="9144000" cy="4338638"/>
          </a:xfrm>
          <a:prstGeom prst="rect">
            <a:avLst/>
          </a:prstGeom>
          <a:noFill/>
          <a:ln w="9525">
            <a:noFill/>
            <a:miter lim="800000"/>
            <a:headEnd/>
            <a:tailEnd/>
          </a:ln>
        </p:spPr>
        <p:txBody>
          <a:bodyPr>
            <a:spAutoFit/>
          </a:bodyPr>
          <a:lstStyle/>
          <a:p>
            <a:pPr indent="457200" algn="just"/>
            <a:r>
              <a:rPr lang="ru-RU" sz="1200" dirty="0"/>
              <a:t>В ч. 1 говорится о нарушении правил безопасности при строительстве, эксплуатации или ремонте магистральных трубопроводов, повлекшем по неосторожности причинение тяжкого или средней тяжести вреда здоровью человека либо причинение крупного ущерба. В ч. 2 предусматривается повышенная ответственность за то же деяние, повлекшее по неосторожности смерть одного человека, в ч. 3 - за причинение по неосторожности смерти двум или более лицам. </a:t>
            </a:r>
          </a:p>
          <a:p>
            <a:pPr indent="457200" algn="just"/>
            <a:endParaRPr lang="ru-RU" sz="1200" dirty="0"/>
          </a:p>
          <a:p>
            <a:pPr indent="457200" algn="just"/>
            <a:r>
              <a:rPr lang="ru-RU" sz="1200" dirty="0"/>
              <a:t>Трубопроводы являются специфичным видом транспортного средства, с их помощью осуществляется транспортировка жидких, газообразных, сыпучих и иных материалов на дальние расстояния. Содержимым трубопровода могут быть нефть и нефтепродукты, газ и газовый конденсат, вода и другие жидкости, перемещаемые под большим давлением. </a:t>
            </a:r>
          </a:p>
          <a:p>
            <a:pPr indent="457200" algn="just"/>
            <a:endParaRPr lang="ru-RU" sz="1200" dirty="0"/>
          </a:p>
          <a:p>
            <a:pPr indent="457200" algn="just"/>
            <a:r>
              <a:rPr lang="ru-RU" sz="1200" dirty="0"/>
              <a:t>Под трубопроводом понимается комплекс технических средств, предназначенных для транспортировки материалов на расстояние. В комплекс входят: трубы, запорная арматура, контрольно-измерительные приборы, компрессорные станции, хранилища материалов, автоматические регуляторы давления и т.д. </a:t>
            </a:r>
          </a:p>
          <a:p>
            <a:pPr indent="457200" algn="just"/>
            <a:endParaRPr lang="ru-RU" sz="1200" dirty="0"/>
          </a:p>
          <a:p>
            <a:pPr indent="457200" algn="just"/>
            <a:r>
              <a:rPr lang="ru-RU" sz="1200" dirty="0"/>
              <a:t>Трубопровод должен быть магистральным, главным, таким, по которому передается основной поток материалов. Участки трубопровода, представляющие собой ответвления от магистрального, предназначенные для доставки транспортируемого материала конкретным потребителям, предметом рассматриваемого преступления не являются.</a:t>
            </a:r>
          </a:p>
          <a:p>
            <a:pPr indent="457200" algn="just"/>
            <a:endParaRPr lang="ru-RU" sz="1200" dirty="0"/>
          </a:p>
          <a:p>
            <a:pPr indent="457200" algn="just"/>
            <a:r>
              <a:rPr lang="ru-RU" sz="1200" dirty="0"/>
              <a:t>К нарушению правил строительства трубопровода следует относить такое нарушение, которое создает угрозу безопасной эксплуатации сооружения, т.е. повлекло вредные последствия в процессе использования трубопровода. Нарушение иных строительных норм и правил квалифицируется при наличии соответствующих оснований по ст. 216 как нарушение правил при ведении строительных работ.</a:t>
            </a:r>
            <a:endParaRPr lang="en-US" sz="1200" dirty="0"/>
          </a:p>
          <a:p>
            <a:pPr indent="457200" algn="just"/>
            <a:endParaRPr lang="en-US" sz="1200" dirty="0"/>
          </a:p>
          <a:p>
            <a:pPr indent="457200" algn="just"/>
            <a:r>
              <a:rPr lang="ru-RU" sz="1200" dirty="0"/>
              <a:t>Аналогичным образом следует оценивать и нарушение правил при производстве ремонтных работ.</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714151045"/>
      </p:ext>
    </p:extLst>
  </p:cSld>
  <p:clrMapOvr>
    <a:masterClrMapping/>
  </p:clrMapOvr>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2"/>
          <p:cNvSpPr txBox="1">
            <a:spLocks noChangeArrowheads="1"/>
          </p:cNvSpPr>
          <p:nvPr/>
        </p:nvSpPr>
        <p:spPr bwMode="auto">
          <a:xfrm>
            <a:off x="900113" y="1844675"/>
            <a:ext cx="7697787" cy="4572000"/>
          </a:xfrm>
          <a:prstGeom prst="rect">
            <a:avLst/>
          </a:prstGeom>
          <a:noFill/>
          <a:ln w="9525">
            <a:noFill/>
            <a:miter lim="800000"/>
            <a:headEnd/>
            <a:tailEnd/>
          </a:ln>
        </p:spPr>
        <p:txBody>
          <a:bodyPr/>
          <a:lstStyle/>
          <a:p>
            <a:pPr algn="just" eaLnBrk="0" hangingPunct="0"/>
            <a:endParaRPr lang="ru-RU" sz="2400">
              <a:latin typeface="Arial Narrow" pitchFamily="34" charset="0"/>
            </a:endParaRPr>
          </a:p>
        </p:txBody>
      </p:sp>
      <p:sp>
        <p:nvSpPr>
          <p:cNvPr id="375812" name="Прямоугольник 4"/>
          <p:cNvSpPr>
            <a:spLocks noChangeArrowheads="1"/>
          </p:cNvSpPr>
          <p:nvPr/>
        </p:nvSpPr>
        <p:spPr bwMode="auto">
          <a:xfrm>
            <a:off x="0" y="549275"/>
            <a:ext cx="9144000" cy="4524375"/>
          </a:xfrm>
          <a:prstGeom prst="rect">
            <a:avLst/>
          </a:prstGeom>
          <a:noFill/>
          <a:ln w="9525">
            <a:noFill/>
            <a:miter lim="800000"/>
            <a:headEnd/>
            <a:tailEnd/>
          </a:ln>
        </p:spPr>
        <p:txBody>
          <a:bodyPr>
            <a:spAutoFit/>
          </a:bodyPr>
          <a:lstStyle/>
          <a:p>
            <a:pPr indent="457200" algn="just"/>
            <a:r>
              <a:rPr lang="ru-RU" sz="1200" dirty="0"/>
              <a:t>Нарушение строительных и ремонтных правил, влияющих на безопасность эксплуатации трубопровода, может выразиться в некачественном выполнении работ по сварке труб, допуске прогиба труб сверх установленной нормы, неточности в регулировании средств автоматики и связи, отступлении от требований норм при устройстве запоров, емкостей, фундаментов и т.д., в связи с чем происходит разрушение или повреждение трубопровода. </a:t>
            </a:r>
          </a:p>
          <a:p>
            <a:pPr indent="457200" algn="just"/>
            <a:endParaRPr lang="ru-RU" sz="1200" dirty="0"/>
          </a:p>
          <a:p>
            <a:pPr indent="457200" algn="just"/>
            <a:r>
              <a:rPr lang="ru-RU" sz="1200" dirty="0"/>
              <a:t>Нарушение правил эксплуатации трубопровода предполагает отступление от установленных правил использования трубопровода по назначению в соответствии с его техническими возможностями. Им может признаваться превышение давления в трубопроводе, невнимательность при работе с контрольными и измерительными приборами, </a:t>
            </a:r>
            <a:r>
              <a:rPr lang="ru-RU" sz="1200" dirty="0" err="1"/>
              <a:t>непроведение</a:t>
            </a:r>
            <a:r>
              <a:rPr lang="ru-RU" sz="1200" dirty="0"/>
              <a:t> профилактического технического обслуживания машин, агрегатов и автоматики, допуск к работе лиц, находящихся в состоянии опьянения либо не прошедших инструктаж и специальной подготовки и т.д. </a:t>
            </a:r>
          </a:p>
          <a:p>
            <a:pPr indent="457200" algn="just"/>
            <a:endParaRPr lang="ru-RU" sz="1200" dirty="0"/>
          </a:p>
          <a:p>
            <a:pPr indent="457200" algn="just"/>
            <a:r>
              <a:rPr lang="ru-RU" sz="1200" dirty="0"/>
              <a:t>Основным поражающим фактором при нарушении правил строительства, эксплуатации или ремонта трубопровода является транспортируемый материал. В результате разрушений и повреждений происходит утечка нефти и нефтепродуктов, газов, жидкости, что может привести к последствиям, указанным в данной статье. Те же последствия, наступившие в </a:t>
            </a:r>
            <a:r>
              <a:rPr lang="ru-RU" sz="1200" dirty="0" err="1"/>
              <a:t>результе</a:t>
            </a:r>
            <a:r>
              <a:rPr lang="ru-RU" sz="1200" dirty="0"/>
              <a:t> воздействия иных факторов (например, поражения электротоком, </a:t>
            </a:r>
            <a:r>
              <a:rPr lang="ru-RU" sz="1200" dirty="0" err="1"/>
              <a:t>травмирования</a:t>
            </a:r>
            <a:r>
              <a:rPr lang="ru-RU" sz="1200" dirty="0"/>
              <a:t> людей при разрушении фундамента и т.д.), указывают на наличие иного преступления.</a:t>
            </a:r>
          </a:p>
          <a:p>
            <a:pPr indent="457200" algn="just"/>
            <a:endParaRPr lang="ru-RU" sz="1200" dirty="0"/>
          </a:p>
          <a:p>
            <a:pPr indent="457200" algn="just"/>
            <a:r>
              <a:rPr lang="ru-RU" sz="1200" dirty="0"/>
              <a:t>В качестве опасных последствий статья предусматривает наряду с причинением тяжкого или средней тяжести вреда здоровью человека, гибелью людей, также и крупный ущерб. Ущерб может быть материальным (например, вред, связанный с утратой транспортируемого материала, разрушением трубопровода и т.д.), экологическим (заражение окружающей среды содержимым трубопровода) либо организационным (перерыв в работе магистрали). Ущерб должен быть крупным, это значит, что пострадавшие должны понести существенные затраты в связи с допущенной аварией.</a:t>
            </a:r>
          </a:p>
          <a:p>
            <a:pPr indent="457200" algn="just"/>
            <a:endParaRPr lang="ru-RU" sz="1200" dirty="0"/>
          </a:p>
          <a:p>
            <a:pPr indent="457200" algn="just"/>
            <a:r>
              <a:rPr lang="ru-RU" sz="1200" dirty="0"/>
              <a:t>Вина имеет форму неосторожности.</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7525402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 преступления</a:t>
            </a:r>
          </a:p>
        </p:txBody>
      </p:sp>
      <p:sp>
        <p:nvSpPr>
          <p:cNvPr id="58371" name="Text Box 5"/>
          <p:cNvSpPr txBox="1">
            <a:spLocks noChangeArrowheads="1"/>
          </p:cNvSpPr>
          <p:nvPr/>
        </p:nvSpPr>
        <p:spPr bwMode="auto">
          <a:xfrm>
            <a:off x="900113" y="1844675"/>
            <a:ext cx="7697787" cy="3560763"/>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Проблемы классификации объектов преступления.</a:t>
            </a:r>
          </a:p>
          <a:p>
            <a:pPr eaLnBrk="0" hangingPunct="0">
              <a:spcBef>
                <a:spcPct val="50000"/>
              </a:spcBef>
            </a:pPr>
            <a:r>
              <a:rPr lang="ru-RU" sz="2400">
                <a:latin typeface="Arial Narrow" pitchFamily="34" charset="0"/>
              </a:rPr>
              <a:t>2. Значение объекта преступления для определения характера и степени общественной опасности.</a:t>
            </a:r>
          </a:p>
          <a:p>
            <a:pPr eaLnBrk="0" hangingPunct="0">
              <a:spcBef>
                <a:spcPct val="50000"/>
              </a:spcBef>
            </a:pPr>
            <a:r>
              <a:rPr lang="ru-RU" sz="2400">
                <a:latin typeface="Arial Narrow" pitchFamily="34" charset="0"/>
              </a:rPr>
              <a:t>3. Правовое значение факультативных признаков объекта преступления (орудие и средство совершения преступления). Юридические особенности.</a:t>
            </a:r>
          </a:p>
          <a:p>
            <a:pPr eaLnBrk="0" hangingPunct="0">
              <a:spcBef>
                <a:spcPct val="50000"/>
              </a:spcBef>
            </a:pPr>
            <a:r>
              <a:rPr lang="ru-RU" sz="2400">
                <a:latin typeface="Arial Narrow" pitchFamily="34" charset="0"/>
              </a:rPr>
              <a:t>4. Особенности квалификации двух объектных преступных посягательств.</a:t>
            </a:r>
          </a:p>
        </p:txBody>
      </p:sp>
      <p:sp>
        <p:nvSpPr>
          <p:cNvPr id="58372"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Text Box 2"/>
          <p:cNvSpPr txBox="1">
            <a:spLocks noChangeArrowheads="1"/>
          </p:cNvSpPr>
          <p:nvPr/>
        </p:nvSpPr>
        <p:spPr bwMode="auto">
          <a:xfrm>
            <a:off x="900113" y="1844675"/>
            <a:ext cx="7697787" cy="45720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376836"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Неоказание капитаном судна помощи терпящим бедствие (ст. </a:t>
            </a:r>
            <a:r>
              <a:rPr lang="ru-RU" b="1" dirty="0" smtClean="0"/>
              <a:t>270 УК РФ)</a:t>
            </a:r>
            <a:endParaRPr lang="ru-RU" b="1" dirty="0"/>
          </a:p>
        </p:txBody>
      </p:sp>
      <p:sp>
        <p:nvSpPr>
          <p:cNvPr id="376837" name="Прямоугольник 4"/>
          <p:cNvSpPr>
            <a:spLocks noChangeArrowheads="1"/>
          </p:cNvSpPr>
          <p:nvPr/>
        </p:nvSpPr>
        <p:spPr bwMode="auto">
          <a:xfrm>
            <a:off x="0" y="836613"/>
            <a:ext cx="9144000" cy="5447645"/>
          </a:xfrm>
          <a:prstGeom prst="rect">
            <a:avLst/>
          </a:prstGeom>
          <a:noFill/>
          <a:ln w="9525">
            <a:noFill/>
            <a:miter lim="800000"/>
            <a:headEnd/>
            <a:tailEnd/>
          </a:ln>
        </p:spPr>
        <p:txBody>
          <a:bodyPr>
            <a:spAutoFit/>
          </a:bodyPr>
          <a:lstStyle/>
          <a:p>
            <a:pPr indent="457200" algn="just"/>
            <a:r>
              <a:rPr lang="ru-RU" sz="1200" dirty="0"/>
              <a:t>Статья 270 </a:t>
            </a:r>
            <a:r>
              <a:rPr lang="ru-RU" sz="1200" dirty="0" smtClean="0"/>
              <a:t>УК РФ </a:t>
            </a:r>
            <a:r>
              <a:rPr lang="ru-RU" sz="1200" dirty="0"/>
              <a:t>устанавливает ответственность за неоказание капитаном судна помощи людям, терпящим бедствие на море или ином водном пути, если эта помощь могла быть оказана без серьезной опасности для своего судна, его экипажа и пассажиров.</a:t>
            </a:r>
          </a:p>
          <a:p>
            <a:pPr indent="457200" algn="just"/>
            <a:endParaRPr lang="ru-RU" sz="1200" dirty="0"/>
          </a:p>
          <a:p>
            <a:pPr indent="457200" algn="just"/>
            <a:r>
              <a:rPr lang="ru-RU" sz="1200" dirty="0"/>
              <a:t>Объектом преступления являются общественные отношения по обеспечению неотложной помощи людям, терпящим бедствие на море и на иных водных путях. Требования об оказании капитаном корабля помощи людям, терпящим бедствие на море или на ином водном пути, содержатся в международных конвенциях и национальном законодательстве.</a:t>
            </a:r>
          </a:p>
          <a:p>
            <a:pPr indent="457200" algn="just"/>
            <a:endParaRPr lang="ru-RU" sz="1200" dirty="0"/>
          </a:p>
          <a:p>
            <a:pPr indent="457200" algn="just"/>
            <a:r>
              <a:rPr lang="ru-RU" sz="1200" dirty="0"/>
              <a:t>Объективная сторона преступления выражается в </a:t>
            </a:r>
            <a:r>
              <a:rPr lang="ru-RU" sz="1200" dirty="0" err="1"/>
              <a:t>несовершении</a:t>
            </a:r>
            <a:r>
              <a:rPr lang="ru-RU" sz="1200" dirty="0"/>
              <a:t> действий, которые требовалось совершить капитану корабля в конкретной ситуации в связи с тем, что на море или на ином водном пути люди терпят бедствие. Терпящими бедствие должны признаваться люди, оказавшиеся без помощи в воде, на борту тонущего корабля, в лодке, на плоту и т.п., жизни которых создалась реальная угроза.</a:t>
            </a:r>
          </a:p>
          <a:p>
            <a:pPr indent="457200" algn="just"/>
            <a:endParaRPr lang="ru-RU" sz="1200" dirty="0"/>
          </a:p>
          <a:p>
            <a:pPr indent="457200" algn="just"/>
            <a:r>
              <a:rPr lang="ru-RU" sz="1200" dirty="0"/>
              <a:t>Состав преступления является формальным, для оконченного преступления необязательно, чтобы неоказание капитаном судна помощи людям, терпящим бедствие, привело к их гибели.</a:t>
            </a:r>
          </a:p>
          <a:p>
            <a:pPr indent="457200" algn="just"/>
            <a:endParaRPr lang="ru-RU" sz="1200" dirty="0"/>
          </a:p>
          <a:p>
            <a:pPr indent="457200" algn="just"/>
            <a:r>
              <a:rPr lang="ru-RU" sz="1200" dirty="0"/>
              <a:t>Ответственность капитана за неоказание помощи исключается, когда эта помощь была сопряжена с серьезной и реальной опасностью для своего судна (например, опасность взрыва, пожара) и находившихся на нем экипажа и пассажиров.</a:t>
            </a:r>
          </a:p>
          <a:p>
            <a:pPr indent="457200" algn="just"/>
            <a:endParaRPr lang="ru-RU" sz="1200" dirty="0"/>
          </a:p>
          <a:p>
            <a:pPr indent="457200" algn="just"/>
            <a:r>
              <a:rPr lang="ru-RU" sz="1200" dirty="0"/>
              <a:t>Субъектом преступления признается капитан судна или лицо, выполняющее его обязанности во время возникновения ситуации, требующей оказания помощи людям, терпящим бедствие. Действия членов экипажа, не выполнивших требования капитана судна об оказании помощи людям, терпящим бедствие, могут быть квалифицированы по ст. 125 </a:t>
            </a:r>
            <a:r>
              <a:rPr lang="ru-RU" sz="1200" dirty="0" smtClean="0"/>
              <a:t>УК РФ. </a:t>
            </a:r>
            <a:r>
              <a:rPr lang="ru-RU" sz="1200" dirty="0"/>
              <a:t>Также по ст. 125 </a:t>
            </a:r>
            <a:r>
              <a:rPr lang="ru-RU" sz="1200" dirty="0" smtClean="0"/>
              <a:t>УК РФ </a:t>
            </a:r>
            <a:r>
              <a:rPr lang="ru-RU" sz="1200" dirty="0"/>
              <a:t>могут быть квалифицированы действия владельцев водных транспортных средств (катеров, лодок, шлюпок), оставивших без помощи лиц, оказавшихся в воде в опасном для жизни состоянии.</a:t>
            </a:r>
          </a:p>
          <a:p>
            <a:pPr indent="457200" algn="just"/>
            <a:endParaRPr lang="ru-RU" sz="1200" dirty="0"/>
          </a:p>
          <a:p>
            <a:pPr indent="457200" algn="just"/>
            <a:r>
              <a:rPr lang="ru-RU" sz="1200" dirty="0"/>
              <a:t>С субъективной стороны преступление совершается умышлено: лицо сознает необходимость оказания помощи людям, терпящим бедствие на море или на ином водном пути, и возможность оказания этой помощи без серьезной опасности для своего судна, его экипажа и пассажиров, но не оказывает этой помощи.</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849765172"/>
      </p:ext>
    </p:extLst>
  </p:cSld>
  <p:clrMapOvr>
    <a:masterClrMapping/>
  </p:clrMapOvr>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9" name="Text Box 2"/>
          <p:cNvSpPr txBox="1">
            <a:spLocks noChangeArrowheads="1"/>
          </p:cNvSpPr>
          <p:nvPr/>
        </p:nvSpPr>
        <p:spPr bwMode="auto">
          <a:xfrm>
            <a:off x="900113" y="1844675"/>
            <a:ext cx="7697787" cy="45720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377860"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Нарушение правил международных полетов (ст. </a:t>
            </a:r>
            <a:r>
              <a:rPr lang="ru-RU" b="1" dirty="0" smtClean="0"/>
              <a:t>271 УК РФ)</a:t>
            </a:r>
            <a:endParaRPr lang="ru-RU" b="1" dirty="0"/>
          </a:p>
        </p:txBody>
      </p:sp>
      <p:sp>
        <p:nvSpPr>
          <p:cNvPr id="377861" name="Прямоугольник 4"/>
          <p:cNvSpPr>
            <a:spLocks noChangeArrowheads="1"/>
          </p:cNvSpPr>
          <p:nvPr/>
        </p:nvSpPr>
        <p:spPr bwMode="auto">
          <a:xfrm>
            <a:off x="0" y="836613"/>
            <a:ext cx="9144000" cy="4708525"/>
          </a:xfrm>
          <a:prstGeom prst="rect">
            <a:avLst/>
          </a:prstGeom>
          <a:noFill/>
          <a:ln w="9525">
            <a:noFill/>
            <a:miter lim="800000"/>
            <a:headEnd/>
            <a:tailEnd/>
          </a:ln>
        </p:spPr>
        <p:txBody>
          <a:bodyPr>
            <a:spAutoFit/>
          </a:bodyPr>
          <a:lstStyle/>
          <a:p>
            <a:pPr indent="457200" algn="just"/>
            <a:r>
              <a:rPr lang="ru-RU" sz="1200" dirty="0"/>
              <a:t>Оно выражается в несоблюдении указанных в разрешении маршрутов, мест посадки, воздушных ворот, высоты полета и ином нарушении правил международных полетов.</a:t>
            </a:r>
          </a:p>
          <a:p>
            <a:pPr indent="457200" algn="just"/>
            <a:endParaRPr lang="ru-RU" sz="1200" dirty="0"/>
          </a:p>
          <a:p>
            <a:pPr indent="457200" algn="just"/>
            <a:r>
              <a:rPr lang="ru-RU" sz="1200" dirty="0"/>
              <a:t>Правила международных полетов - это правила безопасного пересечения воздушного пространства различных государств. Отступление от них влечет аварии и катастрофы, многочисленные жертвы, крупный материальный ущерб, нарушение нормальной работы аэропортов, осложнение межгосударственных отношений.</a:t>
            </a:r>
          </a:p>
          <a:p>
            <a:pPr indent="457200" algn="just"/>
            <a:endParaRPr lang="ru-RU" sz="1200" dirty="0"/>
          </a:p>
          <a:p>
            <a:pPr indent="457200" algn="just"/>
            <a:r>
              <a:rPr lang="ru-RU" sz="1200" dirty="0"/>
              <a:t>Порядок пользования воздушным пространством Российской Федерации определяется Законом РФ "О государственной границе Российской Федерации", отдельными международными соглашениями и специальными правилами, установленными Правительством РФ. </a:t>
            </a:r>
          </a:p>
          <a:p>
            <a:pPr indent="457200" algn="just"/>
            <a:endParaRPr lang="ru-RU" sz="1200" dirty="0"/>
          </a:p>
          <a:p>
            <a:pPr indent="457200" algn="just"/>
            <a:r>
              <a:rPr lang="ru-RU" sz="1200" dirty="0"/>
              <a:t>К нарушениям правил международных полетов относятся: незаконное пересечение государственной границы как в сторону России, так и обратно, полет с просроченным разрешением, несоблюдение коридоров пролета, посадка в аэропортах, не открытых для международных полетов, либо вылет из таких аэропортов, залет в запретные районы, отключение дальней связи, </a:t>
            </a:r>
            <a:r>
              <a:rPr lang="ru-RU" sz="1200" dirty="0" err="1"/>
              <a:t>невключение</a:t>
            </a:r>
            <a:r>
              <a:rPr lang="ru-RU" sz="1200" dirty="0"/>
              <a:t> опознавательных сигналов и пр.</a:t>
            </a:r>
          </a:p>
          <a:p>
            <a:pPr indent="457200" algn="just"/>
            <a:endParaRPr lang="ru-RU" sz="1200" dirty="0"/>
          </a:p>
          <a:p>
            <a:pPr indent="457200" algn="just"/>
            <a:r>
              <a:rPr lang="ru-RU" sz="1200" dirty="0"/>
              <a:t>Вид воздушного транспортного средства значения не имеет, им может быть самолет, вертолет, дирижабль и др.</a:t>
            </a:r>
          </a:p>
          <a:p>
            <a:pPr indent="457200" algn="just"/>
            <a:endParaRPr lang="ru-RU" sz="1200" dirty="0"/>
          </a:p>
          <a:p>
            <a:pPr indent="457200" algn="just"/>
            <a:r>
              <a:rPr lang="ru-RU" sz="1200" dirty="0"/>
              <a:t>Не образует преступления вынужденное нарушение правил, например, вследствие потери ориентировки, технической неполадки, плохой видимости, действия различных помех, в связи с доставкой раненых и больных и т.п.</a:t>
            </a:r>
          </a:p>
          <a:p>
            <a:pPr indent="457200" algn="just"/>
            <a:endParaRPr lang="ru-RU" sz="1200" dirty="0"/>
          </a:p>
          <a:p>
            <a:pPr indent="457200" algn="just"/>
            <a:r>
              <a:rPr lang="ru-RU" sz="1200" dirty="0"/>
              <a:t>Вина может быть как умышленной, так и неосторожной.</a:t>
            </a:r>
          </a:p>
          <a:p>
            <a:pPr indent="457200" algn="just"/>
            <a:endParaRPr lang="ru-RU" sz="1200" dirty="0"/>
          </a:p>
          <a:p>
            <a:pPr indent="457200" algn="just"/>
            <a:r>
              <a:rPr lang="ru-RU" sz="1200" dirty="0"/>
              <a:t>Субъектом преступления может быть любое лицо с шестнадцатилетнего возраста: гражданин России, иностранец либо лицо без гражданства.</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395536" y="6539061"/>
            <a:ext cx="6138664"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безопасности движения и эксплуатации транспорта</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689700900"/>
      </p:ext>
    </p:extLst>
  </p:cSld>
  <p:clrMapOvr>
    <a:masterClrMapping/>
  </p:clrMapOvr>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Text Box 3"/>
          <p:cNvSpPr txBox="1">
            <a:spLocks noChangeArrowheads="1"/>
          </p:cNvSpPr>
          <p:nvPr/>
        </p:nvSpPr>
        <p:spPr bwMode="auto">
          <a:xfrm>
            <a:off x="900113" y="1844675"/>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78884"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в сфере компьютерной информации</a:t>
            </a:r>
          </a:p>
        </p:txBody>
      </p:sp>
      <p:sp>
        <p:nvSpPr>
          <p:cNvPr id="378885" name="Прямоугольник 4"/>
          <p:cNvSpPr>
            <a:spLocks noChangeArrowheads="1"/>
          </p:cNvSpPr>
          <p:nvPr/>
        </p:nvSpPr>
        <p:spPr bwMode="auto">
          <a:xfrm>
            <a:off x="0" y="1916113"/>
            <a:ext cx="9144000" cy="2308324"/>
          </a:xfrm>
          <a:prstGeom prst="rect">
            <a:avLst/>
          </a:prstGeom>
          <a:noFill/>
          <a:ln w="9525">
            <a:noFill/>
            <a:miter lim="800000"/>
            <a:headEnd/>
            <a:tailEnd/>
          </a:ln>
        </p:spPr>
        <p:txBody>
          <a:bodyPr>
            <a:spAutoFit/>
          </a:bodyPr>
          <a:lstStyle/>
          <a:p>
            <a:r>
              <a:rPr lang="ru-RU" sz="1600" dirty="0" smtClean="0">
                <a:hlinkClick r:id="rId2" action="ppaction://hlinksldjump"/>
              </a:rPr>
              <a:t>Общая </a:t>
            </a:r>
            <a:r>
              <a:rPr lang="ru-RU" sz="1600" dirty="0">
                <a:hlinkClick r:id="rId2" action="ppaction://hlinksldjump"/>
              </a:rPr>
              <a:t>характеристика</a:t>
            </a:r>
            <a:endParaRPr lang="en-US" sz="1600" dirty="0"/>
          </a:p>
          <a:p>
            <a:endParaRPr lang="ru-RU" sz="1600" dirty="0"/>
          </a:p>
          <a:p>
            <a:r>
              <a:rPr lang="ru-RU" sz="1600" dirty="0">
                <a:hlinkClick r:id="rId3" action="ppaction://hlinksldjump"/>
              </a:rPr>
              <a:t>Неправомерный доступ к компьютерной информации (ст. </a:t>
            </a:r>
            <a:r>
              <a:rPr lang="ru-RU" sz="1600" dirty="0" smtClean="0">
                <a:hlinkClick r:id="rId3" action="ppaction://hlinksldjump"/>
              </a:rPr>
              <a:t>272 УК РФ)</a:t>
            </a:r>
            <a:endParaRPr lang="en-US" sz="1600" dirty="0"/>
          </a:p>
          <a:p>
            <a:endParaRPr lang="ru-RU" sz="1600" dirty="0"/>
          </a:p>
          <a:p>
            <a:r>
              <a:rPr lang="ru-RU" sz="1600" dirty="0">
                <a:hlinkClick r:id="rId4" action="ppaction://hlinksldjump"/>
              </a:rPr>
              <a:t>Создание, использование и распространение вредоносных </a:t>
            </a:r>
            <a:r>
              <a:rPr lang="ru-RU" sz="1600" dirty="0" smtClean="0">
                <a:hlinkClick r:id="rId4" action="ppaction://hlinksldjump"/>
              </a:rPr>
              <a:t> компьютерных программ  </a:t>
            </a:r>
            <a:r>
              <a:rPr lang="ru-RU" sz="1600" dirty="0">
                <a:hlinkClick r:id="rId4" action="ppaction://hlinksldjump"/>
              </a:rPr>
              <a:t>(ст. </a:t>
            </a:r>
            <a:r>
              <a:rPr lang="ru-RU" sz="1600" dirty="0" smtClean="0">
                <a:hlinkClick r:id="rId4" action="ppaction://hlinksldjump"/>
              </a:rPr>
              <a:t>273 УК РФ)</a:t>
            </a:r>
            <a:endParaRPr lang="en-US" sz="1600" dirty="0"/>
          </a:p>
          <a:p>
            <a:endParaRPr lang="ru-RU" sz="1600" dirty="0"/>
          </a:p>
          <a:p>
            <a:r>
              <a:rPr lang="ru-RU" sz="1600" dirty="0">
                <a:hlinkClick r:id="rId5" action="ppaction://hlinksldjump"/>
              </a:rPr>
              <a:t>Нарушение правил эксплуатации </a:t>
            </a:r>
            <a:r>
              <a:rPr lang="ru-RU" sz="1600" dirty="0" smtClean="0">
                <a:hlinkClick r:id="rId5" action="ppaction://hlinksldjump"/>
              </a:rPr>
              <a:t>средств хранения, обработки или передачи компьютерной информации и информационно-телекоммуникационных сетей </a:t>
            </a:r>
            <a:r>
              <a:rPr lang="ru-RU" sz="1600" dirty="0">
                <a:hlinkClick r:id="rId5" action="ppaction://hlinksldjump"/>
              </a:rPr>
              <a:t>(ст. </a:t>
            </a:r>
            <a:r>
              <a:rPr lang="ru-RU" sz="1600" dirty="0" smtClean="0">
                <a:hlinkClick r:id="rId5" action="ppaction://hlinksldjump"/>
              </a:rPr>
              <a:t>274 УК РФ)</a:t>
            </a:r>
            <a:endParaRPr lang="ru-RU" sz="16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741654818"/>
      </p:ext>
    </p:extLst>
  </p:cSld>
  <p:clrMapOvr>
    <a:masterClrMapping/>
  </p:clrMapOvr>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5"/>
          <p:cNvSpPr txBox="1">
            <a:spLocks noChangeArrowheads="1"/>
          </p:cNvSpPr>
          <p:nvPr/>
        </p:nvSpPr>
        <p:spPr bwMode="auto">
          <a:xfrm>
            <a:off x="900113" y="1844675"/>
            <a:ext cx="7697787" cy="39258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79908" name="Rectangle 15"/>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a:t>Общая характеристика</a:t>
            </a:r>
          </a:p>
        </p:txBody>
      </p:sp>
      <p:sp>
        <p:nvSpPr>
          <p:cNvPr id="379909" name="Прямоугольник 4"/>
          <p:cNvSpPr>
            <a:spLocks noChangeArrowheads="1"/>
          </p:cNvSpPr>
          <p:nvPr/>
        </p:nvSpPr>
        <p:spPr bwMode="auto">
          <a:xfrm>
            <a:off x="0" y="836613"/>
            <a:ext cx="9144000" cy="5816977"/>
          </a:xfrm>
          <a:prstGeom prst="rect">
            <a:avLst/>
          </a:prstGeom>
          <a:noFill/>
          <a:ln w="9525">
            <a:noFill/>
            <a:miter lim="800000"/>
            <a:headEnd/>
            <a:tailEnd/>
          </a:ln>
        </p:spPr>
        <p:txBody>
          <a:bodyPr>
            <a:spAutoFit/>
          </a:bodyPr>
          <a:lstStyle/>
          <a:p>
            <a:pPr indent="457200" algn="just"/>
            <a:r>
              <a:rPr lang="ru-RU" sz="1200" dirty="0"/>
              <a:t>В последние годы в Российской Федерации компьютеризация достигла такого уровня, что возникла необходимость правового регулирования общественных отношений в этой сфере, что послужило поводом для введения в Уголовный кодекс специальной главы 28, рассматривающей проблемы борьбы с компьютерными преступлениями. Данная глава включает в себя три статьи: "Неправомерный доступ к компьютерной информации" (ст. </a:t>
            </a:r>
            <a:r>
              <a:rPr lang="ru-RU" sz="1200" dirty="0" smtClean="0"/>
              <a:t>272 УК РФ), </a:t>
            </a:r>
            <a:r>
              <a:rPr lang="ru-RU" sz="1200" dirty="0"/>
              <a:t>"Создание, использование и распространение вредоносных </a:t>
            </a:r>
            <a:r>
              <a:rPr lang="ru-RU" sz="1200" dirty="0" smtClean="0"/>
              <a:t> компьютерных программ " </a:t>
            </a:r>
            <a:r>
              <a:rPr lang="ru-RU" sz="1200" dirty="0"/>
              <a:t>(ст. </a:t>
            </a:r>
            <a:r>
              <a:rPr lang="ru-RU" sz="1200" dirty="0" smtClean="0"/>
              <a:t>273 УК РФ), "</a:t>
            </a:r>
            <a:r>
              <a:rPr lang="ru-RU" sz="1200" b="1" dirty="0" smtClean="0"/>
              <a:t> </a:t>
            </a:r>
            <a:r>
              <a:rPr lang="ru-RU" sz="1200" dirty="0" smtClean="0"/>
              <a:t>Нарушение правил эксплуатации средств хранения, обработки или передачи компьютерной информации и информационно-телекоммуникационных сетей " </a:t>
            </a:r>
            <a:r>
              <a:rPr lang="ru-RU" sz="1200" dirty="0"/>
              <a:t>(ст. </a:t>
            </a:r>
            <a:r>
              <a:rPr lang="ru-RU" sz="1200" dirty="0" smtClean="0"/>
              <a:t>274 УК РФ).</a:t>
            </a:r>
            <a:endParaRPr lang="ru-RU" sz="1200" dirty="0"/>
          </a:p>
          <a:p>
            <a:pPr indent="457200" algn="just"/>
            <a:endParaRPr lang="ru-RU" sz="1200" dirty="0"/>
          </a:p>
          <a:p>
            <a:pPr indent="457200" algn="just"/>
            <a:r>
              <a:rPr lang="ru-RU" sz="1200" dirty="0"/>
              <a:t>Мировая практика показывает, что ущерб от компьютерных преступлений может исчисляться суммами, составляющими годовые бюджеты крупных городов. В большинстве стран Европы и Америки компьютерная преступность дает доходы, сравнимые с доходами, получаемыми от незаконного оборота наркотиков и оружия.</a:t>
            </a:r>
          </a:p>
          <a:p>
            <a:pPr indent="457200" algn="just"/>
            <a:endParaRPr lang="ru-RU" sz="1200" dirty="0"/>
          </a:p>
          <a:p>
            <a:pPr indent="457200" algn="just"/>
            <a:r>
              <a:rPr lang="ru-RU" sz="1200" dirty="0"/>
              <a:t>Выделение преступлений в сфере компьютерной информации как особого вида правонарушений связано с тем, что в данном случае речь идет об особом предмете посягательства - компьютерной информации.</a:t>
            </a:r>
          </a:p>
          <a:p>
            <a:pPr indent="457200" algn="just"/>
            <a:endParaRPr lang="ru-RU" sz="1200" dirty="0"/>
          </a:p>
          <a:p>
            <a:pPr indent="457200" algn="just"/>
            <a:r>
              <a:rPr lang="ru-RU" sz="1200" dirty="0"/>
              <a:t>В соответствии со ст. 2 Федерального закона "Об информации, информатизации и защите информации", вступившего в силу 20 февраля 1995 года, под информацией понимается "сведения о лицах, предметах, фактах, событиях, явлениях и процессах независимо от формы их представления". Однако применительно к главе 28 </a:t>
            </a:r>
            <a:r>
              <a:rPr lang="ru-RU" sz="1200" dirty="0" smtClean="0"/>
              <a:t>УК РФ </a:t>
            </a:r>
            <a:r>
              <a:rPr lang="ru-RU" sz="1200" dirty="0"/>
              <a:t>законодатель ограничил предмет преступления только компьютерной информацией, т.е. информацией, находящейся непосредственно в ЭВМ, системе ЭВМ или их сети.</a:t>
            </a:r>
          </a:p>
          <a:p>
            <a:pPr indent="457200" algn="just"/>
            <a:endParaRPr lang="ru-RU" sz="1200" dirty="0"/>
          </a:p>
          <a:p>
            <a:pPr indent="457200" algn="just"/>
            <a:r>
              <a:rPr lang="ru-RU" sz="1200" dirty="0"/>
              <a:t>Компьютерная информация - это информация, обработанная на электронно-вычислительной машине (ЭВМ), находящаяся как внутри ЭВМ, так и в устройствах, подключаемых к ней.</a:t>
            </a:r>
          </a:p>
          <a:p>
            <a:pPr indent="457200" algn="just"/>
            <a:endParaRPr lang="ru-RU" sz="1200" dirty="0"/>
          </a:p>
          <a:p>
            <a:pPr indent="457200" algn="just"/>
            <a:r>
              <a:rPr lang="ru-RU" sz="1200" dirty="0"/>
              <a:t>Информация может находиться на машинном носителе, на магнитной ленте, перфокарте, дискете, либо магнитооптическом диске.</a:t>
            </a:r>
          </a:p>
          <a:p>
            <a:pPr indent="457200" algn="just"/>
            <a:endParaRPr lang="ru-RU" sz="1200" dirty="0"/>
          </a:p>
          <a:p>
            <a:pPr indent="457200" algn="just"/>
            <a:r>
              <a:rPr lang="ru-RU" sz="1200" dirty="0"/>
              <a:t>Суть электронно-вычислительной машины заключается в преобразовании информации в ходе функционирования в числовую форму. Термины ЭВМ и компьютер используются как синонимы.</a:t>
            </a:r>
          </a:p>
          <a:p>
            <a:pPr indent="457200" algn="just"/>
            <a:endParaRPr lang="ru-RU" sz="1200" dirty="0"/>
          </a:p>
          <a:p>
            <a:pPr indent="457200" algn="just"/>
            <a:endParaRPr lang="ru-RU" sz="12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компьютерной информации</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511557694"/>
      </p:ext>
    </p:extLst>
  </p:cSld>
  <p:clrMapOvr>
    <a:masterClrMapping/>
  </p:clrMapOvr>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Text Box 5"/>
          <p:cNvSpPr txBox="1">
            <a:spLocks noChangeArrowheads="1"/>
          </p:cNvSpPr>
          <p:nvPr/>
        </p:nvSpPr>
        <p:spPr bwMode="auto">
          <a:xfrm>
            <a:off x="900113" y="1844675"/>
            <a:ext cx="7697787" cy="39258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0932" name="Прямоугольник 5"/>
          <p:cNvSpPr>
            <a:spLocks noChangeArrowheads="1"/>
          </p:cNvSpPr>
          <p:nvPr/>
        </p:nvSpPr>
        <p:spPr bwMode="auto">
          <a:xfrm>
            <a:off x="0" y="549275"/>
            <a:ext cx="9144000" cy="2677656"/>
          </a:xfrm>
          <a:prstGeom prst="rect">
            <a:avLst/>
          </a:prstGeom>
          <a:noFill/>
          <a:ln w="9525">
            <a:noFill/>
            <a:miter lim="800000"/>
            <a:headEnd/>
            <a:tailEnd/>
          </a:ln>
        </p:spPr>
        <p:txBody>
          <a:bodyPr>
            <a:spAutoFit/>
          </a:bodyPr>
          <a:lstStyle/>
          <a:p>
            <a:pPr indent="457200" algn="just"/>
            <a:r>
              <a:rPr lang="ru-RU" sz="1200" dirty="0"/>
              <a:t>Компьютерная сеть - это соединение нескольких компьютеров друг с другом при помощи специальных кабелей. Сеть обеспечивает три вида деятельности: передачу и получение информации от других компьютеров, подключенных к сети; совместное использование аппаратных ресурсов; запуск общих программ, находящихся на других компьютерах.</a:t>
            </a:r>
          </a:p>
          <a:p>
            <a:pPr indent="457200" algn="just"/>
            <a:endParaRPr lang="en-US" sz="1200" dirty="0"/>
          </a:p>
          <a:p>
            <a:pPr indent="457200" algn="just"/>
            <a:r>
              <a:rPr lang="ru-RU" sz="1200" dirty="0"/>
              <a:t>Родовым объектом преступлений в сфере компьютерной информации является совокупность общественных отношений, связанных с безопасным производством, использованием и распространением информации и информационных ресурсов, а также обеспечением их надлежащей защиты.</a:t>
            </a:r>
          </a:p>
          <a:p>
            <a:pPr indent="457200" algn="just"/>
            <a:endParaRPr lang="ru-RU" sz="1200" dirty="0"/>
          </a:p>
          <a:p>
            <a:pPr indent="457200" algn="just"/>
            <a:r>
              <a:rPr lang="ru-RU" sz="1200" dirty="0"/>
              <a:t>С объективной стороны преступления в сфере компьютерной информации совершаются в основном путем активных действий. Исключение составляет ст. </a:t>
            </a:r>
            <a:r>
              <a:rPr lang="ru-RU" sz="1200" dirty="0" smtClean="0"/>
              <a:t>274 УК РФ «</a:t>
            </a:r>
            <a:r>
              <a:rPr lang="ru-RU" sz="1200" b="1" dirty="0" smtClean="0"/>
              <a:t> </a:t>
            </a:r>
            <a:r>
              <a:rPr lang="ru-RU" sz="1200" dirty="0" smtClean="0"/>
              <a:t>Нарушение правил эксплуатации средств хранения, обработки или передачи компьютерной информации и информационно-телекоммуникационных сетей».</a:t>
            </a:r>
          </a:p>
          <a:p>
            <a:pPr indent="457200" algn="just"/>
            <a:endParaRPr lang="ru-RU" sz="1200" dirty="0"/>
          </a:p>
          <a:p>
            <a:pPr indent="457200" algn="just"/>
            <a:endParaRPr lang="ru-RU" sz="1200" dirty="0"/>
          </a:p>
          <a:p>
            <a:pPr indent="457200" algn="just"/>
            <a:r>
              <a:rPr lang="ru-RU" sz="1200" dirty="0"/>
              <a:t>Субъектом рассматриваемых преступлений является вменяемое лицо, достигшее шестнадцатилетнего возраста.</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компьютерной информации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104034508"/>
      </p:ext>
    </p:extLst>
  </p:cSld>
  <p:clrMapOvr>
    <a:masterClrMapping/>
  </p:clrMapOvr>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Text Box 5"/>
          <p:cNvSpPr txBox="1">
            <a:spLocks noChangeArrowheads="1"/>
          </p:cNvSpPr>
          <p:nvPr/>
        </p:nvSpPr>
        <p:spPr bwMode="auto">
          <a:xfrm>
            <a:off x="900113" y="2019300"/>
            <a:ext cx="7697787" cy="4838700"/>
          </a:xfrm>
          <a:prstGeom prst="rect">
            <a:avLst/>
          </a:prstGeom>
          <a:noFill/>
          <a:ln w="9525">
            <a:noFill/>
            <a:miter lim="800000"/>
            <a:headEnd/>
            <a:tailEnd/>
          </a:ln>
        </p:spPr>
        <p:txBody>
          <a:bodyPr/>
          <a:lstStyle/>
          <a:p>
            <a:pPr eaLnBrk="0" hangingPunct="0">
              <a:spcBef>
                <a:spcPct val="50000"/>
              </a:spcBef>
            </a:pPr>
            <a:endParaRPr lang="ru-RU" sz="2000">
              <a:latin typeface="Arial Narrow" pitchFamily="34" charset="0"/>
            </a:endParaRPr>
          </a:p>
        </p:txBody>
      </p:sp>
      <p:sp>
        <p:nvSpPr>
          <p:cNvPr id="38195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Неправомерный доступ к компьютерной информации (ст. </a:t>
            </a:r>
            <a:r>
              <a:rPr lang="ru-RU" b="1" dirty="0" smtClean="0"/>
              <a:t>272 УК РФ)</a:t>
            </a:r>
            <a:endParaRPr lang="ru-RU" b="1" dirty="0"/>
          </a:p>
        </p:txBody>
      </p:sp>
      <p:sp>
        <p:nvSpPr>
          <p:cNvPr id="381957" name="Прямоугольник 4"/>
          <p:cNvSpPr>
            <a:spLocks noChangeArrowheads="1"/>
          </p:cNvSpPr>
          <p:nvPr/>
        </p:nvSpPr>
        <p:spPr bwMode="auto">
          <a:xfrm>
            <a:off x="0" y="1052513"/>
            <a:ext cx="9144000" cy="4524315"/>
          </a:xfrm>
          <a:prstGeom prst="rect">
            <a:avLst/>
          </a:prstGeom>
          <a:noFill/>
          <a:ln w="9525">
            <a:noFill/>
            <a:miter lim="800000"/>
            <a:headEnd/>
            <a:tailEnd/>
          </a:ln>
        </p:spPr>
        <p:txBody>
          <a:bodyPr>
            <a:spAutoFit/>
          </a:bodyPr>
          <a:lstStyle/>
          <a:p>
            <a:pPr indent="457200" algn="just"/>
            <a:r>
              <a:rPr lang="ru-RU" sz="1200" dirty="0"/>
              <a:t>Под неправомерным доступом понимается незаконное получение возможности сбора, обработки, накопления, хранения, поиска и распространения информации, на которую у виновного нет ни действительного, ни предполагаемого права.</a:t>
            </a:r>
          </a:p>
          <a:p>
            <a:pPr indent="457200" algn="just"/>
            <a:endParaRPr lang="ru-RU" sz="1200" dirty="0"/>
          </a:p>
          <a:p>
            <a:pPr indent="457200" algn="just"/>
            <a:r>
              <a:rPr lang="ru-RU" sz="1200" dirty="0"/>
              <a:t>Объективную сторону рассматриваемого преступления составляет неправомерный доступ к охраняемой законом компьютерной информации, если это деяние повлекло уничтожение, блокирование, модификацию либо копирование информации, нарушение работы ЭВМ, системы ЭВМ или их сети.</a:t>
            </a:r>
          </a:p>
          <a:p>
            <a:pPr indent="457200" algn="just"/>
            <a:endParaRPr lang="ru-RU" sz="1200" dirty="0"/>
          </a:p>
          <a:p>
            <a:pPr indent="457200" algn="just"/>
            <a:r>
              <a:rPr lang="ru-RU" sz="1200" b="1" dirty="0"/>
              <a:t>Уничтожение </a:t>
            </a:r>
            <a:r>
              <a:rPr lang="ru-RU" sz="1200" dirty="0"/>
              <a:t>- это прекращение существования компьютерной информации, приведение ее в такое состояние, когда она не может быть восстановлена и использована по назначению.</a:t>
            </a:r>
          </a:p>
          <a:p>
            <a:pPr indent="457200" algn="just"/>
            <a:endParaRPr lang="ru-RU" sz="1200" dirty="0"/>
          </a:p>
          <a:p>
            <a:pPr indent="457200" algn="just"/>
            <a:r>
              <a:rPr lang="ru-RU" sz="1200" b="1" dirty="0"/>
              <a:t>Блокирование</a:t>
            </a:r>
            <a:r>
              <a:rPr lang="ru-RU" sz="1200" dirty="0"/>
              <a:t> - это создание недоступности, невозможности использования компьютерной информации.</a:t>
            </a:r>
          </a:p>
          <a:p>
            <a:pPr indent="457200" algn="just"/>
            <a:endParaRPr lang="ru-RU" sz="1200" dirty="0"/>
          </a:p>
          <a:p>
            <a:pPr indent="457200" algn="just"/>
            <a:r>
              <a:rPr lang="ru-RU" sz="1200" dirty="0"/>
              <a:t>Модификация означает изменение первоначальной информации без согласования с ее собственником.</a:t>
            </a:r>
          </a:p>
          <a:p>
            <a:pPr indent="457200" algn="just"/>
            <a:endParaRPr lang="ru-RU" sz="1200" dirty="0"/>
          </a:p>
          <a:p>
            <a:pPr indent="457200" algn="just"/>
            <a:r>
              <a:rPr lang="ru-RU" sz="1200" b="1" dirty="0"/>
              <a:t>Копирование</a:t>
            </a:r>
            <a:r>
              <a:rPr lang="ru-RU" sz="1200" dirty="0"/>
              <a:t> - это повторение и устойчивое запечатление ее на машинном или ином носителе.</a:t>
            </a:r>
          </a:p>
          <a:p>
            <a:pPr indent="457200" algn="just"/>
            <a:endParaRPr lang="ru-RU" sz="1200" dirty="0"/>
          </a:p>
          <a:p>
            <a:pPr indent="457200" algn="just"/>
            <a:r>
              <a:rPr lang="ru-RU" sz="1200" dirty="0"/>
              <a:t>Под нарушением работы ЭВМ, системы ЭВМ или их сети понимается временное или устойчивое создание помех для их функционирования в соответствии с их назначением. В том случае, если наряду с указанными обстоятельствами нарушается целостность компьютерной системы, действия лица следует дополнительно квалифицировать как преступление против собственности.</a:t>
            </a:r>
          </a:p>
          <a:p>
            <a:pPr indent="457200" algn="just"/>
            <a:endParaRPr lang="ru-RU" sz="1200" dirty="0"/>
          </a:p>
          <a:p>
            <a:pPr indent="457200" algn="just"/>
            <a:r>
              <a:rPr lang="ru-RU" sz="1200" dirty="0"/>
              <a:t>Субъективная сторона рассматриваемого общественно опасного деяния характеризуется умышленной формой вины. Мотивы преступления значения для квалификации не имеют.</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компьютерной информации</a:t>
            </a: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746333550"/>
      </p:ext>
    </p:extLst>
  </p:cSld>
  <p:clrMapOvr>
    <a:masterClrMapping/>
  </p:clrMapOvr>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Text Box 5"/>
          <p:cNvSpPr txBox="1">
            <a:spLocks noChangeArrowheads="1"/>
          </p:cNvSpPr>
          <p:nvPr/>
        </p:nvSpPr>
        <p:spPr bwMode="auto">
          <a:xfrm>
            <a:off x="900113" y="1844675"/>
            <a:ext cx="7697787" cy="374332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2980"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Создание, использование и распространение вредоносных </a:t>
            </a:r>
            <a:r>
              <a:rPr lang="ru-RU" sz="1200" b="1" dirty="0" smtClean="0"/>
              <a:t>компьютерных программ </a:t>
            </a:r>
            <a:r>
              <a:rPr lang="ru-RU" sz="1200" b="1" dirty="0"/>
              <a:t>(ст. </a:t>
            </a:r>
            <a:r>
              <a:rPr lang="ru-RU" sz="1200" b="1" dirty="0" smtClean="0"/>
              <a:t>273 УК РФ)</a:t>
            </a:r>
            <a:endParaRPr lang="ru-RU" sz="1200" b="1" dirty="0"/>
          </a:p>
        </p:txBody>
      </p:sp>
      <p:sp>
        <p:nvSpPr>
          <p:cNvPr id="382981" name="Прямоугольник 4"/>
          <p:cNvSpPr>
            <a:spLocks noChangeArrowheads="1"/>
          </p:cNvSpPr>
          <p:nvPr/>
        </p:nvSpPr>
        <p:spPr bwMode="auto">
          <a:xfrm>
            <a:off x="0" y="692150"/>
            <a:ext cx="9144000" cy="5339923"/>
          </a:xfrm>
          <a:prstGeom prst="rect">
            <a:avLst/>
          </a:prstGeom>
          <a:noFill/>
          <a:ln w="9525">
            <a:noFill/>
            <a:miter lim="800000"/>
            <a:headEnd/>
            <a:tailEnd/>
          </a:ln>
        </p:spPr>
        <p:txBody>
          <a:bodyPr>
            <a:spAutoFit/>
          </a:bodyPr>
          <a:lstStyle/>
          <a:p>
            <a:pPr indent="457200" algn="just"/>
            <a:r>
              <a:rPr lang="ru-RU" sz="1100" dirty="0"/>
              <a:t>Общественная опасность данного преступления заключается в том, что используемые или распространяемые вредоносные программы способны в любой момент парализовать работу компьютерной системы.</a:t>
            </a:r>
          </a:p>
          <a:p>
            <a:pPr indent="457200" algn="just"/>
            <a:endParaRPr lang="ru-RU" sz="1100" dirty="0"/>
          </a:p>
          <a:p>
            <a:pPr indent="457200" algn="just"/>
            <a:r>
              <a:rPr lang="ru-RU" sz="1100" dirty="0"/>
              <a:t>В соответствии со ст. 1 Закона РФ "Об авторских правах и смежных правах" программами для ЭВМ является форма представления совокупности данных и команд, предназначенных для функционирования ЭВМ и других компьютерных устройств с целью получения, определенного результата, включая подготовительные материалы, полученные в ходе разработки программы для ЭВМ и порождаемые ею аудиовизуальные отображения.</a:t>
            </a:r>
          </a:p>
          <a:p>
            <a:pPr indent="457200" algn="just"/>
            <a:endParaRPr lang="ru-RU" sz="1100" dirty="0"/>
          </a:p>
          <a:p>
            <a:pPr indent="457200" algn="just"/>
            <a:r>
              <a:rPr lang="ru-RU" sz="1100" dirty="0"/>
              <a:t>Объективная сторона анализируемого преступления выражается: 1) в создании новых программ; 2) во внесении изменений в уже существующие программы; 3) в использовании таких программ по их назначению; 4) в распространении таких программ или машинных носителей с такими программами.</a:t>
            </a:r>
          </a:p>
          <a:p>
            <a:pPr indent="457200" algn="just"/>
            <a:endParaRPr lang="ru-RU" sz="1100" dirty="0"/>
          </a:p>
          <a:p>
            <a:pPr indent="457200" algn="just"/>
            <a:r>
              <a:rPr lang="ru-RU" sz="1100" dirty="0"/>
              <a:t>Законодатель устанавливает ответственность за создание, использование и распространение только тех программ, которые могут причинить вредные последствия, прямо указанные в законе.</a:t>
            </a:r>
          </a:p>
          <a:p>
            <a:pPr indent="457200" algn="just"/>
            <a:endParaRPr lang="ru-RU" sz="1100" dirty="0"/>
          </a:p>
          <a:p>
            <a:pPr indent="457200" algn="just"/>
            <a:r>
              <a:rPr lang="ru-RU" sz="1100" dirty="0"/>
              <a:t>Под созданием понимается деятельность, направленная на подготовку программ, способных уничтожить, блокировать, модифицировать информацию ЭВМ, ее системы или сети, а также по осуществлению копирования информации с электронно-вычислительной машины.</a:t>
            </a:r>
          </a:p>
          <a:p>
            <a:pPr indent="457200" algn="just"/>
            <a:endParaRPr lang="ru-RU" sz="1100" dirty="0"/>
          </a:p>
          <a:p>
            <a:pPr indent="457200" algn="just"/>
            <a:r>
              <a:rPr lang="ru-RU" sz="1100" dirty="0"/>
              <a:t>Внесение изменений в существующие программы - это модификация программы для ЭВМ.</a:t>
            </a:r>
          </a:p>
          <a:p>
            <a:pPr indent="457200" algn="just"/>
            <a:endParaRPr lang="ru-RU" sz="1100" dirty="0"/>
          </a:p>
          <a:p>
            <a:pPr indent="457200" algn="just"/>
            <a:r>
              <a:rPr lang="ru-RU" sz="1100" b="1" dirty="0"/>
              <a:t>Использование программы </a:t>
            </a:r>
            <a:r>
              <a:rPr lang="ru-RU" sz="1100" dirty="0"/>
              <a:t>- это выпуск ее в свет, воспроизведение и иные действия по введению ее в хозяйственный оборот в изначальной или модифицированной форме, а также самостоятельное применение этой программы по назначению.</a:t>
            </a:r>
          </a:p>
          <a:p>
            <a:pPr indent="457200" algn="just"/>
            <a:endParaRPr lang="ru-RU" sz="1100" dirty="0"/>
          </a:p>
          <a:p>
            <a:pPr indent="457200" algn="just"/>
            <a:r>
              <a:rPr lang="ru-RU" sz="1100" b="1" dirty="0"/>
              <a:t>Распространение программы </a:t>
            </a:r>
            <a:r>
              <a:rPr lang="ru-RU" sz="1100" dirty="0"/>
              <a:t>- это предоставление доступа к размноженной программе для ЭВМ сетевым или иным способом.</a:t>
            </a:r>
          </a:p>
          <a:p>
            <a:pPr indent="457200" algn="just"/>
            <a:endParaRPr lang="ru-RU" sz="1100" dirty="0"/>
          </a:p>
          <a:p>
            <a:pPr indent="457200" algn="just"/>
            <a:r>
              <a:rPr lang="ru-RU" sz="1100" dirty="0"/>
              <a:t>Ответственность наступает за любое действие, предусмотренное диспозицией анализируемой статьи.</a:t>
            </a:r>
          </a:p>
          <a:p>
            <a:pPr indent="457200" algn="just"/>
            <a:endParaRPr lang="ru-RU" sz="1100" dirty="0"/>
          </a:p>
          <a:p>
            <a:pPr indent="457200" algn="just"/>
            <a:r>
              <a:rPr lang="ru-RU" sz="1100" dirty="0"/>
              <a:t>Субъективная сторона преступления выражается в умышленной форме вины. Цели и мотивы для квалификации значения не имеют, а могут лишь использоваться при назначении наказания. </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компьютерной информации</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606390416"/>
      </p:ext>
    </p:extLst>
  </p:cSld>
  <p:clrMapOvr>
    <a:masterClrMapping/>
  </p:clrMapOvr>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Text Box 5"/>
          <p:cNvSpPr txBox="1">
            <a:spLocks noChangeArrowheads="1"/>
          </p:cNvSpPr>
          <p:nvPr/>
        </p:nvSpPr>
        <p:spPr bwMode="auto">
          <a:xfrm>
            <a:off x="900113" y="1844675"/>
            <a:ext cx="7697787" cy="374332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4004" name="Прямоугольник 4"/>
          <p:cNvSpPr>
            <a:spLocks noChangeArrowheads="1"/>
          </p:cNvSpPr>
          <p:nvPr/>
        </p:nvSpPr>
        <p:spPr bwMode="auto">
          <a:xfrm>
            <a:off x="0" y="404813"/>
            <a:ext cx="9144000" cy="1200150"/>
          </a:xfrm>
          <a:prstGeom prst="rect">
            <a:avLst/>
          </a:prstGeom>
          <a:noFill/>
          <a:ln w="9525">
            <a:noFill/>
            <a:miter lim="800000"/>
            <a:headEnd/>
            <a:tailEnd/>
          </a:ln>
        </p:spPr>
        <p:txBody>
          <a:bodyPr>
            <a:spAutoFit/>
          </a:bodyPr>
          <a:lstStyle/>
          <a:p>
            <a:pPr indent="457200" algn="just"/>
            <a:r>
              <a:rPr lang="ru-RU" sz="1200" dirty="0"/>
              <a:t>Часть 2 статьи устанавливает повышенную ответственность за те же деяния, повлекшие по неосторожности тяжкие последствия. Понятие тяжкие последствия - оценочное и в большей степени определяется судебно-следственными органами. На практике к тяжким последствиям относят: причинение особо крупного материального ущерба вынужденным прекращением деятельности юридического или физического лица; причинение тяжкого и средней тяжести вреда здоровью людей или смерти и т.п.</a:t>
            </a:r>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компьютерной информации</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520716266"/>
      </p:ext>
    </p:extLst>
  </p:cSld>
  <p:clrMapOvr>
    <a:masterClrMapping/>
  </p:clrMapOvr>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Text Box 3"/>
          <p:cNvSpPr txBox="1">
            <a:spLocks noChangeArrowheads="1"/>
          </p:cNvSpPr>
          <p:nvPr/>
        </p:nvSpPr>
        <p:spPr bwMode="auto">
          <a:xfrm>
            <a:off x="900113" y="1844675"/>
            <a:ext cx="7697787" cy="173513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5028" name="Rectangle 12"/>
          <p:cNvSpPr>
            <a:spLocks noChangeArrowheads="1"/>
          </p:cNvSpPr>
          <p:nvPr/>
        </p:nvSpPr>
        <p:spPr bwMode="auto">
          <a:xfrm>
            <a:off x="251520" y="188912"/>
            <a:ext cx="8713093" cy="719808"/>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smtClean="0"/>
              <a:t>Нарушение правил эксплуатации средств хранения, обработки или передачи компьютерной информации </a:t>
            </a:r>
            <a:br>
              <a:rPr lang="ru-RU" sz="1200" b="1" dirty="0" smtClean="0"/>
            </a:br>
            <a:r>
              <a:rPr lang="ru-RU" sz="1200" b="1" dirty="0" smtClean="0"/>
              <a:t>и информационно-телекоммуникационных сетей</a:t>
            </a:r>
          </a:p>
          <a:p>
            <a:pPr algn="ctr" eaLnBrk="0" hangingPunct="0"/>
            <a:r>
              <a:rPr lang="ru-RU" sz="1200" b="1" dirty="0" smtClean="0"/>
              <a:t> (</a:t>
            </a:r>
            <a:r>
              <a:rPr lang="ru-RU" sz="1200" b="1" dirty="0"/>
              <a:t>ст. </a:t>
            </a:r>
            <a:r>
              <a:rPr lang="ru-RU" sz="1200" b="1" dirty="0" smtClean="0"/>
              <a:t>274 УК РФ)</a:t>
            </a:r>
            <a:endParaRPr lang="ru-RU" sz="1200" b="1" dirty="0"/>
          </a:p>
        </p:txBody>
      </p:sp>
      <p:sp>
        <p:nvSpPr>
          <p:cNvPr id="385029" name="Прямоугольник 4"/>
          <p:cNvSpPr>
            <a:spLocks noChangeArrowheads="1"/>
          </p:cNvSpPr>
          <p:nvPr/>
        </p:nvSpPr>
        <p:spPr bwMode="auto">
          <a:xfrm>
            <a:off x="0" y="980728"/>
            <a:ext cx="9144000" cy="5001369"/>
          </a:xfrm>
          <a:prstGeom prst="rect">
            <a:avLst/>
          </a:prstGeom>
          <a:noFill/>
          <a:ln w="9525">
            <a:noFill/>
            <a:miter lim="800000"/>
            <a:headEnd/>
            <a:tailEnd/>
          </a:ln>
        </p:spPr>
        <p:txBody>
          <a:bodyPr wrap="square">
            <a:spAutoFit/>
          </a:bodyPr>
          <a:lstStyle/>
          <a:p>
            <a:pPr indent="457200" algn="just"/>
            <a:r>
              <a:rPr lang="ru-RU" sz="1100" dirty="0"/>
              <a:t>Установление правил эксплуатации ЭВМ, системы ЭВМ или их сети обусловлено необходимостью обеспечения сохранности информации и компьютерного оборудования, возможностью длительного их использования интересах собственников и пользователей. Поэтому объектом данного преступления является безопасность пользования интеллектуальными и вещественными средствами вычислительной техники.</a:t>
            </a:r>
          </a:p>
          <a:p>
            <a:pPr indent="457200" algn="just"/>
            <a:endParaRPr lang="ru-RU" sz="1100" dirty="0"/>
          </a:p>
          <a:p>
            <a:pPr indent="457200" algn="just"/>
            <a:r>
              <a:rPr lang="ru-RU" sz="1100" dirty="0"/>
              <a:t>Объективная сторона преступления выражается в несоблюдении установленных правил эксплуатации ЭВМ, системы ЭВМ или их сети, либо в прямом нарушении данных правил. Таким образом, общественно опасное деяние может быть в форме действия или бездействия. </a:t>
            </a:r>
          </a:p>
          <a:p>
            <a:pPr indent="457200" algn="just"/>
            <a:endParaRPr lang="ru-RU" sz="1100" dirty="0"/>
          </a:p>
          <a:p>
            <a:pPr indent="457200" algn="just"/>
            <a:r>
              <a:rPr lang="ru-RU" sz="1100" dirty="0"/>
              <a:t>Статья 274 </a:t>
            </a:r>
            <a:r>
              <a:rPr lang="ru-RU" sz="1100" dirty="0" smtClean="0"/>
              <a:t>УК РФ </a:t>
            </a:r>
            <a:r>
              <a:rPr lang="ru-RU" sz="1100" dirty="0"/>
              <a:t>носит бланкетный характер, так как диспозиция ч. 1 статьи отсылает к правилам эксплуатации ЭВМ. </a:t>
            </a:r>
          </a:p>
          <a:p>
            <a:pPr indent="457200" algn="just"/>
            <a:endParaRPr lang="ru-RU" sz="1100" dirty="0"/>
          </a:p>
          <a:p>
            <a:pPr indent="457200" algn="just"/>
            <a:r>
              <a:rPr lang="ru-RU" sz="1100" dirty="0"/>
              <a:t>Правила эксплуатации определяются соответствующими нормативными актами. Нарушение их может быть представлено в виде физического и интеллектуального воздействия на ЭВМ, системы ЭВМ или их сети. </a:t>
            </a:r>
          </a:p>
          <a:p>
            <a:pPr indent="457200" algn="just"/>
            <a:endParaRPr lang="ru-RU" sz="1100" dirty="0"/>
          </a:p>
          <a:p>
            <a:pPr indent="457200" algn="just"/>
            <a:r>
              <a:rPr lang="ru-RU" sz="1100" dirty="0"/>
              <a:t>Под существенным вредом понимается утрата важной информации, необходимость длительного дорогостоящего ремонта ЭВМ, системы ЭВМ или их сети и т.п. Таким образом, определение качественных характеристик вреда - категория оценочная и зависит от величины материального вреда и любых других обстоятельств, которые судебно-следственные органы в каждом конкретном случае посчитают существенным.</a:t>
            </a:r>
          </a:p>
          <a:p>
            <a:pPr indent="457200" algn="just"/>
            <a:endParaRPr lang="ru-RU" sz="1100" dirty="0"/>
          </a:p>
          <a:p>
            <a:pPr indent="457200" algn="just"/>
            <a:r>
              <a:rPr lang="ru-RU" sz="1100" dirty="0"/>
              <a:t>Субъектом анализируемого преступления может быть вменяемое лицо, достигшее к моменту совершения общественно опасного деяния 16-летнего возраста и имеющее доступ к ЭВМ.</a:t>
            </a:r>
          </a:p>
          <a:p>
            <a:pPr indent="457200" algn="just"/>
            <a:endParaRPr lang="ru-RU" sz="1100" dirty="0"/>
          </a:p>
          <a:p>
            <a:pPr indent="457200" algn="just"/>
            <a:r>
              <a:rPr lang="ru-RU" sz="1100" dirty="0"/>
              <a:t>С субъективной стороны данное деяние характеризуется как умышленной виной, так и неосторожностью.</a:t>
            </a:r>
          </a:p>
          <a:p>
            <a:pPr indent="457200" algn="just"/>
            <a:endParaRPr lang="ru-RU" sz="1100" dirty="0"/>
          </a:p>
          <a:p>
            <a:pPr indent="457200" algn="just"/>
            <a:r>
              <a:rPr lang="ru-RU" sz="1100" dirty="0"/>
              <a:t>Мотивы и цель деятельности виновного на квалификацию не влияют, учитываются при индивидуализации наказания.</a:t>
            </a:r>
          </a:p>
          <a:p>
            <a:pPr indent="457200" algn="just"/>
            <a:endParaRPr lang="ru-RU" sz="1100" dirty="0"/>
          </a:p>
          <a:p>
            <a:pPr indent="457200" algn="just"/>
            <a:r>
              <a:rPr lang="ru-RU" sz="1100" dirty="0"/>
              <a:t>Квалифицированным признаком данного деяния является нарушение правил, повлекшее по неосторожности тяжкие последствия. В данном случае нарушение правил влечет безвозвратную утерю ценной информации, выход из строя особо важных государственных объектов, подключенных к сети ЭВМ, аварии, катастрофы и т.п.</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в сфере компьютерной информации</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908873720"/>
      </p:ext>
    </p:extLst>
  </p:cSld>
  <p:clrMapOvr>
    <a:masterClrMapping/>
  </p:clrMapOvr>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Text Box 3"/>
          <p:cNvSpPr txBox="1">
            <a:spLocks noChangeArrowheads="1"/>
          </p:cNvSpPr>
          <p:nvPr/>
        </p:nvSpPr>
        <p:spPr bwMode="auto">
          <a:xfrm>
            <a:off x="912813" y="1752600"/>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6052" name="Rectangle 11"/>
          <p:cNvSpPr>
            <a:spLocks noChangeArrowheads="1"/>
          </p:cNvSpPr>
          <p:nvPr/>
        </p:nvSpPr>
        <p:spPr bwMode="auto">
          <a:xfrm>
            <a:off x="0" y="188913"/>
            <a:ext cx="8964613" cy="503237"/>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a:t>Преступления против основ конституционного строя и безопасности государства</a:t>
            </a:r>
            <a:endParaRPr lang="ru-RU" sz="1600"/>
          </a:p>
          <a:p>
            <a:pPr algn="ctr" eaLnBrk="0" hangingPunct="0"/>
            <a:endParaRPr lang="ru-RU" b="1"/>
          </a:p>
        </p:txBody>
      </p:sp>
      <p:sp>
        <p:nvSpPr>
          <p:cNvPr id="386053" name="Прямоугольник 4"/>
          <p:cNvSpPr>
            <a:spLocks noChangeArrowheads="1"/>
          </p:cNvSpPr>
          <p:nvPr/>
        </p:nvSpPr>
        <p:spPr bwMode="auto">
          <a:xfrm>
            <a:off x="0" y="765175"/>
            <a:ext cx="9144000" cy="5509200"/>
          </a:xfrm>
          <a:prstGeom prst="rect">
            <a:avLst/>
          </a:prstGeom>
          <a:noFill/>
          <a:ln w="9525">
            <a:noFill/>
            <a:miter lim="800000"/>
            <a:headEnd/>
            <a:tailEnd/>
          </a:ln>
        </p:spPr>
        <p:txBody>
          <a:bodyPr>
            <a:spAutoFit/>
          </a:bodyPr>
          <a:lstStyle/>
          <a:p>
            <a:r>
              <a:rPr lang="ru-RU" sz="1600" dirty="0">
                <a:hlinkClick r:id="rId2" action="ppaction://hlinksldjump"/>
              </a:rPr>
              <a:t>Общие вопросы</a:t>
            </a:r>
            <a:endParaRPr lang="ru-RU" sz="1600" dirty="0"/>
          </a:p>
          <a:p>
            <a:endParaRPr lang="ru-RU" sz="1600" dirty="0"/>
          </a:p>
          <a:p>
            <a:r>
              <a:rPr lang="ru-RU" sz="1600" dirty="0">
                <a:hlinkClick r:id="rId3" action="ppaction://hlinksldjump"/>
              </a:rPr>
              <a:t>Государственная измена (ст. </a:t>
            </a:r>
            <a:r>
              <a:rPr lang="ru-RU" sz="1600" dirty="0" smtClean="0">
                <a:hlinkClick r:id="rId3" action="ppaction://hlinksldjump"/>
              </a:rPr>
              <a:t>275 УК РФ)</a:t>
            </a:r>
            <a:endParaRPr lang="ru-RU" sz="1600" dirty="0"/>
          </a:p>
          <a:p>
            <a:endParaRPr lang="ru-RU" sz="1600" dirty="0"/>
          </a:p>
          <a:p>
            <a:r>
              <a:rPr lang="ru-RU" sz="1600" dirty="0">
                <a:hlinkClick r:id="rId4" action="ppaction://hlinksldjump"/>
              </a:rPr>
              <a:t>Шпионаж (ст. </a:t>
            </a:r>
            <a:r>
              <a:rPr lang="ru-RU" sz="1600" dirty="0" smtClean="0">
                <a:hlinkClick r:id="rId4" action="ppaction://hlinksldjump"/>
              </a:rPr>
              <a:t>276 УК РФ)</a:t>
            </a:r>
            <a:endParaRPr lang="ru-RU" sz="1600" dirty="0"/>
          </a:p>
          <a:p>
            <a:endParaRPr lang="ru-RU" sz="1600" dirty="0"/>
          </a:p>
          <a:p>
            <a:r>
              <a:rPr lang="ru-RU" sz="1600" dirty="0">
                <a:hlinkClick r:id="rId5" action="ppaction://hlinksldjump"/>
              </a:rPr>
              <a:t>Посягательство на жизнь государственного или общественного деятеля (ст. </a:t>
            </a:r>
            <a:r>
              <a:rPr lang="ru-RU" sz="1600" dirty="0" smtClean="0">
                <a:hlinkClick r:id="rId5" action="ppaction://hlinksldjump"/>
              </a:rPr>
              <a:t>277 УК РФ)</a:t>
            </a:r>
            <a:endParaRPr lang="ru-RU" sz="1600" dirty="0"/>
          </a:p>
          <a:p>
            <a:endParaRPr lang="ru-RU" sz="1600" dirty="0"/>
          </a:p>
          <a:p>
            <a:r>
              <a:rPr lang="ru-RU" sz="1600" dirty="0">
                <a:hlinkClick r:id="rId6" action="ppaction://hlinksldjump"/>
              </a:rPr>
              <a:t>Насильственный захват власти или насильственное удержание власти (ст. </a:t>
            </a:r>
            <a:r>
              <a:rPr lang="ru-RU" sz="1600" dirty="0" smtClean="0">
                <a:hlinkClick r:id="rId6" action="ppaction://hlinksldjump"/>
              </a:rPr>
              <a:t>278 УК РФ)</a:t>
            </a:r>
            <a:endParaRPr lang="ru-RU" sz="1600" dirty="0"/>
          </a:p>
          <a:p>
            <a:endParaRPr lang="ru-RU" sz="1600" dirty="0"/>
          </a:p>
          <a:p>
            <a:r>
              <a:rPr lang="ru-RU" sz="1600" dirty="0">
                <a:hlinkClick r:id="rId7" action="ppaction://hlinksldjump"/>
              </a:rPr>
              <a:t>Вооруженный мятеж (ст. </a:t>
            </a:r>
            <a:r>
              <a:rPr lang="ru-RU" sz="1600" dirty="0" smtClean="0">
                <a:hlinkClick r:id="rId7" action="ppaction://hlinksldjump"/>
              </a:rPr>
              <a:t>279 УК РФ)</a:t>
            </a:r>
            <a:endParaRPr lang="ru-RU" sz="1600" dirty="0"/>
          </a:p>
          <a:p>
            <a:endParaRPr lang="ru-RU" sz="1600" dirty="0"/>
          </a:p>
          <a:p>
            <a:r>
              <a:rPr lang="ru-RU" sz="1600" dirty="0">
                <a:hlinkClick r:id="rId8" action="ppaction://hlinksldjump"/>
              </a:rPr>
              <a:t>Публичные призывы к </a:t>
            </a:r>
            <a:r>
              <a:rPr lang="ru-RU" sz="1600" dirty="0" smtClean="0">
                <a:hlinkClick r:id="rId8" action="ppaction://hlinksldjump"/>
              </a:rPr>
              <a:t>осуществлению экстремистской деятельности </a:t>
            </a:r>
            <a:r>
              <a:rPr lang="ru-RU" sz="1600" dirty="0">
                <a:hlinkClick r:id="rId8" action="ppaction://hlinksldjump"/>
              </a:rPr>
              <a:t>(ст. </a:t>
            </a:r>
            <a:r>
              <a:rPr lang="ru-RU" sz="1600" dirty="0" smtClean="0">
                <a:hlinkClick r:id="rId8" action="ppaction://hlinksldjump"/>
              </a:rPr>
              <a:t>280 УК РФ)</a:t>
            </a:r>
            <a:endParaRPr lang="ru-RU" sz="1600" dirty="0"/>
          </a:p>
          <a:p>
            <a:endParaRPr lang="ru-RU" sz="1600" dirty="0"/>
          </a:p>
          <a:p>
            <a:r>
              <a:rPr lang="ru-RU" sz="1600" dirty="0">
                <a:hlinkClick r:id="rId9" action="ppaction://hlinksldjump"/>
              </a:rPr>
              <a:t>Диверсия (ст. </a:t>
            </a:r>
            <a:r>
              <a:rPr lang="ru-RU" sz="1600" dirty="0" smtClean="0">
                <a:hlinkClick r:id="rId9" action="ppaction://hlinksldjump"/>
              </a:rPr>
              <a:t>281 УК РФ)</a:t>
            </a:r>
            <a:endParaRPr lang="ru-RU" sz="1600" dirty="0"/>
          </a:p>
          <a:p>
            <a:endParaRPr lang="ru-RU" sz="1600" dirty="0"/>
          </a:p>
          <a:p>
            <a:r>
              <a:rPr lang="ru-RU" sz="1600" dirty="0">
                <a:hlinkClick r:id="rId10" action="ppaction://hlinksldjump"/>
              </a:rPr>
              <a:t>Возбуждение </a:t>
            </a:r>
            <a:r>
              <a:rPr lang="ru-RU" sz="1600" dirty="0" smtClean="0">
                <a:hlinkClick r:id="rId10" action="ppaction://hlinksldjump"/>
              </a:rPr>
              <a:t>ненависти либо вражды, а равно унижение человеческого достоинства </a:t>
            </a:r>
            <a:r>
              <a:rPr lang="ru-RU" sz="1600" dirty="0">
                <a:hlinkClick r:id="rId10" action="ppaction://hlinksldjump"/>
              </a:rPr>
              <a:t>(ст. </a:t>
            </a:r>
            <a:r>
              <a:rPr lang="ru-RU" sz="1600" dirty="0" smtClean="0">
                <a:hlinkClick r:id="rId10" action="ppaction://hlinksldjump"/>
              </a:rPr>
              <a:t>282 УК РФ)</a:t>
            </a:r>
            <a:endParaRPr lang="ru-RU" sz="1600" dirty="0"/>
          </a:p>
          <a:p>
            <a:endParaRPr lang="ru-RU" sz="1600" dirty="0"/>
          </a:p>
          <a:p>
            <a:r>
              <a:rPr lang="ru-RU" sz="1600" dirty="0">
                <a:hlinkClick r:id="rId11" action="ppaction://hlinksldjump"/>
              </a:rPr>
              <a:t>Разглашение государственной тайны (ст. </a:t>
            </a:r>
            <a:r>
              <a:rPr lang="ru-RU" sz="1600" dirty="0" smtClean="0">
                <a:hlinkClick r:id="rId11" action="ppaction://hlinksldjump"/>
              </a:rPr>
              <a:t>283 УК РФ)</a:t>
            </a:r>
            <a:endParaRPr lang="ru-RU" sz="1600" dirty="0"/>
          </a:p>
          <a:p>
            <a:endParaRPr lang="ru-RU" sz="1600" dirty="0"/>
          </a:p>
          <a:p>
            <a:r>
              <a:rPr lang="ru-RU" sz="1600" dirty="0">
                <a:hlinkClick r:id="rId12" action="ppaction://hlinksldjump"/>
              </a:rPr>
              <a:t>Утрата документов, содержащих государственную тайну (ст. </a:t>
            </a:r>
            <a:r>
              <a:rPr lang="ru-RU" sz="1600" dirty="0" smtClean="0">
                <a:hlinkClick r:id="rId12" action="ppaction://hlinksldjump"/>
              </a:rPr>
              <a:t>284 УК РФ)</a:t>
            </a:r>
            <a:endParaRPr lang="ru-RU" sz="1600" dirty="0"/>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1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5" name="Управляющая кнопка: возврат 14">
            <a:hlinkClick r:id="rId1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79444826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graphicFrame>
        <p:nvGraphicFramePr>
          <p:cNvPr id="389135" name="Object 1039"/>
          <p:cNvGraphicFramePr>
            <a:graphicFrameLocks noChangeAspect="1"/>
          </p:cNvGraphicFramePr>
          <p:nvPr/>
        </p:nvGraphicFramePr>
        <p:xfrm>
          <a:off x="250825" y="1989138"/>
          <a:ext cx="485775" cy="914400"/>
        </p:xfrm>
        <a:graphic>
          <a:graphicData uri="http://schemas.openxmlformats.org/presentationml/2006/ole">
            <mc:AlternateContent xmlns:mc="http://schemas.openxmlformats.org/markup-compatibility/2006">
              <mc:Choice xmlns:v="urn:schemas-microsoft-com:vml" Requires="v">
                <p:oleObj spid="_x0000_s59430"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89138"/>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38" name="AutoShape 1042"/>
          <p:cNvSpPr>
            <a:spLocks noChangeArrowheads="1"/>
          </p:cNvSpPr>
          <p:nvPr/>
        </p:nvSpPr>
        <p:spPr bwMode="auto">
          <a:xfrm>
            <a:off x="900113" y="3200400"/>
            <a:ext cx="2681287" cy="2743200"/>
          </a:xfrm>
          <a:prstGeom prst="rightArrow">
            <a:avLst>
              <a:gd name="adj1" fmla="val 50000"/>
              <a:gd name="adj2" fmla="val 25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hangingPunct="0"/>
            <a:r>
              <a:rPr lang="ru-RU" b="1">
                <a:solidFill>
                  <a:srgbClr val="000000"/>
                </a:solidFill>
                <a:latin typeface="Arial Narrow" pitchFamily="34" charset="0"/>
              </a:rPr>
              <a:t>Преступное деяние</a:t>
            </a:r>
          </a:p>
        </p:txBody>
      </p:sp>
      <p:sp>
        <p:nvSpPr>
          <p:cNvPr id="59397" name="Rectangle 105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Объект преступления</a:t>
            </a:r>
          </a:p>
        </p:txBody>
      </p:sp>
      <p:sp>
        <p:nvSpPr>
          <p:cNvPr id="59398" name="Rectangle 1054"/>
          <p:cNvSpPr>
            <a:spLocks noChangeArrowheads="1"/>
          </p:cNvSpPr>
          <p:nvPr/>
        </p:nvSpPr>
        <p:spPr bwMode="auto">
          <a:xfrm>
            <a:off x="900113" y="2060575"/>
            <a:ext cx="7200900" cy="10080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i="1" dirty="0">
                <a:solidFill>
                  <a:schemeClr val="bg1"/>
                </a:solidFill>
              </a:rPr>
              <a:t>Объект преступления</a:t>
            </a:r>
            <a:r>
              <a:rPr lang="ru-RU" sz="1600" dirty="0">
                <a:solidFill>
                  <a:schemeClr val="bg1"/>
                </a:solidFill>
              </a:rPr>
              <a:t> - это охраняемые российским уголовным </a:t>
            </a:r>
          </a:p>
          <a:p>
            <a:pPr algn="ctr" eaLnBrk="0" hangingPunct="0"/>
            <a:r>
              <a:rPr lang="ru-RU" sz="1600" dirty="0">
                <a:solidFill>
                  <a:schemeClr val="bg1"/>
                </a:solidFill>
              </a:rPr>
              <a:t>законом общественные отношения, </a:t>
            </a:r>
          </a:p>
          <a:p>
            <a:pPr algn="ctr" eaLnBrk="0" hangingPunct="0"/>
            <a:r>
              <a:rPr lang="ru-RU" sz="1600" dirty="0">
                <a:solidFill>
                  <a:schemeClr val="bg1"/>
                </a:solidFill>
              </a:rPr>
              <a:t>которым причиняется вред в результате преступного деяния,</a:t>
            </a:r>
          </a:p>
          <a:p>
            <a:pPr algn="ctr" eaLnBrk="0" hangingPunct="0"/>
            <a:r>
              <a:rPr lang="ru-RU" sz="1600" dirty="0">
                <a:solidFill>
                  <a:schemeClr val="bg1"/>
                </a:solidFill>
              </a:rPr>
              <a:t> или создается угроза причинения вреда.</a:t>
            </a:r>
            <a:endParaRPr lang="ru-RU" sz="1600" b="1" dirty="0">
              <a:solidFill>
                <a:schemeClr val="bg1"/>
              </a:solidFill>
            </a:endParaRPr>
          </a:p>
        </p:txBody>
      </p:sp>
      <p:sp>
        <p:nvSpPr>
          <p:cNvPr id="64519" name="Rectangle 1056"/>
          <p:cNvSpPr>
            <a:spLocks noChangeArrowheads="1"/>
          </p:cNvSpPr>
          <p:nvPr/>
        </p:nvSpPr>
        <p:spPr bwMode="auto">
          <a:xfrm>
            <a:off x="3924300" y="3284538"/>
            <a:ext cx="4176713" cy="2592387"/>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sz="1600" dirty="0">
                <a:solidFill>
                  <a:srgbClr val="000000"/>
                </a:solidFill>
              </a:rPr>
              <a:t>Общественные отношения, охраняемые</a:t>
            </a:r>
          </a:p>
          <a:p>
            <a:pPr algn="ctr"/>
            <a:r>
              <a:rPr lang="ru-RU" sz="1600" dirty="0">
                <a:solidFill>
                  <a:srgbClr val="000000"/>
                </a:solidFill>
              </a:rPr>
              <a:t>уголовным законом (ст. 2 </a:t>
            </a:r>
            <a:r>
              <a:rPr lang="ru-RU" sz="1600" dirty="0" smtClean="0">
                <a:solidFill>
                  <a:srgbClr val="000000"/>
                </a:solidFill>
              </a:rPr>
              <a:t>УК РФ):</a:t>
            </a:r>
            <a:endParaRPr lang="ru-RU" sz="1600" dirty="0">
              <a:solidFill>
                <a:srgbClr val="000000"/>
              </a:solidFill>
            </a:endParaRPr>
          </a:p>
          <a:p>
            <a:pPr algn="ctr"/>
            <a:r>
              <a:rPr lang="ru-RU" sz="1600" dirty="0">
                <a:solidFill>
                  <a:srgbClr val="000000"/>
                </a:solidFill>
              </a:rPr>
              <a:t>Права и свободы человека и гражданина;</a:t>
            </a:r>
          </a:p>
          <a:p>
            <a:pPr algn="ctr"/>
            <a:r>
              <a:rPr lang="ru-RU" sz="1600" dirty="0">
                <a:solidFill>
                  <a:srgbClr val="000000"/>
                </a:solidFill>
              </a:rPr>
              <a:t>Собственность;</a:t>
            </a:r>
          </a:p>
          <a:p>
            <a:pPr algn="ctr"/>
            <a:r>
              <a:rPr lang="ru-RU" sz="1600" dirty="0">
                <a:solidFill>
                  <a:srgbClr val="000000"/>
                </a:solidFill>
              </a:rPr>
              <a:t>Общественный порядок </a:t>
            </a:r>
          </a:p>
          <a:p>
            <a:pPr algn="ctr"/>
            <a:r>
              <a:rPr lang="ru-RU" sz="1600" dirty="0">
                <a:solidFill>
                  <a:srgbClr val="000000"/>
                </a:solidFill>
              </a:rPr>
              <a:t>и общественная безопасность;</a:t>
            </a:r>
          </a:p>
          <a:p>
            <a:pPr algn="ctr"/>
            <a:r>
              <a:rPr lang="ru-RU" sz="1600" dirty="0">
                <a:solidFill>
                  <a:srgbClr val="000000"/>
                </a:solidFill>
              </a:rPr>
              <a:t>Окружающая среда (экология);</a:t>
            </a:r>
          </a:p>
          <a:p>
            <a:pPr algn="ctr"/>
            <a:r>
              <a:rPr lang="ru-RU" sz="1600" dirty="0">
                <a:solidFill>
                  <a:srgbClr val="000000"/>
                </a:solidFill>
              </a:rPr>
              <a:t>Основы конституционного строя России;</a:t>
            </a:r>
          </a:p>
          <a:p>
            <a:pPr algn="ctr"/>
            <a:r>
              <a:rPr lang="ru-RU" sz="1600" dirty="0">
                <a:solidFill>
                  <a:srgbClr val="000000"/>
                </a:solidFill>
              </a:rPr>
              <a:t>Мир и безопасность человечества.</a:t>
            </a:r>
          </a:p>
          <a:p>
            <a:pPr algn="ctr" eaLnBrk="0" hangingPunct="0"/>
            <a:endParaRPr lang="ru-RU" sz="1400" dirty="0">
              <a:solidFill>
                <a:srgbClr val="000000"/>
              </a:solidFill>
            </a:endParaRPr>
          </a:p>
        </p:txBody>
      </p:sp>
      <p:sp>
        <p:nvSpPr>
          <p:cNvPr id="12"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14">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4000"/>
                                  </p:stCondLst>
                                  <p:childTnLst>
                                    <p:set>
                                      <p:cBhvr>
                                        <p:cTn id="6" dur="1" fill="hold">
                                          <p:stCondLst>
                                            <p:cond delay="0"/>
                                          </p:stCondLst>
                                        </p:cTn>
                                        <p:tgtEl>
                                          <p:spTgt spid="64519"/>
                                        </p:tgtEl>
                                        <p:attrNameLst>
                                          <p:attrName>style.visibility</p:attrName>
                                        </p:attrNameLst>
                                      </p:cBhvr>
                                      <p:to>
                                        <p:strVal val="visible"/>
                                      </p:to>
                                    </p:set>
                                    <p:animEffect transition="in" filter="fade">
                                      <p:cBhvr>
                                        <p:cTn id="7" dur="1000"/>
                                        <p:tgtEl>
                                          <p:spTgt spid="64519"/>
                                        </p:tgtEl>
                                      </p:cBhvr>
                                    </p:animEffect>
                                    <p:anim calcmode="lin" valueType="num">
                                      <p:cBhvr>
                                        <p:cTn id="8" dur="1000" fill="hold"/>
                                        <p:tgtEl>
                                          <p:spTgt spid="64519"/>
                                        </p:tgtEl>
                                        <p:attrNameLst>
                                          <p:attrName>ppt_x</p:attrName>
                                        </p:attrNameLst>
                                      </p:cBhvr>
                                      <p:tavLst>
                                        <p:tav tm="0">
                                          <p:val>
                                            <p:strVal val="#ppt_x"/>
                                          </p:val>
                                        </p:tav>
                                        <p:tav tm="100000">
                                          <p:val>
                                            <p:strVal val="#ppt_x"/>
                                          </p:val>
                                        </p:tav>
                                      </p:tavLst>
                                    </p:anim>
                                    <p:anim calcmode="lin" valueType="num">
                                      <p:cBhvr>
                                        <p:cTn id="9" dur="1000" fill="hold"/>
                                        <p:tgtEl>
                                          <p:spTgt spid="64519"/>
                                        </p:tgtEl>
                                        <p:attrNameLst>
                                          <p:attrName>ppt_y</p:attrName>
                                        </p:attrNameLst>
                                      </p:cBhvr>
                                      <p:tavLst>
                                        <p:tav tm="0">
                                          <p:val>
                                            <p:strVal val="#ppt_y+.1"/>
                                          </p:val>
                                        </p:tav>
                                        <p:tav tm="100000">
                                          <p:val>
                                            <p:strVal val="#ppt_y"/>
                                          </p:val>
                                        </p:tav>
                                      </p:tavLst>
                                    </p:anim>
                                  </p:childTnLst>
                                </p:cTn>
                              </p:par>
                              <p:par>
                                <p:cTn id="10" presetID="17" presetClass="entr" presetSubtype="8" fill="hold" grpId="0" nodeType="withEffect">
                                  <p:stCondLst>
                                    <p:cond delay="2000"/>
                                  </p:stCondLst>
                                  <p:childTnLst>
                                    <p:set>
                                      <p:cBhvr>
                                        <p:cTn id="11" dur="1" fill="hold">
                                          <p:stCondLst>
                                            <p:cond delay="0"/>
                                          </p:stCondLst>
                                        </p:cTn>
                                        <p:tgtEl>
                                          <p:spTgt spid="389138"/>
                                        </p:tgtEl>
                                        <p:attrNameLst>
                                          <p:attrName>style.visibility</p:attrName>
                                        </p:attrNameLst>
                                      </p:cBhvr>
                                      <p:to>
                                        <p:strVal val="visible"/>
                                      </p:to>
                                    </p:set>
                                    <p:anim calcmode="lin" valueType="num">
                                      <p:cBhvr>
                                        <p:cTn id="12" dur="500" fill="hold"/>
                                        <p:tgtEl>
                                          <p:spTgt spid="389138"/>
                                        </p:tgtEl>
                                        <p:attrNameLst>
                                          <p:attrName>ppt_x</p:attrName>
                                        </p:attrNameLst>
                                      </p:cBhvr>
                                      <p:tavLst>
                                        <p:tav tm="0">
                                          <p:val>
                                            <p:strVal val="#ppt_x-#ppt_w/2"/>
                                          </p:val>
                                        </p:tav>
                                        <p:tav tm="100000">
                                          <p:val>
                                            <p:strVal val="#ppt_x"/>
                                          </p:val>
                                        </p:tav>
                                      </p:tavLst>
                                    </p:anim>
                                    <p:anim calcmode="lin" valueType="num">
                                      <p:cBhvr>
                                        <p:cTn id="13" dur="500" fill="hold"/>
                                        <p:tgtEl>
                                          <p:spTgt spid="389138"/>
                                        </p:tgtEl>
                                        <p:attrNameLst>
                                          <p:attrName>ppt_y</p:attrName>
                                        </p:attrNameLst>
                                      </p:cBhvr>
                                      <p:tavLst>
                                        <p:tav tm="0">
                                          <p:val>
                                            <p:strVal val="#ppt_y"/>
                                          </p:val>
                                        </p:tav>
                                        <p:tav tm="100000">
                                          <p:val>
                                            <p:strVal val="#ppt_y"/>
                                          </p:val>
                                        </p:tav>
                                      </p:tavLst>
                                    </p:anim>
                                    <p:anim calcmode="lin" valueType="num">
                                      <p:cBhvr>
                                        <p:cTn id="14" dur="500" fill="hold"/>
                                        <p:tgtEl>
                                          <p:spTgt spid="389138"/>
                                        </p:tgtEl>
                                        <p:attrNameLst>
                                          <p:attrName>ppt_w</p:attrName>
                                        </p:attrNameLst>
                                      </p:cBhvr>
                                      <p:tavLst>
                                        <p:tav tm="0">
                                          <p:val>
                                            <p:fltVal val="0"/>
                                          </p:val>
                                        </p:tav>
                                        <p:tav tm="100000">
                                          <p:val>
                                            <p:strVal val="#ppt_w"/>
                                          </p:val>
                                        </p:tav>
                                      </p:tavLst>
                                    </p:anim>
                                    <p:anim calcmode="lin" valueType="num">
                                      <p:cBhvr>
                                        <p:cTn id="15" dur="500" fill="hold"/>
                                        <p:tgtEl>
                                          <p:spTgt spid="389138"/>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0"/>
                            </p:stCondLst>
                            <p:childTnLst>
                              <p:par>
                                <p:cTn id="17" presetID="15" presetClass="entr" presetSubtype="0" fill="hold" nodeType="afterEffect">
                                  <p:stCondLst>
                                    <p:cond delay="0"/>
                                  </p:stCondLst>
                                  <p:childTnLst>
                                    <p:set>
                                      <p:cBhvr>
                                        <p:cTn id="18" dur="1" fill="hold">
                                          <p:stCondLst>
                                            <p:cond delay="0"/>
                                          </p:stCondLst>
                                        </p:cTn>
                                        <p:tgtEl>
                                          <p:spTgt spid="389135"/>
                                        </p:tgtEl>
                                        <p:attrNameLst>
                                          <p:attrName>style.visibility</p:attrName>
                                        </p:attrNameLst>
                                      </p:cBhvr>
                                      <p:to>
                                        <p:strVal val="visible"/>
                                      </p:to>
                                    </p:set>
                                    <p:anim calcmode="lin" valueType="num">
                                      <p:cBhvr>
                                        <p:cTn id="19" dur="1000" fill="hold"/>
                                        <p:tgtEl>
                                          <p:spTgt spid="389135"/>
                                        </p:tgtEl>
                                        <p:attrNameLst>
                                          <p:attrName>ppt_w</p:attrName>
                                        </p:attrNameLst>
                                      </p:cBhvr>
                                      <p:tavLst>
                                        <p:tav tm="0">
                                          <p:val>
                                            <p:fltVal val="0"/>
                                          </p:val>
                                        </p:tav>
                                        <p:tav tm="100000">
                                          <p:val>
                                            <p:strVal val="#ppt_w"/>
                                          </p:val>
                                        </p:tav>
                                      </p:tavLst>
                                    </p:anim>
                                    <p:anim calcmode="lin" valueType="num">
                                      <p:cBhvr>
                                        <p:cTn id="20" dur="1000" fill="hold"/>
                                        <p:tgtEl>
                                          <p:spTgt spid="389135"/>
                                        </p:tgtEl>
                                        <p:attrNameLst>
                                          <p:attrName>ppt_h</p:attrName>
                                        </p:attrNameLst>
                                      </p:cBhvr>
                                      <p:tavLst>
                                        <p:tav tm="0">
                                          <p:val>
                                            <p:fltVal val="0"/>
                                          </p:val>
                                        </p:tav>
                                        <p:tav tm="100000">
                                          <p:val>
                                            <p:strVal val="#ppt_h"/>
                                          </p:val>
                                        </p:tav>
                                      </p:tavLst>
                                    </p:anim>
                                    <p:anim calcmode="lin" valueType="num">
                                      <p:cBhvr>
                                        <p:cTn id="21" dur="1000" fill="hold"/>
                                        <p:tgtEl>
                                          <p:spTgt spid="38913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891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8" grpId="0" animBg="1" autoUpdateAnimBg="0"/>
      <p:bldP spid="64519" grpId="0" animBg="1"/>
    </p:bld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Text Box 5"/>
          <p:cNvSpPr txBox="1">
            <a:spLocks noChangeArrowheads="1"/>
          </p:cNvSpPr>
          <p:nvPr/>
        </p:nvSpPr>
        <p:spPr bwMode="auto">
          <a:xfrm>
            <a:off x="900113" y="1773238"/>
            <a:ext cx="7697787" cy="4838700"/>
          </a:xfrm>
          <a:prstGeom prst="rect">
            <a:avLst/>
          </a:prstGeom>
          <a:noFill/>
          <a:ln w="9525">
            <a:noFill/>
            <a:miter lim="800000"/>
            <a:headEnd/>
            <a:tailEnd/>
          </a:ln>
        </p:spPr>
        <p:txBody>
          <a:bodyPr/>
          <a:lstStyle/>
          <a:p>
            <a:pPr algn="just" eaLnBrk="0" hangingPunct="0">
              <a:spcBef>
                <a:spcPct val="50000"/>
              </a:spcBef>
            </a:pPr>
            <a:endParaRPr lang="ru-RU" sz="2000">
              <a:latin typeface="Arial Narrow" pitchFamily="34" charset="0"/>
            </a:endParaRPr>
          </a:p>
        </p:txBody>
      </p:sp>
      <p:sp>
        <p:nvSpPr>
          <p:cNvPr id="387076"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a:t>Общие вопросы</a:t>
            </a:r>
          </a:p>
        </p:txBody>
      </p:sp>
      <p:sp>
        <p:nvSpPr>
          <p:cNvPr id="387077" name="Прямоугольник 5"/>
          <p:cNvSpPr>
            <a:spLocks noChangeArrowheads="1"/>
          </p:cNvSpPr>
          <p:nvPr/>
        </p:nvSpPr>
        <p:spPr bwMode="auto">
          <a:xfrm>
            <a:off x="0" y="836613"/>
            <a:ext cx="9144000" cy="4662815"/>
          </a:xfrm>
          <a:prstGeom prst="rect">
            <a:avLst/>
          </a:prstGeom>
          <a:noFill/>
          <a:ln w="9525">
            <a:noFill/>
            <a:miter lim="800000"/>
            <a:headEnd/>
            <a:tailEnd/>
          </a:ln>
        </p:spPr>
        <p:txBody>
          <a:bodyPr>
            <a:spAutoFit/>
          </a:bodyPr>
          <a:lstStyle/>
          <a:p>
            <a:pPr indent="457200" algn="just"/>
            <a:r>
              <a:rPr lang="ru-RU" sz="1100" dirty="0"/>
              <a:t>Данная глава содержит 10 составов преступлений (ст. 275-284 </a:t>
            </a:r>
            <a:r>
              <a:rPr lang="ru-RU" sz="1100" dirty="0" smtClean="0"/>
              <a:t>УК РФ). </a:t>
            </a:r>
            <a:r>
              <a:rPr lang="ru-RU" sz="1100" dirty="0"/>
              <a:t>Для краткости их можно именовать, как и ранее, государственными преступлениями.</a:t>
            </a:r>
          </a:p>
          <a:p>
            <a:pPr indent="457200" algn="just"/>
            <a:endParaRPr lang="ru-RU" sz="1100" dirty="0"/>
          </a:p>
          <a:p>
            <a:pPr indent="457200" algn="just"/>
            <a:r>
              <a:rPr lang="ru-RU" sz="1100" dirty="0"/>
              <a:t>Родовым объектом этих преступлений согласно разделу Х </a:t>
            </a:r>
            <a:r>
              <a:rPr lang="ru-RU" sz="1100" dirty="0" smtClean="0"/>
              <a:t>УК РФ </a:t>
            </a:r>
            <a:r>
              <a:rPr lang="ru-RU" sz="1100" dirty="0"/>
              <a:t>считается государственная власть. Видовым объектом согласно главе 29 </a:t>
            </a:r>
            <a:r>
              <a:rPr lang="ru-RU" sz="1100" dirty="0" smtClean="0"/>
              <a:t>УК РФ </a:t>
            </a:r>
            <a:r>
              <a:rPr lang="ru-RU" sz="1100" dirty="0"/>
              <a:t>являются основы конституционного строя и безопасность государства (взаимосвязанные понятия).</a:t>
            </a:r>
          </a:p>
          <a:p>
            <a:pPr indent="457200" algn="just"/>
            <a:endParaRPr lang="ru-RU" sz="1100" dirty="0"/>
          </a:p>
          <a:p>
            <a:pPr indent="457200" algn="just"/>
            <a:r>
              <a:rPr lang="ru-RU" sz="1100" dirty="0"/>
              <a:t>Основы конституционного строя РФ определены в главе 1 Конституции РФ, закрепляющей исходные принципы экономических отношений, политической системы, статуса личности, общественного и государственного строя.</a:t>
            </a:r>
          </a:p>
          <a:p>
            <a:pPr indent="457200" algn="just"/>
            <a:endParaRPr lang="ru-RU" sz="1100" dirty="0"/>
          </a:p>
          <a:p>
            <a:pPr indent="457200" algn="just"/>
            <a:r>
              <a:rPr lang="ru-RU" sz="1100" dirty="0"/>
              <a:t>Безопасность государства - это часть национальной безопасности РФ (наряду с безопасностью личности и общества), представляющая собой состояние защищенности конституционного строя, суверенитета, обороноспособности, территориальной целостности и других жизненно важных интересов РФ от внешних и внутренних угроз.</a:t>
            </a:r>
          </a:p>
          <a:p>
            <a:pPr indent="457200" algn="just"/>
            <a:endParaRPr lang="ru-RU" sz="1100" dirty="0"/>
          </a:p>
          <a:p>
            <a:pPr indent="457200" algn="just"/>
            <a:r>
              <a:rPr lang="ru-RU" sz="1100" dirty="0"/>
              <a:t>Непосредственные объекты государственных преступлений определяют деление этих преступлений на следующие группы: </a:t>
            </a:r>
          </a:p>
          <a:p>
            <a:pPr indent="457200" algn="just"/>
            <a:r>
              <a:rPr lang="ru-RU" sz="1100" dirty="0"/>
              <a:t>Преступления, посягающие на внешнюю безопасность РФ (государственная измена -ст. 275 </a:t>
            </a:r>
            <a:r>
              <a:rPr lang="ru-RU" sz="1100" dirty="0" smtClean="0"/>
              <a:t>УК РФ, </a:t>
            </a:r>
            <a:r>
              <a:rPr lang="ru-RU" sz="1100" dirty="0"/>
              <a:t>шпионаж - ст. 276 </a:t>
            </a:r>
            <a:r>
              <a:rPr lang="ru-RU" sz="1100" dirty="0" smtClean="0"/>
              <a:t>УК РФ); </a:t>
            </a:r>
            <a:endParaRPr lang="ru-RU" sz="1100" dirty="0"/>
          </a:p>
          <a:p>
            <a:pPr indent="457200" algn="just"/>
            <a:r>
              <a:rPr lang="ru-RU" sz="1100" dirty="0"/>
              <a:t>Преступления, посягающие на конституционные основы политической системы РФ (посягательство на жизнь государственного или общественного деятеля - ст. 277 </a:t>
            </a:r>
            <a:r>
              <a:rPr lang="ru-RU" sz="1100" dirty="0" smtClean="0"/>
              <a:t>УК РФ, </a:t>
            </a:r>
            <a:r>
              <a:rPr lang="ru-RU" sz="1100" dirty="0"/>
              <a:t>насильственный захват власти или насильственное удержание власти - ст. 278 </a:t>
            </a:r>
            <a:r>
              <a:rPr lang="ru-RU" sz="1100" dirty="0" smtClean="0"/>
              <a:t>УК РФ, </a:t>
            </a:r>
            <a:r>
              <a:rPr lang="ru-RU" sz="1100" dirty="0"/>
              <a:t>вооруженный мятеж - ст. 279 </a:t>
            </a:r>
            <a:r>
              <a:rPr lang="ru-RU" sz="1100" dirty="0" smtClean="0"/>
              <a:t>УК РФ, </a:t>
            </a:r>
            <a:r>
              <a:rPr lang="ru-RU" sz="1100" dirty="0"/>
              <a:t>публичные призывы к </a:t>
            </a:r>
            <a:r>
              <a:rPr lang="ru-RU" sz="1100" dirty="0" smtClean="0"/>
              <a:t>осуществлению экстремистской деятельности- </a:t>
            </a:r>
            <a:r>
              <a:rPr lang="ru-RU" sz="1100" dirty="0"/>
              <a:t>ст. 280 </a:t>
            </a:r>
            <a:r>
              <a:rPr lang="ru-RU" sz="1100" dirty="0" smtClean="0"/>
              <a:t>УК РФ); </a:t>
            </a:r>
            <a:endParaRPr lang="ru-RU" sz="1100" dirty="0"/>
          </a:p>
          <a:p>
            <a:pPr indent="457200" algn="just"/>
            <a:r>
              <a:rPr lang="ru-RU" sz="1100" dirty="0"/>
              <a:t>Преступления, посягающие на экономическую безопасность и обороноспособность РФ (диверсия - ст. 281 </a:t>
            </a:r>
            <a:r>
              <a:rPr lang="ru-RU" sz="1100" dirty="0" smtClean="0"/>
              <a:t>УК РФ); </a:t>
            </a:r>
            <a:endParaRPr lang="ru-RU" sz="1100" dirty="0"/>
          </a:p>
          <a:p>
            <a:pPr indent="457200" algn="just"/>
            <a:r>
              <a:rPr lang="ru-RU" sz="1100" dirty="0"/>
              <a:t>Преступления, посягающие на </a:t>
            </a:r>
            <a:r>
              <a:rPr lang="ru-RU" sz="1100" dirty="0" smtClean="0"/>
              <a:t>конституционные основы национальных, расовых и религиозных отношений в РФ (</a:t>
            </a:r>
            <a:r>
              <a:rPr lang="ru-RU" sz="1100" dirty="0"/>
              <a:t>возбуждение национально-расовой или религиозной вражды - ст. 282 </a:t>
            </a:r>
            <a:r>
              <a:rPr lang="ru-RU" sz="1100" dirty="0" smtClean="0"/>
              <a:t>УК РФ); </a:t>
            </a:r>
            <a:endParaRPr lang="ru-RU" sz="1100" dirty="0"/>
          </a:p>
          <a:p>
            <a:pPr indent="457200" algn="just"/>
            <a:r>
              <a:rPr lang="ru-RU" sz="1100" dirty="0"/>
              <a:t>Преступления, посягающие на сохранность государственной тайны РФ (разглашение государственной тайны - ст. 283 </a:t>
            </a:r>
            <a:r>
              <a:rPr lang="ru-RU" sz="1100" dirty="0" smtClean="0"/>
              <a:t>УК РФ </a:t>
            </a:r>
            <a:r>
              <a:rPr lang="ru-RU" sz="1100" dirty="0"/>
              <a:t>и утрата документов, содержащих государственную тайну - ст. 284 </a:t>
            </a:r>
            <a:r>
              <a:rPr lang="ru-RU" sz="1100" dirty="0" smtClean="0"/>
              <a:t>УК РФ). </a:t>
            </a:r>
            <a:endParaRPr lang="ru-RU" sz="1100" dirty="0"/>
          </a:p>
          <a:p>
            <a:pPr indent="457200" algn="just"/>
            <a:r>
              <a:rPr lang="ru-RU" sz="1100" dirty="0"/>
              <a:t>Преступления против основ конституционного строя и безопасности государства отличает их направленность на соответствующий объект. Эта направленность определяется как объективными, так и субъективными признаками деяния и отражает строго определенную связь субъекта с объектом, точное установление которой - необходимое условие правильной квалификации государственных преступлений.</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136502076"/>
      </p:ext>
    </p:extLst>
  </p:cSld>
  <p:clrMapOvr>
    <a:masterClrMapping/>
  </p:clrMapOvr>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Text Box 2"/>
          <p:cNvSpPr txBox="1">
            <a:spLocks noChangeArrowheads="1"/>
          </p:cNvSpPr>
          <p:nvPr/>
        </p:nvSpPr>
        <p:spPr bwMode="auto">
          <a:xfrm>
            <a:off x="914400" y="1066800"/>
            <a:ext cx="7162800" cy="457200"/>
          </a:xfrm>
          <a:prstGeom prst="rect">
            <a:avLst/>
          </a:prstGeom>
          <a:noFill/>
          <a:ln w="9525">
            <a:noFill/>
            <a:miter lim="800000"/>
            <a:headEnd/>
            <a:tailEnd/>
          </a:ln>
        </p:spPr>
        <p:txBody>
          <a:bodyPr>
            <a:spAutoFit/>
          </a:bodyPr>
          <a:lstStyle/>
          <a:p>
            <a:pPr eaLnBrk="0" hangingPunct="0">
              <a:spcBef>
                <a:spcPct val="50000"/>
              </a:spcBef>
            </a:pPr>
            <a:endParaRPr lang="ru-RU" sz="2400" b="1">
              <a:latin typeface="Arial Narrow" pitchFamily="34" charset="0"/>
            </a:endParaRPr>
          </a:p>
        </p:txBody>
      </p:sp>
      <p:sp>
        <p:nvSpPr>
          <p:cNvPr id="388100" name="Text Box 4"/>
          <p:cNvSpPr txBox="1">
            <a:spLocks noChangeArrowheads="1"/>
          </p:cNvSpPr>
          <p:nvPr/>
        </p:nvSpPr>
        <p:spPr bwMode="auto">
          <a:xfrm>
            <a:off x="900113" y="1844675"/>
            <a:ext cx="7697787" cy="10048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8101" name="Rectangle 12"/>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Государственная измена (ст. </a:t>
            </a:r>
            <a:r>
              <a:rPr lang="ru-RU" b="1" dirty="0" smtClean="0"/>
              <a:t>275 УК РФ)</a:t>
            </a:r>
            <a:endParaRPr lang="ru-RU" b="1" dirty="0"/>
          </a:p>
        </p:txBody>
      </p:sp>
      <p:sp>
        <p:nvSpPr>
          <p:cNvPr id="388102" name="Прямоугольник 5"/>
          <p:cNvSpPr>
            <a:spLocks noChangeArrowheads="1"/>
          </p:cNvSpPr>
          <p:nvPr/>
        </p:nvSpPr>
        <p:spPr bwMode="auto">
          <a:xfrm>
            <a:off x="0" y="765175"/>
            <a:ext cx="9144000" cy="5170646"/>
          </a:xfrm>
          <a:prstGeom prst="rect">
            <a:avLst/>
          </a:prstGeom>
          <a:noFill/>
          <a:ln w="9525">
            <a:noFill/>
            <a:miter lim="800000"/>
            <a:headEnd/>
            <a:tailEnd/>
          </a:ln>
        </p:spPr>
        <p:txBody>
          <a:bodyPr>
            <a:spAutoFit/>
          </a:bodyPr>
          <a:lstStyle/>
          <a:p>
            <a:pPr indent="457200" algn="just"/>
            <a:r>
              <a:rPr lang="ru-RU" sz="1100" dirty="0"/>
              <a:t>Государственная измена фактически представляет собой своеобразную форму соучастия гражданина РФ во враждебной деятельности представителей иностранных государств и иностранных организаций против России. Совершение государственной измены выражается в оказании гражданином РФ информационной либо иной помощи иностранному государству, иностранной организации или их представителям в проведении враждебной деятельности в ущерб внешней безопасности РФ (безопасности от внешних угроз).</a:t>
            </a:r>
          </a:p>
          <a:p>
            <a:pPr indent="457200" algn="just"/>
            <a:endParaRPr lang="ru-RU" sz="1100" dirty="0"/>
          </a:p>
          <a:p>
            <a:pPr indent="457200" algn="just"/>
            <a:r>
              <a:rPr lang="ru-RU" sz="1100" dirty="0"/>
              <a:t>Иностранное государство в качестве адресата государственной измены подразумевается в целом или в лице его органов, прежде всего - спецслужб.</a:t>
            </a:r>
          </a:p>
          <a:p>
            <a:pPr indent="457200" algn="just"/>
            <a:endParaRPr lang="ru-RU" sz="1100" dirty="0"/>
          </a:p>
          <a:p>
            <a:pPr indent="457200" algn="just"/>
            <a:r>
              <a:rPr lang="ru-RU" sz="1100" dirty="0"/>
              <a:t>Иностранная организация - государственная, межгосударственная и негосударственная зарубежная организация.</a:t>
            </a:r>
          </a:p>
          <a:p>
            <a:pPr indent="457200" algn="just"/>
            <a:endParaRPr lang="ru-RU" sz="1100" dirty="0"/>
          </a:p>
          <a:p>
            <a:pPr indent="457200" algn="just"/>
            <a:r>
              <a:rPr lang="ru-RU" sz="1100" dirty="0"/>
              <a:t>Представитель иностранного государства или иностранной организации - официальное или неофициальное лицо, уполномоченное действовать в их интересах. Например, руководитель или сотрудник государственного органа, руководитель, сотрудник или член организации либо иное лицо, выполняющие поручение этих структур.</a:t>
            </a:r>
          </a:p>
          <a:p>
            <a:pPr indent="457200" algn="just"/>
            <a:endParaRPr lang="ru-RU" sz="1100" dirty="0"/>
          </a:p>
          <a:p>
            <a:pPr indent="457200" algn="just"/>
            <a:r>
              <a:rPr lang="ru-RU" sz="1100" dirty="0"/>
              <a:t>С объективной стороны совершение государственной измены предусмотрено в трех формах: 1) шпионаж; 2) выдача государственной тайны; 3) иное наказание помощи иностранному государству, иностранной организации или их представителям в проведении враждебной деятельности в ущерб внешней безопасности РФ.</a:t>
            </a:r>
          </a:p>
          <a:p>
            <a:pPr indent="457200" algn="just"/>
            <a:endParaRPr lang="ru-RU" sz="1100" dirty="0"/>
          </a:p>
          <a:p>
            <a:pPr indent="457200" algn="just"/>
            <a:r>
              <a:rPr lang="ru-RU" sz="1100" dirty="0"/>
              <a:t>Измена в форме шпионажа по объективным признакам не отличается от шпионажа - самостоятельного преступления (см. анализ ст. 276 </a:t>
            </a:r>
            <a:r>
              <a:rPr lang="ru-RU" sz="1100" dirty="0" smtClean="0"/>
              <a:t>УК РФ). </a:t>
            </a:r>
            <a:r>
              <a:rPr lang="ru-RU" sz="1100" dirty="0"/>
              <a:t>Их различие - по субъекту: измену в форме шпионажа совершает гражданин РФ, а шпионаж по ст. </a:t>
            </a:r>
            <a:r>
              <a:rPr lang="ru-RU" sz="1100" dirty="0" smtClean="0"/>
              <a:t>276 УК РФ </a:t>
            </a:r>
            <a:r>
              <a:rPr lang="ru-RU" sz="1100" dirty="0"/>
              <a:t>- иностранный гражданин или лицо без гражданства.</a:t>
            </a:r>
          </a:p>
          <a:p>
            <a:pPr indent="457200" algn="just"/>
            <a:endParaRPr lang="ru-RU" sz="1100" dirty="0"/>
          </a:p>
          <a:p>
            <a:pPr indent="457200" algn="just"/>
            <a:r>
              <a:rPr lang="ru-RU" sz="1100" dirty="0"/>
              <a:t>Измена в форме выдачи государственной тайны заключается в сообщении или передаче соответствующих сведений (предметов) представителю иностранного государства или иностранной организации.</a:t>
            </a:r>
          </a:p>
          <a:p>
            <a:pPr indent="457200" algn="just"/>
            <a:endParaRPr lang="ru-RU" sz="1100" dirty="0"/>
          </a:p>
          <a:p>
            <a:pPr indent="457200" algn="just"/>
            <a:r>
              <a:rPr lang="ru-RU" sz="1100" dirty="0"/>
              <a:t>В отличие от измены в форме шпионажа выдача совершается, во-первых, в отношении сведений, которыми лицо располагало по службе или работе, но не собирало и не получило их от другого лица для передачи указанным адресатам. Во-вторых, предметом выдачи являются только сведения, составляющие государственную тайну.</a:t>
            </a:r>
          </a:p>
          <a:p>
            <a:pPr indent="457200" algn="just"/>
            <a:endParaRPr lang="ru-RU" sz="1100" dirty="0"/>
          </a:p>
        </p:txBody>
      </p:sp>
      <p:sp>
        <p:nvSpPr>
          <p:cNvPr id="12"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4"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034251732"/>
      </p:ext>
    </p:extLst>
  </p:cSld>
  <p:clrMapOvr>
    <a:masterClrMapping/>
  </p:clrMapOvr>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Text Box 2"/>
          <p:cNvSpPr txBox="1">
            <a:spLocks noChangeArrowheads="1"/>
          </p:cNvSpPr>
          <p:nvPr/>
        </p:nvSpPr>
        <p:spPr bwMode="auto">
          <a:xfrm>
            <a:off x="914400" y="1066800"/>
            <a:ext cx="7162800" cy="457200"/>
          </a:xfrm>
          <a:prstGeom prst="rect">
            <a:avLst/>
          </a:prstGeom>
          <a:noFill/>
          <a:ln w="9525">
            <a:noFill/>
            <a:miter lim="800000"/>
            <a:headEnd/>
            <a:tailEnd/>
          </a:ln>
        </p:spPr>
        <p:txBody>
          <a:bodyPr>
            <a:spAutoFit/>
          </a:bodyPr>
          <a:lstStyle/>
          <a:p>
            <a:pPr eaLnBrk="0" hangingPunct="0">
              <a:spcBef>
                <a:spcPct val="50000"/>
              </a:spcBef>
            </a:pPr>
            <a:endParaRPr lang="ru-RU" sz="2400" b="1">
              <a:latin typeface="Arial Narrow" pitchFamily="34" charset="0"/>
            </a:endParaRPr>
          </a:p>
        </p:txBody>
      </p:sp>
      <p:sp>
        <p:nvSpPr>
          <p:cNvPr id="389124" name="Text Box 4"/>
          <p:cNvSpPr txBox="1">
            <a:spLocks noChangeArrowheads="1"/>
          </p:cNvSpPr>
          <p:nvPr/>
        </p:nvSpPr>
        <p:spPr bwMode="auto">
          <a:xfrm>
            <a:off x="900113" y="1844675"/>
            <a:ext cx="7697787" cy="10048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89125" name="Прямоугольник 5"/>
          <p:cNvSpPr>
            <a:spLocks noChangeArrowheads="1"/>
          </p:cNvSpPr>
          <p:nvPr/>
        </p:nvSpPr>
        <p:spPr bwMode="auto">
          <a:xfrm>
            <a:off x="0" y="549275"/>
            <a:ext cx="9144000" cy="5262563"/>
          </a:xfrm>
          <a:prstGeom prst="rect">
            <a:avLst/>
          </a:prstGeom>
          <a:noFill/>
          <a:ln w="9525">
            <a:noFill/>
            <a:miter lim="800000"/>
            <a:headEnd/>
            <a:tailEnd/>
          </a:ln>
        </p:spPr>
        <p:txBody>
          <a:bodyPr>
            <a:spAutoFit/>
          </a:bodyPr>
          <a:lstStyle/>
          <a:p>
            <a:pPr indent="457200" algn="just"/>
            <a:r>
              <a:rPr lang="ru-RU" sz="1200" dirty="0"/>
              <a:t>Государственная тайна - это защищаемые государством сведения в области его военной, внешнеполитической, экономической, разведывательной, контрразведывательной и оперативно-розыскной деятельности, распространение которых может нанести ущерб безопасности РФ. Перечень этих сведений предусмотрен Законом РФ "О государственной тайне", а конкретизированный перечень по представлению Правительства утверждает Президент РФ. Установлено три степени секретности сведений: "особой важности"; "совершенно секретно"; "секретно".</a:t>
            </a:r>
          </a:p>
          <a:p>
            <a:pPr indent="457200" algn="just"/>
            <a:endParaRPr lang="ru-RU" sz="1200" dirty="0"/>
          </a:p>
          <a:p>
            <a:pPr indent="457200" algn="just"/>
            <a:r>
              <a:rPr lang="ru-RU" sz="1200" dirty="0"/>
              <a:t>Выдача признается оконченным преступлением с момента, когда сведения, составляющие государственную тайну, стали достоянием представителя иностранного государства или иностранной организации.</a:t>
            </a:r>
          </a:p>
          <a:p>
            <a:pPr indent="457200" algn="just"/>
            <a:endParaRPr lang="ru-RU" sz="1200" dirty="0"/>
          </a:p>
          <a:p>
            <a:pPr indent="457200" algn="just"/>
            <a:r>
              <a:rPr lang="ru-RU" sz="1200" dirty="0"/>
              <a:t>Для ответственности за измену в форме выдачи обязательно осознание лицом характера сведений в смысле их относимости к государственной тайне, а также характера адресата - иностранное государство, иностранная организация или их представители.</a:t>
            </a:r>
          </a:p>
          <a:p>
            <a:pPr indent="457200" algn="just"/>
            <a:endParaRPr lang="ru-RU" sz="1200" dirty="0"/>
          </a:p>
          <a:p>
            <a:pPr indent="457200" algn="just"/>
            <a:r>
              <a:rPr lang="ru-RU" sz="1200" dirty="0"/>
              <a:t>Измена в форме иного оказания помощи иностранному государству, иностранной организации или их представителям в проведении враждебной деятельности в ущерб внешней безопасности РФ совершается в контакте (по заданию или согласованно) с указанными представителями. Эта форма государственной измены не охватывает ни шпионажа, ни выдачи государственной тайны. Она может выражаться в следующем: вербовка агентуры; содержание явочной или конспиративной квартиры; выполнение роли связного; совершение диверсий и террористических актов; организация подрывной, вооруженной или террористической деятельности, направленной на дестабилизацию обстановки, захват власти, насильственное изменение конституционного строя, нарушение территориальной целостности РФ; финансирование указанной деятельности, поставка оружия и материальных средств для ее осуществления, а также вербовка, обучение, засылка или использование в ней наемников; иное содействие разведывательно-подрывной или военной деятельности иностранных государств - и организаций против РФ, в том числе переход на сторону врага в военное время.</a:t>
            </a:r>
          </a:p>
          <a:p>
            <a:pPr indent="457200" algn="just"/>
            <a:endParaRPr lang="ru-RU" sz="1200" dirty="0"/>
          </a:p>
          <a:p>
            <a:pPr indent="457200" algn="just"/>
            <a:r>
              <a:rPr lang="ru-RU" sz="1200" dirty="0"/>
              <a:t>Данная форма государственной измены признается оконченным преступлением с момента фактического оказания гражданином РФ указанной помощи соответствующему адресату. Если эти действия одновременно охватываются другими составами преступлений, то все содеянное квалифицируется по совокупности.</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15105196"/>
      </p:ext>
    </p:extLst>
  </p:cSld>
  <p:clrMapOvr>
    <a:masterClrMapping/>
  </p:clrMapOvr>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Text Box 2"/>
          <p:cNvSpPr txBox="1">
            <a:spLocks noChangeArrowheads="1"/>
          </p:cNvSpPr>
          <p:nvPr/>
        </p:nvSpPr>
        <p:spPr bwMode="auto">
          <a:xfrm>
            <a:off x="914400" y="1066800"/>
            <a:ext cx="7162800" cy="457200"/>
          </a:xfrm>
          <a:prstGeom prst="rect">
            <a:avLst/>
          </a:prstGeom>
          <a:noFill/>
          <a:ln w="9525">
            <a:noFill/>
            <a:miter lim="800000"/>
            <a:headEnd/>
            <a:tailEnd/>
          </a:ln>
        </p:spPr>
        <p:txBody>
          <a:bodyPr>
            <a:spAutoFit/>
          </a:bodyPr>
          <a:lstStyle/>
          <a:p>
            <a:pPr eaLnBrk="0" hangingPunct="0">
              <a:spcBef>
                <a:spcPct val="50000"/>
              </a:spcBef>
            </a:pPr>
            <a:endParaRPr lang="ru-RU" sz="2400" b="1">
              <a:latin typeface="Arial Narrow" pitchFamily="34" charset="0"/>
            </a:endParaRPr>
          </a:p>
        </p:txBody>
      </p:sp>
      <p:sp>
        <p:nvSpPr>
          <p:cNvPr id="390148" name="Text Box 4"/>
          <p:cNvSpPr txBox="1">
            <a:spLocks noChangeArrowheads="1"/>
          </p:cNvSpPr>
          <p:nvPr/>
        </p:nvSpPr>
        <p:spPr bwMode="auto">
          <a:xfrm>
            <a:off x="900113" y="1844675"/>
            <a:ext cx="7697787" cy="10048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90149" name="Прямоугольник 5"/>
          <p:cNvSpPr>
            <a:spLocks noChangeArrowheads="1"/>
          </p:cNvSpPr>
          <p:nvPr/>
        </p:nvSpPr>
        <p:spPr bwMode="auto">
          <a:xfrm>
            <a:off x="0" y="549275"/>
            <a:ext cx="9144000" cy="3046988"/>
          </a:xfrm>
          <a:prstGeom prst="rect">
            <a:avLst/>
          </a:prstGeom>
          <a:noFill/>
          <a:ln w="9525">
            <a:noFill/>
            <a:miter lim="800000"/>
            <a:headEnd/>
            <a:tailEnd/>
          </a:ln>
        </p:spPr>
        <p:txBody>
          <a:bodyPr>
            <a:spAutoFit/>
          </a:bodyPr>
          <a:lstStyle/>
          <a:p>
            <a:pPr indent="457200" algn="just"/>
            <a:r>
              <a:rPr lang="ru-RU" sz="1200" dirty="0"/>
              <a:t>С субъективной стороны государственная измена характеризуется прямым умыслом, направленным на совместное с иностранными (внешними) силами создание угрозы нанесения ущерба внешней безопасности РФ или на реальное его причинение. Мотивы и цели государственной измены (политические, корыстные и другие) не являются признаками состава преступления, но могут иметь значение для определения направленности деяния в ущерб внешней безопасности РФ и учитываются при назначении наказания.</a:t>
            </a:r>
          </a:p>
          <a:p>
            <a:pPr indent="457200" algn="just"/>
            <a:endParaRPr lang="ru-RU" sz="1200" dirty="0"/>
          </a:p>
          <a:p>
            <a:pPr indent="457200" algn="just"/>
            <a:r>
              <a:rPr lang="ru-RU" sz="1200" dirty="0"/>
              <a:t>Субъектом (исполнителем) государственной измены может быть только гражданин РФ (в том числе имеющий двойное гражданство), достигший 16-летнего возраста. Соучастниками в качестве организаторов, подстрекателей и пособников могут быть также иностранные граждане и лица без гражданства.</a:t>
            </a:r>
          </a:p>
          <a:p>
            <a:pPr indent="457200" algn="just"/>
            <a:endParaRPr lang="ru-RU" sz="1200" dirty="0"/>
          </a:p>
          <a:p>
            <a:pPr indent="457200" algn="just"/>
            <a:r>
              <a:rPr lang="ru-RU" sz="1200" dirty="0"/>
              <a:t>В примечании к ст. 275 </a:t>
            </a:r>
            <a:r>
              <a:rPr lang="ru-RU" sz="1200" dirty="0" smtClean="0"/>
              <a:t>УК РФ, </a:t>
            </a:r>
            <a:r>
              <a:rPr lang="ru-RU" sz="1200" dirty="0"/>
              <a:t>которое распространяется также на статьи 276 и 278 </a:t>
            </a:r>
            <a:r>
              <a:rPr lang="ru-RU" sz="1200" dirty="0" smtClean="0"/>
              <a:t>УК РФ, </a:t>
            </a:r>
            <a:r>
              <a:rPr lang="ru-RU" sz="1200" dirty="0"/>
              <a:t>содержится специальное основание освобождения от уголовной ответственности лица, совершившего оконченное преступление из числа указанных, если это лицо добровольным и своевременным сообщением органам власти или иным образом способствовало предотвращению нанесения дальнейшего ущерба интересам РФ и если в его действиях не содержится иного состава преступления. Требование своевременности означает, что дальнейший ущерб оценивается как более существенный, чем нанесенный.</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897240865"/>
      </p:ext>
    </p:extLst>
  </p:cSld>
  <p:clrMapOvr>
    <a:masterClrMapping/>
  </p:clrMapOvr>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Text Box 12"/>
          <p:cNvSpPr txBox="1">
            <a:spLocks noChangeArrowheads="1"/>
          </p:cNvSpPr>
          <p:nvPr/>
        </p:nvSpPr>
        <p:spPr bwMode="auto">
          <a:xfrm>
            <a:off x="900113" y="1844675"/>
            <a:ext cx="7697787" cy="319563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91172"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Шпионаж (ст. </a:t>
            </a:r>
            <a:r>
              <a:rPr lang="ru-RU" b="1" dirty="0" smtClean="0"/>
              <a:t>276 УК РФ)</a:t>
            </a:r>
            <a:endParaRPr lang="ru-RU" b="1" dirty="0"/>
          </a:p>
        </p:txBody>
      </p:sp>
      <p:sp>
        <p:nvSpPr>
          <p:cNvPr id="391173" name="Прямоугольник 5"/>
          <p:cNvSpPr>
            <a:spLocks noChangeArrowheads="1"/>
          </p:cNvSpPr>
          <p:nvPr/>
        </p:nvSpPr>
        <p:spPr bwMode="auto">
          <a:xfrm>
            <a:off x="0" y="836613"/>
            <a:ext cx="9144000" cy="5078313"/>
          </a:xfrm>
          <a:prstGeom prst="rect">
            <a:avLst/>
          </a:prstGeom>
          <a:noFill/>
          <a:ln w="9525">
            <a:noFill/>
            <a:miter lim="800000"/>
            <a:headEnd/>
            <a:tailEnd/>
          </a:ln>
        </p:spPr>
        <p:txBody>
          <a:bodyPr>
            <a:spAutoFit/>
          </a:bodyPr>
          <a:lstStyle/>
          <a:p>
            <a:pPr indent="457200" algn="just"/>
            <a:r>
              <a:rPr lang="ru-RU" sz="1200" dirty="0"/>
              <a:t>По предмету преступления шпионаж подразделяется на два вида: 1) шпионаж в отношении сведений, составляющих государственную тайну; 2) шпионаж в отношении иных сведений (не относящихся к государственной тайне, но интересующих иностранную разведку и предназначенных для использования в ущерб внешней безопасности РФ). </a:t>
            </a:r>
          </a:p>
          <a:p>
            <a:pPr indent="457200" algn="just"/>
            <a:endParaRPr lang="ru-RU" sz="1200" dirty="0"/>
          </a:p>
          <a:p>
            <a:pPr indent="457200" algn="just"/>
            <a:r>
              <a:rPr lang="ru-RU" sz="1200" dirty="0"/>
              <a:t>Адресатами шпионажа, как и государственной измены, выступают иностранное государство, иностранная организация или их представители. </a:t>
            </a:r>
          </a:p>
          <a:p>
            <a:pPr indent="457200" algn="just"/>
            <a:endParaRPr lang="ru-RU" sz="1200" dirty="0"/>
          </a:p>
          <a:p>
            <a:pPr indent="457200" algn="just"/>
            <a:r>
              <a:rPr lang="ru-RU" sz="1200" dirty="0"/>
              <a:t>Объективную сторону шпионажа образуют передача указанных в ст. </a:t>
            </a:r>
            <a:r>
              <a:rPr lang="ru-RU" sz="1200" dirty="0" smtClean="0"/>
              <a:t>276 УК РФ </a:t>
            </a:r>
            <a:r>
              <a:rPr lang="ru-RU" sz="1200" dirty="0"/>
              <a:t>сведений какому-либо из перечисленных адресатов, а равно собирание, похищение или хранение их (для передачи тем же адресатам). Причем похищение и хранение сведений отнесены только к шпионажу первого вида с учетом характера его предмета - государственной тайны.</a:t>
            </a:r>
          </a:p>
          <a:p>
            <a:pPr indent="457200" algn="just"/>
            <a:endParaRPr lang="ru-RU" sz="1200" dirty="0"/>
          </a:p>
          <a:p>
            <a:pPr indent="457200" algn="just"/>
            <a:r>
              <a:rPr lang="ru-RU" sz="1200" dirty="0"/>
              <a:t>Передача сведений предполагает, что они были собраны, похищены или хранились лично либо другим лицом и предназначались для передачи соответствующим адресатам. Передача добытых сведений может осуществляться путем личного контакта с адресатом, включая связных, а также с использованием тайников, технических средств связи, почтовых отправлений и т.д. </a:t>
            </a:r>
          </a:p>
          <a:p>
            <a:pPr indent="457200" algn="just"/>
            <a:endParaRPr lang="ru-RU" sz="1200" dirty="0"/>
          </a:p>
          <a:p>
            <a:pPr indent="457200" algn="just"/>
            <a:r>
              <a:rPr lang="ru-RU" sz="1200" dirty="0"/>
              <a:t>Собирание сведений охватывает всевозможные способы завладения ими, их восприятия или фиксации: выведывание; визуальное наблюдение; подслушивание; радиоперехват; съем информации с электронных средств; аудио-, видеозапись; фото-, киносъемка; копирование документов; взятие образцов почвы, растений, воды; приобретение за деньги и др.</a:t>
            </a:r>
          </a:p>
          <a:p>
            <a:pPr indent="457200" algn="just"/>
            <a:endParaRPr lang="ru-RU" sz="1200" dirty="0"/>
          </a:p>
          <a:p>
            <a:pPr indent="457200" algn="just"/>
            <a:r>
              <a:rPr lang="ru-RU" sz="1200" b="1" dirty="0"/>
              <a:t>Похищение</a:t>
            </a:r>
            <a:r>
              <a:rPr lang="ru-RU" sz="1200" dirty="0"/>
              <a:t> - способ добывания, как правило, охраняемых сведений, доступ к которым ограничен. Оно обычно бывает тайным, но может быть и открытым, в частности, путем нападения.</a:t>
            </a:r>
          </a:p>
          <a:p>
            <a:pPr indent="457200" algn="just"/>
            <a:endParaRPr lang="ru-RU" sz="1200" dirty="0"/>
          </a:p>
          <a:p>
            <a:pPr indent="457200" algn="just"/>
            <a:r>
              <a:rPr lang="ru-RU" sz="1200" dirty="0"/>
              <a:t>Хранение сведений, составляющих государственную тайну, имеет самостоятельное значение, когда лицо их не добывало, а получило от другого лица для последующей передачи адресатам шпионажа. В остальных случаях хранение осуществляется уже после совершенного личного собирания или похищения секретных сведений.</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758548390"/>
      </p:ext>
    </p:extLst>
  </p:cSld>
  <p:clrMapOvr>
    <a:masterClrMapping/>
  </p:clrMapOvr>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Text Box 12"/>
          <p:cNvSpPr txBox="1">
            <a:spLocks noChangeArrowheads="1"/>
          </p:cNvSpPr>
          <p:nvPr/>
        </p:nvSpPr>
        <p:spPr bwMode="auto">
          <a:xfrm>
            <a:off x="900113" y="1844675"/>
            <a:ext cx="7697787" cy="319563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392196" name="Прямоугольник 6"/>
          <p:cNvSpPr>
            <a:spLocks noChangeArrowheads="1"/>
          </p:cNvSpPr>
          <p:nvPr/>
        </p:nvSpPr>
        <p:spPr bwMode="auto">
          <a:xfrm>
            <a:off x="0" y="476250"/>
            <a:ext cx="9144000" cy="3970318"/>
          </a:xfrm>
          <a:prstGeom prst="rect">
            <a:avLst/>
          </a:prstGeom>
          <a:noFill/>
          <a:ln w="9525">
            <a:noFill/>
            <a:miter lim="800000"/>
            <a:headEnd/>
            <a:tailEnd/>
          </a:ln>
        </p:spPr>
        <p:txBody>
          <a:bodyPr>
            <a:spAutoFit/>
          </a:bodyPr>
          <a:lstStyle/>
          <a:p>
            <a:pPr indent="457200" algn="just"/>
            <a:r>
              <a:rPr lang="ru-RU" sz="1200" b="1" dirty="0"/>
              <a:t>Шпионаж первого вида </a:t>
            </a:r>
            <a:r>
              <a:rPr lang="ru-RU" sz="1200" dirty="0"/>
              <a:t>- в отношении сведений, составляющих государственную тайну, - может совершаться как по заданию иностранной разведки, так и по собственной инициативе. Шпионаж второго вида - собирание и передача иных сведений - только по заданию иностранной разведки, причем с осознанием предназначения сведений для использования в ущерб внешней безопасности именно России, а не какой-либо другой страны.</a:t>
            </a:r>
          </a:p>
          <a:p>
            <a:pPr indent="457200" algn="just"/>
            <a:endParaRPr lang="ru-RU" sz="1200" dirty="0"/>
          </a:p>
          <a:p>
            <a:pPr indent="457200" algn="just"/>
            <a:r>
              <a:rPr lang="ru-RU" sz="1200" dirty="0"/>
              <a:t>Шпионаж признается оконченным преступлением с момента собирания, похищения или хранения соответствующих сведений, предназначенных для передачи адресату, либо с момента передачи адресату сведений, собранных другим лицом. </a:t>
            </a:r>
          </a:p>
          <a:p>
            <a:pPr indent="457200" algn="just"/>
            <a:endParaRPr lang="ru-RU" sz="1200" dirty="0"/>
          </a:p>
          <a:p>
            <a:pPr indent="457200" algn="just"/>
            <a:r>
              <a:rPr lang="ru-RU" sz="1200" dirty="0"/>
              <a:t>Субъективная сторона шпионажа характеризуется прямым умыслом. Лицо осознает шпионский характер своих действий, их направленность в ущерб внешней безопасности РФ и желает такое деяние совершить.</a:t>
            </a:r>
          </a:p>
          <a:p>
            <a:pPr indent="457200" algn="just"/>
            <a:endParaRPr lang="ru-RU" sz="1200" dirty="0"/>
          </a:p>
          <a:p>
            <a:pPr indent="457200" algn="just"/>
            <a:r>
              <a:rPr lang="ru-RU" sz="1200" dirty="0"/>
              <a:t>Мотивы и цели шпионажа не являются признаками его состава и учитываются при назначении наказания. Они могут быть корыстными, политическими, националистическими и т.д. Указанная же в ст. 276 </a:t>
            </a:r>
            <a:r>
              <a:rPr lang="ru-RU" sz="1200" dirty="0" smtClean="0"/>
              <a:t>УК РФ </a:t>
            </a:r>
            <a:r>
              <a:rPr lang="ru-RU" sz="1200" dirty="0"/>
              <a:t>цель передачи сведений адресату не является специальной целью преступления. Она обозначает связь отдельных действий с общей направленностью деяния.</a:t>
            </a:r>
          </a:p>
          <a:p>
            <a:pPr indent="457200" algn="just"/>
            <a:endParaRPr lang="ru-RU" sz="1200" dirty="0"/>
          </a:p>
          <a:p>
            <a:pPr indent="457200" algn="just"/>
            <a:r>
              <a:rPr lang="ru-RU" sz="1200" dirty="0"/>
              <a:t>Субъектами шпионажа по ст. 276 </a:t>
            </a:r>
            <a:r>
              <a:rPr lang="ru-RU" sz="1200" dirty="0" smtClean="0"/>
              <a:t>УК РФ </a:t>
            </a:r>
            <a:r>
              <a:rPr lang="ru-RU" sz="1200" dirty="0"/>
              <a:t>являются иностранные граждане и лица без гражданства, достигшие 16-летнего возраста.</a:t>
            </a:r>
          </a:p>
          <a:p>
            <a:pPr indent="457200" algn="just"/>
            <a:endParaRPr lang="ru-RU" sz="1200" dirty="0"/>
          </a:p>
          <a:p>
            <a:pPr indent="457200" algn="just"/>
            <a:r>
              <a:rPr lang="ru-RU" sz="1200" dirty="0"/>
              <a:t>На ст. </a:t>
            </a:r>
            <a:r>
              <a:rPr lang="ru-RU" sz="1200" dirty="0" smtClean="0"/>
              <a:t>276 УК РФ </a:t>
            </a:r>
            <a:r>
              <a:rPr lang="ru-RU" sz="1200" dirty="0"/>
              <a:t>распространяется действие специальной нормы об освобождении от уголовной ответственности согласно примечанию к ст. 275 </a:t>
            </a:r>
            <a:r>
              <a:rPr lang="ru-RU" sz="1200" dirty="0" smtClean="0"/>
              <a:t>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897781406"/>
      </p:ext>
    </p:extLst>
  </p:cSld>
  <p:clrMapOvr>
    <a:masterClrMapping/>
  </p:clrMapOvr>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Text Box 8"/>
          <p:cNvSpPr txBox="1">
            <a:spLocks noChangeArrowheads="1"/>
          </p:cNvSpPr>
          <p:nvPr/>
        </p:nvSpPr>
        <p:spPr bwMode="auto">
          <a:xfrm>
            <a:off x="900113" y="1844675"/>
            <a:ext cx="7697787" cy="3743325"/>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393220"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Посягательство на жизнь государственного или общественного деятеля (ст. </a:t>
            </a:r>
            <a:r>
              <a:rPr lang="ru-RU" sz="1400" b="1" dirty="0" smtClean="0"/>
              <a:t>277 УК РФ)</a:t>
            </a:r>
            <a:endParaRPr lang="ru-RU" sz="1400" b="1" dirty="0"/>
          </a:p>
        </p:txBody>
      </p:sp>
      <p:sp>
        <p:nvSpPr>
          <p:cNvPr id="393221" name="Прямоугольник 4"/>
          <p:cNvSpPr>
            <a:spLocks noChangeArrowheads="1"/>
          </p:cNvSpPr>
          <p:nvPr/>
        </p:nvSpPr>
        <p:spPr bwMode="auto">
          <a:xfrm>
            <a:off x="0" y="692150"/>
            <a:ext cx="9144000" cy="4832092"/>
          </a:xfrm>
          <a:prstGeom prst="rect">
            <a:avLst/>
          </a:prstGeom>
          <a:noFill/>
          <a:ln w="9525">
            <a:noFill/>
            <a:miter lim="800000"/>
            <a:headEnd/>
            <a:tailEnd/>
          </a:ln>
        </p:spPr>
        <p:txBody>
          <a:bodyPr>
            <a:spAutoFit/>
          </a:bodyPr>
          <a:lstStyle/>
          <a:p>
            <a:pPr indent="457200" algn="just"/>
            <a:r>
              <a:rPr lang="ru-RU" sz="1100" dirty="0"/>
              <a:t>Данное преступление представляет собой индивидуально направленный террористический акт. Его объектами являются конституционные основы политической системы в РФ и жизнь человека (</a:t>
            </a:r>
            <a:r>
              <a:rPr lang="ru-RU" sz="1100" dirty="0" err="1"/>
              <a:t>двухобъектное</a:t>
            </a:r>
            <a:r>
              <a:rPr lang="ru-RU" sz="1100" dirty="0"/>
              <a:t> преступление). Потерпевшими при террористическом акте могут быть две категории граждан - государственные и общественные деятели.</a:t>
            </a:r>
          </a:p>
          <a:p>
            <a:pPr indent="457200" algn="just"/>
            <a:endParaRPr lang="ru-RU" sz="1100" dirty="0"/>
          </a:p>
          <a:p>
            <a:pPr indent="457200" algn="just"/>
            <a:r>
              <a:rPr lang="ru-RU" sz="1100" b="1" dirty="0"/>
              <a:t>Государственные деятели </a:t>
            </a:r>
            <a:r>
              <a:rPr lang="ru-RU" sz="1100" dirty="0"/>
              <a:t>- это лица, занимающие высокое положение в системе государственной власти прежде всего федерального уровня, а также субъектов Федерации, чьи служебные функции носят явно выраженный политический характер. К государственным деятелям относятся Президент РФ, члены Совета Федерации, депутаты Государственной Думы, члены Правительства РФ, судьи Конституционного Суда, Верховного Суда и Высшего Арбитражного Суда, Генеральный прокурор РФ, руководители органов власти субъектов Федерации и другие высокопоставленные лица, в частности, занимающие государственные должности категории "А". Законодатель не установил нижней границы понятий государственного и общественного деятеля, оставив этот вопрос предметом толкования. Как представляется, определяющим здесь является не столько должностное или общественное положение лица, сколько политический характер его служебных функций и смысл посягательства, заключающийся в целях (мотиве) данного преступления. </a:t>
            </a:r>
          </a:p>
          <a:p>
            <a:pPr indent="457200" algn="just"/>
            <a:endParaRPr lang="ru-RU" sz="1100" dirty="0"/>
          </a:p>
          <a:p>
            <a:pPr indent="457200" algn="just"/>
            <a:r>
              <a:rPr lang="ru-RU" sz="1100" b="1" dirty="0"/>
              <a:t>Общественные деятели </a:t>
            </a:r>
            <a:r>
              <a:rPr lang="ru-RU" sz="1100" dirty="0"/>
              <a:t>- руководители и видные функционеры политических партий, других общественных объединений, массовых движений, профессиональных, религиозных организаций, иных общественных объединений федерального или регионального значения. К общественным деятелям по функционально-политическому признаку могут быть отнесены широко известные, влиятельные в обществе представители средств массовой информации, культуры, науки, образования.</a:t>
            </a:r>
          </a:p>
          <a:p>
            <a:pPr indent="457200" algn="just"/>
            <a:endParaRPr lang="ru-RU" sz="1100" dirty="0"/>
          </a:p>
          <a:p>
            <a:pPr indent="457200" algn="just"/>
            <a:r>
              <a:rPr lang="ru-RU" sz="1100" dirty="0"/>
              <a:t>Расправа с членами семьи и близкими государственного или общественного деятеля, уничтожение или повреждение его имущества независимо от мотивов и целей деяния не относится к террористическому акту по ст. 277 </a:t>
            </a:r>
            <a:r>
              <a:rPr lang="ru-RU" sz="1100" dirty="0" smtClean="0"/>
              <a:t>УК РФ. </a:t>
            </a:r>
            <a:r>
              <a:rPr lang="ru-RU" sz="1100" dirty="0"/>
              <a:t>Такие деяния квалифицируются самостоятельно.</a:t>
            </a:r>
          </a:p>
          <a:p>
            <a:pPr indent="457200" algn="just"/>
            <a:endParaRPr lang="ru-RU" sz="1100" dirty="0"/>
          </a:p>
          <a:p>
            <a:pPr indent="457200" algn="just"/>
            <a:r>
              <a:rPr lang="ru-RU" sz="1100" dirty="0"/>
              <a:t>Объективную сторону террористического акта образует посягательство на жизнь государственного или общественного деятеля, которое охватывает убийство и покушение на него. </a:t>
            </a:r>
          </a:p>
          <a:p>
            <a:pPr indent="457200" algn="just"/>
            <a:endParaRPr lang="ru-RU" sz="1100" dirty="0"/>
          </a:p>
          <a:p>
            <a:pPr indent="457200" algn="just"/>
            <a:r>
              <a:rPr lang="ru-RU" sz="1100" dirty="0"/>
              <a:t>Преступление считается оконченным с момента совершения действий, непосредственно направленных на лишение жизни потерпевшего. Причинение ему смерти охватывается тем же составом и дополнительной квалификации не требует (формально-материальный состав).</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58476277"/>
      </p:ext>
    </p:extLst>
  </p:cSld>
  <p:clrMapOvr>
    <a:masterClrMapping/>
  </p:clrMapOvr>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Text Box 8"/>
          <p:cNvSpPr txBox="1">
            <a:spLocks noChangeArrowheads="1"/>
          </p:cNvSpPr>
          <p:nvPr/>
        </p:nvSpPr>
        <p:spPr bwMode="auto">
          <a:xfrm>
            <a:off x="900113" y="1844675"/>
            <a:ext cx="7697787" cy="3743325"/>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394244" name="Прямоугольник 4"/>
          <p:cNvSpPr>
            <a:spLocks noChangeArrowheads="1"/>
          </p:cNvSpPr>
          <p:nvPr/>
        </p:nvSpPr>
        <p:spPr bwMode="auto">
          <a:xfrm>
            <a:off x="0" y="620713"/>
            <a:ext cx="9144000" cy="4708981"/>
          </a:xfrm>
          <a:prstGeom prst="rect">
            <a:avLst/>
          </a:prstGeom>
          <a:noFill/>
          <a:ln w="9525">
            <a:noFill/>
            <a:miter lim="800000"/>
            <a:headEnd/>
            <a:tailEnd/>
          </a:ln>
        </p:spPr>
        <p:txBody>
          <a:bodyPr>
            <a:spAutoFit/>
          </a:bodyPr>
          <a:lstStyle/>
          <a:p>
            <a:pPr indent="457200" algn="just"/>
            <a:endParaRPr lang="ru-RU" sz="1200" dirty="0"/>
          </a:p>
          <a:p>
            <a:pPr indent="457200" algn="just"/>
            <a:r>
              <a:rPr lang="ru-RU" sz="1200" dirty="0"/>
              <a:t>Субъективная сторона террористического акта характеризуется виной в виде прямого умысла и специальной целью (либо мотивом). Лицо осознает, что посягает на жизнь государственного или общественного деятеля, предвидит возможность или неизбежность причинения ему смерти и желает ее наступления.</a:t>
            </a:r>
          </a:p>
          <a:p>
            <a:pPr indent="457200" algn="just"/>
            <a:endParaRPr lang="ru-RU" sz="1200" dirty="0"/>
          </a:p>
          <a:p>
            <a:pPr indent="457200" algn="just"/>
            <a:r>
              <a:rPr lang="ru-RU" sz="1200" dirty="0"/>
              <a:t>Если умысел лица был направлен не на убийство потерпевшего, а, например, на причинение тяжкого вреда его здоровью, то состава террористического акта, независимо от целей и мотивов деяния, не будет. Такое посягательство квалифицируется по ст. 111 </a:t>
            </a:r>
            <a:r>
              <a:rPr lang="ru-RU" sz="1200" dirty="0" smtClean="0"/>
              <a:t>УК РФ.</a:t>
            </a:r>
            <a:endParaRPr lang="ru-RU" sz="1200" dirty="0"/>
          </a:p>
          <a:p>
            <a:pPr indent="457200" algn="just"/>
            <a:endParaRPr lang="ru-RU" sz="1200" dirty="0"/>
          </a:p>
          <a:p>
            <a:pPr indent="457200" algn="just"/>
            <a:r>
              <a:rPr lang="ru-RU" sz="1200" dirty="0"/>
              <a:t>Обязательные признаки состава террористического акта - цель прекращения государственной или иной политической деятельности потерпевшего либо мотив мести за такую деятельность.</a:t>
            </a:r>
          </a:p>
          <a:p>
            <a:pPr indent="457200" algn="just"/>
            <a:endParaRPr lang="ru-RU" sz="1200" dirty="0"/>
          </a:p>
          <a:p>
            <a:pPr indent="457200" algn="just"/>
            <a:r>
              <a:rPr lang="ru-RU" sz="1200" dirty="0"/>
              <a:t>Цель прекращения государственной или иной политической деятельности потерпевшего подчеркивает политической характер посягательства. Государственную или общественную деятельность потерпевшего террорист стремится прекратить именно ввиду ее политического характера (содержания, направленности, общественно-политической значимости). Подобное социальное содержание имеет и мотив мести за такую же прошлую деятельность.</a:t>
            </a:r>
          </a:p>
          <a:p>
            <a:pPr indent="457200" algn="just"/>
            <a:endParaRPr lang="ru-RU" sz="1200" dirty="0"/>
          </a:p>
          <a:p>
            <a:pPr indent="457200" algn="just"/>
            <a:r>
              <a:rPr lang="ru-RU" sz="1200" dirty="0"/>
              <a:t>Если расправа с потерпевшим учиняется в связи с осуществлением им служебной деятельности или выполнением общественного долга, а равно по мотиву национальной, расовой, религиозной ненависти или вражды либо кровной мести, а также на почве сведения личных счетов, из ревности, корысти и т.п., то такое посягательство квалифицируется как преступление против личности (по ст. 105 или другим статьям </a:t>
            </a:r>
            <a:r>
              <a:rPr lang="ru-RU" sz="1200" dirty="0" smtClean="0"/>
              <a:t>УК РФ </a:t>
            </a:r>
            <a:r>
              <a:rPr lang="ru-RU" sz="1200" dirty="0"/>
              <a:t>в зависимости от направленности умысла).</a:t>
            </a:r>
          </a:p>
          <a:p>
            <a:pPr indent="457200" algn="just"/>
            <a:endParaRPr lang="ru-RU" sz="1200" dirty="0"/>
          </a:p>
          <a:p>
            <a:pPr indent="457200" algn="just"/>
            <a:r>
              <a:rPr lang="ru-RU" sz="1200" dirty="0"/>
              <a:t>Субъектами террористического акта по ст. 277 </a:t>
            </a:r>
            <a:r>
              <a:rPr lang="ru-RU" sz="1200" dirty="0" smtClean="0"/>
              <a:t>УК РФ </a:t>
            </a:r>
            <a:r>
              <a:rPr lang="ru-RU" sz="1200" dirty="0"/>
              <a:t>могут быть граждане РФ, иностранные граждане и лица без гражданства, вменяемые, достигшие 16-летнего возраста. Подростки в возрасте от 14 до 16 лет несут ответственность по ст. 105 </a:t>
            </a:r>
            <a:r>
              <a:rPr lang="ru-RU" sz="1200" dirty="0" smtClean="0"/>
              <a:t>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351296187"/>
      </p:ext>
    </p:extLst>
  </p:cSld>
  <p:clrMapOvr>
    <a:masterClrMapping/>
  </p:clrMapOvr>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Text Box 8"/>
          <p:cNvSpPr txBox="1">
            <a:spLocks noChangeArrowheads="1"/>
          </p:cNvSpPr>
          <p:nvPr/>
        </p:nvSpPr>
        <p:spPr bwMode="auto">
          <a:xfrm>
            <a:off x="900113" y="1844675"/>
            <a:ext cx="7697787" cy="410845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39526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Насильственный захват власти или насильственное удержание власти (ст. </a:t>
            </a:r>
            <a:r>
              <a:rPr lang="ru-RU" sz="1400" b="1" dirty="0" smtClean="0"/>
              <a:t>278 УК РФ)</a:t>
            </a:r>
            <a:endParaRPr lang="ru-RU" sz="1400" b="1" dirty="0"/>
          </a:p>
        </p:txBody>
      </p:sp>
      <p:sp>
        <p:nvSpPr>
          <p:cNvPr id="395269" name="Прямоугольник 4"/>
          <p:cNvSpPr>
            <a:spLocks noChangeArrowheads="1"/>
          </p:cNvSpPr>
          <p:nvPr/>
        </p:nvSpPr>
        <p:spPr bwMode="auto">
          <a:xfrm>
            <a:off x="0" y="836613"/>
            <a:ext cx="9144000" cy="4662815"/>
          </a:xfrm>
          <a:prstGeom prst="rect">
            <a:avLst/>
          </a:prstGeom>
          <a:noFill/>
          <a:ln w="9525">
            <a:noFill/>
            <a:miter lim="800000"/>
            <a:headEnd/>
            <a:tailEnd/>
          </a:ln>
        </p:spPr>
        <p:txBody>
          <a:bodyPr>
            <a:spAutoFit/>
          </a:bodyPr>
          <a:lstStyle/>
          <a:p>
            <a:pPr indent="457200" algn="just"/>
            <a:r>
              <a:rPr lang="ru-RU" sz="1100" dirty="0"/>
              <a:t>Объектом посягательств, предусмотренных ст. 278 </a:t>
            </a:r>
            <a:r>
              <a:rPr lang="ru-RU" sz="1100" dirty="0" smtClean="0"/>
              <a:t>УК РФ </a:t>
            </a:r>
            <a:r>
              <a:rPr lang="ru-RU" sz="1100" dirty="0"/>
              <a:t>(а также ст. 279 и 280 </a:t>
            </a:r>
            <a:r>
              <a:rPr lang="ru-RU" sz="1100" dirty="0" smtClean="0"/>
              <a:t>УК РФ) </a:t>
            </a:r>
            <a:r>
              <a:rPr lang="ru-RU" sz="1100" dirty="0"/>
              <a:t>являются конституционные основы политической системы (прежде всего, государственная власть) в РФ.</a:t>
            </a:r>
          </a:p>
          <a:p>
            <a:pPr indent="457200" algn="just"/>
            <a:endParaRPr lang="ru-RU" sz="1100" dirty="0"/>
          </a:p>
          <a:p>
            <a:pPr indent="457200" algn="just"/>
            <a:r>
              <a:rPr lang="ru-RU" sz="1100" dirty="0"/>
              <a:t>Государственную власть в РФ осуществляют Президент РФ, Федеральное собрание (Совет Федерации и Государственная Дума), Правительство РФ, суды РФ, а в субъектах Федерации - образуемые ими органы государственной власти.</a:t>
            </a:r>
          </a:p>
          <a:p>
            <a:pPr indent="457200" algn="just"/>
            <a:endParaRPr lang="ru-RU" sz="1100" dirty="0"/>
          </a:p>
          <a:p>
            <a:pPr indent="457200" algn="just"/>
            <a:r>
              <a:rPr lang="ru-RU" sz="1100" dirty="0"/>
              <a:t>В объективную сторону преступления, предусмотренного ст. 278 </a:t>
            </a:r>
            <a:r>
              <a:rPr lang="ru-RU" sz="1100" dirty="0" smtClean="0"/>
              <a:t>УК РФ, </a:t>
            </a:r>
            <a:r>
              <a:rPr lang="ru-RU" sz="1100" dirty="0"/>
              <a:t>входят действия, направленные на насильственное осуществление: 1) захвата власти; 2) удержания власти в нарушение Конституции РФ; 3) изменения конституционного строя РФ.</a:t>
            </a:r>
          </a:p>
          <a:p>
            <a:pPr indent="457200" algn="just"/>
            <a:endParaRPr lang="ru-RU" sz="1100" dirty="0"/>
          </a:p>
          <a:p>
            <a:pPr indent="457200" algn="just"/>
            <a:r>
              <a:rPr lang="ru-RU" sz="1100" dirty="0"/>
              <a:t>Речь идет о попытке присвоить власть путем захвата или удержания и (или) изменить конституционный строй насильственным путем.</a:t>
            </a:r>
          </a:p>
          <a:p>
            <a:pPr indent="457200" algn="just"/>
            <a:endParaRPr lang="ru-RU" sz="1100" dirty="0"/>
          </a:p>
          <a:p>
            <a:pPr indent="457200" algn="just"/>
            <a:r>
              <a:rPr lang="ru-RU" sz="1100" dirty="0"/>
              <a:t>Насильственный характер указанных действий предполагает использование организованной силы (преимущественно вооруженной) законных силовых структур, незаконных вооруженных формирований либо массы граждан для применения насилия или угрозы его применения, включая демонстрацию готовности применить силу. Применение насилия, выразившееся в умышленном убийстве или покушении на него квалифицируется по совокупности со ст. 105 или 277 </a:t>
            </a:r>
            <a:r>
              <a:rPr lang="ru-RU" sz="1100" dirty="0" smtClean="0"/>
              <a:t>УК РФ.</a:t>
            </a:r>
            <a:endParaRPr lang="ru-RU" sz="1100" dirty="0"/>
          </a:p>
          <a:p>
            <a:pPr indent="457200" algn="just"/>
            <a:endParaRPr lang="ru-RU" sz="1100" dirty="0"/>
          </a:p>
          <a:p>
            <a:pPr indent="457200" algn="just"/>
            <a:r>
              <a:rPr lang="ru-RU" sz="1100" dirty="0"/>
              <a:t>Захват власти - свержение, противоправное отстранение от власти полномочных лиц и самочинное завладение ею лицами, группировкой, организацией, которым данная власть не принадлежала.</a:t>
            </a:r>
          </a:p>
          <a:p>
            <a:pPr indent="457200" algn="just"/>
            <a:endParaRPr lang="ru-RU" sz="1100" dirty="0"/>
          </a:p>
          <a:p>
            <a:pPr indent="457200" algn="just"/>
            <a:r>
              <a:rPr lang="ru-RU" sz="1100" dirty="0"/>
              <a:t>Удержание власти - продолжение ее осуществления после законного прекращения полномочий, совершаемое в нарушение Конституции РФ лицами, которым ранее власть принадлежала по Конституции.</a:t>
            </a:r>
          </a:p>
          <a:p>
            <a:pPr indent="457200" algn="just"/>
            <a:endParaRPr lang="ru-RU" sz="1100" dirty="0"/>
          </a:p>
          <a:p>
            <a:pPr indent="457200" algn="just"/>
            <a:r>
              <a:rPr lang="ru-RU" sz="1100" dirty="0"/>
              <a:t>Изменение конституционного строя предполагает полную его замену (свержение) либо частичные изменения (упразднение или введение отдельных институтов, в частности, в системе государственной власти, государственном устройстве, отношениях собственности и т.д.) в нарушение Конституции РФ.</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294813615"/>
      </p:ext>
    </p:extLst>
  </p:cSld>
  <p:clrMapOvr>
    <a:masterClrMapping/>
  </p:clrMapOvr>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Text Box 8"/>
          <p:cNvSpPr txBox="1">
            <a:spLocks noChangeArrowheads="1"/>
          </p:cNvSpPr>
          <p:nvPr/>
        </p:nvSpPr>
        <p:spPr bwMode="auto">
          <a:xfrm>
            <a:off x="900113" y="1844675"/>
            <a:ext cx="7697787" cy="410845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396292" name="Прямоугольник 4"/>
          <p:cNvSpPr>
            <a:spLocks noChangeArrowheads="1"/>
          </p:cNvSpPr>
          <p:nvPr/>
        </p:nvSpPr>
        <p:spPr bwMode="auto">
          <a:xfrm>
            <a:off x="0" y="549275"/>
            <a:ext cx="9144000" cy="5447645"/>
          </a:xfrm>
          <a:prstGeom prst="rect">
            <a:avLst/>
          </a:prstGeom>
          <a:noFill/>
          <a:ln w="9525">
            <a:noFill/>
            <a:miter lim="800000"/>
            <a:headEnd/>
            <a:tailEnd/>
          </a:ln>
        </p:spPr>
        <p:txBody>
          <a:bodyPr>
            <a:spAutoFit/>
          </a:bodyPr>
          <a:lstStyle/>
          <a:p>
            <a:pPr indent="457200" algn="just"/>
            <a:r>
              <a:rPr lang="ru-RU" sz="1200" dirty="0"/>
              <a:t>Целевая направленность указанных в ст. </a:t>
            </a:r>
            <a:r>
              <a:rPr lang="ru-RU" sz="1200" dirty="0" smtClean="0"/>
              <a:t>278 УК РФ </a:t>
            </a:r>
            <a:r>
              <a:rPr lang="ru-RU" sz="1200" dirty="0"/>
              <a:t>действий обусловливает их сложный и разнообразный характер. По своему содержанию эти действия представляют собой, прежде всего, организационную деятельность по подготовке и совершению насильственного захвата власти или насильственного удержания власти либо насильственного изменения конституционного строя РФ, а по форме фактически сводятся к заговору с целью совершения государственного переворота. Статья 278 </a:t>
            </a:r>
            <a:r>
              <a:rPr lang="ru-RU" sz="1200" dirty="0" smtClean="0"/>
              <a:t>УК РФ </a:t>
            </a:r>
            <a:r>
              <a:rPr lang="ru-RU" sz="1200" dirty="0"/>
              <a:t>охватывает также участие в этом преступлении вовлеченных в него исполнителей насильственных и других обеспечивающих действий, не занимавшихся организационной деятельностью.</a:t>
            </a:r>
          </a:p>
          <a:p>
            <a:pPr indent="457200" algn="just"/>
            <a:endParaRPr lang="ru-RU" sz="1200" dirty="0"/>
          </a:p>
          <a:p>
            <a:pPr indent="457200" algn="just"/>
            <a:r>
              <a:rPr lang="ru-RU" sz="1200" dirty="0"/>
              <a:t>В случае вхождения заговорщиков в контакт с представителями иностранного государства или иностранной организации для совместного осуществления целей заговора их деяние должно квалифицироваться по совокупности с государственной изменой - ст. 275 и 278 </a:t>
            </a:r>
            <a:r>
              <a:rPr lang="ru-RU" sz="1200" dirty="0" smtClean="0"/>
              <a:t>УК РФ.</a:t>
            </a:r>
            <a:endParaRPr lang="ru-RU" sz="1200" dirty="0"/>
          </a:p>
          <a:p>
            <a:pPr indent="457200" algn="just"/>
            <a:endParaRPr lang="ru-RU" sz="1200" dirty="0"/>
          </a:p>
          <a:p>
            <a:pPr indent="457200" algn="just"/>
            <a:r>
              <a:rPr lang="ru-RU" sz="1200" dirty="0"/>
              <a:t>Преступление считается оконченным с момента совершения действий, направленных на насильственные захват или удержание власти или изменение конституционного строя РФ (усеченный состав). Практически это означает, что для инициаторов (лидеров) преступление окончено с момента их сговора, свидетельствующего об образовании заговора указанной направленности, а для лиц, вовлекаемых в это преступление - с момента дачи ими согласия на участие в проведении организационной деятельности либо в совершении насильственных или иных обеспечивающих действий той же направленности.</a:t>
            </a:r>
          </a:p>
          <a:p>
            <a:pPr indent="457200" algn="just"/>
            <a:endParaRPr lang="ru-RU" sz="1200" dirty="0"/>
          </a:p>
          <a:p>
            <a:pPr indent="457200" algn="just"/>
            <a:r>
              <a:rPr lang="ru-RU" sz="1200" dirty="0"/>
              <a:t>Субъективная сторона данного преступления характеризуется умышленной виной в виде прямого умысла. Лицо осознает, что участвует в совершении действий, направленных на насильственный захват власти или насильственное незаконное (в нарушение Конституции РФ) удержание власти либо на насильственное изменение конституционного строя РФ, и желает этого. </a:t>
            </a:r>
          </a:p>
          <a:p>
            <a:pPr indent="457200" algn="just"/>
            <a:endParaRPr lang="ru-RU" sz="1200" dirty="0"/>
          </a:p>
          <a:p>
            <a:pPr indent="457200" algn="just"/>
            <a:r>
              <a:rPr lang="ru-RU" sz="1200" dirty="0"/>
              <a:t>Субъектами преступления по ст. 278 </a:t>
            </a:r>
            <a:r>
              <a:rPr lang="ru-RU" sz="1200" dirty="0" smtClean="0"/>
              <a:t>УК РФ </a:t>
            </a:r>
            <a:r>
              <a:rPr lang="ru-RU" sz="1200" dirty="0"/>
              <a:t>могут быть любые физические вменяемые лица, достигшие 16-летнего возраста.</a:t>
            </a:r>
          </a:p>
          <a:p>
            <a:pPr indent="457200" algn="just"/>
            <a:endParaRPr lang="ru-RU" sz="1200" dirty="0"/>
          </a:p>
          <a:p>
            <a:pPr indent="457200" algn="just"/>
            <a:r>
              <a:rPr lang="ru-RU" sz="1200" dirty="0"/>
              <a:t>На ст. </a:t>
            </a:r>
            <a:r>
              <a:rPr lang="ru-RU" sz="1200" dirty="0" smtClean="0"/>
              <a:t>278 УК РФ </a:t>
            </a:r>
            <a:r>
              <a:rPr lang="ru-RU" sz="1200" dirty="0"/>
              <a:t>распространяется действие специальной нормы об освобождении от уголовной ответственности согласно примечанию к ст. 275 </a:t>
            </a:r>
            <a:r>
              <a:rPr lang="ru-RU" sz="1200" dirty="0" smtClean="0"/>
              <a:t>УК РФ.</a:t>
            </a:r>
            <a:endParaRPr lang="ru-RU" sz="1200" dirty="0"/>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14623528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Преступление и состав преступления</a:t>
            </a:r>
          </a:p>
        </p:txBody>
      </p:sp>
      <p:graphicFrame>
        <p:nvGraphicFramePr>
          <p:cNvPr id="390161" name="Object 17"/>
          <p:cNvGraphicFramePr>
            <a:graphicFrameLocks noChangeAspect="1"/>
          </p:cNvGraphicFramePr>
          <p:nvPr/>
        </p:nvGraphicFramePr>
        <p:xfrm>
          <a:off x="250825" y="2060575"/>
          <a:ext cx="485775" cy="914400"/>
        </p:xfrm>
        <a:graphic>
          <a:graphicData uri="http://schemas.openxmlformats.org/presentationml/2006/ole">
            <mc:AlternateContent xmlns:mc="http://schemas.openxmlformats.org/markup-compatibility/2006">
              <mc:Choice xmlns:v="urn:schemas-microsoft-com:vml" Requires="v">
                <p:oleObj spid="_x0000_s60454" name="Clip" r:id="rId4" imgW="1728788" imgH="3252788" progId="">
                  <p:embed/>
                </p:oleObj>
              </mc:Choice>
              <mc:Fallback>
                <p:oleObj name="Clip" r:id="rId4" imgW="1728788" imgH="3252788"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060575"/>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0" name="Rectangle 28"/>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Виды объектов</a:t>
            </a:r>
          </a:p>
        </p:txBody>
      </p:sp>
      <p:sp>
        <p:nvSpPr>
          <p:cNvPr id="390173" name="Rectangle 29"/>
          <p:cNvSpPr>
            <a:spLocks noChangeArrowheads="1"/>
          </p:cNvSpPr>
          <p:nvPr/>
        </p:nvSpPr>
        <p:spPr bwMode="auto">
          <a:xfrm>
            <a:off x="1187450" y="3284538"/>
            <a:ext cx="1728788" cy="1584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flatTx/>
          </a:bodyPr>
          <a:lstStyle/>
          <a:p>
            <a:r>
              <a:rPr lang="ru-RU" sz="1200" dirty="0">
                <a:solidFill>
                  <a:srgbClr val="000000"/>
                </a:solidFill>
              </a:rPr>
              <a:t>       </a:t>
            </a:r>
            <a:r>
              <a:rPr lang="ru-RU" sz="1200" b="1" dirty="0">
                <a:solidFill>
                  <a:srgbClr val="000000"/>
                </a:solidFill>
              </a:rPr>
              <a:t>Общий</a:t>
            </a:r>
          </a:p>
          <a:p>
            <a:r>
              <a:rPr lang="ru-RU" sz="1200" dirty="0">
                <a:solidFill>
                  <a:srgbClr val="000000"/>
                </a:solidFill>
              </a:rPr>
              <a:t>Это совокупность общественный отношений, охраняемых уголовным законом</a:t>
            </a:r>
          </a:p>
          <a:p>
            <a:r>
              <a:rPr lang="ru-RU" sz="1200" dirty="0">
                <a:solidFill>
                  <a:srgbClr val="000000"/>
                </a:solidFill>
              </a:rPr>
              <a:t>ст. 2 </a:t>
            </a:r>
            <a:r>
              <a:rPr lang="ru-RU" sz="1200" dirty="0" smtClean="0">
                <a:solidFill>
                  <a:srgbClr val="000000"/>
                </a:solidFill>
              </a:rPr>
              <a:t>УК РФ</a:t>
            </a:r>
            <a:endParaRPr lang="ru-RU" sz="1200" dirty="0">
              <a:solidFill>
                <a:srgbClr val="000000"/>
              </a:solidFill>
            </a:endParaRPr>
          </a:p>
          <a:p>
            <a:pPr algn="ctr" eaLnBrk="0" hangingPunct="0"/>
            <a:endParaRPr lang="ru-RU" sz="1200" dirty="0">
              <a:solidFill>
                <a:srgbClr val="000000"/>
              </a:solidFill>
            </a:endParaRPr>
          </a:p>
        </p:txBody>
      </p:sp>
      <p:sp>
        <p:nvSpPr>
          <p:cNvPr id="390175" name="Rectangle 31"/>
          <p:cNvSpPr>
            <a:spLocks noChangeArrowheads="1"/>
          </p:cNvSpPr>
          <p:nvPr/>
        </p:nvSpPr>
        <p:spPr bwMode="auto">
          <a:xfrm>
            <a:off x="2987675" y="2636838"/>
            <a:ext cx="2881313" cy="22336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flatTx/>
          </a:bodyPr>
          <a:lstStyle/>
          <a:p>
            <a:r>
              <a:rPr lang="ru-RU" sz="1200" b="1" dirty="0">
                <a:solidFill>
                  <a:srgbClr val="000000"/>
                </a:solidFill>
              </a:rPr>
              <a:t>                        Родовой</a:t>
            </a:r>
          </a:p>
          <a:p>
            <a:r>
              <a:rPr lang="ru-RU" sz="1200" b="1" dirty="0">
                <a:solidFill>
                  <a:srgbClr val="000000"/>
                </a:solidFill>
              </a:rPr>
              <a:t>                  (специальный)</a:t>
            </a:r>
          </a:p>
          <a:p>
            <a:r>
              <a:rPr lang="ru-RU" sz="1200" dirty="0">
                <a:solidFill>
                  <a:srgbClr val="000000"/>
                </a:solidFill>
              </a:rPr>
              <a:t>Определенная группа общественных отношений (благ, ценностей) тесно взаимосвязанных между собой, на которые посягает преступное деяние.</a:t>
            </a:r>
          </a:p>
          <a:p>
            <a:r>
              <a:rPr lang="ru-RU" sz="1200" dirty="0">
                <a:solidFill>
                  <a:srgbClr val="000000"/>
                </a:solidFill>
              </a:rPr>
              <a:t>Например:</a:t>
            </a:r>
          </a:p>
          <a:p>
            <a:r>
              <a:rPr lang="ru-RU" sz="1200" dirty="0">
                <a:solidFill>
                  <a:srgbClr val="000000"/>
                </a:solidFill>
              </a:rPr>
              <a:t>Гл. 16 "Преступления против жизни и здоровья"</a:t>
            </a:r>
          </a:p>
          <a:p>
            <a:r>
              <a:rPr lang="ru-RU" sz="1200" dirty="0">
                <a:solidFill>
                  <a:srgbClr val="000000"/>
                </a:solidFill>
              </a:rPr>
              <a:t>ст. 105 - 125 </a:t>
            </a:r>
            <a:r>
              <a:rPr lang="ru-RU" sz="1200" dirty="0" smtClean="0">
                <a:solidFill>
                  <a:srgbClr val="000000"/>
                </a:solidFill>
              </a:rPr>
              <a:t>УК РФ</a:t>
            </a:r>
            <a:endParaRPr lang="ru-RU" sz="1200" dirty="0">
              <a:solidFill>
                <a:srgbClr val="000000"/>
              </a:solidFill>
            </a:endParaRPr>
          </a:p>
          <a:p>
            <a:pPr eaLnBrk="0" hangingPunct="0"/>
            <a:endParaRPr lang="ru-RU" sz="1200" dirty="0">
              <a:solidFill>
                <a:srgbClr val="000000"/>
              </a:solidFill>
            </a:endParaRPr>
          </a:p>
        </p:txBody>
      </p:sp>
      <p:sp>
        <p:nvSpPr>
          <p:cNvPr id="390176" name="Rectangle 32"/>
          <p:cNvSpPr>
            <a:spLocks noChangeArrowheads="1"/>
          </p:cNvSpPr>
          <p:nvPr/>
        </p:nvSpPr>
        <p:spPr bwMode="auto">
          <a:xfrm>
            <a:off x="5940425" y="2924175"/>
            <a:ext cx="2879725" cy="1944688"/>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r>
              <a:rPr lang="ru-RU" sz="1200" b="1" dirty="0">
                <a:solidFill>
                  <a:srgbClr val="000000"/>
                </a:solidFill>
              </a:rPr>
              <a:t>           Непосредственный</a:t>
            </a:r>
          </a:p>
          <a:p>
            <a:r>
              <a:rPr lang="ru-RU" sz="1200" dirty="0">
                <a:solidFill>
                  <a:srgbClr val="000000"/>
                </a:solidFill>
              </a:rPr>
              <a:t>Конкретное общественное</a:t>
            </a:r>
          </a:p>
          <a:p>
            <a:r>
              <a:rPr lang="ru-RU" sz="1200" dirty="0">
                <a:solidFill>
                  <a:srgbClr val="000000"/>
                </a:solidFill>
              </a:rPr>
              <a:t>отношение, на которое направлено преступное деяние (жизнь, здоровье человека, собственность и т.д.)</a:t>
            </a:r>
          </a:p>
          <a:p>
            <a:r>
              <a:rPr lang="ru-RU" sz="1200" dirty="0">
                <a:solidFill>
                  <a:srgbClr val="000000"/>
                </a:solidFill>
              </a:rPr>
              <a:t>Установление непосредственного объекта посягательства имеет важное и определяющее значение при квалификации преступления</a:t>
            </a:r>
          </a:p>
          <a:p>
            <a:pPr algn="just" eaLnBrk="0" hangingPunct="0"/>
            <a:endParaRPr lang="ru-RU" sz="1200" dirty="0">
              <a:solidFill>
                <a:srgbClr val="000000"/>
              </a:solidFill>
            </a:endParaRPr>
          </a:p>
        </p:txBody>
      </p:sp>
      <p:sp>
        <p:nvSpPr>
          <p:cNvPr id="60424" name="Rectangle 33"/>
          <p:cNvSpPr>
            <a:spLocks noChangeArrowheads="1"/>
          </p:cNvSpPr>
          <p:nvPr/>
        </p:nvSpPr>
        <p:spPr bwMode="auto">
          <a:xfrm>
            <a:off x="1043608" y="5373688"/>
            <a:ext cx="7416180" cy="8651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600" b="1" i="1" dirty="0">
                <a:solidFill>
                  <a:schemeClr val="bg1"/>
                </a:solidFill>
              </a:rPr>
              <a:t>	</a:t>
            </a:r>
            <a:r>
              <a:rPr lang="ru-RU" sz="1600" b="1" dirty="0">
                <a:solidFill>
                  <a:schemeClr val="bg1"/>
                </a:solidFill>
              </a:rPr>
              <a:t>Предмет преступления</a:t>
            </a:r>
            <a:r>
              <a:rPr lang="ru-RU" sz="1600" dirty="0">
                <a:solidFill>
                  <a:schemeClr val="bg1"/>
                </a:solidFill>
              </a:rPr>
              <a:t> - это </a:t>
            </a:r>
            <a:r>
              <a:rPr lang="ru-RU" sz="1600" dirty="0" smtClean="0">
                <a:solidFill>
                  <a:schemeClr val="bg1"/>
                </a:solidFill>
              </a:rPr>
              <a:t>составной </a:t>
            </a:r>
            <a:r>
              <a:rPr lang="ru-RU" sz="1600" dirty="0">
                <a:solidFill>
                  <a:schemeClr val="bg1"/>
                </a:solidFill>
              </a:rPr>
              <a:t>элемент объекта </a:t>
            </a:r>
            <a:r>
              <a:rPr lang="ru-RU" sz="1600" dirty="0" smtClean="0">
                <a:solidFill>
                  <a:schemeClr val="bg1"/>
                </a:solidFill>
              </a:rPr>
              <a:t>преступления,</a:t>
            </a:r>
          </a:p>
          <a:p>
            <a:pPr algn="ctr" eaLnBrk="0" hangingPunct="0">
              <a:spcBef>
                <a:spcPct val="50000"/>
              </a:spcBef>
            </a:pPr>
            <a:r>
              <a:rPr lang="ru-RU" sz="1600" dirty="0" smtClean="0">
                <a:solidFill>
                  <a:schemeClr val="bg1"/>
                </a:solidFill>
              </a:rPr>
              <a:t> вещь материального </a:t>
            </a:r>
            <a:r>
              <a:rPr lang="ru-RU" sz="1600" dirty="0">
                <a:solidFill>
                  <a:schemeClr val="bg1"/>
                </a:solidFill>
              </a:rPr>
              <a:t>мира.</a:t>
            </a:r>
          </a:p>
          <a:p>
            <a:pPr algn="ctr" eaLnBrk="0" hangingPunct="0">
              <a:spcBef>
                <a:spcPct val="50000"/>
              </a:spcBef>
            </a:pPr>
            <a:endParaRPr lang="ru-RU" sz="1400" dirty="0">
              <a:solidFill>
                <a:srgbClr val="000000"/>
              </a:solidFill>
            </a:endParaRPr>
          </a:p>
        </p:txBody>
      </p:sp>
      <p:sp>
        <p:nvSpPr>
          <p:cNvPr id="1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6"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7" name="Управляющая кнопка: возврат 16">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9" name="45.wav">
            <a:hlinkClick r:id="" action="ppaction://media"/>
          </p:cNvPr>
          <p:cNvPicPr>
            <a:picLocks noRot="1" noChangeAspect="1"/>
          </p:cNvPicPr>
          <p:nvPr>
            <a:audioFile r:link="rId2"/>
          </p:nvPr>
        </p:nvPicPr>
        <p:blipFill>
          <a:blip r:embed="rId8" cstate="print"/>
          <a:stretch>
            <a:fillRect/>
          </a:stretch>
        </p:blipFill>
        <p:spPr>
          <a:xfrm>
            <a:off x="179512" y="141277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891" fill="hold"/>
                                        <p:tgtEl>
                                          <p:spTgt spid="19"/>
                                        </p:tgtEl>
                                      </p:cBhvr>
                                    </p:cmd>
                                  </p:childTnLst>
                                </p:cTn>
                              </p:par>
                              <p:par>
                                <p:cTn id="7" presetID="2" presetClass="entr" presetSubtype="4" fill="hold" grpId="0" nodeType="withEffect">
                                  <p:stCondLst>
                                    <p:cond delay="4000"/>
                                  </p:stCondLst>
                                  <p:childTnLst>
                                    <p:set>
                                      <p:cBhvr>
                                        <p:cTn id="8" dur="1" fill="hold">
                                          <p:stCondLst>
                                            <p:cond delay="0"/>
                                          </p:stCondLst>
                                        </p:cTn>
                                        <p:tgtEl>
                                          <p:spTgt spid="390173"/>
                                        </p:tgtEl>
                                        <p:attrNameLst>
                                          <p:attrName>style.visibility</p:attrName>
                                        </p:attrNameLst>
                                      </p:cBhvr>
                                      <p:to>
                                        <p:strVal val="visible"/>
                                      </p:to>
                                    </p:set>
                                    <p:anim calcmode="lin" valueType="num">
                                      <p:cBhvr additive="base">
                                        <p:cTn id="9" dur="500" fill="hold"/>
                                        <p:tgtEl>
                                          <p:spTgt spid="390173"/>
                                        </p:tgtEl>
                                        <p:attrNameLst>
                                          <p:attrName>ppt_x</p:attrName>
                                        </p:attrNameLst>
                                      </p:cBhvr>
                                      <p:tavLst>
                                        <p:tav tm="0">
                                          <p:val>
                                            <p:strVal val="#ppt_x"/>
                                          </p:val>
                                        </p:tav>
                                        <p:tav tm="100000">
                                          <p:val>
                                            <p:strVal val="#ppt_x"/>
                                          </p:val>
                                        </p:tav>
                                      </p:tavLst>
                                    </p:anim>
                                    <p:anim calcmode="lin" valueType="num">
                                      <p:cBhvr additive="base">
                                        <p:cTn id="10" dur="500" fill="hold"/>
                                        <p:tgtEl>
                                          <p:spTgt spid="390173"/>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14000"/>
                                  </p:stCondLst>
                                  <p:childTnLst>
                                    <p:set>
                                      <p:cBhvr>
                                        <p:cTn id="12" dur="1" fill="hold">
                                          <p:stCondLst>
                                            <p:cond delay="0"/>
                                          </p:stCondLst>
                                        </p:cTn>
                                        <p:tgtEl>
                                          <p:spTgt spid="390175"/>
                                        </p:tgtEl>
                                        <p:attrNameLst>
                                          <p:attrName>style.visibility</p:attrName>
                                        </p:attrNameLst>
                                      </p:cBhvr>
                                      <p:to>
                                        <p:strVal val="visible"/>
                                      </p:to>
                                    </p:set>
                                    <p:anim calcmode="lin" valueType="num">
                                      <p:cBhvr additive="base">
                                        <p:cTn id="13" dur="500" fill="hold"/>
                                        <p:tgtEl>
                                          <p:spTgt spid="390175"/>
                                        </p:tgtEl>
                                        <p:attrNameLst>
                                          <p:attrName>ppt_x</p:attrName>
                                        </p:attrNameLst>
                                      </p:cBhvr>
                                      <p:tavLst>
                                        <p:tav tm="0">
                                          <p:val>
                                            <p:strVal val="#ppt_x"/>
                                          </p:val>
                                        </p:tav>
                                        <p:tav tm="100000">
                                          <p:val>
                                            <p:strVal val="#ppt_x"/>
                                          </p:val>
                                        </p:tav>
                                      </p:tavLst>
                                    </p:anim>
                                    <p:anim calcmode="lin" valueType="num">
                                      <p:cBhvr additive="base">
                                        <p:cTn id="14" dur="500" fill="hold"/>
                                        <p:tgtEl>
                                          <p:spTgt spid="39017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36000"/>
                                  </p:stCondLst>
                                  <p:childTnLst>
                                    <p:set>
                                      <p:cBhvr>
                                        <p:cTn id="16" dur="1" fill="hold">
                                          <p:stCondLst>
                                            <p:cond delay="0"/>
                                          </p:stCondLst>
                                        </p:cTn>
                                        <p:tgtEl>
                                          <p:spTgt spid="390176"/>
                                        </p:tgtEl>
                                        <p:attrNameLst>
                                          <p:attrName>style.visibility</p:attrName>
                                        </p:attrNameLst>
                                      </p:cBhvr>
                                      <p:to>
                                        <p:strVal val="visible"/>
                                      </p:to>
                                    </p:set>
                                    <p:anim calcmode="lin" valueType="num">
                                      <p:cBhvr additive="base">
                                        <p:cTn id="17" dur="500" fill="hold"/>
                                        <p:tgtEl>
                                          <p:spTgt spid="390176"/>
                                        </p:tgtEl>
                                        <p:attrNameLst>
                                          <p:attrName>ppt_x</p:attrName>
                                        </p:attrNameLst>
                                      </p:cBhvr>
                                      <p:tavLst>
                                        <p:tav tm="0">
                                          <p:val>
                                            <p:strVal val="#ppt_x"/>
                                          </p:val>
                                        </p:tav>
                                        <p:tav tm="100000">
                                          <p:val>
                                            <p:strVal val="#ppt_x"/>
                                          </p:val>
                                        </p:tav>
                                      </p:tavLst>
                                    </p:anim>
                                    <p:anim calcmode="lin" valueType="num">
                                      <p:cBhvr additive="base">
                                        <p:cTn id="18" dur="500" fill="hold"/>
                                        <p:tgtEl>
                                          <p:spTgt spid="39017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5891"/>
                            </p:stCondLst>
                            <p:childTnLst>
                              <p:par>
                                <p:cTn id="20" presetID="15" presetClass="entr" presetSubtype="0" fill="hold" nodeType="afterEffect">
                                  <p:stCondLst>
                                    <p:cond delay="0"/>
                                  </p:stCondLst>
                                  <p:childTnLst>
                                    <p:set>
                                      <p:cBhvr>
                                        <p:cTn id="21" dur="1" fill="hold">
                                          <p:stCondLst>
                                            <p:cond delay="0"/>
                                          </p:stCondLst>
                                        </p:cTn>
                                        <p:tgtEl>
                                          <p:spTgt spid="390161"/>
                                        </p:tgtEl>
                                        <p:attrNameLst>
                                          <p:attrName>style.visibility</p:attrName>
                                        </p:attrNameLst>
                                      </p:cBhvr>
                                      <p:to>
                                        <p:strVal val="visible"/>
                                      </p:to>
                                    </p:set>
                                    <p:anim calcmode="lin" valueType="num">
                                      <p:cBhvr>
                                        <p:cTn id="22" dur="1000" fill="hold"/>
                                        <p:tgtEl>
                                          <p:spTgt spid="390161"/>
                                        </p:tgtEl>
                                        <p:attrNameLst>
                                          <p:attrName>ppt_w</p:attrName>
                                        </p:attrNameLst>
                                      </p:cBhvr>
                                      <p:tavLst>
                                        <p:tav tm="0">
                                          <p:val>
                                            <p:fltVal val="0"/>
                                          </p:val>
                                        </p:tav>
                                        <p:tav tm="100000">
                                          <p:val>
                                            <p:strVal val="#ppt_w"/>
                                          </p:val>
                                        </p:tav>
                                      </p:tavLst>
                                    </p:anim>
                                    <p:anim calcmode="lin" valueType="num">
                                      <p:cBhvr>
                                        <p:cTn id="23" dur="1000" fill="hold"/>
                                        <p:tgtEl>
                                          <p:spTgt spid="390161"/>
                                        </p:tgtEl>
                                        <p:attrNameLst>
                                          <p:attrName>ppt_h</p:attrName>
                                        </p:attrNameLst>
                                      </p:cBhvr>
                                      <p:tavLst>
                                        <p:tav tm="0">
                                          <p:val>
                                            <p:fltVal val="0"/>
                                          </p:val>
                                        </p:tav>
                                        <p:tav tm="100000">
                                          <p:val>
                                            <p:strVal val="#ppt_h"/>
                                          </p:val>
                                        </p:tav>
                                      </p:tavLst>
                                    </p:anim>
                                    <p:anim calcmode="lin" valueType="num">
                                      <p:cBhvr>
                                        <p:cTn id="24" dur="1000" fill="hold"/>
                                        <p:tgtEl>
                                          <p:spTgt spid="39016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901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390173" grpId="0" animBg="1"/>
      <p:bldP spid="390175" grpId="0" animBg="1"/>
      <p:bldP spid="390176" grpId="0" animBg="1"/>
    </p:bld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Text Box 8"/>
          <p:cNvSpPr txBox="1">
            <a:spLocks noChangeArrowheads="1"/>
          </p:cNvSpPr>
          <p:nvPr/>
        </p:nvSpPr>
        <p:spPr bwMode="auto">
          <a:xfrm>
            <a:off x="900113" y="1844675"/>
            <a:ext cx="7697787" cy="2647950"/>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397316"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Вооруженный мятеж (ст. </a:t>
            </a:r>
            <a:r>
              <a:rPr lang="ru-RU" b="1" dirty="0" smtClean="0"/>
              <a:t>279 УК РФ)</a:t>
            </a:r>
            <a:endParaRPr lang="ru-RU" b="1" dirty="0"/>
          </a:p>
        </p:txBody>
      </p:sp>
      <p:sp>
        <p:nvSpPr>
          <p:cNvPr id="397317" name="Прямоугольник 4"/>
          <p:cNvSpPr>
            <a:spLocks noChangeArrowheads="1"/>
          </p:cNvSpPr>
          <p:nvPr/>
        </p:nvSpPr>
        <p:spPr bwMode="auto">
          <a:xfrm>
            <a:off x="0" y="908050"/>
            <a:ext cx="9144000" cy="5001369"/>
          </a:xfrm>
          <a:prstGeom prst="rect">
            <a:avLst/>
          </a:prstGeom>
          <a:noFill/>
          <a:ln w="9525">
            <a:noFill/>
            <a:miter lim="800000"/>
            <a:headEnd/>
            <a:tailEnd/>
          </a:ln>
        </p:spPr>
        <p:txBody>
          <a:bodyPr>
            <a:spAutoFit/>
          </a:bodyPr>
          <a:lstStyle/>
          <a:p>
            <a:pPr indent="457200" algn="just"/>
            <a:r>
              <a:rPr lang="ru-RU" sz="1100" dirty="0"/>
              <a:t>Объективная сторона вооруженного мятежа выражается в двух формах: 1) организация вооруженного мятежа; 2) активное участие в нем.</a:t>
            </a:r>
          </a:p>
          <a:p>
            <a:pPr indent="457200" algn="just"/>
            <a:endParaRPr lang="ru-RU" sz="1100" dirty="0"/>
          </a:p>
          <a:p>
            <a:pPr indent="457200" algn="just"/>
            <a:r>
              <a:rPr lang="ru-RU" sz="1100" dirty="0"/>
              <a:t>В понятие вооруженности применительно к мятежу включаются все виды боевого вооружения войск и других военизированных формирований, а также все виды оружия, предусмотренные Федеральным законом РФ "Об оружии". Не требуется, чтобы были лично вооружены все участники мятежа.</a:t>
            </a:r>
          </a:p>
          <a:p>
            <a:pPr indent="457200" algn="just"/>
            <a:endParaRPr lang="ru-RU" sz="1100" dirty="0"/>
          </a:p>
          <a:p>
            <a:pPr indent="457200" algn="just"/>
            <a:r>
              <a:rPr lang="ru-RU" sz="1100" dirty="0"/>
              <a:t>Организация вооруженного мятежа означает создание условий для массового вооруженного выступления против власти с указанными в ст. 279 </a:t>
            </a:r>
            <a:r>
              <a:rPr lang="ru-RU" sz="1100" dirty="0" smtClean="0"/>
              <a:t>УК РФ </a:t>
            </a:r>
            <a:r>
              <a:rPr lang="ru-RU" sz="1100" dirty="0"/>
              <a:t>целями и (или) руководство таким выступлением. Мятеж может быть основательно и тщательно подготовленным, предварительно спланированным либо ситуационным, стихийным. Независимо от обстоятельств его возникновения элементы организации мятежа имеют место в любом случае.</a:t>
            </a:r>
          </a:p>
          <a:p>
            <a:pPr indent="457200" algn="just"/>
            <a:endParaRPr lang="ru-RU" sz="1100" dirty="0"/>
          </a:p>
          <a:p>
            <a:pPr indent="457200" algn="just"/>
            <a:r>
              <a:rPr lang="ru-RU" sz="1100" dirty="0"/>
              <a:t>Предварительная организация вооруженного мятежа представляет </a:t>
            </a:r>
            <a:r>
              <a:rPr lang="ru-RU" sz="1100" dirty="0" err="1"/>
              <a:t>coбой</a:t>
            </a:r>
            <a:r>
              <a:rPr lang="ru-RU" sz="1100" dirty="0"/>
              <a:t> сложную и разнообразную деятельность, которая может выражаться в следующем: сговор инициаторов (лидеров), создание руководящего ядра ("штаба"); планирование; вовлечение людей в заговор, распределение ролей, постановка задач; налаживание материального обеспечения (вооружение, продовольствие, финансирование и т.д.); создание необходимых структур; налаживание связи, собственной безопасности и т.д., а также руководство готовящимся мятежом в целом, отдельными структурами (группами) либо осуществление линейного управления. К организации вооруженного мятежа относится также привлечение и использование в нем наемников, дополнительно квалифицируемые по ст. 359 </a:t>
            </a:r>
            <a:r>
              <a:rPr lang="ru-RU" sz="1100" dirty="0" smtClean="0"/>
              <a:t>УК РФ.</a:t>
            </a:r>
            <a:endParaRPr lang="ru-RU" sz="1100" dirty="0"/>
          </a:p>
          <a:p>
            <a:pPr indent="457200" algn="just"/>
            <a:endParaRPr lang="ru-RU" sz="1100" dirty="0"/>
          </a:p>
          <a:p>
            <a:pPr indent="457200" algn="just"/>
            <a:r>
              <a:rPr lang="ru-RU" sz="1100" dirty="0"/>
              <a:t>Организация вооруженного мятежа может выражаться в действиях, внешне схожих с организацией массовых беспорядков (организация стихийного выступления), а также в использовании ситуации массовых беспорядков для перерастания (перевода) их в вооруженный мятеж (например, организация нападения на оружейные склады и призывы к вооруженному выступлению против власти, к осуществлению целей мятежа, указанных в ст. 279 </a:t>
            </a:r>
            <a:r>
              <a:rPr lang="ru-RU" sz="1100" dirty="0" smtClean="0"/>
              <a:t>УК РФ).</a:t>
            </a:r>
            <a:endParaRPr lang="ru-RU" sz="1100" dirty="0"/>
          </a:p>
          <a:p>
            <a:pPr indent="457200" algn="just"/>
            <a:endParaRPr lang="ru-RU" sz="1100" dirty="0"/>
          </a:p>
          <a:p>
            <a:pPr indent="457200" algn="just"/>
            <a:r>
              <a:rPr lang="ru-RU" sz="1100" dirty="0"/>
              <a:t>Наиболее опасны и вероятны действия по организации мятежа в воинских частях, ибо речь идет о склонении к мятежу уже организованной вооруженной силы, профессионально подготовленной к боевым действиям. Здесь организационные усилия сводятся, прежде всего, к подстрекательской деятельности, обработке военнослужащих в мятежном духе, вовлечении их в тайные заговорщические структуры (группы).</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945793413"/>
      </p:ext>
    </p:extLst>
  </p:cSld>
  <p:clrMapOvr>
    <a:masterClrMapping/>
  </p:clrMapOvr>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Text Box 8"/>
          <p:cNvSpPr txBox="1">
            <a:spLocks noChangeArrowheads="1"/>
          </p:cNvSpPr>
          <p:nvPr/>
        </p:nvSpPr>
        <p:spPr bwMode="auto">
          <a:xfrm>
            <a:off x="900113" y="1844675"/>
            <a:ext cx="7697787" cy="2647950"/>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398340" name="Прямоугольник 4"/>
          <p:cNvSpPr>
            <a:spLocks noChangeArrowheads="1"/>
          </p:cNvSpPr>
          <p:nvPr/>
        </p:nvSpPr>
        <p:spPr bwMode="auto">
          <a:xfrm>
            <a:off x="0" y="333375"/>
            <a:ext cx="9144000" cy="5630863"/>
          </a:xfrm>
          <a:prstGeom prst="rect">
            <a:avLst/>
          </a:prstGeom>
          <a:noFill/>
          <a:ln w="9525">
            <a:noFill/>
            <a:miter lim="800000"/>
            <a:headEnd/>
            <a:tailEnd/>
          </a:ln>
        </p:spPr>
        <p:txBody>
          <a:bodyPr>
            <a:spAutoFit/>
          </a:bodyPr>
          <a:lstStyle/>
          <a:p>
            <a:pPr indent="457200" algn="just"/>
            <a:r>
              <a:rPr lang="ru-RU" sz="1200" dirty="0"/>
              <a:t>Активное участие в вооруженном мятеже предполагает непосредственное участие в осуществлении вооруженного насилия, а также участие в совершении действий, необходимых для обеспечения вооруженного выступления (например, ведение агитации и пропаганды; осуществление связи; ведение разведки; предоставление оружия, боеприпасов, горючего, продовольствия и т.п.).</a:t>
            </a:r>
          </a:p>
          <a:p>
            <a:pPr indent="457200" algn="just"/>
            <a:endParaRPr lang="ru-RU" sz="1200" dirty="0"/>
          </a:p>
          <a:p>
            <a:pPr indent="457200" algn="just"/>
            <a:r>
              <a:rPr lang="ru-RU" sz="1200" dirty="0"/>
              <a:t>В случае установления организаторами мятежа контакта с представителями иностранного государства или иностранной организации для совместного осуществления целей мятежа их деяние должно квалифицироваться по совокупности с государственной изменой по ст. 275 и 279 </a:t>
            </a:r>
            <a:r>
              <a:rPr lang="ru-RU" sz="1200" dirty="0" smtClean="0"/>
              <a:t>УК РФ.</a:t>
            </a:r>
            <a:endParaRPr lang="ru-RU" sz="1200" dirty="0"/>
          </a:p>
          <a:p>
            <a:pPr indent="457200" algn="just"/>
            <a:endParaRPr lang="ru-RU" sz="1200" dirty="0"/>
          </a:p>
          <a:p>
            <a:pPr indent="457200" algn="just"/>
            <a:r>
              <a:rPr lang="ru-RU" sz="1200" dirty="0"/>
              <a:t>Применение насилия, выразившееся в убийстве или покушении на него, квалифицируется в зависимости от обстоятельств, мотивов и целей по совокупности ст. 279 и ст. 105 или ст. 277 </a:t>
            </a:r>
            <a:r>
              <a:rPr lang="ru-RU" sz="1200" dirty="0" smtClean="0"/>
              <a:t>УК РФ.</a:t>
            </a:r>
            <a:endParaRPr lang="ru-RU" sz="1200" dirty="0"/>
          </a:p>
          <a:p>
            <a:pPr indent="457200" algn="just"/>
            <a:endParaRPr lang="ru-RU" sz="1200" dirty="0"/>
          </a:p>
          <a:p>
            <a:pPr indent="457200" algn="just"/>
            <a:r>
              <a:rPr lang="ru-RU" sz="1200" dirty="0"/>
              <a:t>Преступление следует считать оконченным с момента вооруженного выступления против власти, а для лиц, примкнувших к мятежу, - с момента их активного участия в нем.</a:t>
            </a:r>
          </a:p>
          <a:p>
            <a:pPr indent="457200" algn="just"/>
            <a:endParaRPr lang="ru-RU" sz="1200" dirty="0"/>
          </a:p>
          <a:p>
            <a:pPr indent="457200" algn="just"/>
            <a:r>
              <a:rPr lang="ru-RU" sz="1200" dirty="0"/>
              <a:t>Субъективная сторона мятежа характеризуется виной в виде прямого умысла и специальными целями. Лицо осознает, что организует или активно участвует в вооруженном мятеже, осознает цели вооруженного выступления против власти и желает такое деяние совершить.</a:t>
            </a:r>
          </a:p>
          <a:p>
            <a:pPr indent="457200" algn="just"/>
            <a:endParaRPr lang="ru-RU" sz="1200" dirty="0"/>
          </a:p>
          <a:p>
            <a:pPr indent="457200" algn="just"/>
            <a:r>
              <a:rPr lang="ru-RU" sz="1200" dirty="0"/>
              <a:t>Обязательным признаком состава вооруженного мятежа является наличие хотя бы одной из следующих целей: 1) свержение конституционного строя; 2) насильственное изменение конституционного строя; 3) нарушение территориальной целостности РФ (т.е. образование анклава или отделение части территории РФ в нарушение Конституции РФ, федеральных законов и международных договоров РФ).</a:t>
            </a:r>
          </a:p>
          <a:p>
            <a:pPr indent="457200" algn="just"/>
            <a:endParaRPr lang="ru-RU" sz="1200" dirty="0"/>
          </a:p>
          <a:p>
            <a:pPr indent="457200" algn="just"/>
            <a:r>
              <a:rPr lang="ru-RU" sz="1200" dirty="0"/>
              <a:t>Если в событиях в ходе мятежа участвовали лица, не ставившие или </a:t>
            </a:r>
            <a:r>
              <a:rPr lang="ru-RU" sz="1200" dirty="0" err="1"/>
              <a:t>неосознававшие</a:t>
            </a:r>
            <a:r>
              <a:rPr lang="ru-RU" sz="1200" dirty="0"/>
              <a:t> этих целей, то, несмотря на активность, их действия не содержат состава мятежа и квалифицируются самостоятельно.</a:t>
            </a:r>
          </a:p>
          <a:p>
            <a:pPr indent="457200" algn="just"/>
            <a:endParaRPr lang="ru-RU" sz="1200" dirty="0"/>
          </a:p>
          <a:p>
            <a:pPr indent="457200" algn="just"/>
            <a:r>
              <a:rPr lang="ru-RU" sz="1200" dirty="0"/>
              <a:t>Субъектами мятежа являются только организаторы (руководители) и активные участники, достигшие 16 лет. Вовлеченные в мятеж подростки от 14 до 16 лет могут нести ответственность за совершение лишь тех преступлений, которые перечислены в ч. 2 ст. 20 </a:t>
            </a:r>
            <a:r>
              <a:rPr lang="ru-RU" sz="1200" dirty="0" smtClean="0"/>
              <a:t>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222012095"/>
      </p:ext>
    </p:extLst>
  </p:cSld>
  <p:clrMapOvr>
    <a:masterClrMapping/>
  </p:clrMapOvr>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Text Box 8"/>
          <p:cNvSpPr txBox="1">
            <a:spLocks noChangeArrowheads="1"/>
          </p:cNvSpPr>
          <p:nvPr/>
        </p:nvSpPr>
        <p:spPr bwMode="auto">
          <a:xfrm>
            <a:off x="900113" y="1844675"/>
            <a:ext cx="7697787" cy="2647950"/>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399364" name="Rectangle 11"/>
          <p:cNvSpPr>
            <a:spLocks noChangeArrowheads="1"/>
          </p:cNvSpPr>
          <p:nvPr/>
        </p:nvSpPr>
        <p:spPr bwMode="auto">
          <a:xfrm>
            <a:off x="0" y="188913"/>
            <a:ext cx="8964613" cy="6477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Публичные призывы к </a:t>
            </a:r>
            <a:r>
              <a:rPr lang="ru-RU" b="1" dirty="0" smtClean="0"/>
              <a:t>осуществлению экстремистской</a:t>
            </a:r>
            <a:br>
              <a:rPr lang="ru-RU" b="1" dirty="0" smtClean="0"/>
            </a:br>
            <a:r>
              <a:rPr lang="ru-RU" b="1" dirty="0" smtClean="0"/>
              <a:t> деятельности(ст</a:t>
            </a:r>
            <a:r>
              <a:rPr lang="ru-RU" b="1" dirty="0"/>
              <a:t>. </a:t>
            </a:r>
            <a:r>
              <a:rPr lang="ru-RU" b="1" dirty="0" smtClean="0"/>
              <a:t>280 УК РФ)</a:t>
            </a:r>
            <a:endParaRPr lang="ru-RU" b="1" dirty="0"/>
          </a:p>
        </p:txBody>
      </p:sp>
      <p:sp>
        <p:nvSpPr>
          <p:cNvPr id="399365" name="Прямоугольник 4"/>
          <p:cNvSpPr>
            <a:spLocks noChangeArrowheads="1"/>
          </p:cNvSpPr>
          <p:nvPr/>
        </p:nvSpPr>
        <p:spPr bwMode="auto">
          <a:xfrm>
            <a:off x="0" y="908050"/>
            <a:ext cx="9144000" cy="4339650"/>
          </a:xfrm>
          <a:prstGeom prst="rect">
            <a:avLst/>
          </a:prstGeom>
          <a:noFill/>
          <a:ln w="9525">
            <a:noFill/>
            <a:miter lim="800000"/>
            <a:headEnd/>
            <a:tailEnd/>
          </a:ln>
        </p:spPr>
        <p:txBody>
          <a:bodyPr>
            <a:spAutoFit/>
          </a:bodyPr>
          <a:lstStyle/>
          <a:p>
            <a:pPr indent="457200" algn="just"/>
            <a:r>
              <a:rPr lang="ru-RU" sz="1200" dirty="0" smtClean="0"/>
              <a:t>Ответственность за публичные призывы к осуществлению экстремистской деятельности введена Федеральным законом от 25 июля 2002 г., дополнившим УК РФ комментируемой статьей. Ранее данная статья предусматривала уголовную ответственность за "публичные призывы к насильственному изменению конституционного строя Российской Федерации". Таким образом, законодатель расширил сферу ответственности, поскольку насильственное изменение конституционного строя и призывы к нему выступают одной из составных частей экстремизма. Для правильного применения положений данной статьи, а также ст. ст. 282 - 282.2 УК РФ необходимо учитывать Постановление Пленума Верховного Суда РФ от 28.06.2011 "О судебной практике по уголовным делам о преступлениях экстремистской направленности". Объектом данного преступления выступают политическая система Российской Федерации, нормальное функционирование конституционных органов власти, ее законных представителей. Объективную сторону образуют публичные призывы к осуществлению экстремистской деятельности. Понятие экстремизма дается в Федеральном законе "О противодействии экстремистской деятельности", принятом Государственной Думой 27 июля 2002 г. С субъективной стороны преступление совершается с прямым умыслом, т.е. виновный осознает общественно опасный характер действий, связанных с публичными призывами к осуществлению экстремистской деятельности, и желает их совершить. Мотивы могут быть различными: месть, корысть, идейное </a:t>
            </a:r>
            <a:r>
              <a:rPr lang="ru-RU" sz="1200" dirty="0" err="1" smtClean="0"/>
              <a:t>невосприятие</a:t>
            </a:r>
            <a:r>
              <a:rPr lang="ru-RU" sz="1200" dirty="0" smtClean="0"/>
              <a:t> конституционного строя и т.д. Не влияя на квалификацию, они учитываются при оценке общественной опасности содеянного и вынесении меры наказания. Что касается мотивов, имеющих значение для квалификации, то в соответствии с Федеральным законом от 6 июля 2007 г. "О внесении изменений в отдельные законодательные акты Российской Федерации в связи с совершенствованием государственного управления в области противодействия экстремизму" (подписан Президентом РФ 24 июня 2007 г.) и внесенными изменениями в УК РФ (примечание 2 к ст. 282.1 УК РФ) преступлениями экстремистской направленности признаются "преступления, совершенные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предусмотренные соответствующими статьями Особенной части настоящего Кодекса и пунктом "е" части первой статьи 63 настоящего Кодекса".</a:t>
            </a:r>
            <a:br>
              <a:rPr lang="ru-RU" sz="1200" dirty="0" smtClean="0"/>
            </a:br>
            <a:endParaRPr lang="ru-RU" sz="12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27059350"/>
      </p:ext>
    </p:extLst>
  </p:cSld>
  <p:clrMapOvr>
    <a:masterClrMapping/>
  </p:clrMapOvr>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Text Box 8"/>
          <p:cNvSpPr txBox="1">
            <a:spLocks noChangeArrowheads="1"/>
          </p:cNvSpPr>
          <p:nvPr/>
        </p:nvSpPr>
        <p:spPr bwMode="auto">
          <a:xfrm>
            <a:off x="900113" y="1844675"/>
            <a:ext cx="7697787" cy="2647950"/>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00388" name="Прямоугольник 4"/>
          <p:cNvSpPr>
            <a:spLocks noChangeArrowheads="1"/>
          </p:cNvSpPr>
          <p:nvPr/>
        </p:nvSpPr>
        <p:spPr bwMode="auto">
          <a:xfrm>
            <a:off x="0" y="765175"/>
            <a:ext cx="9144000" cy="3108543"/>
          </a:xfrm>
          <a:prstGeom prst="rect">
            <a:avLst/>
          </a:prstGeom>
          <a:noFill/>
          <a:ln w="9525">
            <a:noFill/>
            <a:miter lim="800000"/>
            <a:headEnd/>
            <a:tailEnd/>
          </a:ln>
        </p:spPr>
        <p:txBody>
          <a:bodyPr>
            <a:spAutoFit/>
          </a:bodyPr>
          <a:lstStyle/>
          <a:p>
            <a:pPr indent="457200" algn="just"/>
            <a:r>
              <a:rPr lang="ru-RU" sz="1400" dirty="0" smtClean="0"/>
              <a:t>Таким образом, к преступлениям экстремистской направленности относятся: ч. 2 ст. 105 УК РФ (Умышленное убийство); ч. 2 ст. 111 УК РФ (Умышленное причинение тяжкого вреда здоровью); ч. 2 ст. 112 УК РФ (Умышленное причинение средней тяжести вреда здоровью); ч. 2 ст. 115 УК РФ (Умышленное причинение легкого вреда здоровью); ст. 116 УК РФ (Побои); ч. 2 ст. 117 УК РФ (Истязание); ч. 2 ст. 119 УК РФ (Угроза убийством или причинение тяжкого вреда здоровью); ч. 4 ст. 150 УК РФ (Вовлечение несовершеннолетнего в совершение преступления); ч. 1 ст. 213 УК РФ (Хулиганство); ч. 2 ст. 214 УК РФ (Вандализм); ч. 2 ст. 244 УК РФ (Надругательство над телами умерших и местами их захоронения); ст. 280 УК РФ (Публичные призывы к осуществлению экстремистской деятельности); ст. 282.1 УК РФ (Организация экстремистского сообщества); ст. 282.2 УК РФ (Организация деятельности экстремистской организации). Следует отметить, что мотивы политической и идеологической ненависти или вражды носят во многом оценочный характер и для их квалификации на практике нужны экспертные заключения и разъяснения высшей судебной инстанции. Ученые-философы обоснованно подчеркивают, что сложность идеологии проявляется в мотивационном понятии и развитии </a:t>
            </a:r>
            <a:br>
              <a:rPr lang="ru-RU" sz="1400" dirty="0" smtClean="0"/>
            </a:br>
            <a:endParaRPr lang="ru-RU" sz="14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131783812"/>
      </p:ext>
    </p:extLst>
  </p:cSld>
  <p:clrMapOvr>
    <a:masterClrMapping/>
  </p:clrMapOvr>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1" name="Text Box 12"/>
          <p:cNvSpPr txBox="1">
            <a:spLocks noChangeArrowheads="1"/>
          </p:cNvSpPr>
          <p:nvPr/>
        </p:nvSpPr>
        <p:spPr bwMode="auto">
          <a:xfrm>
            <a:off x="900113" y="1844675"/>
            <a:ext cx="7697787" cy="4495800"/>
          </a:xfrm>
          <a:prstGeom prst="rect">
            <a:avLst/>
          </a:prstGeom>
          <a:noFill/>
          <a:ln w="9525">
            <a:noFill/>
            <a:miter lim="800000"/>
            <a:headEnd/>
            <a:tailEnd/>
          </a:ln>
        </p:spPr>
        <p:txBody>
          <a:bodyPr/>
          <a:lstStyle/>
          <a:p>
            <a:pPr algn="just" eaLnBrk="0" hangingPunct="0">
              <a:spcBef>
                <a:spcPct val="50000"/>
              </a:spcBef>
            </a:pPr>
            <a:endParaRPr lang="ru-RU" sz="2400">
              <a:latin typeface="Arial Narrow" pitchFamily="34" charset="0"/>
            </a:endParaRPr>
          </a:p>
        </p:txBody>
      </p:sp>
      <p:sp>
        <p:nvSpPr>
          <p:cNvPr id="401412"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Диверсия (ст. </a:t>
            </a:r>
            <a:r>
              <a:rPr lang="ru-RU" b="1" dirty="0" smtClean="0"/>
              <a:t>281 УК РФ)</a:t>
            </a:r>
            <a:endParaRPr lang="ru-RU" b="1" dirty="0"/>
          </a:p>
        </p:txBody>
      </p:sp>
      <p:sp>
        <p:nvSpPr>
          <p:cNvPr id="401413" name="Прямоугольник 4"/>
          <p:cNvSpPr>
            <a:spLocks noChangeArrowheads="1"/>
          </p:cNvSpPr>
          <p:nvPr/>
        </p:nvSpPr>
        <p:spPr bwMode="auto">
          <a:xfrm>
            <a:off x="0" y="620713"/>
            <a:ext cx="9144000" cy="5170646"/>
          </a:xfrm>
          <a:prstGeom prst="rect">
            <a:avLst/>
          </a:prstGeom>
          <a:noFill/>
          <a:ln w="9525">
            <a:noFill/>
            <a:miter lim="800000"/>
            <a:headEnd/>
            <a:tailEnd/>
          </a:ln>
        </p:spPr>
        <p:txBody>
          <a:bodyPr>
            <a:spAutoFit/>
          </a:bodyPr>
          <a:lstStyle/>
          <a:p>
            <a:pPr indent="457200" algn="just"/>
            <a:r>
              <a:rPr lang="ru-RU" sz="1100" dirty="0"/>
              <a:t>Диверсия направлена на экономическое и оборонное ослабление РФ.</a:t>
            </a:r>
          </a:p>
          <a:p>
            <a:pPr indent="457200" algn="just"/>
            <a:endParaRPr lang="ru-RU" sz="1100" dirty="0"/>
          </a:p>
          <a:p>
            <a:pPr indent="457200" algn="just"/>
            <a:r>
              <a:rPr lang="ru-RU" sz="1100" dirty="0"/>
              <a:t>Предметом диверсии являются перечисленные в ст. 281 </a:t>
            </a:r>
            <a:r>
              <a:rPr lang="ru-RU" sz="1100" dirty="0" smtClean="0"/>
              <a:t>УК РФ </a:t>
            </a:r>
            <a:r>
              <a:rPr lang="ru-RU" sz="1100" dirty="0"/>
              <a:t>материальные объекты, относящиеся к любой форме собственности. Прежде всего, ими становятся объекты энергетики, оборонной промышленности, транспорта (железнодорожного, воздушного, морского и магистрального трубопроводного), военные объекты и др. В частности, это могут быть: атомные и другие электростанции; линии электропередач и связи; </a:t>
            </a:r>
            <a:r>
              <a:rPr lang="ru-RU" sz="1100" dirty="0" err="1"/>
              <a:t>нефте</a:t>
            </a:r>
            <a:r>
              <a:rPr lang="ru-RU" sz="1100" dirty="0"/>
              <a:t>- и газопроводы; шахты; туннели; мосты; плотины; системы тепло- и водоснабжения; склады вооружения, горючего и продовольствия; информационно-вычислительные и телевизионные центры и т.д.</a:t>
            </a:r>
          </a:p>
          <a:p>
            <a:pPr indent="457200" algn="just"/>
            <a:endParaRPr lang="ru-RU" sz="1100" dirty="0"/>
          </a:p>
          <a:p>
            <a:pPr indent="457200" algn="just"/>
            <a:r>
              <a:rPr lang="ru-RU" sz="1100" dirty="0"/>
              <a:t>По объективной стороне диверсия представляет собой совершение взрыва, поджога или иных действий, направленных на разрушение или повреждение предприятий, сооружений путей и средств сообщения, средств связи, объектов жизнеобеспечения населения.</a:t>
            </a:r>
          </a:p>
          <a:p>
            <a:pPr indent="457200" algn="just"/>
            <a:endParaRPr lang="ru-RU" sz="1100" dirty="0"/>
          </a:p>
          <a:p>
            <a:pPr indent="457200" algn="just"/>
            <a:r>
              <a:rPr lang="ru-RU" sz="1100" dirty="0"/>
              <a:t>К иным действиям могут относиться: устройство обвалов, затоплений, аварий, катастроф, крушений, в том числе путем нарушения технологических режимов или правил безопасности; выведение из строя отдельных деталей или узлов, приводящее к повреждению важного объекта (например, снятие реле или трансформатора, относящихся к системе железнодорожной или аэродромной сигнализации); применение ракетно-артиллерийского оружия, машин и механизмов для разрушения и повреждения объектов и т.п.</a:t>
            </a:r>
          </a:p>
          <a:p>
            <a:pPr indent="457200" algn="just"/>
            <a:endParaRPr lang="ru-RU" sz="1100" dirty="0"/>
          </a:p>
          <a:p>
            <a:pPr indent="457200" algn="just"/>
            <a:r>
              <a:rPr lang="ru-RU" sz="1100" dirty="0"/>
              <a:t>Часть 2 ст. 281 </a:t>
            </a:r>
            <a:r>
              <a:rPr lang="ru-RU" sz="1100" dirty="0" smtClean="0"/>
              <a:t>УК РФ </a:t>
            </a:r>
            <a:r>
              <a:rPr lang="ru-RU" sz="1100" dirty="0"/>
              <a:t>предусматривает совершение диверсии при наличии квалифицирующего признака - организованной группы (см. ч. 3 ст. 35 </a:t>
            </a:r>
            <a:r>
              <a:rPr lang="ru-RU" sz="1100" dirty="0" smtClean="0"/>
              <a:t>УК РФ).</a:t>
            </a:r>
            <a:endParaRPr lang="ru-RU" sz="1100" dirty="0"/>
          </a:p>
          <a:p>
            <a:pPr indent="457200" algn="just"/>
            <a:endParaRPr lang="ru-RU" sz="1100" dirty="0"/>
          </a:p>
          <a:p>
            <a:pPr indent="457200" algn="just"/>
            <a:r>
              <a:rPr lang="ru-RU" sz="1100" dirty="0"/>
              <a:t>Диверсия признается оконченным преступлением с момента совершения взрыва, поджога или иных действий указанной направленности, независимо от наступления последствий (формальный состав).</a:t>
            </a:r>
          </a:p>
          <a:p>
            <a:pPr indent="457200" algn="just"/>
            <a:endParaRPr lang="ru-RU" sz="1100" dirty="0"/>
          </a:p>
          <a:p>
            <a:pPr indent="457200" algn="just"/>
            <a:r>
              <a:rPr lang="ru-RU" sz="1100" dirty="0"/>
              <a:t>Субъективная сторона характеризуется прямым умыслом и специальной целью. Лицо осознает характер и направленность действий, указанных в ст. 281 </a:t>
            </a:r>
            <a:r>
              <a:rPr lang="ru-RU" sz="1100" dirty="0" smtClean="0"/>
              <a:t>УК РФ, </a:t>
            </a:r>
            <a:r>
              <a:rPr lang="ru-RU" sz="1100" dirty="0"/>
              <a:t>и желает их совершить.</a:t>
            </a:r>
          </a:p>
          <a:p>
            <a:pPr indent="457200" algn="just"/>
            <a:endParaRPr lang="ru-RU" sz="1100" dirty="0"/>
          </a:p>
          <a:p>
            <a:pPr indent="457200" algn="just"/>
            <a:r>
              <a:rPr lang="ru-RU" sz="1100" dirty="0"/>
              <a:t>Обязательным признаком состава диверсии является цель подрыва экономической безопасности и обороноспособности РФ. По этой цели диверсия отличается от терроризма (ст. 205 </a:t>
            </a:r>
            <a:r>
              <a:rPr lang="ru-RU" sz="1100" dirty="0" smtClean="0"/>
              <a:t>УК РФ) </a:t>
            </a:r>
            <a:r>
              <a:rPr lang="ru-RU" sz="1100" dirty="0"/>
              <a:t>и других схожих преступлений.</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162942108"/>
      </p:ext>
    </p:extLst>
  </p:cSld>
  <p:clrMapOvr>
    <a:masterClrMapping/>
  </p:clrMapOvr>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5" name="Text Box 12"/>
          <p:cNvSpPr txBox="1">
            <a:spLocks noChangeArrowheads="1"/>
          </p:cNvSpPr>
          <p:nvPr/>
        </p:nvSpPr>
        <p:spPr bwMode="auto">
          <a:xfrm>
            <a:off x="900113" y="1844675"/>
            <a:ext cx="7697787" cy="4495800"/>
          </a:xfrm>
          <a:prstGeom prst="rect">
            <a:avLst/>
          </a:prstGeom>
          <a:noFill/>
          <a:ln w="9525">
            <a:noFill/>
            <a:miter lim="800000"/>
            <a:headEnd/>
            <a:tailEnd/>
          </a:ln>
        </p:spPr>
        <p:txBody>
          <a:bodyPr/>
          <a:lstStyle/>
          <a:p>
            <a:pPr algn="just" eaLnBrk="0" hangingPunct="0">
              <a:spcBef>
                <a:spcPct val="50000"/>
              </a:spcBef>
            </a:pPr>
            <a:endParaRPr lang="ru-RU" sz="2400">
              <a:latin typeface="Arial Narrow" pitchFamily="34" charset="0"/>
            </a:endParaRPr>
          </a:p>
        </p:txBody>
      </p:sp>
      <p:sp>
        <p:nvSpPr>
          <p:cNvPr id="402436" name="Прямоугольник 4"/>
          <p:cNvSpPr>
            <a:spLocks noChangeArrowheads="1"/>
          </p:cNvSpPr>
          <p:nvPr/>
        </p:nvSpPr>
        <p:spPr bwMode="auto">
          <a:xfrm>
            <a:off x="0" y="620713"/>
            <a:ext cx="9144000" cy="2124075"/>
          </a:xfrm>
          <a:prstGeom prst="rect">
            <a:avLst/>
          </a:prstGeom>
          <a:noFill/>
          <a:ln w="9525">
            <a:noFill/>
            <a:miter lim="800000"/>
            <a:headEnd/>
            <a:tailEnd/>
          </a:ln>
        </p:spPr>
        <p:txBody>
          <a:bodyPr>
            <a:spAutoFit/>
          </a:bodyPr>
          <a:lstStyle/>
          <a:p>
            <a:pPr indent="457200" algn="just"/>
            <a:r>
              <a:rPr lang="ru-RU" sz="1200" dirty="0"/>
              <a:t>Мотивами диверсии могут быть неприятие конституционного строя РФ, враждебное отношение к государственной власти, политическая месть, корысть, исполнение наемнических обязательств, выполнение решения организации и др. Они не являются признаками состава, но важны для установления содержания цели и должны учитываться при назначении наказания.</a:t>
            </a:r>
          </a:p>
          <a:p>
            <a:pPr indent="457200" algn="just"/>
            <a:endParaRPr lang="ru-RU" sz="1200" dirty="0"/>
          </a:p>
          <a:p>
            <a:pPr indent="457200" algn="just"/>
            <a:r>
              <a:rPr lang="ru-RU" sz="1200" dirty="0"/>
              <a:t>Субъектом диверсии может быть гражданин РФ, иностранный гражданин или лицо без гражданства, достигшие 16-летнего возраста. </a:t>
            </a:r>
          </a:p>
          <a:p>
            <a:pPr indent="457200" algn="just"/>
            <a:endParaRPr lang="ru-RU" sz="1200" dirty="0"/>
          </a:p>
          <a:p>
            <a:pPr indent="457200" algn="just"/>
            <a:r>
              <a:rPr lang="ru-RU" sz="1200" dirty="0"/>
              <a:t>Совершение диверсии гражданином РФ по заданию иностранной разведки или иностранной организации квалифицируется по совокупности с государственной изменой по ст. 275 и 281 </a:t>
            </a:r>
            <a:r>
              <a:rPr lang="ru-RU" sz="1200" dirty="0" smtClean="0"/>
              <a:t>УК РФ.</a:t>
            </a:r>
            <a:endParaRPr lang="ru-RU" sz="1200" dirty="0"/>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324029103"/>
      </p:ext>
    </p:extLst>
  </p:cSld>
  <p:clrMapOvr>
    <a:masterClrMapping/>
  </p:clrMapOvr>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Text Box 8"/>
          <p:cNvSpPr txBox="1">
            <a:spLocks noChangeArrowheads="1"/>
          </p:cNvSpPr>
          <p:nvPr/>
        </p:nvSpPr>
        <p:spPr bwMode="auto">
          <a:xfrm>
            <a:off x="900113" y="1844675"/>
            <a:ext cx="7697787" cy="4495800"/>
          </a:xfrm>
          <a:prstGeom prst="rect">
            <a:avLst/>
          </a:prstGeom>
          <a:noFill/>
          <a:ln w="9525">
            <a:noFill/>
            <a:miter lim="800000"/>
            <a:headEnd/>
            <a:tailEnd/>
          </a:ln>
        </p:spPr>
        <p:txBody>
          <a:bodyPr/>
          <a:lstStyle/>
          <a:p>
            <a:pPr algn="just" eaLnBrk="0" hangingPunct="0"/>
            <a:endParaRPr lang="ru-RU" sz="2400">
              <a:latin typeface="Times New Roman" pitchFamily="18" charset="0"/>
            </a:endParaRPr>
          </a:p>
        </p:txBody>
      </p:sp>
      <p:sp>
        <p:nvSpPr>
          <p:cNvPr id="403460" name="Rectangle 12"/>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Возбуждение </a:t>
            </a:r>
            <a:r>
              <a:rPr lang="ru-RU" b="1" dirty="0" smtClean="0"/>
              <a:t>ненависти либо вражды, а равно унижение</a:t>
            </a:r>
            <a:br>
              <a:rPr lang="ru-RU" b="1" dirty="0" smtClean="0"/>
            </a:br>
            <a:r>
              <a:rPr lang="ru-RU" b="1" dirty="0" smtClean="0"/>
              <a:t>человеческого достоинства  </a:t>
            </a:r>
            <a:r>
              <a:rPr lang="ru-RU" b="1" dirty="0"/>
              <a:t>(ст. </a:t>
            </a:r>
            <a:r>
              <a:rPr lang="ru-RU" b="1" dirty="0" smtClean="0"/>
              <a:t>282 УК РФ)</a:t>
            </a:r>
            <a:endParaRPr lang="ru-RU" b="1" dirty="0"/>
          </a:p>
        </p:txBody>
      </p:sp>
      <p:sp>
        <p:nvSpPr>
          <p:cNvPr id="403461" name="Прямоугольник 4"/>
          <p:cNvSpPr>
            <a:spLocks noChangeArrowheads="1"/>
          </p:cNvSpPr>
          <p:nvPr/>
        </p:nvSpPr>
        <p:spPr bwMode="auto">
          <a:xfrm>
            <a:off x="0" y="671513"/>
            <a:ext cx="9144000" cy="5339923"/>
          </a:xfrm>
          <a:prstGeom prst="rect">
            <a:avLst/>
          </a:prstGeom>
          <a:noFill/>
          <a:ln w="9525">
            <a:noFill/>
            <a:miter lim="800000"/>
            <a:headEnd/>
            <a:tailEnd/>
          </a:ln>
        </p:spPr>
        <p:txBody>
          <a:bodyPr>
            <a:spAutoFit/>
          </a:bodyPr>
          <a:lstStyle/>
          <a:p>
            <a:pPr indent="457200" algn="just"/>
            <a:r>
              <a:rPr lang="ru-RU" sz="1100" dirty="0"/>
              <a:t>В соответствии с ч. 5 ст. 13 Конституции РФ в России запрещается разжигание расовой, национальной и религиозной розни.</a:t>
            </a:r>
          </a:p>
          <a:p>
            <a:pPr indent="457200" algn="just"/>
            <a:endParaRPr lang="ru-RU" sz="1100" dirty="0"/>
          </a:p>
          <a:p>
            <a:pPr indent="457200" algn="just"/>
            <a:r>
              <a:rPr lang="ru-RU" sz="1100" dirty="0"/>
              <a:t>Объективную сторону преступления, предусмотренного ч. 1 ст. 282 </a:t>
            </a:r>
            <a:r>
              <a:rPr lang="ru-RU" sz="1100" dirty="0" smtClean="0"/>
              <a:t>УК РФ, </a:t>
            </a:r>
            <a:r>
              <a:rPr lang="ru-RU" sz="1100" dirty="0"/>
              <a:t>образуют: </a:t>
            </a:r>
            <a:r>
              <a:rPr lang="ru-RU" sz="1100" dirty="0" smtClean="0"/>
              <a:t>действия, направленные на возбуждение ненависти либо вражды, а также на унижение достоинства человека либо группы лиц по признакам пола, расы, национальности, языка, происхождения, отношения к религии, а равно принадлежности к какой-либо социальной группе, совершенные публично или с использованием средств массовой информации.</a:t>
            </a:r>
            <a:endParaRPr lang="ru-RU" sz="1100" dirty="0"/>
          </a:p>
          <a:p>
            <a:pPr indent="457200" algn="just"/>
            <a:endParaRPr lang="ru-RU" sz="1100" dirty="0"/>
          </a:p>
          <a:p>
            <a:pPr indent="457200" algn="just"/>
            <a:r>
              <a:rPr lang="ru-RU" sz="1100" dirty="0"/>
              <a:t>Возбуждение национальной, расовой или религиозной вражды - это попытка вызвать различного рода конфликты между гражданами разных национальностей, рас или </a:t>
            </a:r>
            <a:r>
              <a:rPr lang="ru-RU" sz="1100" dirty="0" err="1"/>
              <a:t>конфессий</a:t>
            </a:r>
            <a:r>
              <a:rPr lang="ru-RU" sz="1100" dirty="0"/>
              <a:t> (породить неприязнь, нетерпимость, непримиримость), которые могут сопровождаться систематическими раздорами, угрозами, притеснениями, физическими расправами, погромами, массовыми столкновениями и т.п.</a:t>
            </a:r>
          </a:p>
          <a:p>
            <a:pPr indent="457200" algn="just"/>
            <a:endParaRPr lang="ru-RU" sz="1100" dirty="0"/>
          </a:p>
          <a:p>
            <a:pPr indent="457200" algn="just"/>
            <a:r>
              <a:rPr lang="ru-RU" sz="1100" dirty="0"/>
              <a:t>Унижение национального достоинства - выражение дискриминационного отношения к определенной нации (национальности) в оскорбительной форме.</a:t>
            </a:r>
          </a:p>
          <a:p>
            <a:pPr indent="457200" algn="just"/>
            <a:endParaRPr lang="ru-RU" sz="1100" dirty="0"/>
          </a:p>
          <a:p>
            <a:pPr indent="457200" algn="just"/>
            <a:r>
              <a:rPr lang="ru-RU" sz="1100" dirty="0"/>
              <a:t>Действия, направленные на возбуждение национальной, расовой или религиозной вражды, на унижение национального достоинства могут заключаться в следующем: 1) распространение взглядов, идей, оценок или призывов указанного враждебного или дискриминационного характера; 2) совершение провокаций (инсценировок, ложных обвинений и т.п.), осуществление дискриминации и вытеснения определенных групп населения, надругательство над национальными или религиозными символами, святынями, захоронениями и т.д., а также другие демонстративные действия указанной направленности.</a:t>
            </a:r>
          </a:p>
          <a:p>
            <a:pPr indent="457200" algn="just"/>
            <a:endParaRPr lang="ru-RU" sz="1100" dirty="0"/>
          </a:p>
          <a:p>
            <a:pPr indent="457200" algn="just"/>
            <a:r>
              <a:rPr lang="ru-RU" sz="1100" dirty="0"/>
              <a:t>Пропаганда исключительности, превосходства либо неполноценности граждан, относящихся к той или иной нации (национальности), расе, </a:t>
            </a:r>
            <a:r>
              <a:rPr lang="ru-RU" sz="1100" dirty="0" err="1"/>
              <a:t>конфессии</a:t>
            </a:r>
            <a:r>
              <a:rPr lang="ru-RU" sz="1100" dirty="0"/>
              <a:t> сводится к возвеличиванию одних за счет умаления достоинства других по признаку их отношения к религии либо национальной или расовой принадлежности. Это означает привитие дискриминационных, националистических взглядов, культивирование расистской, фашистской идеологии.</a:t>
            </a:r>
          </a:p>
          <a:p>
            <a:pPr indent="457200" algn="just"/>
            <a:endParaRPr lang="ru-RU" sz="1100" dirty="0"/>
          </a:p>
          <a:p>
            <a:pPr indent="457200" algn="just"/>
            <a:r>
              <a:rPr lang="ru-RU" sz="1100" dirty="0"/>
              <a:t>Распространение оценок, взглядов, идей, призывов может совершаться в устной, письменной или демонстрационной форме. В основе своей оно опирается на измышления или тенденциозно подобранные сведения, возбуждающие чувство неприязни к образу жизни, исторической роли, укладу семейно-бытовых отношений, культуре, нравам и обычаям той или иной нации (национальности), расы, а также культовым ценностям и обрядам определенной </a:t>
            </a:r>
            <a:r>
              <a:rPr lang="ru-RU" sz="1100" dirty="0" err="1"/>
              <a:t>конфессии</a:t>
            </a:r>
            <a:r>
              <a:rPr lang="ru-RU" sz="1100" dirty="0"/>
              <a:t>.</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980036470"/>
      </p:ext>
    </p:extLst>
  </p:cSld>
  <p:clrMapOvr>
    <a:masterClrMapping/>
  </p:clrMapOvr>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Text Box 8"/>
          <p:cNvSpPr txBox="1">
            <a:spLocks noChangeArrowheads="1"/>
          </p:cNvSpPr>
          <p:nvPr/>
        </p:nvSpPr>
        <p:spPr bwMode="auto">
          <a:xfrm>
            <a:off x="900113" y="1844675"/>
            <a:ext cx="7697787" cy="4495800"/>
          </a:xfrm>
          <a:prstGeom prst="rect">
            <a:avLst/>
          </a:prstGeom>
          <a:noFill/>
          <a:ln w="9525">
            <a:noFill/>
            <a:miter lim="800000"/>
            <a:headEnd/>
            <a:tailEnd/>
          </a:ln>
        </p:spPr>
        <p:txBody>
          <a:bodyPr/>
          <a:lstStyle/>
          <a:p>
            <a:pPr algn="just" eaLnBrk="0" hangingPunct="0"/>
            <a:endParaRPr lang="ru-RU" sz="2400">
              <a:latin typeface="Times New Roman" pitchFamily="18" charset="0"/>
            </a:endParaRPr>
          </a:p>
        </p:txBody>
      </p:sp>
      <p:sp>
        <p:nvSpPr>
          <p:cNvPr id="404484" name="Прямоугольник 4"/>
          <p:cNvSpPr>
            <a:spLocks noChangeArrowheads="1"/>
          </p:cNvSpPr>
          <p:nvPr/>
        </p:nvSpPr>
        <p:spPr bwMode="auto">
          <a:xfrm>
            <a:off x="0" y="301625"/>
            <a:ext cx="9144000" cy="5678478"/>
          </a:xfrm>
          <a:prstGeom prst="rect">
            <a:avLst/>
          </a:prstGeom>
          <a:noFill/>
          <a:ln w="9525">
            <a:noFill/>
            <a:miter lim="800000"/>
            <a:headEnd/>
            <a:tailEnd/>
          </a:ln>
        </p:spPr>
        <p:txBody>
          <a:bodyPr>
            <a:spAutoFit/>
          </a:bodyPr>
          <a:lstStyle/>
          <a:p>
            <a:pPr indent="457200" algn="just"/>
            <a:r>
              <a:rPr lang="ru-RU" sz="1100" dirty="0"/>
              <a:t>При использовании лицом действительных сведений определяющее значение для наличия состава данного преступления приобретает тенденциозная интерпретация фактов и (во всех случаях) целенаправленное воздействие на публику.</a:t>
            </a:r>
          </a:p>
          <a:p>
            <a:pPr indent="457200" algn="just"/>
            <a:endParaRPr lang="ru-RU" sz="1100" dirty="0"/>
          </a:p>
          <a:p>
            <a:pPr indent="457200" algn="just"/>
            <a:r>
              <a:rPr lang="ru-RU" sz="1100" dirty="0"/>
              <a:t>Совершение ряда преступлений (ст. 105, 111, 112, 117, </a:t>
            </a:r>
            <a:r>
              <a:rPr lang="ru-RU" sz="1100" dirty="0" smtClean="0"/>
              <a:t>244 УК РФ), </a:t>
            </a:r>
            <a:r>
              <a:rPr lang="ru-RU" sz="1100" dirty="0"/>
              <a:t>квалифицированный состав которых предусматривает мотив национальной, расовой или религиозной ненависти или вражды, в зависимости от наличия или отсутствия указанной направленности действий квалифицируется по совокупности со ст. 282 </a:t>
            </a:r>
            <a:r>
              <a:rPr lang="ru-RU" sz="1100" dirty="0" smtClean="0"/>
              <a:t>УК РФ </a:t>
            </a:r>
            <a:r>
              <a:rPr lang="ru-RU" sz="1100" dirty="0"/>
              <a:t>или самостоятельно.</a:t>
            </a:r>
          </a:p>
          <a:p>
            <a:pPr indent="457200" algn="just"/>
            <a:endParaRPr lang="ru-RU" sz="1100" dirty="0"/>
          </a:p>
          <a:p>
            <a:pPr indent="457200" algn="just"/>
            <a:r>
              <a:rPr lang="ru-RU" sz="1100" dirty="0"/>
              <a:t>Распространение литературы, содержащей идеи национальной, расовой или религиозной вражды либо унижающей достоинство определенной национальности, образует состав данного преступления также только при установлении направленности этих действий на возбуждение соответствующей вражды или унижение национального достоинства. Иные цели (например, чисто коммерческие), преследуемые распространителем такой литературы, исключают ответственность по ст. 282 </a:t>
            </a:r>
            <a:r>
              <a:rPr lang="ru-RU" sz="1100" dirty="0" smtClean="0"/>
              <a:t>УК РФ.</a:t>
            </a:r>
            <a:endParaRPr lang="ru-RU" sz="1100" dirty="0"/>
          </a:p>
          <a:p>
            <a:pPr indent="457200" algn="just"/>
            <a:endParaRPr lang="ru-RU" sz="1100" dirty="0"/>
          </a:p>
          <a:p>
            <a:pPr indent="457200" algn="just"/>
            <a:r>
              <a:rPr lang="ru-RU" sz="1100" dirty="0"/>
              <a:t>Обязательным условием уголовной ответственности по ст. 282 </a:t>
            </a:r>
            <a:r>
              <a:rPr lang="ru-RU" sz="1100" dirty="0" smtClean="0"/>
              <a:t>УК РФ </a:t>
            </a:r>
            <a:r>
              <a:rPr lang="ru-RU" sz="1100" dirty="0"/>
              <a:t>является совершение предусмотренных ею действий публично или с использованием средств массовой информации.</a:t>
            </a:r>
          </a:p>
          <a:p>
            <a:pPr indent="457200" algn="just"/>
            <a:endParaRPr lang="ru-RU" sz="1100" dirty="0"/>
          </a:p>
          <a:p>
            <a:pPr indent="457200" algn="just"/>
            <a:r>
              <a:rPr lang="ru-RU" sz="1100" dirty="0"/>
              <a:t>Часть 2 ст. 282 </a:t>
            </a:r>
            <a:r>
              <a:rPr lang="ru-RU" sz="1100" dirty="0" smtClean="0"/>
              <a:t>УК РФ </a:t>
            </a:r>
            <a:r>
              <a:rPr lang="ru-RU" sz="1100" dirty="0"/>
              <a:t>предусматривает повышенную ответственность за совершение тех же деяний при наличии отягчающих признаков: </a:t>
            </a:r>
          </a:p>
          <a:p>
            <a:pPr indent="457200" algn="just"/>
            <a:r>
              <a:rPr lang="ru-RU" sz="1100" dirty="0"/>
              <a:t>- с применением насилия или с угрозой его применения (если физическое насилие не превышает легкий вред здоровью, иначе - совокупность преступлений); </a:t>
            </a:r>
          </a:p>
          <a:p>
            <a:pPr indent="457200" algn="just"/>
            <a:r>
              <a:rPr lang="ru-RU" sz="1100" dirty="0"/>
              <a:t>- лицом с использованием своего служебного положения (см. примечания к ст. 201 и 285 </a:t>
            </a:r>
            <a:r>
              <a:rPr lang="ru-RU" sz="1100" dirty="0" smtClean="0"/>
              <a:t>УК РФ); </a:t>
            </a:r>
            <a:endParaRPr lang="ru-RU" sz="1100" dirty="0"/>
          </a:p>
          <a:p>
            <a:pPr indent="457200" algn="just">
              <a:buFontTx/>
              <a:buChar char="-"/>
            </a:pPr>
            <a:r>
              <a:rPr lang="ru-RU" sz="1100" dirty="0" smtClean="0"/>
              <a:t>организованной </a:t>
            </a:r>
            <a:r>
              <a:rPr lang="ru-RU" sz="1100" dirty="0"/>
              <a:t>группой (см. ч. 3 ст. 35 </a:t>
            </a:r>
            <a:r>
              <a:rPr lang="ru-RU" sz="1100" dirty="0" smtClean="0"/>
              <a:t>УК РФ). </a:t>
            </a:r>
          </a:p>
          <a:p>
            <a:pPr indent="457200" algn="just"/>
            <a:r>
              <a:rPr lang="ru-RU" sz="1100" dirty="0" smtClean="0"/>
              <a:t>Преступление </a:t>
            </a:r>
            <a:r>
              <a:rPr lang="ru-RU" sz="1100" dirty="0"/>
              <a:t>считается оконченным с момента совершения действий указанной в ст. </a:t>
            </a:r>
            <a:r>
              <a:rPr lang="ru-RU" sz="1100" dirty="0" smtClean="0"/>
              <a:t>282 УК РФ </a:t>
            </a:r>
            <a:r>
              <a:rPr lang="ru-RU" sz="1100" dirty="0"/>
              <a:t>направленности в условиях публичности, в том числе с использованием средств массовой информации.</a:t>
            </a:r>
          </a:p>
          <a:p>
            <a:pPr indent="457200" algn="just"/>
            <a:endParaRPr lang="ru-RU" sz="1100" dirty="0"/>
          </a:p>
          <a:p>
            <a:pPr indent="457200" algn="just"/>
            <a:r>
              <a:rPr lang="ru-RU" sz="1100" dirty="0"/>
              <a:t>Приготовление к данному преступлению (средней тяжести) уголовно ненаказуемо. </a:t>
            </a:r>
          </a:p>
          <a:p>
            <a:pPr indent="457200" algn="just"/>
            <a:endParaRPr lang="ru-RU" sz="1100" dirty="0"/>
          </a:p>
          <a:p>
            <a:pPr indent="457200" algn="just"/>
            <a:r>
              <a:rPr lang="ru-RU" sz="1100" dirty="0"/>
              <a:t>Субъективная сторона рассматриваемого преступления характеризуется виной в виде прямого умысла. В содержание умысла должно входить осознание и желание того, что действия направлены на возбуждение национальной, расовой или религиозной вражды либо на унижение национального достоинства и носят публичный характер.</a:t>
            </a:r>
          </a:p>
          <a:p>
            <a:pPr indent="457200" algn="just"/>
            <a:endParaRPr lang="ru-RU" sz="1100" dirty="0"/>
          </a:p>
          <a:p>
            <a:pPr indent="457200" algn="just"/>
            <a:r>
              <a:rPr lang="ru-RU" sz="1100" dirty="0"/>
              <a:t>Субъектом может быть лицо, достигшее 16 лет, а по п. "б" ч. 2 - должностное лицо, государственный служащий, служащий органов местного самоуправления, а также лицо, выполняющее управленческие функции в коммерческой или иной организации.</a:t>
            </a:r>
          </a:p>
          <a:p>
            <a:pPr indent="457200" algn="just"/>
            <a:endParaRPr lang="ru-RU" sz="11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33726757"/>
      </p:ext>
    </p:extLst>
  </p:cSld>
  <p:clrMapOvr>
    <a:masterClrMapping/>
  </p:clrMapOvr>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2656"/>
            <a:ext cx="8856984" cy="3539430"/>
          </a:xfrm>
          <a:prstGeom prst="rect">
            <a:avLst/>
          </a:prstGeom>
        </p:spPr>
        <p:txBody>
          <a:bodyPr wrap="square">
            <a:spAutoFit/>
          </a:bodyPr>
          <a:lstStyle/>
          <a:p>
            <a:pPr indent="457200" algn="just"/>
            <a:r>
              <a:rPr lang="ru-RU" sz="1400" dirty="0"/>
              <a:t>Федеральным законом от 27.12.2018 № 519-ФЗ внесены изменения в Уголовный кодекс РФ, а именно претерпела изменение ст. 282 УК РФ, предусматривающая уголовную ответственность за возбуждение ненависти либо вражды, а равно унижение человеческого достоинства.</a:t>
            </a:r>
          </a:p>
          <a:p>
            <a:pPr indent="457200" algn="just"/>
            <a:endParaRPr lang="ru-RU" sz="1400" dirty="0"/>
          </a:p>
          <a:p>
            <a:pPr indent="457200" algn="just"/>
            <a:r>
              <a:rPr lang="ru-RU" sz="1400" dirty="0"/>
              <a:t>В новой редакции уголовного закона по ч. 1 ст. 282 УК РФ уголовной ответственности подлежат только лица, совершившие действия, направленные на возбуждение ненависти либо вражды, а также на унижение достоинства человека либо группы лиц по признакам пола, расы, национальности, языка, происхождения, отношения к религии, а равно принадлежности к какой-либо социальной группе, совершенные публично, в том числе с использованием средств массовой информации либо информационно-телекоммуникационных сетей, включая сеть «Интернет», после их привлечения к административной ответственности за аналогичное деяние в течение одного года.</a:t>
            </a:r>
          </a:p>
          <a:p>
            <a:pPr indent="457200" algn="just"/>
            <a:endParaRPr lang="ru-RU" sz="1400" dirty="0"/>
          </a:p>
          <a:p>
            <a:pPr indent="457200" algn="just"/>
            <a:r>
              <a:rPr lang="ru-RU" sz="1400" dirty="0"/>
              <a:t>Вместе с тем, привлечение к административной ответственности в течение предшествующего года не требуется для осуждения лица за совершение указанных действий с применением насилия, лицом с использованием своего служебного положения либо организованной группой (ч. 2 ст. 282 УК РФ).</a:t>
            </a:r>
          </a:p>
        </p:txBody>
      </p:sp>
    </p:spTree>
    <p:extLst>
      <p:ext uri="{BB962C8B-B14F-4D97-AF65-F5344CB8AC3E}">
        <p14:creationId xmlns:p14="http://schemas.microsoft.com/office/powerpoint/2010/main" val="303790137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Text Box 12"/>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05508" name="Rectangle 15"/>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Разглашение государственной тайны (ст. </a:t>
            </a:r>
            <a:r>
              <a:rPr lang="ru-RU" b="1" dirty="0" smtClean="0"/>
              <a:t>283 УК РФ)</a:t>
            </a:r>
            <a:endParaRPr lang="ru-RU" b="1" dirty="0"/>
          </a:p>
        </p:txBody>
      </p:sp>
      <p:sp>
        <p:nvSpPr>
          <p:cNvPr id="405509" name="Прямоугольник 4"/>
          <p:cNvSpPr>
            <a:spLocks noChangeArrowheads="1"/>
          </p:cNvSpPr>
          <p:nvPr/>
        </p:nvSpPr>
        <p:spPr bwMode="auto">
          <a:xfrm>
            <a:off x="0" y="765175"/>
            <a:ext cx="9144000" cy="5446713"/>
          </a:xfrm>
          <a:prstGeom prst="rect">
            <a:avLst/>
          </a:prstGeom>
          <a:noFill/>
          <a:ln w="9525">
            <a:noFill/>
            <a:miter lim="800000"/>
            <a:headEnd/>
            <a:tailEnd/>
          </a:ln>
        </p:spPr>
        <p:txBody>
          <a:bodyPr>
            <a:spAutoFit/>
          </a:bodyPr>
          <a:lstStyle/>
          <a:p>
            <a:pPr indent="457200" algn="just"/>
            <a:r>
              <a:rPr lang="ru-RU" sz="1200" dirty="0"/>
              <a:t>Разглашение государственной тайны с объективной стороны - это предание огласке (в разговоре, публичном выступлении, публикации в печати, переписке, при демонстрации чертежей, схем, изделий) сведений, составляющих государственную тайну, в результате чего они стали известны посторонним лицам либо стали их достоянием в результате передачи им материалов (предметов) для несанкционированного ознакомления.</a:t>
            </a:r>
          </a:p>
          <a:p>
            <a:pPr indent="457200" algn="just"/>
            <a:endParaRPr lang="ru-RU" sz="1200" dirty="0"/>
          </a:p>
          <a:p>
            <a:pPr indent="457200" algn="just"/>
            <a:r>
              <a:rPr lang="ru-RU" sz="1200" dirty="0"/>
              <a:t>Оставление без надзора секретных документов или предметов либо неучтенных тетрадей или листов с выписками из документов, содержащих государственную тайну, если их содержание стало достоянием посторонних лиц, также может образовать уголовно наказуемое разглашение государственной тайны (при наличии, как минимум, косвенного умысла по ч. 1 либо двух форм вины по ч. 2 ст. 283 </a:t>
            </a:r>
            <a:r>
              <a:rPr lang="ru-RU" sz="1200" dirty="0" smtClean="0"/>
              <a:t>УК РФ).</a:t>
            </a:r>
            <a:endParaRPr lang="ru-RU" sz="1200" dirty="0"/>
          </a:p>
          <a:p>
            <a:pPr indent="457200" algn="just"/>
            <a:endParaRPr lang="ru-RU" sz="1200" dirty="0"/>
          </a:p>
          <a:p>
            <a:pPr indent="457200" algn="just"/>
            <a:r>
              <a:rPr lang="ru-RU" sz="1200" dirty="0"/>
              <a:t>Посторонним признается любое лицо, не имеющее санкционированного доступа к данным сведениям (даже при наличии допуска к государственной тайне).</a:t>
            </a:r>
          </a:p>
          <a:p>
            <a:pPr indent="457200" algn="just"/>
            <a:endParaRPr lang="ru-RU" sz="1200" dirty="0"/>
          </a:p>
          <a:p>
            <a:pPr indent="457200" algn="just"/>
            <a:r>
              <a:rPr lang="ru-RU" sz="1200" dirty="0"/>
              <a:t>Преступление считается оконченным с момента, когда сведения стали достоянием постороннего лица (ч. 1) либо с момента наступления тяжких последствий (ч. 2 ст. 283 </a:t>
            </a:r>
            <a:r>
              <a:rPr lang="ru-RU" sz="1200" dirty="0" smtClean="0"/>
              <a:t>УК РФ).</a:t>
            </a:r>
            <a:endParaRPr lang="ru-RU" sz="1200" dirty="0"/>
          </a:p>
          <a:p>
            <a:pPr indent="457200" algn="just"/>
            <a:endParaRPr lang="ru-RU" sz="1200" dirty="0"/>
          </a:p>
          <a:p>
            <a:pPr indent="457200" algn="just"/>
            <a:r>
              <a:rPr lang="ru-RU" sz="1200" dirty="0"/>
              <a:t>К тяжким последствиям (оценочный признак) могут быть отнесены, например, переход сведений, составляющих государственную тайну, в обладание иностранного государства, срыв программы или направления важнейших исследований, провал крупномасштабной оперативной или войсковой операции, гибель участников оперативно-розыскной деятельности и т.п.</a:t>
            </a:r>
          </a:p>
          <a:p>
            <a:pPr indent="457200" algn="just"/>
            <a:endParaRPr lang="ru-RU" sz="1200" dirty="0"/>
          </a:p>
          <a:p>
            <a:pPr indent="457200" algn="just"/>
            <a:r>
              <a:rPr lang="ru-RU" sz="1200" dirty="0"/>
              <a:t>С субъективной стороны уголовно наказуемое разглашение государственной тайны ограничено умышленным совершением. По ч. 1 ст. 283 </a:t>
            </a:r>
            <a:r>
              <a:rPr lang="ru-RU" sz="1200" dirty="0" smtClean="0"/>
              <a:t>УК РФ </a:t>
            </a:r>
            <a:r>
              <a:rPr lang="ru-RU" sz="1200" dirty="0"/>
              <a:t>предполагается прямой или косвенный умысел, а по ч. 2 - совершение разглашения с двумя формами вины, т.е. при умышленном разглашении - неосторожное отношение к тяжким последствиям (ст. 27 </a:t>
            </a:r>
            <a:r>
              <a:rPr lang="ru-RU" sz="1200" dirty="0" smtClean="0"/>
              <a:t>УК РФ).</a:t>
            </a:r>
            <a:endParaRPr lang="ru-RU" sz="1200" dirty="0"/>
          </a:p>
          <a:p>
            <a:pPr indent="457200" algn="just"/>
            <a:endParaRPr lang="ru-RU" sz="1200" dirty="0"/>
          </a:p>
          <a:p>
            <a:pPr indent="457200" algn="just"/>
            <a:r>
              <a:rPr lang="ru-RU" sz="1200" dirty="0"/>
              <a:t>Мотивами разглашения обычно являются болтливость, бахвальство, желание показать свою значимость, продемонстрировать свою компетентность и т.п. Появились также случаи разглашения государственной тайны в результате подкупа или принуждения со стороны криминальных структур.</a:t>
            </a:r>
          </a:p>
          <a:p>
            <a:pPr indent="457200" algn="just"/>
            <a:endParaRPr lang="ru-RU" sz="12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6924948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61443" name="Text Box 3"/>
          <p:cNvSpPr txBox="1">
            <a:spLocks noChangeArrowheads="1"/>
          </p:cNvSpPr>
          <p:nvPr/>
        </p:nvSpPr>
        <p:spPr bwMode="auto">
          <a:xfrm>
            <a:off x="44450" y="1627188"/>
            <a:ext cx="7697788" cy="2465387"/>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p>
          <a:p>
            <a:pPr eaLnBrk="0" hangingPunct="0">
              <a:spcBef>
                <a:spcPct val="50000"/>
              </a:spcBef>
              <a:buFontTx/>
              <a:buChar char="•"/>
            </a:pPr>
            <a:r>
              <a:rPr lang="ru-RU" sz="2400" dirty="0">
                <a:latin typeface="Segoe Print" pitchFamily="2" charset="0"/>
                <a:hlinkClick r:id="rId4" action="ppaction://hlinksldjump"/>
              </a:rPr>
              <a:t>Постановление Верховного Суда РФ</a:t>
            </a:r>
            <a:endParaRPr lang="ru-RU" sz="2400" dirty="0">
              <a:latin typeface="Segoe Print" pitchFamily="2" charset="0"/>
              <a:hlinkClick r:id="rId5" action="ppaction://hlinksldjump"/>
            </a:endParaRPr>
          </a:p>
          <a:p>
            <a:pPr eaLnBrk="0" hangingPunct="0">
              <a:spcBef>
                <a:spcPct val="50000"/>
              </a:spcBef>
              <a:buFontTx/>
              <a:buChar char="•"/>
            </a:pPr>
            <a:r>
              <a:rPr lang="ru-RU" sz="2400" dirty="0">
                <a:latin typeface="Segoe Print" pitchFamily="2" charset="0"/>
                <a:hlinkClick r:id="rId6" action="ppaction://hlinksldjump"/>
              </a:rPr>
              <a:t>Список литературы</a:t>
            </a:r>
          </a:p>
          <a:p>
            <a:pPr eaLnBrk="0" hangingPunct="0">
              <a:spcBef>
                <a:spcPct val="50000"/>
              </a:spcBef>
              <a:buFontTx/>
              <a:buChar char="•"/>
            </a:pPr>
            <a:r>
              <a:rPr lang="ru-RU" sz="2400" dirty="0">
                <a:latin typeface="Segoe Print" pitchFamily="2" charset="0"/>
                <a:hlinkClick r:id="rId7"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b="1">
                <a:solidFill>
                  <a:srgbClr val="FF3300"/>
                </a:solidFill>
                <a:latin typeface="Segoe Print" pitchFamily="2" charset="0"/>
              </a:rPr>
              <a:t>Лекция </a:t>
            </a:r>
            <a:endParaRPr lang="ru-RU" sz="2400">
              <a:latin typeface="Segoe Print" pitchFamily="2" charset="0"/>
            </a:endParaRPr>
          </a:p>
        </p:txBody>
      </p:sp>
      <p:sp>
        <p:nvSpPr>
          <p:cNvPr id="61444" name="Rectangle 20"/>
          <p:cNvSpPr>
            <a:spLocks noChangeArrowheads="1"/>
          </p:cNvSpPr>
          <p:nvPr/>
        </p:nvSpPr>
        <p:spPr bwMode="auto">
          <a:xfrm>
            <a:off x="0" y="20002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Объективная сторона преступления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8">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46.wav">
            <a:hlinkClick r:id="" action="ppaction://media"/>
          </p:cNvPr>
          <p:cNvPicPr>
            <a:picLocks noRot="1" noChangeAspect="1"/>
          </p:cNvPicPr>
          <p:nvPr>
            <a:audioFile r:link="rId1"/>
          </p:nvPr>
        </p:nvPicPr>
        <p:blipFill>
          <a:blip r:embed="rId10" cstate="print"/>
          <a:stretch>
            <a:fillRect/>
          </a:stretch>
        </p:blipFill>
        <p:spPr>
          <a:xfrm>
            <a:off x="1115616" y="429309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75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Text Box 12"/>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06532" name="Прямоугольник 4"/>
          <p:cNvSpPr>
            <a:spLocks noChangeArrowheads="1"/>
          </p:cNvSpPr>
          <p:nvPr/>
        </p:nvSpPr>
        <p:spPr bwMode="auto">
          <a:xfrm>
            <a:off x="0" y="620713"/>
            <a:ext cx="9144000" cy="1938337"/>
          </a:xfrm>
          <a:prstGeom prst="rect">
            <a:avLst/>
          </a:prstGeom>
          <a:noFill/>
          <a:ln w="9525">
            <a:noFill/>
            <a:miter lim="800000"/>
            <a:headEnd/>
            <a:tailEnd/>
          </a:ln>
        </p:spPr>
        <p:txBody>
          <a:bodyPr>
            <a:spAutoFit/>
          </a:bodyPr>
          <a:lstStyle/>
          <a:p>
            <a:pPr indent="457200" algn="just"/>
            <a:r>
              <a:rPr lang="ru-RU" sz="1200" dirty="0"/>
              <a:t>В отличие от государственной измены при разглашении государственной тайны у виновного отсутствуют осознание и желание того, что передача или огласка секретных сведений направлена в ущерб внешней безопасности РФ. Практически это означает отсутствие у лица прямого умысла на то, что сообщаемые (передаваемые) им сведения становятся достоянием какого-либо из адресатов выдачи государственной тайны - иностранного государства, иностранной организации или их представителей.</a:t>
            </a:r>
          </a:p>
          <a:p>
            <a:pPr indent="457200" algn="just"/>
            <a:endParaRPr lang="ru-RU" sz="1200" dirty="0"/>
          </a:p>
          <a:p>
            <a:pPr indent="457200" algn="just"/>
            <a:r>
              <a:rPr lang="ru-RU" sz="1200" dirty="0"/>
              <a:t>Субъект разглашения государственной тайны - специальный. Им является достигшее 16-летнего возраста лицо, которому она была доверена или стала известной по службе или работе. Лица, ставшие обладателями государственной тайны иным путем (из частных разговоров, из найденных секретных документов и др.), ответственности за разглашение по ст. 283 </a:t>
            </a:r>
            <a:r>
              <a:rPr lang="ru-RU" sz="1200" dirty="0" smtClean="0"/>
              <a:t>УК РФ </a:t>
            </a:r>
            <a:r>
              <a:rPr lang="ru-RU" sz="1200" dirty="0"/>
              <a:t>не несут.</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712529265"/>
      </p:ext>
    </p:extLst>
  </p:cSld>
  <p:clrMapOvr>
    <a:masterClrMapping/>
  </p:clrMapOvr>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5" name="Text Box 12"/>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07556" name="Rectangle 15"/>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Утрата документов, содержащих государственную тайну (ст. </a:t>
            </a:r>
            <a:r>
              <a:rPr lang="ru-RU" b="1" dirty="0" smtClean="0"/>
              <a:t>284 УК РФ)</a:t>
            </a:r>
            <a:endParaRPr lang="ru-RU" b="1" dirty="0"/>
          </a:p>
        </p:txBody>
      </p:sp>
      <p:sp>
        <p:nvSpPr>
          <p:cNvPr id="407557" name="Прямоугольник 4"/>
          <p:cNvSpPr>
            <a:spLocks noChangeArrowheads="1"/>
          </p:cNvSpPr>
          <p:nvPr/>
        </p:nvSpPr>
        <p:spPr bwMode="auto">
          <a:xfrm>
            <a:off x="0" y="765175"/>
            <a:ext cx="9144000" cy="5339923"/>
          </a:xfrm>
          <a:prstGeom prst="rect">
            <a:avLst/>
          </a:prstGeom>
          <a:noFill/>
          <a:ln w="9525">
            <a:noFill/>
            <a:miter lim="800000"/>
            <a:headEnd/>
            <a:tailEnd/>
          </a:ln>
        </p:spPr>
        <p:txBody>
          <a:bodyPr>
            <a:spAutoFit/>
          </a:bodyPr>
          <a:lstStyle/>
          <a:p>
            <a:pPr indent="457200" algn="just"/>
            <a:r>
              <a:rPr lang="ru-RU" sz="1100" dirty="0"/>
              <a:t>Объективная сторона утраты - нарушение лицом, имеющим допуск к государственной тайне, установленных правил обращения с содержащими государственную тайну документами, а равно с предметами, сведения о которых составляют государственную тайну, если это повлекло их утрату и наступление тяжких последствий.</a:t>
            </a:r>
          </a:p>
          <a:p>
            <a:pPr indent="457200" algn="just"/>
            <a:endParaRPr lang="ru-RU" sz="1100" dirty="0"/>
          </a:p>
          <a:p>
            <a:pPr indent="457200" algn="just"/>
            <a:r>
              <a:rPr lang="ru-RU" sz="1100" dirty="0"/>
              <a:t>Документ в смысле ст. 284 </a:t>
            </a:r>
            <a:r>
              <a:rPr lang="ru-RU" sz="1100" dirty="0" smtClean="0"/>
              <a:t>УК РФ </a:t>
            </a:r>
            <a:r>
              <a:rPr lang="ru-RU" sz="1100" dirty="0"/>
              <a:t>должен быть учтенным, т.е. иметь регистрационный номер, гриф о степени секретности, особый порядок хранения и выдачи пользователям.</a:t>
            </a:r>
          </a:p>
          <a:p>
            <a:pPr indent="457200" algn="just"/>
            <a:endParaRPr lang="ru-RU" sz="1100" dirty="0"/>
          </a:p>
          <a:p>
            <a:pPr indent="457200" algn="just"/>
            <a:r>
              <a:rPr lang="ru-RU" sz="1100" dirty="0"/>
              <a:t>К предметам, сведения о которых составляют государственную тайну, могут относиться различные изделия, материалы, энергоносители и т.д. (в частности, образцы вооружений, отдельные узлы технических устройств, оборудование, компоненты ракетного топлива и т.п.).</a:t>
            </a:r>
          </a:p>
          <a:p>
            <a:pPr indent="457200" algn="just"/>
            <a:endParaRPr lang="ru-RU" sz="1100" dirty="0"/>
          </a:p>
          <a:p>
            <a:pPr indent="457200" algn="just"/>
            <a:r>
              <a:rPr lang="ru-RU" sz="1100" dirty="0"/>
              <a:t>Утрата документа или предмета как одно из последствий означает такой их выход из владения ответственного за них лица, при котором они стали или могли стать достоянием посторонних лиц, включая случаи, когда судьба исчезнувшего документа (предмета) неизвестна.</a:t>
            </a:r>
          </a:p>
          <a:p>
            <a:pPr indent="457200" algn="just"/>
            <a:endParaRPr lang="ru-RU" sz="1100" dirty="0"/>
          </a:p>
          <a:p>
            <a:pPr indent="457200" algn="just"/>
            <a:r>
              <a:rPr lang="ru-RU" sz="1100" dirty="0"/>
              <a:t>Не образует состава данного преступления утрата документов (предметов) при обстоятельствах, исключающих ознакомление с ними посторонних лиц (например, уничтожение).</a:t>
            </a:r>
          </a:p>
          <a:p>
            <a:pPr indent="457200" algn="just"/>
            <a:endParaRPr lang="ru-RU" sz="1100" dirty="0"/>
          </a:p>
          <a:p>
            <a:pPr indent="457200" algn="just"/>
            <a:r>
              <a:rPr lang="ru-RU" sz="1100" dirty="0"/>
              <a:t>Обязательным условием ответственности по ст. 284 </a:t>
            </a:r>
            <a:r>
              <a:rPr lang="ru-RU" sz="1100" dirty="0" smtClean="0"/>
              <a:t>УК РФ </a:t>
            </a:r>
            <a:r>
              <a:rPr lang="ru-RU" sz="1100" dirty="0"/>
              <a:t>является то, что утрата явилась результатом конкретного нарушения лицом установленных правил обращения с документом (предметом). Отсутствие причинной связи между фактом нарушения указанных правил и выходом документа (предмета) из владения лица исключает ответственность по ст. 284 </a:t>
            </a:r>
            <a:r>
              <a:rPr lang="ru-RU" sz="1100" dirty="0" smtClean="0"/>
              <a:t>УК РФ.</a:t>
            </a:r>
            <a:endParaRPr lang="ru-RU" sz="1100" dirty="0"/>
          </a:p>
          <a:p>
            <a:pPr indent="457200" algn="just"/>
            <a:endParaRPr lang="ru-RU" sz="1100" dirty="0"/>
          </a:p>
          <a:p>
            <a:pPr indent="457200" algn="just"/>
            <a:r>
              <a:rPr lang="ru-RU" sz="1100" dirty="0"/>
              <a:t>Другое обязательное условие - наступление тяжких последствий в результате утраты (см. анализ ст. 283 </a:t>
            </a:r>
            <a:r>
              <a:rPr lang="ru-RU" sz="1100" dirty="0" smtClean="0"/>
              <a:t>УК РФ). </a:t>
            </a:r>
            <a:r>
              <a:rPr lang="ru-RU" sz="1100" dirty="0"/>
              <a:t>Если утрата произошла, но тяжких последствий не наступило, то уголовная ответственность лица за утрату секретных документов или предметов исключается.</a:t>
            </a:r>
          </a:p>
          <a:p>
            <a:pPr indent="457200" algn="just"/>
            <a:endParaRPr lang="ru-RU" sz="1100" dirty="0"/>
          </a:p>
          <a:p>
            <a:pPr indent="457200" algn="just"/>
            <a:r>
              <a:rPr lang="ru-RU" sz="1100" dirty="0"/>
              <a:t>Субъективная сторона утраты характеризуется виной в форме неосторожности (легкомыслия или небрежности). Хотя нарушение правил обращения с документами (предметами) может быть намеренным, однако отношение к факту утраты и, следовательно, к наступлению тяжких последствий всегда неосторожное, на что прямо указано в диспозиции ст. 284 </a:t>
            </a:r>
            <a:r>
              <a:rPr lang="ru-RU" sz="1100" dirty="0" smtClean="0"/>
              <a:t>УК РФ. </a:t>
            </a:r>
            <a:r>
              <a:rPr lang="ru-RU" sz="1100" dirty="0"/>
              <a:t>Это единственное неосторожное преступление из числа преступлений против безопасности государства.</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079794213"/>
      </p:ext>
    </p:extLst>
  </p:cSld>
  <p:clrMapOvr>
    <a:masterClrMapping/>
  </p:clrMapOvr>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Text Box 12"/>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08580" name="Прямоугольник 4"/>
          <p:cNvSpPr>
            <a:spLocks noChangeArrowheads="1"/>
          </p:cNvSpPr>
          <p:nvPr/>
        </p:nvSpPr>
        <p:spPr bwMode="auto">
          <a:xfrm>
            <a:off x="0" y="620713"/>
            <a:ext cx="9144000" cy="1754187"/>
          </a:xfrm>
          <a:prstGeom prst="rect">
            <a:avLst/>
          </a:prstGeom>
          <a:noFill/>
          <a:ln w="9525">
            <a:noFill/>
            <a:miter lim="800000"/>
            <a:headEnd/>
            <a:tailEnd/>
          </a:ln>
        </p:spPr>
        <p:txBody>
          <a:bodyPr>
            <a:spAutoFit/>
          </a:bodyPr>
          <a:lstStyle/>
          <a:p>
            <a:pPr indent="457200" algn="just"/>
            <a:r>
              <a:rPr lang="ru-RU" sz="1200" dirty="0"/>
              <a:t>Субъект преступления - специальный: лицо, имеющее допуск к государственной тайне.</a:t>
            </a:r>
          </a:p>
          <a:p>
            <a:pPr indent="457200" algn="just"/>
            <a:endParaRPr lang="ru-RU" sz="1200" dirty="0"/>
          </a:p>
          <a:p>
            <a:pPr indent="457200" algn="just"/>
            <a:r>
              <a:rPr lang="ru-RU" sz="1200" dirty="0"/>
              <a:t>Следует иметь в виду, что установлен обычный и особый порядок допуска к государственной тайне. Обычный порядок предполагает оформление допуска с проведением проверочных мероприятий, предусмотренных ст. 21 Закона РФ "О государственной тайне". Получение допуска в особом порядке осуществляется в соответствии со ст. </a:t>
            </a:r>
            <a:r>
              <a:rPr lang="ru-RU" sz="1200" dirty="0" smtClean="0"/>
              <a:t>211 УК РФ того </a:t>
            </a:r>
            <a:r>
              <a:rPr lang="ru-RU" sz="1200" dirty="0"/>
              <a:t>же Закона без проведения проверочных мероприятий и распространяется на лиц, имеющих специальный правовой статус - членов Совета Федерации, депутатов Государственной Думы, судей на период исполнения ими своих полномочий, а также адвокатов на период их участия в соответствующих уголовных делах в качестве защитников.</a:t>
            </a:r>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179512" y="6664275"/>
            <a:ext cx="648072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algn="r"/>
            <a:endParaRPr lang="ru-RU" sz="1100" dirty="0" smtClean="0"/>
          </a:p>
          <a:p>
            <a:pPr algn="r"/>
            <a:endParaRPr lang="ru-RU" sz="1100" dirty="0" smtClean="0"/>
          </a:p>
          <a:p>
            <a:pPr algn="r"/>
            <a:r>
              <a:rPr lang="ru-RU" sz="1100" b="1" i="1" u="sng" dirty="0" smtClean="0">
                <a:solidFill>
                  <a:schemeClr val="bg1"/>
                </a:solidFill>
                <a:latin typeface="Segoe Print" pitchFamily="2" charset="0"/>
              </a:rPr>
              <a:t>Преступления против основ конституционного строя и безопасности государства</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ru-RU" sz="1100" b="1" i="1" u="sng" strike="noStrike" kern="1200" cap="none" spc="0" normalizeH="0" baseline="0" noProof="0" dirty="0" smtClean="0">
              <a:ln>
                <a:noFill/>
              </a:ln>
              <a:solidFill>
                <a:schemeClr val="bg1"/>
              </a:solidFill>
              <a:effectLst/>
              <a:uLnTx/>
              <a:uFillTx/>
              <a:latin typeface="Segoe Print" pitchFamily="2"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024851375"/>
      </p:ext>
    </p:extLst>
  </p:cSld>
  <p:clrMapOvr>
    <a:masterClrMapping/>
  </p:clrMapOvr>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Text Box 3"/>
          <p:cNvSpPr txBox="1">
            <a:spLocks noChangeArrowheads="1"/>
          </p:cNvSpPr>
          <p:nvPr/>
        </p:nvSpPr>
        <p:spPr bwMode="auto">
          <a:xfrm>
            <a:off x="900113" y="1989138"/>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09604" name="Rectangle 11"/>
          <p:cNvSpPr>
            <a:spLocks noChangeArrowheads="1"/>
          </p:cNvSpPr>
          <p:nvPr/>
        </p:nvSpPr>
        <p:spPr bwMode="auto">
          <a:xfrm>
            <a:off x="0" y="188913"/>
            <a:ext cx="8964613" cy="7921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Преступления против государственной власти, интересов государственной</a:t>
            </a:r>
          </a:p>
          <a:p>
            <a:pPr algn="ctr" eaLnBrk="0" hangingPunct="0">
              <a:spcBef>
                <a:spcPct val="50000"/>
              </a:spcBef>
            </a:pPr>
            <a:r>
              <a:rPr lang="ru-RU" sz="1600" b="1" dirty="0"/>
              <a:t> службы и службы в органах местного самоуправления</a:t>
            </a:r>
          </a:p>
          <a:p>
            <a:pPr algn="ctr" eaLnBrk="0" hangingPunct="0"/>
            <a:endParaRPr lang="ru-RU" b="1" dirty="0"/>
          </a:p>
        </p:txBody>
      </p:sp>
      <p:sp>
        <p:nvSpPr>
          <p:cNvPr id="409605" name="Прямоугольник 4"/>
          <p:cNvSpPr>
            <a:spLocks noChangeArrowheads="1"/>
          </p:cNvSpPr>
          <p:nvPr/>
        </p:nvSpPr>
        <p:spPr bwMode="auto">
          <a:xfrm>
            <a:off x="0" y="1125538"/>
            <a:ext cx="9144000" cy="5046662"/>
          </a:xfrm>
          <a:prstGeom prst="rect">
            <a:avLst/>
          </a:prstGeom>
          <a:noFill/>
          <a:ln w="9525">
            <a:noFill/>
            <a:miter lim="800000"/>
            <a:headEnd/>
            <a:tailEnd/>
          </a:ln>
        </p:spPr>
        <p:txBody>
          <a:bodyPr>
            <a:spAutoFit/>
          </a:bodyPr>
          <a:lstStyle/>
          <a:p>
            <a:r>
              <a:rPr lang="ru-RU" sz="1600" dirty="0" smtClean="0">
                <a:hlinkClick r:id="rId2" action="ppaction://hlinksldjump"/>
              </a:rPr>
              <a:t>Понятие </a:t>
            </a:r>
            <a:r>
              <a:rPr lang="ru-RU" sz="1600" dirty="0">
                <a:hlinkClick r:id="rId2" action="ppaction://hlinksldjump"/>
              </a:rPr>
              <a:t>должностного лица</a:t>
            </a:r>
            <a:endParaRPr lang="ru-RU" sz="1600" dirty="0"/>
          </a:p>
          <a:p>
            <a:endParaRPr lang="ru-RU" sz="1600" dirty="0"/>
          </a:p>
          <a:p>
            <a:r>
              <a:rPr lang="ru-RU" sz="1600" dirty="0">
                <a:hlinkClick r:id="rId3" action="ppaction://hlinksldjump"/>
              </a:rPr>
              <a:t>Злоупотребление должностными полномочиями (ст. </a:t>
            </a:r>
            <a:r>
              <a:rPr lang="ru-RU" sz="1600" dirty="0" smtClean="0">
                <a:hlinkClick r:id="rId3" action="ppaction://hlinksldjump"/>
              </a:rPr>
              <a:t>285 УК РФ)</a:t>
            </a:r>
            <a:endParaRPr lang="ru-RU" sz="1600" dirty="0"/>
          </a:p>
          <a:p>
            <a:endParaRPr lang="ru-RU" sz="1600" dirty="0"/>
          </a:p>
          <a:p>
            <a:r>
              <a:rPr lang="ru-RU" sz="1600" dirty="0">
                <a:hlinkClick r:id="rId4" action="ppaction://hlinksldjump"/>
              </a:rPr>
              <a:t>Превышение должностных полномочий (</a:t>
            </a:r>
            <a:r>
              <a:rPr lang="ru-RU" sz="1600" dirty="0" err="1">
                <a:hlinkClick r:id="rId4" action="ppaction://hlinksldjump"/>
              </a:rPr>
              <a:t>cт</a:t>
            </a:r>
            <a:r>
              <a:rPr lang="ru-RU" sz="1600" dirty="0">
                <a:hlinkClick r:id="rId4" action="ppaction://hlinksldjump"/>
              </a:rPr>
              <a:t>. </a:t>
            </a:r>
            <a:r>
              <a:rPr lang="ru-RU" sz="1600" dirty="0" smtClean="0">
                <a:hlinkClick r:id="rId4" action="ppaction://hlinksldjump"/>
              </a:rPr>
              <a:t>286 УК РФ)</a:t>
            </a:r>
            <a:endParaRPr lang="ru-RU" sz="1600" dirty="0"/>
          </a:p>
          <a:p>
            <a:endParaRPr lang="ru-RU" sz="1600" dirty="0"/>
          </a:p>
          <a:p>
            <a:r>
              <a:rPr lang="ru-RU" sz="1600" dirty="0">
                <a:hlinkClick r:id="rId5" action="ppaction://hlinksldjump"/>
              </a:rPr>
              <a:t>Отказ в предоставлении информации Федеральному Собранию Российской Федерации или Счетной Палате Российской Федерации (ст. </a:t>
            </a:r>
            <a:r>
              <a:rPr lang="ru-RU" sz="1600" dirty="0" smtClean="0">
                <a:hlinkClick r:id="rId5" action="ppaction://hlinksldjump"/>
              </a:rPr>
              <a:t>287 УК РФ)</a:t>
            </a:r>
            <a:endParaRPr lang="ru-RU" sz="1600" dirty="0"/>
          </a:p>
          <a:p>
            <a:endParaRPr lang="ru-RU" sz="1600" dirty="0"/>
          </a:p>
          <a:p>
            <a:r>
              <a:rPr lang="ru-RU" sz="1600" dirty="0">
                <a:hlinkClick r:id="rId6" action="ppaction://hlinksldjump"/>
              </a:rPr>
              <a:t>Присвоение полномочий должностного лица (ст. </a:t>
            </a:r>
            <a:r>
              <a:rPr lang="ru-RU" sz="1600" dirty="0" smtClean="0">
                <a:hlinkClick r:id="rId6" action="ppaction://hlinksldjump"/>
              </a:rPr>
              <a:t>288 УК РФ)</a:t>
            </a:r>
            <a:endParaRPr lang="ru-RU" sz="1600" dirty="0"/>
          </a:p>
          <a:p>
            <a:endParaRPr lang="ru-RU" sz="1600" dirty="0"/>
          </a:p>
          <a:p>
            <a:r>
              <a:rPr lang="ru-RU" sz="1600" dirty="0">
                <a:hlinkClick r:id="rId7" action="ppaction://hlinksldjump"/>
              </a:rPr>
              <a:t>Незаконное участие в предпринимательской деятельности (ст. </a:t>
            </a:r>
            <a:r>
              <a:rPr lang="ru-RU" sz="1600" dirty="0" smtClean="0">
                <a:hlinkClick r:id="rId7" action="ppaction://hlinksldjump"/>
              </a:rPr>
              <a:t>289 УК РФ)</a:t>
            </a:r>
            <a:endParaRPr lang="ru-RU" sz="1600" dirty="0"/>
          </a:p>
          <a:p>
            <a:endParaRPr lang="ru-RU" sz="1600" dirty="0"/>
          </a:p>
          <a:p>
            <a:r>
              <a:rPr lang="ru-RU" sz="1600" dirty="0">
                <a:hlinkClick r:id="rId8" action="ppaction://hlinksldjump"/>
              </a:rPr>
              <a:t>Получение взятки (ст. </a:t>
            </a:r>
            <a:r>
              <a:rPr lang="ru-RU" sz="1600" dirty="0" smtClean="0">
                <a:hlinkClick r:id="rId8" action="ppaction://hlinksldjump"/>
              </a:rPr>
              <a:t>290 УК РФ)</a:t>
            </a:r>
            <a:endParaRPr lang="ru-RU" sz="1600" dirty="0"/>
          </a:p>
          <a:p>
            <a:endParaRPr lang="ru-RU" sz="1600" dirty="0"/>
          </a:p>
          <a:p>
            <a:r>
              <a:rPr lang="ru-RU" sz="1600" dirty="0">
                <a:hlinkClick r:id="rId9" action="ppaction://hlinksldjump"/>
              </a:rPr>
              <a:t>Дача взятки (ст. </a:t>
            </a:r>
            <a:r>
              <a:rPr lang="ru-RU" sz="1600" dirty="0" smtClean="0">
                <a:hlinkClick r:id="rId9" action="ppaction://hlinksldjump"/>
              </a:rPr>
              <a:t>291 УК РФ)</a:t>
            </a:r>
            <a:endParaRPr lang="ru-RU" sz="1600" dirty="0"/>
          </a:p>
          <a:p>
            <a:endParaRPr lang="ru-RU" sz="1600" dirty="0"/>
          </a:p>
          <a:p>
            <a:r>
              <a:rPr lang="ru-RU" sz="1600" dirty="0">
                <a:hlinkClick r:id="rId10" action="ppaction://hlinksldjump"/>
              </a:rPr>
              <a:t>Служебный подлог (ст. </a:t>
            </a:r>
            <a:r>
              <a:rPr lang="ru-RU" sz="1600" dirty="0" smtClean="0">
                <a:hlinkClick r:id="rId10" action="ppaction://hlinksldjump"/>
              </a:rPr>
              <a:t>292 УК РФ)</a:t>
            </a:r>
            <a:endParaRPr lang="ru-RU" sz="1600" dirty="0"/>
          </a:p>
          <a:p>
            <a:endParaRPr lang="ru-RU" sz="1600" dirty="0"/>
          </a:p>
          <a:p>
            <a:r>
              <a:rPr lang="ru-RU" sz="1600" dirty="0">
                <a:hlinkClick r:id="rId11" action="ppaction://hlinksldjump"/>
              </a:rPr>
              <a:t>Халатность (ст. </a:t>
            </a:r>
            <a:r>
              <a:rPr lang="ru-RU" sz="1600" dirty="0" smtClean="0">
                <a:hlinkClick r:id="rId11" action="ppaction://hlinksldjump"/>
              </a:rPr>
              <a:t>293 УК РФ)</a:t>
            </a:r>
            <a:endParaRPr lang="ru-RU" sz="16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1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1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754918838"/>
      </p:ext>
    </p:extLst>
  </p:cSld>
  <p:clrMapOvr>
    <a:masterClrMapping/>
  </p:clrMapOvr>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Text Box 3"/>
          <p:cNvSpPr txBox="1">
            <a:spLocks noChangeArrowheads="1"/>
          </p:cNvSpPr>
          <p:nvPr/>
        </p:nvSpPr>
        <p:spPr bwMode="auto">
          <a:xfrm>
            <a:off x="900113" y="1989138"/>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1062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a:t>Понятие должностного лица</a:t>
            </a:r>
            <a:endParaRPr lang="ru-RU" b="1"/>
          </a:p>
        </p:txBody>
      </p:sp>
      <p:sp>
        <p:nvSpPr>
          <p:cNvPr id="410629" name="Прямоугольник 5"/>
          <p:cNvSpPr>
            <a:spLocks noChangeArrowheads="1"/>
          </p:cNvSpPr>
          <p:nvPr/>
        </p:nvSpPr>
        <p:spPr bwMode="auto">
          <a:xfrm>
            <a:off x="0" y="836613"/>
            <a:ext cx="9144000" cy="5447645"/>
          </a:xfrm>
          <a:prstGeom prst="rect">
            <a:avLst/>
          </a:prstGeom>
          <a:noFill/>
          <a:ln w="9525">
            <a:noFill/>
            <a:miter lim="800000"/>
            <a:headEnd/>
            <a:tailEnd/>
          </a:ln>
        </p:spPr>
        <p:txBody>
          <a:bodyPr>
            <a:spAutoFit/>
          </a:bodyPr>
          <a:lstStyle/>
          <a:p>
            <a:pPr indent="457200" algn="just"/>
            <a:r>
              <a:rPr lang="ru-RU" sz="1200" dirty="0"/>
              <a:t>В соответствии с примечанием 1 к ст. 285 </a:t>
            </a:r>
            <a:r>
              <a:rPr lang="ru-RU" sz="1200" dirty="0" smtClean="0"/>
              <a:t>УК РФ </a:t>
            </a:r>
            <a:r>
              <a:rPr lang="ru-RU" sz="1200" dirty="0"/>
              <a:t>должностными признаются лица, постоянно, временно или по специальному полномочию осуществляющие функции представителя власти либо выполняющие организационно-распорядительные, административно-хозяйственные функции в государственных органах, органах местного самоуправления, государственных и муниципальных учреждениях, а также в Вооруженных Силах РФ, других войсках и воинских формированиях РФ.</a:t>
            </a:r>
          </a:p>
          <a:p>
            <a:pPr indent="457200" algn="just"/>
            <a:endParaRPr lang="ru-RU" sz="1200" dirty="0"/>
          </a:p>
          <a:p>
            <a:pPr indent="457200" algn="just"/>
            <a:r>
              <a:rPr lang="ru-RU" sz="1200" dirty="0"/>
              <a:t>Исходя из данного понятия, можно выделить следующие три группы признаков, которые лежат в основе признания лица должностным:</a:t>
            </a:r>
          </a:p>
          <a:p>
            <a:pPr indent="457200" algn="just"/>
            <a:endParaRPr lang="ru-RU" sz="1200" dirty="0"/>
          </a:p>
          <a:p>
            <a:pPr indent="457200" algn="just"/>
            <a:r>
              <a:rPr lang="ru-RU" sz="1200" dirty="0"/>
              <a:t>1. Характер выполняемых функций позволяет четко очертить круг лиц, признаваемых должностными, и исключает расширительное толкование субъекта этой группы преступлений.</a:t>
            </a:r>
          </a:p>
          <a:p>
            <a:pPr indent="457200" algn="just"/>
            <a:endParaRPr lang="ru-RU" sz="1200" dirty="0"/>
          </a:p>
          <a:p>
            <a:pPr indent="457200" algn="just"/>
            <a:r>
              <a:rPr lang="ru-RU" sz="1200" dirty="0"/>
              <a:t>Содержание функции представителя власти, а следовательно и характер действий представителя власти, определяются задачами, стоящими перед органом, который он представляет. Деятельность представителя власти строится на взаимоотношениях с неопределенно широким кругом лиц, не находящихся в его административном подчинении.</a:t>
            </a:r>
          </a:p>
          <a:p>
            <a:pPr indent="457200" algn="just"/>
            <a:endParaRPr lang="ru-RU" sz="1200" dirty="0"/>
          </a:p>
          <a:p>
            <a:pPr indent="457200" algn="just"/>
            <a:r>
              <a:rPr lang="ru-RU" sz="1200" dirty="0"/>
              <a:t>Лицо, выполняющее организационно-распорядительные функции, управляет деятельностью учреждения, организации, предприятия, отдела и т.п. Выполнение таких функций неизменно связано с руководством людьми.</a:t>
            </a:r>
          </a:p>
          <a:p>
            <a:pPr indent="457200" algn="just"/>
            <a:endParaRPr lang="ru-RU" sz="1200" dirty="0"/>
          </a:p>
          <a:p>
            <a:pPr indent="457200" algn="just"/>
            <a:r>
              <a:rPr lang="ru-RU" sz="1200" dirty="0"/>
              <a:t>Для административно-хозяйственных функций признак руководства людьми не обязателен. Главным являются контроль и распоряжение материальными ценностями, организация их отпуска, получения, ответственного хранения, реализации и т.п.</a:t>
            </a:r>
          </a:p>
          <a:p>
            <a:pPr indent="457200" algn="just"/>
            <a:endParaRPr lang="ru-RU" sz="1200" dirty="0"/>
          </a:p>
          <a:p>
            <a:pPr indent="457200" algn="just"/>
            <a:r>
              <a:rPr lang="ru-RU" sz="1200" dirty="0"/>
              <a:t>Для должностных лиц - субъектов рассматриваемой группы преступлений - обязательно совершение при выполнении названных в законе функций действий, имеющих юридическое значение, т.е. устанавливающих, изменяющих или прекращающих права и обязанности физических и юридических лиц.</a:t>
            </a:r>
          </a:p>
          <a:p>
            <a:pPr indent="457200" algn="just"/>
            <a:endParaRPr lang="ru-RU" sz="1200" dirty="0"/>
          </a:p>
          <a:p>
            <a:pPr indent="457200" algn="just"/>
            <a:r>
              <a:rPr lang="ru-RU" sz="1200" dirty="0"/>
              <a:t>Иные названные в законе признаки не являются определяющими.</a:t>
            </a:r>
          </a:p>
          <a:p>
            <a:pPr indent="457200" algn="just"/>
            <a:endParaRPr lang="ru-RU" sz="1200" dirty="0"/>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035618058"/>
      </p:ext>
    </p:extLst>
  </p:cSld>
  <p:clrMapOvr>
    <a:masterClrMapping/>
  </p:clrMapOvr>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Text Box 3"/>
          <p:cNvSpPr txBox="1">
            <a:spLocks noChangeArrowheads="1"/>
          </p:cNvSpPr>
          <p:nvPr/>
        </p:nvSpPr>
        <p:spPr bwMode="auto">
          <a:xfrm>
            <a:off x="900113" y="1989138"/>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11652" name="Прямоугольник 5"/>
          <p:cNvSpPr>
            <a:spLocks noChangeArrowheads="1"/>
          </p:cNvSpPr>
          <p:nvPr/>
        </p:nvSpPr>
        <p:spPr bwMode="auto">
          <a:xfrm>
            <a:off x="0" y="260350"/>
            <a:ext cx="9144000" cy="5632450"/>
          </a:xfrm>
          <a:prstGeom prst="rect">
            <a:avLst/>
          </a:prstGeom>
          <a:noFill/>
          <a:ln w="9525">
            <a:noFill/>
            <a:miter lim="800000"/>
            <a:headEnd/>
            <a:tailEnd/>
          </a:ln>
        </p:spPr>
        <p:txBody>
          <a:bodyPr>
            <a:spAutoFit/>
          </a:bodyPr>
          <a:lstStyle/>
          <a:p>
            <a:pPr indent="457200" algn="just"/>
            <a:r>
              <a:rPr lang="ru-RU" sz="1200" dirty="0"/>
              <a:t>2. Правовым основанием наделения лица соответствующими функциями является закон, устав, инструкция, приказ или иной нормативный правовой акт назначения на должность, в котором сформулированы права и обязанности лица, занимающего конкретную должность.</a:t>
            </a:r>
          </a:p>
          <a:p>
            <a:pPr indent="457200" algn="just"/>
            <a:endParaRPr lang="ru-RU" sz="1200" dirty="0"/>
          </a:p>
          <a:p>
            <a:pPr indent="457200" algn="just"/>
            <a:r>
              <a:rPr lang="ru-RU" sz="1200" dirty="0"/>
              <a:t>Лица, не назначенные на соответствующие должности, но фактически выполняющие функции должностного лица, в соответствии с примечанием к ст. </a:t>
            </a:r>
            <a:r>
              <a:rPr lang="ru-RU" sz="1200" dirty="0" smtClean="0"/>
              <a:t>285 УК РФ  </a:t>
            </a:r>
            <a:r>
              <a:rPr lang="ru-RU" sz="1200" dirty="0"/>
              <a:t>могут признаваться должностными, если они выполняют организационно-распорядительные или административно-хозяйственные обязанности, а также функции представителей власти по специальному полномочию. Специальное полномочие предоставляет </a:t>
            </a:r>
            <a:r>
              <a:rPr lang="ru-RU" sz="1200" dirty="0" err="1"/>
              <a:t>управомоченный</a:t>
            </a:r>
            <a:r>
              <a:rPr lang="ru-RU" sz="1200" dirty="0"/>
              <a:t> на это орган, должностное лицо, трудовой коллектив. Специальное полномочие оформляется приказом, решением трудового коллектива и т.п.</a:t>
            </a:r>
          </a:p>
          <a:p>
            <a:pPr indent="457200" algn="just"/>
            <a:endParaRPr lang="ru-RU" sz="1200" dirty="0"/>
          </a:p>
          <a:p>
            <a:pPr indent="457200" algn="just"/>
            <a:r>
              <a:rPr lang="ru-RU" sz="1200" dirty="0"/>
              <a:t>3. Самостоятельным признаком является принадлежность (характеристика) тех органов, учреждений, в которых трудится должностное лицо. По закону это могут быть государственные органы, органы местного самоуправления, государственные и муниципальные учреждения, а также Вооруженные Силы РФ, другие войска и воинские формирования РФ. Не являются должностными лица, работающие в общественных объединениях различной ориентации, коммерческих организациях (производственных и потребительских кооперативах, иностранных фирмах, хозяйственных товариществах и т.п.). Они несут ответственность по ст. 201-204 </a:t>
            </a:r>
            <a:r>
              <a:rPr lang="ru-RU" sz="1200" dirty="0" smtClean="0"/>
              <a:t>УК РФ.</a:t>
            </a:r>
            <a:endParaRPr lang="ru-RU" sz="1200" dirty="0"/>
          </a:p>
          <a:p>
            <a:pPr indent="457200" algn="just"/>
            <a:endParaRPr lang="ru-RU" sz="1200" dirty="0"/>
          </a:p>
          <a:p>
            <a:pPr indent="457200" algn="just"/>
            <a:r>
              <a:rPr lang="ru-RU" sz="1200" dirty="0"/>
              <a:t>Названные признаки должностного лица присущи всем четырем категориям работников, которые могут быть субъектами преступлений, предусмотренных в гл. 30 </a:t>
            </a:r>
            <a:r>
              <a:rPr lang="ru-RU" sz="1200" dirty="0" smtClean="0"/>
              <a:t>УК РФ.</a:t>
            </a:r>
            <a:endParaRPr lang="ru-RU" sz="1200" dirty="0"/>
          </a:p>
          <a:p>
            <a:pPr indent="457200" algn="just"/>
            <a:endParaRPr lang="ru-RU" sz="1200" dirty="0"/>
          </a:p>
          <a:p>
            <a:pPr indent="457200" algn="just"/>
            <a:r>
              <a:rPr lang="ru-RU" sz="1200" b="1" dirty="0"/>
              <a:t>Первая категория </a:t>
            </a:r>
            <a:r>
              <a:rPr lang="ru-RU" sz="1200" dirty="0"/>
              <a:t>- лица, отвечающие признакам, названным в примечании 1 к ст. 285. Они могут быть субъектами преступлений, предусмотренных ч. 1 и 3 ст. 285; ч. 1 и 3 ст. 286; ч. 1 и 3 ст. 287; ст. 289; ч. 1, 2 и 4 ст. 290; ст. 292; ч. 1 и 2 ст. 293 </a:t>
            </a:r>
            <a:r>
              <a:rPr lang="ru-RU" sz="1200" dirty="0" smtClean="0"/>
              <a:t>УК РФ.</a:t>
            </a:r>
            <a:endParaRPr lang="ru-RU" sz="1200" dirty="0"/>
          </a:p>
          <a:p>
            <a:pPr indent="457200" algn="just"/>
            <a:endParaRPr lang="ru-RU" sz="1200" dirty="0"/>
          </a:p>
          <a:p>
            <a:pPr indent="457200" algn="just"/>
            <a:r>
              <a:rPr lang="ru-RU" sz="1200" b="1" dirty="0"/>
              <a:t>Вторая категория </a:t>
            </a:r>
            <a:r>
              <a:rPr lang="ru-RU" sz="1200" dirty="0"/>
              <a:t>- лица, занимающие государственные должности РФ. В соответствии с примечанием 2 к ст. 285 </a:t>
            </a:r>
            <a:r>
              <a:rPr lang="ru-RU" sz="1200" dirty="0" smtClean="0"/>
              <a:t>УК РФ </a:t>
            </a:r>
            <a:r>
              <a:rPr lang="ru-RU" sz="1200" dirty="0"/>
              <a:t>- это лица, занимающие должности, устанавливаемые Конституцией РФ, федеральными конституционными законами и федеральными законами для непосредственного исполнения полномочий государственных органов (Президент РФ, Председатель Правительства РФ, Председатели палат Федерального Собрания РФ, федеральные министры и т.д.). Перечень государственных должностей РФ содержится в Реестре государственных должностей федеральных государственных служащих.</a:t>
            </a:r>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457734519"/>
      </p:ext>
    </p:extLst>
  </p:cSld>
  <p:clrMapOvr>
    <a:masterClrMapping/>
  </p:clrMapOvr>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Text Box 3"/>
          <p:cNvSpPr txBox="1">
            <a:spLocks noChangeArrowheads="1"/>
          </p:cNvSpPr>
          <p:nvPr/>
        </p:nvSpPr>
        <p:spPr bwMode="auto">
          <a:xfrm>
            <a:off x="900113" y="1989138"/>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12676" name="Прямоугольник 5"/>
          <p:cNvSpPr>
            <a:spLocks noChangeArrowheads="1"/>
          </p:cNvSpPr>
          <p:nvPr/>
        </p:nvSpPr>
        <p:spPr bwMode="auto">
          <a:xfrm>
            <a:off x="0" y="260350"/>
            <a:ext cx="9144000" cy="3786188"/>
          </a:xfrm>
          <a:prstGeom prst="rect">
            <a:avLst/>
          </a:prstGeom>
          <a:noFill/>
          <a:ln w="9525">
            <a:noFill/>
            <a:miter lim="800000"/>
            <a:headEnd/>
            <a:tailEnd/>
          </a:ln>
        </p:spPr>
        <p:txBody>
          <a:bodyPr>
            <a:spAutoFit/>
          </a:bodyPr>
          <a:lstStyle/>
          <a:p>
            <a:pPr indent="457200" algn="just"/>
            <a:r>
              <a:rPr lang="ru-RU" sz="1200" b="1" dirty="0"/>
              <a:t>Третья категория </a:t>
            </a:r>
            <a:r>
              <a:rPr lang="ru-RU" sz="1200" dirty="0"/>
              <a:t>- лица, занимающие государственные должности субъектов РФ. К ним в соответствии с примечанием 3 к ст. </a:t>
            </a:r>
            <a:r>
              <a:rPr lang="ru-RU" sz="1200" dirty="0" smtClean="0"/>
              <a:t>285 УК РФ </a:t>
            </a:r>
            <a:r>
              <a:rPr lang="ru-RU" sz="1200" dirty="0"/>
              <a:t>относятся лица, занимающие должности, устанавливаемые конституциями или уставами субъектов РФ для непосредственного исполнения полномочий государственных органов (президенты республик, губернаторы краев, областей, депутаты законодательной (представительной) власти и т.д.).</a:t>
            </a:r>
          </a:p>
          <a:p>
            <a:pPr indent="457200" algn="just"/>
            <a:endParaRPr lang="ru-RU" sz="1200" dirty="0"/>
          </a:p>
          <a:p>
            <a:pPr indent="457200" algn="just"/>
            <a:r>
              <a:rPr lang="ru-RU" sz="1200" b="1" dirty="0"/>
              <a:t>Должностные лица </a:t>
            </a:r>
            <a:r>
              <a:rPr lang="ru-RU" sz="1200" dirty="0"/>
              <a:t>- второй и третьей категорий могут быть субъектами преступлений, предусмотренных ч. 2 и 3 ст. 285; ч. 2 и 3 ст. 286; ч. 2 и 3 ст. 287; ч. 3 и 4 ст. 290 </a:t>
            </a:r>
            <a:r>
              <a:rPr lang="ru-RU" sz="1200" dirty="0" smtClean="0"/>
              <a:t>УК РФ.</a:t>
            </a:r>
            <a:endParaRPr lang="ru-RU" sz="1200" dirty="0"/>
          </a:p>
          <a:p>
            <a:pPr indent="457200" algn="just"/>
            <a:endParaRPr lang="ru-RU" sz="1200" dirty="0"/>
          </a:p>
          <a:p>
            <a:pPr indent="457200" algn="just"/>
            <a:r>
              <a:rPr lang="ru-RU" sz="1200" b="1" dirty="0"/>
              <a:t>Четвертая категория </a:t>
            </a:r>
            <a:r>
              <a:rPr lang="ru-RU" sz="1200" dirty="0"/>
              <a:t>- лица, занимающие должность главы органа местного самоуправления (мэр, префект). Они избираются на территории муниципального образования и наделяются полномочиями для решения вопросов местного значения.</a:t>
            </a:r>
          </a:p>
          <a:p>
            <a:pPr indent="457200" algn="just"/>
            <a:endParaRPr lang="ru-RU" sz="1200" dirty="0"/>
          </a:p>
          <a:p>
            <a:pPr indent="457200" algn="just"/>
            <a:r>
              <a:rPr lang="ru-RU" sz="1200" dirty="0"/>
              <a:t>Глава органа местного самоуправления может быть субъектом преступлений, предусмотренных ч. 2 и 3 ст. 285; ч. 2 и 3 ст. 286; ч. 3 и 4 ст. 290 </a:t>
            </a:r>
            <a:r>
              <a:rPr lang="ru-RU" sz="1200" dirty="0" smtClean="0"/>
              <a:t>УК РФ.</a:t>
            </a:r>
            <a:endParaRPr lang="ru-RU" sz="1200" dirty="0"/>
          </a:p>
          <a:p>
            <a:pPr indent="457200" algn="just"/>
            <a:endParaRPr lang="ru-RU" sz="1200" dirty="0"/>
          </a:p>
          <a:p>
            <a:pPr indent="457200" algn="just"/>
            <a:r>
              <a:rPr lang="ru-RU" sz="1200" dirty="0"/>
              <a:t>Все категории должностных лиц, кроме специальных, должны обладать и общими признаками субъекта преступления (вменяемость, возраст).</a:t>
            </a:r>
          </a:p>
          <a:p>
            <a:pPr indent="457200" algn="just"/>
            <a:endParaRPr lang="ru-RU" sz="1200" dirty="0"/>
          </a:p>
          <a:p>
            <a:pPr indent="457200" algn="just"/>
            <a:r>
              <a:rPr lang="ru-RU" sz="1200" dirty="0"/>
              <a:t>Исполнителями преступлений со специальным субъектом являются только лица, обладающие их признаками. Организаторами, подстрекателями и пособниками могут быть и иные лица.</a:t>
            </a:r>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04650330"/>
      </p:ext>
    </p:extLst>
  </p:cSld>
  <p:clrMapOvr>
    <a:masterClrMapping/>
  </p:clrMapOvr>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Text Box 12"/>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13700"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Злоупотребление должностными полномочиями (ст. </a:t>
            </a:r>
            <a:r>
              <a:rPr lang="ru-RU" b="1" dirty="0" smtClean="0"/>
              <a:t>285 УК РФ)</a:t>
            </a:r>
            <a:endParaRPr lang="ru-RU" b="1" dirty="0"/>
          </a:p>
        </p:txBody>
      </p:sp>
      <p:sp>
        <p:nvSpPr>
          <p:cNvPr id="413701" name="Прямоугольник 4"/>
          <p:cNvSpPr>
            <a:spLocks noChangeArrowheads="1"/>
          </p:cNvSpPr>
          <p:nvPr/>
        </p:nvSpPr>
        <p:spPr bwMode="auto">
          <a:xfrm>
            <a:off x="0" y="692150"/>
            <a:ext cx="9144000" cy="4832092"/>
          </a:xfrm>
          <a:prstGeom prst="rect">
            <a:avLst/>
          </a:prstGeom>
          <a:noFill/>
          <a:ln w="9525">
            <a:noFill/>
            <a:miter lim="800000"/>
            <a:headEnd/>
            <a:tailEnd/>
          </a:ln>
        </p:spPr>
        <p:txBody>
          <a:bodyPr>
            <a:spAutoFit/>
          </a:bodyPr>
          <a:lstStyle/>
          <a:p>
            <a:pPr indent="457200" algn="just"/>
            <a:r>
              <a:rPr lang="ru-RU" sz="1100" dirty="0"/>
              <a:t>Родовой объект злоупотребления должностными полномочиями, равно как и иных преступлений, предусмотренных в гл. 30 </a:t>
            </a:r>
            <a:r>
              <a:rPr lang="ru-RU" sz="1100" dirty="0" smtClean="0"/>
              <a:t>УК РФ, </a:t>
            </a:r>
            <a:r>
              <a:rPr lang="ru-RU" sz="1100" dirty="0"/>
              <a:t>- общественные отношения, содержание которых составляет охраняемая уголовным законом, направленная на защиту личности, общества и государства деятельность органов государственной власти, интересы государственной службы и службы в органах местного самоуправления.</a:t>
            </a:r>
          </a:p>
          <a:p>
            <a:pPr indent="457200" algn="just"/>
            <a:endParaRPr lang="ru-RU" sz="1100" dirty="0"/>
          </a:p>
          <a:p>
            <a:pPr indent="457200" algn="just"/>
            <a:r>
              <a:rPr lang="ru-RU" sz="1100" dirty="0"/>
              <a:t>Непосредственный объект злоупотребления должностными полномочиями и всех других предусмотренных в гл. 30 </a:t>
            </a:r>
            <a:r>
              <a:rPr lang="ru-RU" sz="1100" dirty="0" smtClean="0"/>
              <a:t>УК РФ </a:t>
            </a:r>
            <a:r>
              <a:rPr lang="ru-RU" sz="1100" dirty="0"/>
              <a:t>преступлений - это общественные отношения, содержанием которых является охраняемая уголовным законом, направленная на защиту личности, общества и государства деятельность конкретного органа государственной власти, конкретные интересы государственной службы и службы в конкретных органах местного самоуправления. В рассматриваемом преступлении, кроме основного, может быть и дополнительный непосредственный объект - здоровье, собственность и т.д.</a:t>
            </a:r>
          </a:p>
          <a:p>
            <a:pPr indent="457200" algn="just"/>
            <a:endParaRPr lang="ru-RU" sz="1100" dirty="0"/>
          </a:p>
          <a:p>
            <a:pPr indent="457200" algn="just"/>
            <a:r>
              <a:rPr lang="ru-RU" sz="1100" dirty="0"/>
              <a:t>С объективной стороны злоупотребление должностными полномочиями состоит в использовании служебных полномочий, что означает совершение действий, вытекающих из должностных полномочий субъекта. Лицо должно действовать в пределах своих полномочий, которые установлены в соответствующих нормативных актах. При злоупотреблении должностными полномочиями лицо использует их вопреки интересам службы, т.е. его деяние нарушает правильную деятельность органов власти и управления государственных или муниципальных учреждений, органов местного самоуправления, а также их отдельных звеньев.</a:t>
            </a:r>
          </a:p>
          <a:p>
            <a:pPr indent="457200" algn="just"/>
            <a:endParaRPr lang="ru-RU" sz="1100" dirty="0"/>
          </a:p>
          <a:p>
            <a:pPr indent="457200" algn="just"/>
            <a:r>
              <a:rPr lang="ru-RU" sz="1100" dirty="0"/>
              <a:t>Использование служебных полномочий - это обычно активные действия, и проявляются они весьма разнообразно (нарушения штатно-финансовой дисциплины, установленного порядка рассмотрения жалоб и заявлений граждан, так называемое временное </a:t>
            </a:r>
            <a:r>
              <a:rPr lang="ru-RU" sz="1100" dirty="0" err="1"/>
              <a:t>позаимствование</a:t>
            </a:r>
            <a:r>
              <a:rPr lang="ru-RU" sz="1100" dirty="0"/>
              <a:t> и т.п.).</a:t>
            </a:r>
          </a:p>
          <a:p>
            <a:pPr indent="457200" algn="just"/>
            <a:endParaRPr lang="ru-RU" sz="1100" dirty="0"/>
          </a:p>
          <a:p>
            <a:pPr indent="457200" algn="just"/>
            <a:r>
              <a:rPr lang="ru-RU" sz="1100" dirty="0"/>
              <a:t>Обязательным признаком объективной стороны преступления являются последствия в виде существенного нарушения прав и законных интересов граждан и организаций либо охраняемых законом интересов общества или государства. Вред может быть материальным (имущественный вред, вред здоровью) и нематериальным (подрыв авторитета органов власти и управления, нарушение конституционных прав граждан). Понятие существенности вреда является оценочным. Степень существенности вреда зависит от влияния противоправного деяния на нормальную работу организации, предприятия, учреждения, размера материального ущерба, значительности упущенной выгоды, числа потерпевших, тяжести морального вреда и т.п.</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809870185"/>
      </p:ext>
    </p:extLst>
  </p:cSld>
  <p:clrMapOvr>
    <a:masterClrMapping/>
  </p:clrMapOvr>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Text Box 12"/>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14724" name="Прямоугольник 4"/>
          <p:cNvSpPr>
            <a:spLocks noChangeArrowheads="1"/>
          </p:cNvSpPr>
          <p:nvPr/>
        </p:nvSpPr>
        <p:spPr bwMode="auto">
          <a:xfrm>
            <a:off x="0" y="333375"/>
            <a:ext cx="9144000" cy="5078313"/>
          </a:xfrm>
          <a:prstGeom prst="rect">
            <a:avLst/>
          </a:prstGeom>
          <a:noFill/>
          <a:ln w="9525">
            <a:noFill/>
            <a:miter lim="800000"/>
            <a:headEnd/>
            <a:tailEnd/>
          </a:ln>
        </p:spPr>
        <p:txBody>
          <a:bodyPr>
            <a:spAutoFit/>
          </a:bodyPr>
          <a:lstStyle/>
          <a:p>
            <a:pPr indent="457200" algn="just"/>
            <a:r>
              <a:rPr lang="ru-RU" sz="1200" dirty="0"/>
              <a:t>Для квалификации должностного злоупотребления, имеющего материальный состав, обязательно установление причинной связи между последствиями и действием (бездействием).</a:t>
            </a:r>
          </a:p>
          <a:p>
            <a:pPr indent="457200" algn="just"/>
            <a:endParaRPr lang="ru-RU" sz="1200" dirty="0"/>
          </a:p>
          <a:p>
            <a:pPr indent="457200" algn="just"/>
            <a:r>
              <a:rPr lang="ru-RU" sz="1200" dirty="0"/>
              <a:t>Преступление считается оконченным с момента наступления хотя бы одного из указанных в законе последствий.</a:t>
            </a:r>
          </a:p>
          <a:p>
            <a:pPr indent="457200" algn="just"/>
            <a:endParaRPr lang="ru-RU" sz="1200" dirty="0"/>
          </a:p>
          <a:p>
            <a:pPr indent="457200" algn="just"/>
            <a:r>
              <a:rPr lang="ru-RU" sz="1200" dirty="0"/>
              <a:t>Субъективная сторона преступления характеризуется умышленной формой вины. Лицо действует с прямым или косвенным умыслом.</a:t>
            </a:r>
          </a:p>
          <a:p>
            <a:pPr indent="457200" algn="just"/>
            <a:endParaRPr lang="ru-RU" sz="1200" dirty="0"/>
          </a:p>
          <a:p>
            <a:pPr indent="457200" algn="just"/>
            <a:r>
              <a:rPr lang="ru-RU" sz="1200" dirty="0"/>
              <a:t>Обязательным является наличие корыстной заинтересованности, когда лицо стремится получить имущественную выгоду без незаконного безвозмездного изъятия и обращения чужих средств в свою пользу или пользу других лиц, или иной личной заинтересованности, т.е. стремления извлечь выгоду неимущественного характера, обусловленного такими побуждениями, как карьеризм, протекционизм, семейственность.</a:t>
            </a:r>
          </a:p>
          <a:p>
            <a:pPr indent="457200" algn="just"/>
            <a:endParaRPr lang="ru-RU" sz="1200" dirty="0"/>
          </a:p>
          <a:p>
            <a:pPr indent="457200" algn="just"/>
            <a:r>
              <a:rPr lang="ru-RU" sz="1200" dirty="0"/>
              <a:t>Субъект преступления специальный - должностное лицо. Квалифицированный состав преступления (ч. 2) образуют деяния, если они совершены: а) лицом, занимающим государственную должность РФ; б) лицом, занимающим государственную должность субъекта РФ, либо в) главой органа местного самоуправления (см. примечания 2 и 3 к ст. </a:t>
            </a:r>
            <a:r>
              <a:rPr lang="ru-RU" sz="1200" dirty="0" smtClean="0"/>
              <a:t>285 УК РФ).</a:t>
            </a:r>
            <a:endParaRPr lang="ru-RU" sz="1200" dirty="0"/>
          </a:p>
          <a:p>
            <a:pPr indent="457200" algn="just"/>
            <a:endParaRPr lang="ru-RU" sz="1200" dirty="0"/>
          </a:p>
          <a:p>
            <a:pPr indent="457200" algn="just"/>
            <a:r>
              <a:rPr lang="ru-RU" sz="1200" dirty="0"/>
              <a:t>Особо квалифицированный состав (ч. 3) образуют деяния, о которых сказано в ч. 1 или 2 статьи, если они повлекли тяжкие последствия. Они могут быть материальными и нематериальными. К ним относятся, например, крупная авария, длительная остановка производственного процесса или транспорта, срыв выполнения задания, особо крупный материальный ущерб, телесные повреждения, предусмотренные ч. 1 и 2 ст. 111 и ч. 2 ст. 112 </a:t>
            </a:r>
            <a:r>
              <a:rPr lang="ru-RU" sz="1200" dirty="0" smtClean="0"/>
              <a:t>УК РФ.</a:t>
            </a:r>
            <a:endParaRPr lang="ru-RU" sz="1200" dirty="0"/>
          </a:p>
          <a:p>
            <a:pPr indent="457200" algn="just"/>
            <a:endParaRPr lang="ru-RU" sz="1200" dirty="0"/>
          </a:p>
          <a:p>
            <a:pPr indent="457200" algn="just"/>
            <a:r>
              <a:rPr lang="ru-RU" sz="1200" dirty="0"/>
              <a:t>Статья 285 является общей нормой по отношению к специальным нормам, содержащим признаки иных должностных преступлений (например, ст. 216. 299. 30.1 </a:t>
            </a:r>
            <a:r>
              <a:rPr lang="ru-RU" sz="1200" dirty="0" smtClean="0"/>
              <a:t>УК РФ). </a:t>
            </a:r>
            <a:r>
              <a:rPr lang="ru-RU" sz="1200" dirty="0"/>
              <a:t>По правилам квалификации при конкуренции норм в таких ситуациях применяется специальная норма. Однако при наличии в содеянном реальной совокупности преступлений возможно одновременное применение общей и специальной норм.</a:t>
            </a:r>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630323880"/>
      </p:ext>
    </p:extLst>
  </p:cSld>
  <p:clrMapOvr>
    <a:masterClrMapping/>
  </p:clrMapOvr>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Text Box 8"/>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1574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Превышение должностных полномочий (</a:t>
            </a:r>
            <a:r>
              <a:rPr lang="ru-RU" b="1" dirty="0" err="1"/>
              <a:t>cт</a:t>
            </a:r>
            <a:r>
              <a:rPr lang="ru-RU" b="1" dirty="0"/>
              <a:t>. </a:t>
            </a:r>
            <a:r>
              <a:rPr lang="ru-RU" b="1" dirty="0" smtClean="0"/>
              <a:t>286 УК РФ)</a:t>
            </a:r>
            <a:endParaRPr lang="ru-RU" b="1" dirty="0"/>
          </a:p>
        </p:txBody>
      </p:sp>
      <p:sp>
        <p:nvSpPr>
          <p:cNvPr id="415749" name="Прямоугольник 4"/>
          <p:cNvSpPr>
            <a:spLocks noChangeArrowheads="1"/>
          </p:cNvSpPr>
          <p:nvPr/>
        </p:nvSpPr>
        <p:spPr bwMode="auto">
          <a:xfrm>
            <a:off x="0" y="836613"/>
            <a:ext cx="9144000" cy="5001369"/>
          </a:xfrm>
          <a:prstGeom prst="rect">
            <a:avLst/>
          </a:prstGeom>
          <a:noFill/>
          <a:ln w="9525">
            <a:noFill/>
            <a:miter lim="800000"/>
            <a:headEnd/>
            <a:tailEnd/>
          </a:ln>
        </p:spPr>
        <p:txBody>
          <a:bodyPr>
            <a:spAutoFit/>
          </a:bodyPr>
          <a:lstStyle/>
          <a:p>
            <a:pPr indent="457200" algn="just"/>
            <a:r>
              <a:rPr lang="ru-RU" sz="1100" dirty="0"/>
              <a:t>Объективная сторона превышения должностных полномочий состоит в совершении общественно опасных действий, явно выходящих за пределы полномочий должностного лица. Для превышения должностных полномочий характерно совершение действий: а) входящих в компетенцию должностного лица данного ведомства; б) входящих в компетенцию должностного лица другого ведомства; в) которые могли быть совершены только коллегиально; г) хотя и входящих в его компетенцию, но которые оно могло совершить при наличии указанных в законе или ином нормативном акте условии.</a:t>
            </a:r>
          </a:p>
          <a:p>
            <a:pPr indent="457200" algn="just"/>
            <a:endParaRPr lang="ru-RU" sz="1100" dirty="0"/>
          </a:p>
          <a:p>
            <a:pPr indent="457200" algn="just"/>
            <a:r>
              <a:rPr lang="ru-RU" sz="1100" dirty="0"/>
              <a:t>Все названные формы превышения должны явно (очевидно) выходить за пределы предоставленных должностному лицу полномочий. Понимание очевидного характера превышения полномочий обязательно для самого субъекта преступления. Поэтому, чтобы установить в каждом конкретном случае превышения явный выход за пределы полномочий, следует уточнить содержание полномочий должностного лица.</a:t>
            </a:r>
          </a:p>
          <a:p>
            <a:pPr indent="457200" algn="just"/>
            <a:endParaRPr lang="ru-RU" sz="1100" dirty="0"/>
          </a:p>
          <a:p>
            <a:pPr indent="457200" algn="just"/>
            <a:r>
              <a:rPr lang="ru-RU" sz="1100" dirty="0"/>
              <a:t>Обязательным признаком объективной стороны являются преступные последствия. Это существенное нарушение прав и законных интересов граждан или организаций либо охраняемых законом интересов общества или государства. Их содержание аналогично содержанию последствий в ст. </a:t>
            </a:r>
            <a:r>
              <a:rPr lang="ru-RU" sz="1100" dirty="0" smtClean="0"/>
              <a:t>285 УК РФ Для </a:t>
            </a:r>
            <a:r>
              <a:rPr lang="ru-RU" sz="1100" dirty="0"/>
              <a:t>превышения характерно причинение вреда личности, здоровью граждан, что считается особо тяжкой формой нарушения интересов граждан. Общественная опасность вреда правам и интересам граждан возрастает вследствие того, что вред личности по своей природе невозместим, и что причиняют его должностные лица, первейшей обязанностью которых является охрана прав и законных интересов граждан.</a:t>
            </a:r>
          </a:p>
          <a:p>
            <a:pPr indent="457200" algn="just"/>
            <a:endParaRPr lang="ru-RU" sz="1100" dirty="0"/>
          </a:p>
          <a:p>
            <a:pPr indent="457200" algn="just"/>
            <a:r>
              <a:rPr lang="ru-RU" sz="1100" dirty="0"/>
              <a:t>При определении существенности вреда следует исходить не только из суммы имущественного ущерба, но и учитывать причиненный моральный вред личности. Превышение часто совершается в форме продолжаемого преступления. В этом случае вред складывается из ряда последствий, которые в совокупности и определяют его существенность.</a:t>
            </a:r>
          </a:p>
          <a:p>
            <a:pPr indent="457200" algn="just"/>
            <a:endParaRPr lang="ru-RU" sz="1100" dirty="0"/>
          </a:p>
          <a:p>
            <a:pPr indent="457200" algn="just"/>
            <a:r>
              <a:rPr lang="ru-RU" sz="1100" dirty="0"/>
              <a:t>Причинная связь - обязательный объективный признак превышения должностных полномочий. В этом составе для причинной связи характерно отсутствие протяженности во времени.</a:t>
            </a:r>
          </a:p>
          <a:p>
            <a:pPr indent="457200" algn="just"/>
            <a:endParaRPr lang="ru-RU" sz="1100" dirty="0"/>
          </a:p>
          <a:p>
            <a:pPr indent="457200" algn="just"/>
            <a:r>
              <a:rPr lang="ru-RU" sz="1100" dirty="0"/>
              <a:t>С субъективной стороны превышение должностных полномочий - это умышленное преступление. Лицо действует с прямым или косвенным умыслом.</a:t>
            </a:r>
          </a:p>
          <a:p>
            <a:pPr indent="457200" algn="just"/>
            <a:endParaRPr lang="ru-RU" sz="1100" dirty="0"/>
          </a:p>
          <a:p>
            <a:pPr indent="457200" algn="just"/>
            <a:r>
              <a:rPr lang="ru-RU" sz="1100" dirty="0"/>
              <a:t>Субъект преступления специальный - должностное лицо.</a:t>
            </a:r>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54154170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62467" name="Text Box 5"/>
          <p:cNvSpPr txBox="1">
            <a:spLocks noChangeArrowheads="1"/>
          </p:cNvSpPr>
          <p:nvPr/>
        </p:nvSpPr>
        <p:spPr bwMode="auto">
          <a:xfrm>
            <a:off x="900113" y="2019300"/>
            <a:ext cx="7697787" cy="4838700"/>
          </a:xfrm>
          <a:prstGeom prst="rect">
            <a:avLst/>
          </a:prstGeom>
          <a:noFill/>
          <a:ln w="9525">
            <a:noFill/>
            <a:miter lim="800000"/>
            <a:headEnd/>
            <a:tailEnd/>
          </a:ln>
          <a:effectLst/>
        </p:spPr>
        <p:txBody>
          <a:bodyPr/>
          <a:lstStyle/>
          <a:p>
            <a:pPr eaLnBrk="0" hangingPunct="0">
              <a:spcBef>
                <a:spcPct val="50000"/>
              </a:spcBef>
            </a:pPr>
            <a:r>
              <a:rPr lang="ru-RU" sz="2000">
                <a:latin typeface="Arial Narrow" pitchFamily="34" charset="0"/>
              </a:rPr>
              <a:t>1. </a:t>
            </a:r>
            <a:r>
              <a:rPr lang="ru-RU" sz="2000">
                <a:latin typeface="Arial Narrow" pitchFamily="34" charset="0"/>
                <a:hlinkClick r:id="rId2" action="ppaction://hlinksldjump"/>
              </a:rPr>
              <a:t>Понятие объективной стороны состава преступления.</a:t>
            </a:r>
            <a:endParaRPr lang="ru-RU" sz="2000">
              <a:latin typeface="Arial Narrow" pitchFamily="34" charset="0"/>
            </a:endParaRPr>
          </a:p>
          <a:p>
            <a:pPr eaLnBrk="0" hangingPunct="0">
              <a:spcBef>
                <a:spcPct val="50000"/>
              </a:spcBef>
            </a:pPr>
            <a:r>
              <a:rPr lang="ru-RU" sz="2000">
                <a:latin typeface="Arial Narrow" pitchFamily="34" charset="0"/>
              </a:rPr>
              <a:t>2. Деяние как элемент объективной стороны состава преступления.</a:t>
            </a:r>
          </a:p>
          <a:p>
            <a:pPr eaLnBrk="0" hangingPunct="0">
              <a:spcBef>
                <a:spcPct val="50000"/>
              </a:spcBef>
            </a:pPr>
            <a:r>
              <a:rPr lang="ru-RU" sz="2000">
                <a:latin typeface="Arial Narrow" pitchFamily="34" charset="0"/>
              </a:rPr>
              <a:t>3. Бездействие как форма преступного поведения.</a:t>
            </a:r>
          </a:p>
          <a:p>
            <a:pPr eaLnBrk="0" hangingPunct="0">
              <a:spcBef>
                <a:spcPct val="50000"/>
              </a:spcBef>
            </a:pPr>
            <a:r>
              <a:rPr lang="ru-RU" sz="2000">
                <a:latin typeface="Arial Narrow" pitchFamily="34" charset="0"/>
              </a:rPr>
              <a:t>4. Преступные последствия.</a:t>
            </a:r>
          </a:p>
          <a:p>
            <a:pPr eaLnBrk="0" hangingPunct="0">
              <a:spcBef>
                <a:spcPct val="50000"/>
              </a:spcBef>
            </a:pPr>
            <a:r>
              <a:rPr lang="ru-RU" sz="2000">
                <a:latin typeface="Arial Narrow" pitchFamily="34" charset="0"/>
              </a:rPr>
              <a:t>5. Виды преступных последствий.</a:t>
            </a:r>
          </a:p>
          <a:p>
            <a:pPr eaLnBrk="0" hangingPunct="0">
              <a:spcBef>
                <a:spcPct val="50000"/>
              </a:spcBef>
            </a:pPr>
            <a:r>
              <a:rPr lang="ru-RU" sz="2000">
                <a:latin typeface="Arial Narrow" pitchFamily="34" charset="0"/>
              </a:rPr>
              <a:t>6. Причинная связь как необходимое условие уголовной ответственности в материальных составах преступления.</a:t>
            </a:r>
          </a:p>
          <a:p>
            <a:pPr eaLnBrk="0" hangingPunct="0">
              <a:spcBef>
                <a:spcPct val="50000"/>
              </a:spcBef>
            </a:pPr>
            <a:r>
              <a:rPr lang="ru-RU" sz="2000">
                <a:latin typeface="Arial Narrow" pitchFamily="34" charset="0"/>
              </a:rPr>
              <a:t>7. Факультативные признаки объективной стороны (место, время, способ и обстановка).</a:t>
            </a:r>
          </a:p>
        </p:txBody>
      </p:sp>
      <p:sp>
        <p:nvSpPr>
          <p:cNvPr id="62468"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Вопросы к теме</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Text Box 8"/>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16772" name="Прямоугольник 4"/>
          <p:cNvSpPr>
            <a:spLocks noChangeArrowheads="1"/>
          </p:cNvSpPr>
          <p:nvPr/>
        </p:nvSpPr>
        <p:spPr bwMode="auto">
          <a:xfrm>
            <a:off x="0" y="549275"/>
            <a:ext cx="9144000" cy="4524315"/>
          </a:xfrm>
          <a:prstGeom prst="rect">
            <a:avLst/>
          </a:prstGeom>
          <a:noFill/>
          <a:ln w="9525">
            <a:noFill/>
            <a:miter lim="800000"/>
            <a:headEnd/>
            <a:tailEnd/>
          </a:ln>
        </p:spPr>
        <p:txBody>
          <a:bodyPr>
            <a:spAutoFit/>
          </a:bodyPr>
          <a:lstStyle/>
          <a:p>
            <a:pPr indent="457200" algn="just"/>
            <a:r>
              <a:rPr lang="ru-RU" sz="1200" dirty="0"/>
              <a:t>Квалифицированный состав превышения (ч. 2) может быть вменен только: а) лицу, занимающему государственную должность РФ; б) лицу, занимающему государственную должность субъекта РФ, либо в) главе органа местного самоуправления.</a:t>
            </a:r>
          </a:p>
          <a:p>
            <a:pPr indent="457200" algn="just"/>
            <a:endParaRPr lang="ru-RU" sz="1200" dirty="0"/>
          </a:p>
          <a:p>
            <a:pPr indent="457200" algn="just"/>
            <a:r>
              <a:rPr lang="ru-RU" sz="1200" dirty="0"/>
              <a:t>Особо квалифицированный состав преступления (ч. 3) образуют деяния, предусмотренные ч. 1 или 2 статьи, если они совершены: </a:t>
            </a:r>
          </a:p>
          <a:p>
            <a:pPr indent="457200" algn="just"/>
            <a:r>
              <a:rPr lang="ru-RU" sz="1200" dirty="0"/>
              <a:t>с применением насилия или с угрозой его применения. Физическое насилие может сопровождаться нанесением ударов, побоев (ст. 116 </a:t>
            </a:r>
            <a:r>
              <a:rPr lang="ru-RU" sz="1200" dirty="0" smtClean="0"/>
              <a:t>УК РФ), </a:t>
            </a:r>
            <a:r>
              <a:rPr lang="ru-RU" sz="1200" dirty="0"/>
              <a:t>истязаниями (ст. 117 </a:t>
            </a:r>
            <a:r>
              <a:rPr lang="ru-RU" sz="1200" dirty="0" smtClean="0"/>
              <a:t>УК РФ). </a:t>
            </a:r>
            <a:r>
              <a:rPr lang="ru-RU" sz="1200" dirty="0"/>
              <a:t>Часть 3 статьи охватывает случаи причинения легкого, средней тяжести вреда здоровью, а также тяжкого вреда здоровью, предусмотренного ч. 1 ст. 111 </a:t>
            </a:r>
            <a:r>
              <a:rPr lang="ru-RU" sz="1200" dirty="0" smtClean="0"/>
              <a:t>УК РФ. </a:t>
            </a:r>
            <a:r>
              <a:rPr lang="ru-RU" sz="1200" dirty="0"/>
              <a:t>Умышленное причинение при превышении смерти, тяжких телесных повреждений, предусмотренных ч. 2, 3,4, ст. 111 </a:t>
            </a:r>
            <a:r>
              <a:rPr lang="ru-RU" sz="1200" dirty="0" smtClean="0"/>
              <a:t>УК РФ, </a:t>
            </a:r>
            <a:r>
              <a:rPr lang="ru-RU" sz="1200" dirty="0"/>
              <a:t>образует совокупность преступлений. Психическое насилие в виде угрозы применения насилия должно быть реальным и очевидным для потерпевшего;</a:t>
            </a:r>
          </a:p>
          <a:p>
            <a:pPr indent="457200" algn="just"/>
            <a:r>
              <a:rPr lang="ru-RU" sz="1200" dirty="0"/>
              <a:t>с применением оружия или специальных средств. Применение оружия означает фактическое использование его для поражения живой цели, а также в качестве средства физического насилия для нанесения ударов, побоев, телесных повреждений либо психического воздействия на потерпевшего. В ч. 3 статьи имеется в виду оружие как таковое, т.е. устройства и предметы, конструктивно предназначенные для поражения живой цели. Это может быть огнестрельное, холодное, метательное, пневматическое, газовое оружие. По своему назначению оружие может быть гражданским, служебным, боевым, ручным, стрелковым и холодным. К специальным средствам относятся резиновые палки, слезоточивый газ, наручники, средства разрушения преград и принудительной остановки транспорта, водометы, бронемашины, служебные собаки. Для квалификации по ч. 3 статьи требуется, чтобы оружие или специальное средство применялось в нарушение установленных правил; </a:t>
            </a:r>
          </a:p>
          <a:p>
            <a:pPr indent="457200" algn="just"/>
            <a:r>
              <a:rPr lang="ru-RU" sz="1200" dirty="0"/>
              <a:t>с причинением тяжких последствий. В каждом конкретном случае решение о причинении тяжких последствий, является вопросом факта и подлежит тщательной оценке. Понятие этого признака близко понятию аналогичного признака в ч. 3 ст. </a:t>
            </a:r>
            <a:r>
              <a:rPr lang="ru-RU" sz="1200" dirty="0" smtClean="0"/>
              <a:t>285 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54670972"/>
      </p:ext>
    </p:extLst>
  </p:cSld>
  <p:clrMapOvr>
    <a:masterClrMapping/>
  </p:clrMapOvr>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Rectangle 14"/>
          <p:cNvSpPr>
            <a:spLocks noChangeArrowheads="1"/>
          </p:cNvSpPr>
          <p:nvPr/>
        </p:nvSpPr>
        <p:spPr bwMode="auto">
          <a:xfrm>
            <a:off x="0" y="115888"/>
            <a:ext cx="8964613" cy="5762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500" b="1" dirty="0"/>
              <a:t>Отказ в предоставлении информации Федеральному Собранию Российской Федерации </a:t>
            </a:r>
          </a:p>
          <a:p>
            <a:pPr algn="ctr" eaLnBrk="0" hangingPunct="0">
              <a:spcBef>
                <a:spcPct val="50000"/>
              </a:spcBef>
            </a:pPr>
            <a:r>
              <a:rPr lang="ru-RU" sz="1500" b="1" dirty="0"/>
              <a:t>или Счетной Палате Российской Федерации (ст. </a:t>
            </a:r>
            <a:r>
              <a:rPr lang="ru-RU" sz="1500" b="1" dirty="0" smtClean="0"/>
              <a:t>287 УК РФ)</a:t>
            </a:r>
            <a:endParaRPr lang="ru-RU" sz="1500" b="1" dirty="0"/>
          </a:p>
        </p:txBody>
      </p:sp>
      <p:sp>
        <p:nvSpPr>
          <p:cNvPr id="417796" name="Прямоугольник 4"/>
          <p:cNvSpPr>
            <a:spLocks noChangeArrowheads="1"/>
          </p:cNvSpPr>
          <p:nvPr/>
        </p:nvSpPr>
        <p:spPr bwMode="auto">
          <a:xfrm>
            <a:off x="0" y="692150"/>
            <a:ext cx="9144000" cy="4832092"/>
          </a:xfrm>
          <a:prstGeom prst="rect">
            <a:avLst/>
          </a:prstGeom>
          <a:noFill/>
          <a:ln w="9525">
            <a:noFill/>
            <a:miter lim="800000"/>
            <a:headEnd/>
            <a:tailEnd/>
          </a:ln>
        </p:spPr>
        <p:txBody>
          <a:bodyPr>
            <a:spAutoFit/>
          </a:bodyPr>
          <a:lstStyle/>
          <a:p>
            <a:pPr indent="457200" algn="just"/>
            <a:r>
              <a:rPr lang="ru-RU" sz="1100" dirty="0"/>
              <a:t>Обязательным признаком преступления является предмет - это информация в виде документации, материалов (справки, отчеты, материалы финансовых проверок и т.п.). Документы в отличие от материалов должны иметь реквизиты (дату, название учреждения, подпись лица, его выдавшего, и т.п.). Запрашиваемая информация должна относиться к сфере деятельности того органа государственной власти, местного самоуправления, предприятия и компетенции того должностного лица, куда обращается Федеральное Собрание РФ или Счетная палата РФ. Депутаты Совета Федерации и Государственной Думы имеют право обращения в органы власти и управления за информацией, связанной с их депутатской деятельностью. Характер запрашиваемой Счетной палатой информации обусловлен тем, что Счетная палата является постоянно действующим органом государственного финансового контроля, образуемым Федеральным Собранием РФ.</a:t>
            </a:r>
          </a:p>
          <a:p>
            <a:pPr indent="457200" algn="just"/>
            <a:endParaRPr lang="ru-RU" sz="1100" dirty="0"/>
          </a:p>
          <a:p>
            <a:pPr indent="457200" algn="just"/>
            <a:r>
              <a:rPr lang="ru-RU" sz="1100" dirty="0"/>
              <a:t>Объективную сторону преступления составляют: а) неправомерный отказ в предоставлении информации (нежелание предоставить секретную информацию, несмотря на обязательность ее предоставления по закону); б) уклонение от предоставления информации (не отказывая прямо, лицо говорит об отсутствии, </a:t>
            </a:r>
            <a:r>
              <a:rPr lang="ru-RU" sz="1100" dirty="0" err="1"/>
              <a:t>непоступлении</a:t>
            </a:r>
            <a:r>
              <a:rPr lang="ru-RU" sz="1100" dirty="0"/>
              <a:t> к нему требуемой информации) либо в) предоставление заведомо неполной либо ложной информации (лицо сознательно искажает информацию, предоставляет не все сведения, расчеты). Преступление имеет формальный состав. Считается оконченным с момента совершения соответствующего действия (бездействия).</a:t>
            </a:r>
          </a:p>
          <a:p>
            <a:pPr indent="457200" algn="just"/>
            <a:endParaRPr lang="ru-RU" sz="1100" dirty="0"/>
          </a:p>
          <a:p>
            <a:pPr indent="457200" algn="just"/>
            <a:r>
              <a:rPr lang="ru-RU" sz="1100" b="1" dirty="0"/>
              <a:t>С субъективной стороны </a:t>
            </a:r>
            <a:r>
              <a:rPr lang="ru-RU" sz="1100" dirty="0"/>
              <a:t>- это умышленное преступление. Лицо действует с прямым умыслом.</a:t>
            </a:r>
          </a:p>
          <a:p>
            <a:pPr indent="457200" algn="just"/>
            <a:endParaRPr lang="ru-RU" sz="1100" dirty="0"/>
          </a:p>
          <a:p>
            <a:pPr indent="457200" algn="just"/>
            <a:r>
              <a:rPr lang="ru-RU" sz="1100" dirty="0"/>
              <a:t>Субъектом преступления является должностное лицо, в чьи обязанности входит предоставление информации (см. примечание 1 к ст. </a:t>
            </a:r>
            <a:r>
              <a:rPr lang="ru-RU" sz="1100" dirty="0" smtClean="0"/>
              <a:t>285 УК РФ).</a:t>
            </a:r>
            <a:endParaRPr lang="ru-RU" sz="1100" dirty="0"/>
          </a:p>
          <a:p>
            <a:pPr indent="457200" algn="just"/>
            <a:r>
              <a:rPr lang="ru-RU" sz="1100" dirty="0"/>
              <a:t>Квалифицированный состав преступления (ч. 2) образуют деяния, указанные в ч. 1 ст. </a:t>
            </a:r>
            <a:r>
              <a:rPr lang="ru-RU" sz="1100" dirty="0" smtClean="0"/>
              <a:t>287 УК РФ, </a:t>
            </a:r>
            <a:r>
              <a:rPr lang="ru-RU" sz="1100" dirty="0"/>
              <a:t>совершенные лицом, занимающим государственную должность РФ или государственную должность субъекта РФ (см. примечания 2 и 3 к ст. </a:t>
            </a:r>
            <a:r>
              <a:rPr lang="ru-RU" sz="1100" dirty="0" smtClean="0"/>
              <a:t>285 УК РФ).</a:t>
            </a:r>
            <a:endParaRPr lang="ru-RU" sz="1100" dirty="0"/>
          </a:p>
          <a:p>
            <a:pPr indent="457200" algn="just"/>
            <a:r>
              <a:rPr lang="ru-RU" sz="1100" dirty="0"/>
              <a:t>Особо квалифицированный состав преступления (ч. 3) образуют деяния, предусмотренные ч. 1 или 2 ст. </a:t>
            </a:r>
            <a:r>
              <a:rPr lang="ru-RU" sz="1100" dirty="0" smtClean="0"/>
              <a:t>287 УК РФ, </a:t>
            </a:r>
            <a:r>
              <a:rPr lang="ru-RU" sz="1100" dirty="0"/>
              <a:t>если они: а) сопряжены с сокрытием правонарушений, совершенных должностными лицами органов государственной власти (законодательной, исполнительной, судебной). Имеется в виду сокрытие как преступлений, так и иных правонарушений. Если сокрытие преступлений подпадает под признаки укрывательства или пособничества, содеянное образует совокупность правонарушений; б) совершены группой лиц по предварительному сговору или организованной группой; в) повлекли тяжкие последствия.</a:t>
            </a:r>
          </a:p>
          <a:p>
            <a:pPr indent="457200" algn="just"/>
            <a:endParaRPr lang="ru-RU" sz="1100" dirty="0"/>
          </a:p>
          <a:p>
            <a:pPr indent="457200" algn="just"/>
            <a:r>
              <a:rPr lang="ru-RU" sz="1100" dirty="0"/>
              <a:t>Исполнителем может быть только должностное лицо, обязанное предоставлять информацию.</a:t>
            </a:r>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4"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250790567"/>
      </p:ext>
    </p:extLst>
  </p:cSld>
  <p:clrMapOvr>
    <a:masterClrMapping/>
  </p:clrMapOvr>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Text Box 11"/>
          <p:cNvSpPr txBox="1">
            <a:spLocks noChangeArrowheads="1"/>
          </p:cNvSpPr>
          <p:nvPr/>
        </p:nvSpPr>
        <p:spPr bwMode="auto">
          <a:xfrm>
            <a:off x="900113" y="1916113"/>
            <a:ext cx="7697787" cy="4217987"/>
          </a:xfrm>
          <a:prstGeom prst="rect">
            <a:avLst/>
          </a:prstGeom>
          <a:noFill/>
          <a:ln w="9525">
            <a:noFill/>
            <a:miter lim="800000"/>
            <a:headEnd/>
            <a:tailEnd/>
          </a:ln>
        </p:spPr>
        <p:txBody>
          <a:bodyPr/>
          <a:lstStyle/>
          <a:p>
            <a:pPr eaLnBrk="0" hangingPunct="0">
              <a:spcBef>
                <a:spcPct val="50000"/>
              </a:spcBef>
            </a:pPr>
            <a:endParaRPr lang="ru-RU" sz="2000">
              <a:latin typeface="Times New Roman" pitchFamily="18" charset="0"/>
            </a:endParaRPr>
          </a:p>
        </p:txBody>
      </p:sp>
      <p:sp>
        <p:nvSpPr>
          <p:cNvPr id="418820" name="Rectangle 12"/>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Присвоение полномочий должностного лица (ст. </a:t>
            </a:r>
            <a:r>
              <a:rPr lang="ru-RU" b="1" dirty="0" smtClean="0"/>
              <a:t>288 УК РФ)</a:t>
            </a:r>
            <a:endParaRPr lang="ru-RU" b="1" dirty="0"/>
          </a:p>
        </p:txBody>
      </p:sp>
      <p:sp>
        <p:nvSpPr>
          <p:cNvPr id="418821" name="Прямоугольник 4"/>
          <p:cNvSpPr>
            <a:spLocks noChangeArrowheads="1"/>
          </p:cNvSpPr>
          <p:nvPr/>
        </p:nvSpPr>
        <p:spPr bwMode="auto">
          <a:xfrm>
            <a:off x="0" y="765175"/>
            <a:ext cx="9144000" cy="3985706"/>
          </a:xfrm>
          <a:prstGeom prst="rect">
            <a:avLst/>
          </a:prstGeom>
          <a:noFill/>
          <a:ln w="9525">
            <a:noFill/>
            <a:miter lim="800000"/>
            <a:headEnd/>
            <a:tailEnd/>
          </a:ln>
        </p:spPr>
        <p:txBody>
          <a:bodyPr>
            <a:spAutoFit/>
          </a:bodyPr>
          <a:lstStyle/>
          <a:p>
            <a:pPr indent="457200" algn="just"/>
            <a:r>
              <a:rPr lang="ru-RU" sz="1100" dirty="0"/>
              <a:t>Объективная сторона присвоения полномочий должностного лица складывается из двух самостоятельных действий: присвоения полномочий должностного лица и совершения в связи с этим определенных действий. Присвоение должностных полномочий всегда совершается обманным путем (лицо устно заявляет о наличии у него должностных полномочий, использует форменную одежду для совершения желаемых действий, представляет подложный документ). Лицо, присваивающее полномочия должностного лица, не имеет законных оснований выполнять их. Присвоение звания специалиста не образует рассматриваемого преступления.</a:t>
            </a:r>
          </a:p>
          <a:p>
            <a:pPr indent="457200" algn="just"/>
            <a:endParaRPr lang="ru-RU" sz="1100" dirty="0"/>
          </a:p>
          <a:p>
            <a:pPr indent="457200" algn="just"/>
            <a:r>
              <a:rPr lang="ru-RU" sz="1100" dirty="0"/>
              <a:t>Лицо присваивает полномочия для совершения определенных действий. Они могут быть очень разными, но они всегда неправомерны и по сути своей являются правонарушениями. Именно вследствие совершения таких действий наступают общественно опасные последствия в виде существенного нарушения прав w законных интересов граждан или организаций. Присвоение полномочий для совершения общественно полезных действий (например, для задержания преступника) не является преступлением.</a:t>
            </a:r>
          </a:p>
          <a:p>
            <a:pPr indent="457200" algn="just"/>
            <a:endParaRPr lang="ru-RU" sz="1100" dirty="0"/>
          </a:p>
          <a:p>
            <a:pPr indent="457200" algn="just"/>
            <a:r>
              <a:rPr lang="ru-RU" sz="1100" dirty="0"/>
              <a:t>Между названными последствиями и присвоением полномочий должностного лица должна быть установлена причинная связь.</a:t>
            </a:r>
          </a:p>
          <a:p>
            <a:pPr indent="457200" algn="just"/>
            <a:endParaRPr lang="ru-RU" sz="1100" dirty="0"/>
          </a:p>
          <a:p>
            <a:pPr indent="457200" algn="just"/>
            <a:r>
              <a:rPr lang="ru-RU" sz="1100" dirty="0"/>
              <a:t>Данный состав является материальным. Преступление считается оконченным, когда наступили указанные в законе последствия.</a:t>
            </a:r>
          </a:p>
          <a:p>
            <a:pPr indent="457200" algn="just"/>
            <a:endParaRPr lang="ru-RU" sz="1100" dirty="0"/>
          </a:p>
          <a:p>
            <a:pPr indent="457200" algn="just"/>
            <a:r>
              <a:rPr lang="ru-RU" sz="1100" dirty="0"/>
              <a:t>С субъективной стороны - это умышленное преступление. Лицо действует с прямым или косвенным умыслом.</a:t>
            </a:r>
          </a:p>
          <a:p>
            <a:pPr indent="457200" algn="just"/>
            <a:endParaRPr lang="ru-RU" sz="1100" dirty="0"/>
          </a:p>
          <a:p>
            <a:pPr indent="457200" algn="just"/>
            <a:r>
              <a:rPr lang="ru-RU" sz="1100" dirty="0"/>
              <a:t>Субъектом преступления являются две категории служащих, достигших 16 лет: а) государственные служащие либо б) служащие органа местного самоуправления, не относящиеся к числу должностных лиц (см. примечание 4 к ст. </a:t>
            </a:r>
            <a:r>
              <a:rPr lang="ru-RU" sz="1100" dirty="0" smtClean="0"/>
              <a:t>285 УК РФ). </a:t>
            </a:r>
            <a:r>
              <a:rPr lang="ru-RU" sz="1100" dirty="0"/>
              <a:t>Государственным служащим является гражданин РФ, исполняющий в установленном федеральным законом порядке обязанности по государственной должности государственной службы за денежное вознаграждение из средств федерального или соответствующего субъекта РФ бюджета. Служащим органа местного самоуправления является гражданин, исполняющий обязанности по муниципальной должности муниципальной службы за денежное вознаграждение из средств местного бюджета.</a:t>
            </a:r>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4"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796069147"/>
      </p:ext>
    </p:extLst>
  </p:cSld>
  <p:clrMapOvr>
    <a:masterClrMapping/>
  </p:clrMapOvr>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900113" y="1844675"/>
            <a:ext cx="7697787" cy="3743325"/>
          </a:xfrm>
          <a:prstGeom prst="rect">
            <a:avLst/>
          </a:prstGeom>
          <a:noFill/>
          <a:ln w="9525">
            <a:noFill/>
            <a:miter lim="800000"/>
            <a:headEnd/>
            <a:tailEnd/>
          </a:ln>
        </p:spPr>
        <p:txBody>
          <a:bodyPr/>
          <a:lstStyle/>
          <a:p>
            <a:pPr algn="just" eaLnBrk="0" hangingPunct="0"/>
            <a:endParaRPr lang="ru-RU" sz="2400">
              <a:latin typeface="Arial Narrow" pitchFamily="34" charset="0"/>
            </a:endParaRPr>
          </a:p>
        </p:txBody>
      </p:sp>
      <p:sp>
        <p:nvSpPr>
          <p:cNvPr id="419844" name="Rectangle 12"/>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Незаконное участие в предпринимательской деятельности (ст. </a:t>
            </a:r>
            <a:r>
              <a:rPr lang="ru-RU" sz="1600" b="1" dirty="0" smtClean="0"/>
              <a:t>289 УК РФ)</a:t>
            </a:r>
            <a:endParaRPr lang="ru-RU" sz="1600" b="1" dirty="0"/>
          </a:p>
        </p:txBody>
      </p:sp>
      <p:sp>
        <p:nvSpPr>
          <p:cNvPr id="419845" name="Прямоугольник 4"/>
          <p:cNvSpPr>
            <a:spLocks noChangeArrowheads="1"/>
          </p:cNvSpPr>
          <p:nvPr/>
        </p:nvSpPr>
        <p:spPr bwMode="auto">
          <a:xfrm>
            <a:off x="0" y="908050"/>
            <a:ext cx="9144000" cy="4524315"/>
          </a:xfrm>
          <a:prstGeom prst="rect">
            <a:avLst/>
          </a:prstGeom>
          <a:noFill/>
          <a:ln w="9525">
            <a:noFill/>
            <a:miter lim="800000"/>
            <a:headEnd/>
            <a:tailEnd/>
          </a:ln>
        </p:spPr>
        <p:txBody>
          <a:bodyPr>
            <a:spAutoFit/>
          </a:bodyPr>
          <a:lstStyle/>
          <a:p>
            <a:pPr indent="457200" algn="just"/>
            <a:r>
              <a:rPr lang="ru-RU" sz="1200" dirty="0"/>
              <a:t>Под предпринимательской деятельностью следует понимать любой вид деятельности предприятий, находящихся в муниципальной, частной собственности и собственности общественных организаций, связанной с извлечением доходов. Исключение составляют такие названные в законе виды деятельности, как, например, изготовление наркотических средств, сильнодействующих и взрывчатых веществ; производство оружия, взрывчатых веществ, боеприпасов. Ими могут заниматься только государственные предприятия.</a:t>
            </a:r>
          </a:p>
          <a:p>
            <a:pPr indent="457200" algn="just"/>
            <a:endParaRPr lang="ru-RU" sz="1200" dirty="0"/>
          </a:p>
          <a:p>
            <a:pPr indent="457200" algn="just"/>
            <a:r>
              <a:rPr lang="ru-RU" sz="1200" dirty="0"/>
              <a:t>Объективную сторону преступления образуют альтернативно два вида действий: учреждение должностным лицом организации, осуществляющей предпринимательскую деятельность, либо участие в ее управлении лично или через доверенное лицо. Эти действия невозможно осуществить без использования лицом своих должностных полномочий.</a:t>
            </a:r>
          </a:p>
          <a:p>
            <a:pPr indent="457200" algn="just"/>
            <a:endParaRPr lang="ru-RU" sz="1200" dirty="0"/>
          </a:p>
          <a:p>
            <a:pPr indent="457200" algn="just"/>
            <a:r>
              <a:rPr lang="ru-RU" sz="1200" dirty="0"/>
              <a:t>Каждый из двух вариантов действий субъекта преступления должен быть связан с предоставлением такой организации льгот и преимуществ или с покровительством в иной форме. Если организация не получила льгот и преимуществ либо покровительства в иной форме, содеянное может образовать дисциплинарный проступок.</a:t>
            </a:r>
          </a:p>
          <a:p>
            <a:pPr indent="457200" algn="just"/>
            <a:endParaRPr lang="ru-RU" sz="1200" dirty="0"/>
          </a:p>
          <a:p>
            <a:pPr indent="457200" algn="just"/>
            <a:r>
              <a:rPr lang="ru-RU" sz="1200" dirty="0"/>
              <a:t>Данное преступление имеет формальный состав. Преступление считается оконченным, если совершено одно из указанных действий.</a:t>
            </a:r>
          </a:p>
          <a:p>
            <a:pPr indent="457200" algn="just"/>
            <a:endParaRPr lang="ru-RU" sz="1200" dirty="0"/>
          </a:p>
          <a:p>
            <a:pPr indent="457200" algn="just"/>
            <a:r>
              <a:rPr lang="ru-RU" sz="1200" b="1" dirty="0"/>
              <a:t>С субъективной стороны </a:t>
            </a:r>
            <a:r>
              <a:rPr lang="ru-RU" sz="1200" dirty="0"/>
              <a:t>- это умышленное преступление. Лицо совершает его с прямым умыслом.</a:t>
            </a:r>
          </a:p>
          <a:p>
            <a:pPr indent="457200" algn="just"/>
            <a:endParaRPr lang="ru-RU" sz="1200" dirty="0"/>
          </a:p>
          <a:p>
            <a:pPr indent="457200" algn="just"/>
            <a:r>
              <a:rPr lang="ru-RU" sz="1200" dirty="0"/>
              <a:t>Обязательный субъективный признак преступления - цель предоставления предпринимательской организации льгот и преимуществ либо покровительства ей в иной форме.</a:t>
            </a:r>
          </a:p>
          <a:p>
            <a:pPr indent="457200" algn="just"/>
            <a:endParaRPr lang="ru-RU" sz="1200" dirty="0"/>
          </a:p>
          <a:p>
            <a:pPr indent="457200" algn="just"/>
            <a:r>
              <a:rPr lang="ru-RU" sz="1200" b="1" dirty="0"/>
              <a:t>Субъект преступления </a:t>
            </a:r>
            <a:r>
              <a:rPr lang="ru-RU" sz="1200" dirty="0"/>
              <a:t>- должностное лицо, которому закон запрещает заниматься предпринимательской деятельностью.</a:t>
            </a:r>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36123562"/>
      </p:ext>
    </p:extLst>
  </p:cSld>
  <p:clrMapOvr>
    <a:masterClrMapping/>
  </p:clrMapOvr>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Text Box 12"/>
          <p:cNvSpPr txBox="1">
            <a:spLocks noChangeArrowheads="1"/>
          </p:cNvSpPr>
          <p:nvPr/>
        </p:nvSpPr>
        <p:spPr bwMode="auto">
          <a:xfrm>
            <a:off x="900113" y="1844675"/>
            <a:ext cx="7697787" cy="47244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20868"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Получение взятки (ст. </a:t>
            </a:r>
            <a:r>
              <a:rPr lang="ru-RU" b="1" dirty="0" smtClean="0"/>
              <a:t>290 УК РФ)</a:t>
            </a:r>
            <a:endParaRPr lang="ru-RU" b="1" dirty="0"/>
          </a:p>
        </p:txBody>
      </p:sp>
      <p:sp>
        <p:nvSpPr>
          <p:cNvPr id="420869" name="Прямоугольник 4"/>
          <p:cNvSpPr>
            <a:spLocks noChangeArrowheads="1"/>
          </p:cNvSpPr>
          <p:nvPr/>
        </p:nvSpPr>
        <p:spPr bwMode="auto">
          <a:xfrm>
            <a:off x="0" y="692150"/>
            <a:ext cx="9144000" cy="5001369"/>
          </a:xfrm>
          <a:prstGeom prst="rect">
            <a:avLst/>
          </a:prstGeom>
          <a:noFill/>
          <a:ln w="9525">
            <a:noFill/>
            <a:miter lim="800000"/>
            <a:headEnd/>
            <a:tailEnd/>
          </a:ln>
        </p:spPr>
        <p:txBody>
          <a:bodyPr>
            <a:spAutoFit/>
          </a:bodyPr>
          <a:lstStyle/>
          <a:p>
            <a:pPr indent="457200" algn="just"/>
            <a:r>
              <a:rPr lang="ru-RU" sz="1100" dirty="0"/>
              <a:t>Повышенная общественная опасность получения взятки обусловлена тем, что оно обычно сопряжено с другими преступлениями и является распространенной формой коррупции.</a:t>
            </a:r>
          </a:p>
          <a:p>
            <a:pPr indent="457200" algn="just"/>
            <a:endParaRPr lang="ru-RU" sz="1100" dirty="0"/>
          </a:p>
          <a:p>
            <a:pPr indent="457200" algn="just"/>
            <a:r>
              <a:rPr lang="ru-RU" sz="1100" dirty="0"/>
              <a:t>Предметом взятки могут быть деньги, ценные бумаги (государственная облигация, вексель, чек, депозитный и сберегательный сертификаты), иное имущество (антиквариат, автомашины, мебель, импортная техника, драгоценные металлы) или выгоды имущественного характера (безвозмездное предоставление санаторных путевок, строительных работ, продажа ценной вещи за бесценок). В соответствии со ст. 575 </a:t>
            </a:r>
            <a:r>
              <a:rPr lang="ru-RU" sz="1100" dirty="0" smtClean="0"/>
              <a:t>УК РФ </a:t>
            </a:r>
            <a:r>
              <a:rPr lang="ru-RU" sz="1100" dirty="0"/>
              <a:t>допускается дарение подарков стоимостью не более пяти минимальных размеров оплаты труда. Эти стоимостные рамки позволяют отграничить подарок от взятки.</a:t>
            </a:r>
          </a:p>
          <a:p>
            <a:pPr indent="457200" algn="just"/>
            <a:endParaRPr lang="ru-RU" sz="1100" dirty="0"/>
          </a:p>
          <a:p>
            <a:pPr indent="457200" algn="just"/>
            <a:r>
              <a:rPr lang="ru-RU" sz="1100" dirty="0"/>
              <a:t>Если предметом взятки является имущество, заведомо добытое преступным путем, содеянное надо квалифицировать по ст. 290 и 175 </a:t>
            </a:r>
            <a:r>
              <a:rPr lang="ru-RU" sz="1100" dirty="0" smtClean="0"/>
              <a:t>УК РФ.</a:t>
            </a:r>
            <a:endParaRPr lang="ru-RU" sz="1100" dirty="0"/>
          </a:p>
          <a:p>
            <a:pPr indent="457200" algn="just"/>
            <a:endParaRPr lang="ru-RU" sz="1100" dirty="0"/>
          </a:p>
          <a:p>
            <a:pPr indent="457200" algn="just"/>
            <a:r>
              <a:rPr lang="ru-RU" sz="1100" dirty="0"/>
              <a:t>Объективная сторона состоит в получении должностным лицом взятки лично или через посредника. Получить взятку - это значит принять ее. Взятка может быть получена без какой бы то ни было маскировки либо в завуалированной форме (получение денег взаймы без отдачи, сберегательной книжки на предъявителя). Получение должностным лицом любых ценностей якобы для передачи их в качестве взятки без намерения сделать это является мошенничеством (п. "в" ч. 2 ст. 159 </a:t>
            </a:r>
            <a:r>
              <a:rPr lang="ru-RU" sz="1100" dirty="0" smtClean="0"/>
              <a:t>УК РФ).</a:t>
            </a:r>
            <a:endParaRPr lang="ru-RU" sz="1100" dirty="0"/>
          </a:p>
          <a:p>
            <a:pPr indent="457200" algn="just"/>
            <a:endParaRPr lang="ru-RU" sz="1100" dirty="0"/>
          </a:p>
          <a:p>
            <a:pPr indent="457200" algn="just"/>
            <a:r>
              <a:rPr lang="ru-RU" sz="1100" dirty="0"/>
              <a:t>Взятка получается за действия (бездействие) в пользу взяткодателя или представляемых им лиц. В законе названы альтернативные варианты таких действий (бездействия): а) они входят в служебные полномочия должностного лица (прием на работу, увольнение, перемещение по службе); б) лицо в силу должностного положения может способствовать таким действиям (бездействию) (быстро получить лицензию, установить телефон); в) общее покровительство по службе (необоснованно продвигает по службе, посылает в загранкомандировки) либо г) попустительство по службе (не обращает внимания на прогулы). Выполнение обусловленного действия (бездействия) лежит за пределами состава преступления</a:t>
            </a:r>
            <a:r>
              <a:rPr lang="ru-RU" sz="1100" dirty="0" smtClean="0"/>
              <a:t>.</a:t>
            </a:r>
            <a:endParaRPr lang="ru-RU" sz="1100" dirty="0"/>
          </a:p>
          <a:p>
            <a:pPr indent="457200" algn="just"/>
            <a:r>
              <a:rPr lang="ru-RU" sz="1100" dirty="0"/>
              <a:t>Лицо получает взятку за совершение (воздержание) определенных действий в пользу взяткодателя или представляемых им лиц: его близкие, друзья, предприятия, чьи интересы он представляет</a:t>
            </a:r>
            <a:r>
              <a:rPr lang="ru-RU" sz="1100" dirty="0" smtClean="0"/>
              <a:t>.</a:t>
            </a:r>
            <a:endParaRPr lang="ru-RU" sz="1100" dirty="0"/>
          </a:p>
          <a:p>
            <a:pPr indent="457200" algn="just"/>
            <a:r>
              <a:rPr lang="ru-RU" sz="1100" dirty="0"/>
              <a:t>Данное преступление имеет формальный состав, оно признается оконченным в момент принятия хотя бы части взятки.</a:t>
            </a:r>
          </a:p>
          <a:p>
            <a:pPr indent="457200" algn="just"/>
            <a:endParaRPr lang="ru-RU" sz="1100" dirty="0"/>
          </a:p>
          <a:p>
            <a:pPr indent="457200" algn="just"/>
            <a:r>
              <a:rPr lang="ru-RU" sz="1100" dirty="0"/>
              <a:t>С субъективной стороны получение взятки - умышленное преступление. Лицо совершает его с прямым умыслом. Получение взятки - корыстное преступление.</a:t>
            </a:r>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574794718"/>
      </p:ext>
    </p:extLst>
  </p:cSld>
  <p:clrMapOvr>
    <a:masterClrMapping/>
  </p:clrMapOvr>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Text Box 12"/>
          <p:cNvSpPr txBox="1">
            <a:spLocks noChangeArrowheads="1"/>
          </p:cNvSpPr>
          <p:nvPr/>
        </p:nvSpPr>
        <p:spPr bwMode="auto">
          <a:xfrm>
            <a:off x="971550" y="2276475"/>
            <a:ext cx="7697788" cy="472440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21892" name="Прямоугольник 5"/>
          <p:cNvSpPr>
            <a:spLocks noChangeArrowheads="1"/>
          </p:cNvSpPr>
          <p:nvPr/>
        </p:nvSpPr>
        <p:spPr bwMode="auto">
          <a:xfrm>
            <a:off x="0" y="549275"/>
            <a:ext cx="9144000" cy="4524375"/>
          </a:xfrm>
          <a:prstGeom prst="rect">
            <a:avLst/>
          </a:prstGeom>
          <a:noFill/>
          <a:ln w="9525">
            <a:noFill/>
            <a:miter lim="800000"/>
            <a:headEnd/>
            <a:tailEnd/>
          </a:ln>
        </p:spPr>
        <p:txBody>
          <a:bodyPr>
            <a:spAutoFit/>
          </a:bodyPr>
          <a:lstStyle/>
          <a:p>
            <a:pPr indent="457200" algn="just"/>
            <a:r>
              <a:rPr lang="ru-RU" sz="1200" b="1" dirty="0"/>
              <a:t>Субъект преступления</a:t>
            </a:r>
            <a:r>
              <a:rPr lang="ru-RU" sz="1200" dirty="0"/>
              <a:t> - должностное лицо.</a:t>
            </a:r>
          </a:p>
          <a:p>
            <a:pPr indent="457200" algn="just"/>
            <a:endParaRPr lang="ru-RU" sz="1200" dirty="0"/>
          </a:p>
          <a:p>
            <a:pPr indent="457200" algn="just"/>
            <a:r>
              <a:rPr lang="ru-RU" sz="1200" dirty="0"/>
              <a:t>Квалифицированный состав получения взятки (ч. 2) предусматривает получение должностным лицом взятки за незаконные действия (бездействие), т.е. преступления. Фактическое совершение взяткополучателем незаконного действия (бездействия) образует совокупность преступлений. Совершение иных правонарушений подпадает под признаки попустительства. </a:t>
            </a:r>
          </a:p>
          <a:p>
            <a:pPr indent="457200" algn="just"/>
            <a:endParaRPr lang="ru-RU" sz="1200" dirty="0"/>
          </a:p>
          <a:p>
            <a:pPr indent="457200" algn="just"/>
            <a:r>
              <a:rPr lang="ru-RU" sz="1200" dirty="0"/>
              <a:t>Квалифицированный состав (ч. 3) образуют деяния, предусмотренные ч. 1 и 2 статьи, совершенные лицом, занимающим государственную должность РФ или государственную должность субъекта РФ, либо главой органа местного самоуправления (см. примечания 2 и 3 к ст. </a:t>
            </a:r>
            <a:r>
              <a:rPr lang="ru-RU" sz="1200" dirty="0" smtClean="0"/>
              <a:t>285 УК РФ). </a:t>
            </a:r>
            <a:endParaRPr lang="ru-RU" sz="1200" dirty="0"/>
          </a:p>
          <a:p>
            <a:pPr indent="457200" algn="just"/>
            <a:endParaRPr lang="ru-RU" sz="1200" dirty="0"/>
          </a:p>
          <a:p>
            <a:pPr indent="457200" algn="just"/>
            <a:r>
              <a:rPr lang="ru-RU" sz="1200" dirty="0"/>
              <a:t>Особо квалифицированный состав (ч. 4) образуют деяния, предусмотренные ч. 1,2 и 3 статьи, если они совершены: а) группой лиц по предварительному сговору или организованной группой. Получение взятки группой лиц по предварительному сговору совершается двумя и более должностными лицами, заранее договорившимися о совместном совершении преступления. Входящие в группу </a:t>
            </a:r>
            <a:r>
              <a:rPr lang="ru-RU" sz="1200" dirty="0" err="1"/>
              <a:t>недолжностные</a:t>
            </a:r>
            <a:r>
              <a:rPr lang="ru-RU" sz="1200" dirty="0"/>
              <a:t> лица отвечают как соучастники в получении взятки. Промежуток времени между сговором о получении взятки и ее принятием не имеет значения. Для квалификации по признаку получения взятки организованной группой также требуется, чтобы в нее входили хотя бы два должностных лица и она была устойчивой; б) неоднократно, т.е. не менее двух раз, если при этом не истекли сроки давности привлечения к уголовной ответственности. Неоднократным должно быть именно получение взятки, а не дача взятки; в) с вымогательством взятки. Оно возможно в двух формах: лицо прямо требует взятку либо ставит взяткодателя в такие условия, когда тот вынужден дать взятку. Вымогательство взятки должно сопровождаться угрозой совершения действий, могущих причинить ущерб интересам взяткодателя; г) в крупном размере, каковым признается стоимость денег, ценных бумаг или выгод имущественного характера (на момент получения взятки), превышающая триста минимальных размеров оплаты труда (см. примечание к ст. </a:t>
            </a:r>
            <a:r>
              <a:rPr lang="ru-RU" sz="1200" dirty="0" smtClean="0"/>
              <a:t>290 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726002967"/>
      </p:ext>
    </p:extLst>
  </p:cSld>
  <p:clrMapOvr>
    <a:masterClrMapping/>
  </p:clrMapOvr>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Text Box 8"/>
          <p:cNvSpPr txBox="1">
            <a:spLocks noChangeArrowheads="1"/>
          </p:cNvSpPr>
          <p:nvPr/>
        </p:nvSpPr>
        <p:spPr bwMode="auto">
          <a:xfrm>
            <a:off x="900113" y="1844675"/>
            <a:ext cx="7697787" cy="47244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22916"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Дача взятки (ст. </a:t>
            </a:r>
            <a:r>
              <a:rPr lang="ru-RU" b="1" dirty="0" smtClean="0"/>
              <a:t>291 УК РФ)</a:t>
            </a:r>
            <a:endParaRPr lang="ru-RU" b="1" dirty="0"/>
          </a:p>
        </p:txBody>
      </p:sp>
      <p:sp>
        <p:nvSpPr>
          <p:cNvPr id="422917" name="Прямоугольник 4"/>
          <p:cNvSpPr>
            <a:spLocks noChangeArrowheads="1"/>
          </p:cNvSpPr>
          <p:nvPr/>
        </p:nvSpPr>
        <p:spPr bwMode="auto">
          <a:xfrm>
            <a:off x="0" y="765175"/>
            <a:ext cx="9144000" cy="5170646"/>
          </a:xfrm>
          <a:prstGeom prst="rect">
            <a:avLst/>
          </a:prstGeom>
          <a:noFill/>
          <a:ln w="9525">
            <a:noFill/>
            <a:miter lim="800000"/>
            <a:headEnd/>
            <a:tailEnd/>
          </a:ln>
        </p:spPr>
        <p:txBody>
          <a:bodyPr>
            <a:spAutoFit/>
          </a:bodyPr>
          <a:lstStyle/>
          <a:p>
            <a:pPr indent="457200" algn="just"/>
            <a:r>
              <a:rPr lang="ru-RU" sz="1100" dirty="0"/>
              <a:t>Предмет дачи взятки аналогичен предмету получения взятки (ст. </a:t>
            </a:r>
            <a:r>
              <a:rPr lang="ru-RU" sz="1100" dirty="0" smtClean="0"/>
              <a:t>290 УК РФ). </a:t>
            </a:r>
            <a:r>
              <a:rPr lang="ru-RU" sz="1100" dirty="0"/>
              <a:t>С объективной стороны характер действий (бездействия), за совершение которых дается взятка, таков же, как и при получении взятки.</a:t>
            </a:r>
          </a:p>
          <a:p>
            <a:pPr indent="457200" algn="just"/>
            <a:endParaRPr lang="ru-RU" sz="1100" dirty="0"/>
          </a:p>
          <a:p>
            <a:pPr indent="457200" algn="just"/>
            <a:r>
              <a:rPr lang="ru-RU" sz="1100" dirty="0"/>
              <a:t>Взятка должна быть вручена только должностному лицу. По этому признаку дача взятки отличается от преступлений, предусмотренных ст. 184 и 204 </a:t>
            </a:r>
            <a:r>
              <a:rPr lang="ru-RU" sz="1100" dirty="0" smtClean="0"/>
              <a:t>УК РФ. </a:t>
            </a:r>
            <a:r>
              <a:rPr lang="ru-RU" sz="1100" dirty="0"/>
              <a:t>Взятка передается лично либо через посредника. Посредником является лицо, которое непосредственно передает предмет взятки. При этом не имеет значения, получил ли он от взяткодателя (взяткополучателя) награждение за пособничество или нет.</a:t>
            </a:r>
          </a:p>
          <a:p>
            <a:pPr indent="457200" algn="just"/>
            <a:endParaRPr lang="ru-RU" sz="1100" dirty="0"/>
          </a:p>
          <a:p>
            <a:pPr indent="457200" algn="just"/>
            <a:r>
              <a:rPr lang="ru-RU" sz="1100" dirty="0"/>
              <a:t>Преступление имеет формальный состав. Оно признается оконченным с момента принятия взятки должностным лицом. При даче взятки в несколько приемов передача уже части обусловленной суммы является оконченным преступлением. Если лицо еще не приняло взятку либо отвергло ее, действия взяткодателя образуют покушение. </a:t>
            </a:r>
          </a:p>
          <a:p>
            <a:pPr indent="457200" algn="just"/>
            <a:endParaRPr lang="ru-RU" sz="1100" dirty="0"/>
          </a:p>
          <a:p>
            <a:pPr indent="457200" algn="just"/>
            <a:r>
              <a:rPr lang="ru-RU" sz="1100" dirty="0"/>
              <a:t>С субъективной стороны - это умышленное преступление. Лицо действует с прямым умыслом. </a:t>
            </a:r>
          </a:p>
          <a:p>
            <a:pPr indent="457200" algn="just"/>
            <a:endParaRPr lang="ru-RU" sz="1100" dirty="0"/>
          </a:p>
          <a:p>
            <a:pPr indent="457200" algn="just"/>
            <a:r>
              <a:rPr lang="ru-RU" sz="1100" dirty="0"/>
              <a:t>Субъект преступления - общий, 16 лет, вменяемый. Как взяткодатель отвечает руководитель предприятия, если он предлагает своим подчиненным добиться путем дачи взятки желаемого результата.</a:t>
            </a:r>
          </a:p>
          <a:p>
            <a:pPr indent="457200" algn="just"/>
            <a:endParaRPr lang="ru-RU" sz="1100" dirty="0"/>
          </a:p>
          <a:p>
            <a:pPr indent="457200" algn="just"/>
            <a:r>
              <a:rPr lang="ru-RU" sz="1100" dirty="0"/>
              <a:t>Квалифицированный состав (ч. 2) образует дача взятки: а) должностному лицу за совершение им заведомо незаконных действий (бездействия). Квалификация по этому признаку возможна лишь при доказанности знания взяткодателем о том, что взятка дается за совершение должностным лицом незаконных действий (бездействия);</a:t>
            </a:r>
          </a:p>
          <a:p>
            <a:pPr indent="457200" algn="just"/>
            <a:endParaRPr lang="ru-RU" sz="1100" dirty="0"/>
          </a:p>
          <a:p>
            <a:pPr indent="457200" algn="just"/>
            <a:r>
              <a:rPr lang="ru-RU" sz="1100" dirty="0"/>
              <a:t>б) неоднократно, т.е. не менее двух раз лицом, не будучи ранее судимым за такое преступление (при этом не должны истечь сроки давности привлечения к уголовной ответственности) либо лицом, ранее судимым за дачу взятки (при этом судимость за ранее совершенную дачу взятки не должна быть погашена либо снята).</a:t>
            </a:r>
          </a:p>
          <a:p>
            <a:pPr indent="457200" algn="just"/>
            <a:endParaRPr lang="ru-RU" sz="1100" dirty="0"/>
          </a:p>
          <a:p>
            <a:pPr indent="457200" algn="just"/>
            <a:r>
              <a:rPr lang="ru-RU" sz="1100" dirty="0"/>
              <a:t>В примечании к ст. </a:t>
            </a:r>
            <a:r>
              <a:rPr lang="ru-RU" sz="1100" dirty="0" smtClean="0"/>
              <a:t>291 УК РФ </a:t>
            </a:r>
            <a:r>
              <a:rPr lang="ru-RU" sz="1100" dirty="0"/>
              <a:t>названы два основания освобождения взяткодателя от уголовной ответственности: а) если в отношении лица имело место вымогательство взятки со стороны должностного лица. Понятие вымогательства аналогично рассмотренному в ст. </a:t>
            </a:r>
            <a:r>
              <a:rPr lang="ru-RU" sz="1100" dirty="0" smtClean="0"/>
              <a:t>290 УК РФ; </a:t>
            </a:r>
            <a:r>
              <a:rPr lang="ru-RU" sz="1100" dirty="0"/>
              <a:t>б) если лицо добровольно сообщило о даче взятки органу, имеющему право возбудить уголовное дело. Сообщение считается добровольным, если оно сделано по собственному желанию, но не в связи с тем, что о преступлении стало известно органам власти. Оно может быть устным и письменным.</a:t>
            </a:r>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783389864"/>
      </p:ext>
    </p:extLst>
  </p:cSld>
  <p:clrMapOvr>
    <a:masterClrMapping/>
  </p:clrMapOvr>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Text Box 8"/>
          <p:cNvSpPr txBox="1">
            <a:spLocks noChangeArrowheads="1"/>
          </p:cNvSpPr>
          <p:nvPr/>
        </p:nvSpPr>
        <p:spPr bwMode="auto">
          <a:xfrm>
            <a:off x="900113" y="1844675"/>
            <a:ext cx="7697787" cy="4724400"/>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23940"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Служебный подлог (ст. </a:t>
            </a:r>
            <a:r>
              <a:rPr lang="ru-RU" b="1" dirty="0" smtClean="0"/>
              <a:t>292 УК РФ)</a:t>
            </a:r>
            <a:endParaRPr lang="ru-RU" b="1" dirty="0"/>
          </a:p>
        </p:txBody>
      </p:sp>
      <p:sp>
        <p:nvSpPr>
          <p:cNvPr id="423941" name="Прямоугольник 4"/>
          <p:cNvSpPr>
            <a:spLocks noChangeArrowheads="1"/>
          </p:cNvSpPr>
          <p:nvPr/>
        </p:nvSpPr>
        <p:spPr bwMode="auto">
          <a:xfrm>
            <a:off x="0" y="765175"/>
            <a:ext cx="9144000" cy="5446713"/>
          </a:xfrm>
          <a:prstGeom prst="rect">
            <a:avLst/>
          </a:prstGeom>
          <a:noFill/>
          <a:ln w="9525">
            <a:noFill/>
            <a:miter lim="800000"/>
            <a:headEnd/>
            <a:tailEnd/>
          </a:ln>
        </p:spPr>
        <p:txBody>
          <a:bodyPr>
            <a:spAutoFit/>
          </a:bodyPr>
          <a:lstStyle/>
          <a:p>
            <a:pPr indent="457200" algn="just"/>
            <a:r>
              <a:rPr lang="ru-RU" sz="1200" dirty="0"/>
              <a:t>В качестве предмета служебного подлога закон называет официальные документы, под которыми следует понимать исходящие от учреждений, предприятий или организаций письменные акты, удостоверяющие факты или события, имеющие юридическое значение (приказы, издательские договоры, бестоварные накладные, трудовые соглашения, частные документы, находящиеся в делах государственного учреждения). Они должны иметь необходимые реквизиты и подпись должностного лица.</a:t>
            </a:r>
          </a:p>
          <a:p>
            <a:pPr indent="457200" algn="just"/>
            <a:endParaRPr lang="ru-RU" sz="1200" dirty="0"/>
          </a:p>
          <a:p>
            <a:pPr indent="457200" algn="just"/>
            <a:r>
              <a:rPr lang="ru-RU" sz="1200" dirty="0"/>
              <a:t>Подлог документов, которые исходят от коммерческих структур, различных некоммерческих организаций, не относящихся к государственным органам, органам местного самоуправления, государственным и муниципальным учреждениям, квалифицируется по ст. 327 </a:t>
            </a:r>
            <a:r>
              <a:rPr lang="ru-RU" sz="1200" dirty="0" smtClean="0"/>
              <a:t>УК РФ.</a:t>
            </a:r>
            <a:endParaRPr lang="ru-RU" sz="1200" dirty="0"/>
          </a:p>
          <a:p>
            <a:pPr indent="457200" algn="just"/>
            <a:endParaRPr lang="ru-RU" sz="1200" dirty="0"/>
          </a:p>
          <a:p>
            <a:pPr indent="457200" algn="just"/>
            <a:r>
              <a:rPr lang="ru-RU" sz="1200" dirty="0"/>
              <a:t>С объективной стороны подлог состоит во внесении в официальные документы заведомо ложных сведений. Подлинные документы заполняются сведениями, не соответствующими действительности. Другим вариантом действия при подлоге является внесение в официальные документы исправлений, искажающих их действительное содержание (исправление отдельных реквизитов, переделка текста документа).</a:t>
            </a:r>
          </a:p>
          <a:p>
            <a:pPr indent="457200" algn="just"/>
            <a:endParaRPr lang="ru-RU" sz="1200" dirty="0"/>
          </a:p>
          <a:p>
            <a:pPr indent="457200" algn="just"/>
            <a:r>
              <a:rPr lang="ru-RU" sz="1200" dirty="0"/>
              <a:t>По способу совершения подлог может быть материальным (подчистка, вытравление текста). Он оставляет видимые, материальные следы и может быть установлен криминалистической экспертизой. Интеллектуальный подлог - это изготовление документа, ложного по содержанию, но правильного по форме, составленного на подлинном бланке и т.п. В этом случае подлог устанавливается путем доказывания ложности самих фактов или событий, о которых свидетельствует документ.</a:t>
            </a:r>
          </a:p>
          <a:p>
            <a:pPr indent="457200" algn="just"/>
            <a:endParaRPr lang="ru-RU" sz="1200" dirty="0"/>
          </a:p>
          <a:p>
            <a:pPr indent="457200" algn="just"/>
            <a:r>
              <a:rPr lang="ru-RU" sz="1200" dirty="0"/>
              <a:t>По конструкции рассматриваемый состав преступления является формальным. Преступление признается оконченным с момента совершения хотя бы одного из названных в законе действий.</a:t>
            </a:r>
          </a:p>
          <a:p>
            <a:pPr indent="457200" algn="just"/>
            <a:endParaRPr lang="ru-RU" sz="1200" dirty="0"/>
          </a:p>
          <a:p>
            <a:pPr indent="457200" algn="just"/>
            <a:r>
              <a:rPr lang="ru-RU" sz="1200" dirty="0"/>
              <a:t>С субъективной стороны служебный подлог - это умышленное преступление. Лицо действует с прямым умыслом.</a:t>
            </a:r>
          </a:p>
          <a:p>
            <a:pPr indent="457200" algn="just"/>
            <a:endParaRPr lang="ru-RU" sz="1200" dirty="0"/>
          </a:p>
          <a:p>
            <a:pPr indent="457200" algn="just"/>
            <a:r>
              <a:rPr lang="ru-RU" sz="1200" dirty="0"/>
              <a:t>Обязательными признаками являются корыстная (т.е. стремление обогатиться либо избежать имущественных расходов) либо иная личная заинтересованность (месть, карьеризм, зависть и т.п.). </a:t>
            </a:r>
          </a:p>
          <a:p>
            <a:pPr indent="457200" algn="just"/>
            <a:endParaRPr lang="ru-RU" sz="1200" dirty="0"/>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751226729"/>
      </p:ext>
    </p:extLst>
  </p:cSld>
  <p:clrMapOvr>
    <a:masterClrMapping/>
  </p:clrMapOvr>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Text Box 8"/>
          <p:cNvSpPr txBox="1">
            <a:spLocks noChangeArrowheads="1"/>
          </p:cNvSpPr>
          <p:nvPr/>
        </p:nvSpPr>
        <p:spPr bwMode="auto">
          <a:xfrm>
            <a:off x="900113" y="1844675"/>
            <a:ext cx="7697787" cy="4724400"/>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24964" name="Прямоугольник 4"/>
          <p:cNvSpPr>
            <a:spLocks noChangeArrowheads="1"/>
          </p:cNvSpPr>
          <p:nvPr/>
        </p:nvSpPr>
        <p:spPr bwMode="auto">
          <a:xfrm>
            <a:off x="0" y="620713"/>
            <a:ext cx="9144000" cy="1477962"/>
          </a:xfrm>
          <a:prstGeom prst="rect">
            <a:avLst/>
          </a:prstGeom>
          <a:noFill/>
          <a:ln w="9525">
            <a:noFill/>
            <a:miter lim="800000"/>
            <a:headEnd/>
            <a:tailEnd/>
          </a:ln>
        </p:spPr>
        <p:txBody>
          <a:bodyPr>
            <a:spAutoFit/>
          </a:bodyPr>
          <a:lstStyle/>
          <a:p>
            <a:pPr indent="457200" algn="just"/>
            <a:r>
              <a:rPr lang="ru-RU" sz="1200" dirty="0"/>
              <a:t>Субъектом преступления является должностное лицо, а также государственный служащий или служащий органа местного самоуправления, не являющийся должностным лицом (см. примечания 1,4 к ст. </a:t>
            </a:r>
            <a:r>
              <a:rPr lang="ru-RU" sz="1200" dirty="0" smtClean="0"/>
              <a:t>285 УК РФ). </a:t>
            </a:r>
            <a:endParaRPr lang="ru-RU" sz="1200" dirty="0"/>
          </a:p>
          <a:p>
            <a:pPr indent="457200" algn="just"/>
            <a:endParaRPr lang="ru-RU" sz="1200" dirty="0"/>
          </a:p>
          <a:p>
            <a:pPr indent="457200" algn="just"/>
            <a:r>
              <a:rPr lang="ru-RU" sz="1200" dirty="0"/>
              <a:t>Если служебный подлог выступает в качестве способа совершения другого преступления, содеянное образует реальную совокупность </a:t>
            </a:r>
            <a:r>
              <a:rPr lang="ru-RU" sz="1200" dirty="0" smtClean="0"/>
              <a:t>преступлений </a:t>
            </a:r>
            <a:r>
              <a:rPr lang="ru-RU" sz="1200" dirty="0"/>
              <a:t>(например, ст. 292 и 160, ст. 292 и 159 </a:t>
            </a:r>
            <a:r>
              <a:rPr lang="ru-RU" sz="1200" dirty="0" smtClean="0"/>
              <a:t>УК РФ). </a:t>
            </a:r>
            <a:r>
              <a:rPr lang="ru-RU" sz="1200" dirty="0"/>
              <a:t>Подлог не требует самостоятельной квалификации, если он является конструктивным признаком другого преступления (см., например, ст. 339 </a:t>
            </a:r>
            <a:r>
              <a:rPr lang="ru-RU" sz="1200" dirty="0" smtClean="0"/>
              <a:t>УК РФ).</a:t>
            </a:r>
            <a:endParaRPr lang="ru-RU" sz="1200" dirty="0"/>
          </a:p>
          <a:p>
            <a:pPr indent="457200" algn="just"/>
            <a:endParaRPr lang="ru-RU" dirty="0"/>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710207102"/>
      </p:ext>
    </p:extLst>
  </p:cSld>
  <p:clrMapOvr>
    <a:masterClrMapping/>
  </p:clrMapOvr>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2598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Халатность (ст. </a:t>
            </a:r>
            <a:r>
              <a:rPr lang="ru-RU" b="1" dirty="0" smtClean="0"/>
              <a:t>293 УК РФ)</a:t>
            </a:r>
            <a:endParaRPr lang="ru-RU" b="1" dirty="0"/>
          </a:p>
        </p:txBody>
      </p:sp>
      <p:sp>
        <p:nvSpPr>
          <p:cNvPr id="425989" name="Прямоугольник 4"/>
          <p:cNvSpPr>
            <a:spLocks noChangeArrowheads="1"/>
          </p:cNvSpPr>
          <p:nvPr/>
        </p:nvSpPr>
        <p:spPr bwMode="auto">
          <a:xfrm>
            <a:off x="0" y="836613"/>
            <a:ext cx="9144000" cy="5632311"/>
          </a:xfrm>
          <a:prstGeom prst="rect">
            <a:avLst/>
          </a:prstGeom>
          <a:noFill/>
          <a:ln w="9525">
            <a:noFill/>
            <a:miter lim="800000"/>
            <a:headEnd/>
            <a:tailEnd/>
          </a:ln>
        </p:spPr>
        <p:txBody>
          <a:bodyPr>
            <a:spAutoFit/>
          </a:bodyPr>
          <a:lstStyle/>
          <a:p>
            <a:pPr indent="457200" algn="just"/>
            <a:r>
              <a:rPr lang="ru-RU" sz="1200" dirty="0"/>
              <a:t>С объективной стороны халатность может быть как действием, так и действием. Она может состоять в: а) неисполнении лицом своих обязанностей, т.е. бездействии при наличии обязанности действовать, что вытекает из его должностных полномочий, либо б) ненадлежащем исполнении лицом своих обязанностей, т.е. выполнении их "спустя рукава", несвоевременно, неправильно. Формы халатности разнообразны (непринятие мер к устранению выявленных нарушений, отсутствие контроля за исполнением принявшего решения). Сокрытие недостачи, образовавшейся вследствие халатности, путем обмана потребителей, образует совокупность преступлений, </a:t>
            </a:r>
            <a:r>
              <a:rPr lang="ru-RU" sz="1200" dirty="0" err="1"/>
              <a:t>пpeдycмотренных</a:t>
            </a:r>
            <a:r>
              <a:rPr lang="ru-RU" sz="1200" dirty="0"/>
              <a:t> ст. 293 и 200 </a:t>
            </a:r>
            <a:r>
              <a:rPr lang="ru-RU" sz="1200" dirty="0" smtClean="0"/>
              <a:t>УК РФ.</a:t>
            </a:r>
            <a:endParaRPr lang="ru-RU" sz="1200" dirty="0"/>
          </a:p>
          <a:p>
            <a:pPr indent="457200" algn="just"/>
            <a:endParaRPr lang="ru-RU" sz="1200" dirty="0"/>
          </a:p>
          <a:p>
            <a:pPr indent="457200" algn="just"/>
            <a:r>
              <a:rPr lang="ru-RU" sz="1200" dirty="0"/>
              <a:t>Совершение названных действий (бездействия) образует халатность, если они совершены вследствие недобросовестного (нечестного, формального) или небрежного (недолжного, нерассудительного) к ним отношения. Содеянное лишь тогда признается преступным, когда должностное лицо </a:t>
            </a:r>
            <a:r>
              <a:rPr lang="ru-RU" sz="1200" dirty="0" smtClean="0"/>
              <a:t>имеет </a:t>
            </a:r>
            <a:r>
              <a:rPr lang="ru-RU" sz="1200" dirty="0"/>
              <a:t>реальную возможность выполнить свои обязанности надлежащим образом.</a:t>
            </a:r>
          </a:p>
          <a:p>
            <a:pPr indent="457200" algn="just"/>
            <a:endParaRPr lang="ru-RU" sz="1200" dirty="0"/>
          </a:p>
          <a:p>
            <a:pPr indent="457200" algn="just"/>
            <a:r>
              <a:rPr lang="ru-RU" sz="1200" dirty="0"/>
              <a:t>Обязательным признаком объективной стороны халатности являются последствия в виде существенного нарушения названных в законе прав и интересов. Одинаковая формулировка последствий в ст. 285,286 и </a:t>
            </a:r>
            <a:r>
              <a:rPr lang="ru-RU" sz="1200" dirty="0" smtClean="0"/>
              <a:t>293 УК РФ </a:t>
            </a:r>
            <a:r>
              <a:rPr lang="ru-RU" sz="1200" dirty="0"/>
              <a:t>не исключает различия в их содержании в умышленном и неосторожном преступлении. В первую очередь, это относится к размеру имущественного ущерба. При халатности он должен быть значительно больше.</a:t>
            </a:r>
          </a:p>
          <a:p>
            <a:pPr indent="457200" algn="just"/>
            <a:endParaRPr lang="ru-RU" sz="1200" dirty="0"/>
          </a:p>
          <a:p>
            <a:pPr indent="457200" algn="just"/>
            <a:r>
              <a:rPr lang="ru-RU" sz="1200" dirty="0"/>
              <a:t>Установление причинной связи при халатности необходимо, т.к. в преступлениях, связанных с нарушением должностных обязанностей, </a:t>
            </a:r>
            <a:r>
              <a:rPr lang="ru-RU" sz="1200" dirty="0" smtClean="0"/>
              <a:t>временная </a:t>
            </a:r>
            <a:r>
              <a:rPr lang="ru-RU" sz="1200" dirty="0"/>
              <a:t>последовательность причины и следствия не всегда предстает в виде: нарушение - результат.</a:t>
            </a:r>
          </a:p>
          <a:p>
            <a:pPr indent="457200" algn="just"/>
            <a:endParaRPr lang="ru-RU" sz="1200" dirty="0"/>
          </a:p>
          <a:p>
            <a:pPr indent="457200" algn="just"/>
            <a:r>
              <a:rPr lang="ru-RU" sz="1200" dirty="0"/>
              <a:t>Оконченным преступление является тогда, когда преступные последствия наступили именно вследствие названных в законе действий (бездействия).</a:t>
            </a:r>
          </a:p>
          <a:p>
            <a:pPr indent="457200" algn="just"/>
            <a:endParaRPr lang="ru-RU" sz="1200" dirty="0"/>
          </a:p>
          <a:p>
            <a:pPr indent="457200" algn="just"/>
            <a:r>
              <a:rPr lang="ru-RU" sz="1200" dirty="0"/>
              <a:t>С субъективной стороны - это неосторожное преступление. Корыстные мотивы действий по службе исключают квалификацию по ст. </a:t>
            </a:r>
            <a:r>
              <a:rPr lang="ru-RU" sz="1200" dirty="0" smtClean="0"/>
              <a:t>293 УК РФ.</a:t>
            </a:r>
            <a:endParaRPr lang="ru-RU" sz="1200" dirty="0"/>
          </a:p>
          <a:p>
            <a:pPr indent="457200" algn="just"/>
            <a:endParaRPr lang="ru-RU" sz="1200" dirty="0"/>
          </a:p>
          <a:p>
            <a:pPr indent="457200" algn="just"/>
            <a:r>
              <a:rPr lang="ru-RU" sz="1200" dirty="0"/>
              <a:t>Субъектом халатности является только должностное лицо (см. примечание 1 к ст. </a:t>
            </a:r>
            <a:r>
              <a:rPr lang="ru-RU" sz="1200" dirty="0" smtClean="0"/>
              <a:t>285 УК РФ). </a:t>
            </a:r>
            <a:r>
              <a:rPr lang="ru-RU" sz="1200" dirty="0"/>
              <a:t>Технические работники при недобросовестном отношении к своим обязанностям не могут отвечать за халатность.</a:t>
            </a:r>
          </a:p>
          <a:p>
            <a:pPr indent="457200" algn="just"/>
            <a:endParaRPr lang="ru-RU" sz="1200" dirty="0"/>
          </a:p>
        </p:txBody>
      </p:sp>
      <p:sp>
        <p:nvSpPr>
          <p:cNvPr id="6"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10" name="Управляющая кнопка: возврат 9">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54078148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63491" name="Text Box 5"/>
          <p:cNvSpPr txBox="1">
            <a:spLocks noChangeArrowheads="1"/>
          </p:cNvSpPr>
          <p:nvPr/>
        </p:nvSpPr>
        <p:spPr bwMode="auto">
          <a:xfrm>
            <a:off x="611561" y="1844675"/>
            <a:ext cx="7986340" cy="3195638"/>
          </a:xfrm>
          <a:prstGeom prst="rect">
            <a:avLst/>
          </a:prstGeom>
          <a:noFill/>
          <a:ln w="9525">
            <a:noFill/>
            <a:miter lim="800000"/>
            <a:headEnd/>
            <a:tailEnd/>
          </a:ln>
          <a:effectLst/>
        </p:spPr>
        <p:txBody>
          <a:bodyPr/>
          <a:lstStyle/>
          <a:p>
            <a:pPr eaLnBrk="0" hangingPunct="0">
              <a:spcBef>
                <a:spcPct val="50000"/>
              </a:spcBef>
            </a:pPr>
            <a:endParaRPr lang="ru-RU" sz="2400" dirty="0" smtClean="0">
              <a:latin typeface="Times New Roman" pitchFamily="18" charset="0"/>
              <a:cs typeface="Times New Roman" pitchFamily="18" charset="0"/>
            </a:endParaRPr>
          </a:p>
          <a:p>
            <a:pPr eaLnBrk="0" hangingPunct="0">
              <a:spcBef>
                <a:spcPct val="50000"/>
              </a:spcBef>
            </a:pPr>
            <a:r>
              <a:rPr lang="ru-RU" dirty="0" smtClean="0">
                <a:ea typeface="Tahoma" pitchFamily="34" charset="0"/>
                <a:cs typeface="Tahoma" pitchFamily="34" charset="0"/>
              </a:rPr>
              <a:t>1</a:t>
            </a:r>
            <a:r>
              <a:rPr lang="ru-RU" dirty="0">
                <a:ea typeface="Tahoma" pitchFamily="34" charset="0"/>
                <a:cs typeface="Tahoma" pitchFamily="34" charset="0"/>
              </a:rPr>
              <a:t>. </a:t>
            </a:r>
            <a:r>
              <a:rPr lang="ru-RU" dirty="0" smtClean="0">
                <a:ea typeface="Tahoma" pitchFamily="34" charset="0"/>
                <a:cs typeface="Tahoma" pitchFamily="34" charset="0"/>
              </a:rPr>
              <a:t>О судебной практике по делам об убийстве (ст. 105 УК РФ): постановление № 1 Пленума ВС РФ от 27 января 1999 г. (ред. от 03.03.2015) п.п. 2–3 // Бюллетень ВС РФ. –1999. – № 3. – С. 2; Сайт Верховного Суда РФ. </a:t>
            </a:r>
            <a:endParaRPr lang="ru-RU" dirty="0">
              <a:ea typeface="Tahoma" pitchFamily="34" charset="0"/>
              <a:cs typeface="Tahoma" pitchFamily="34" charset="0"/>
            </a:endParaRPr>
          </a:p>
          <a:p>
            <a:pPr eaLnBrk="0" hangingPunct="0">
              <a:spcBef>
                <a:spcPct val="50000"/>
              </a:spcBef>
            </a:pPr>
            <a:endParaRPr lang="ru-RU" dirty="0" smtClean="0">
              <a:ea typeface="Tahoma" pitchFamily="34" charset="0"/>
              <a:cs typeface="Tahoma" pitchFamily="34" charset="0"/>
            </a:endParaRPr>
          </a:p>
          <a:p>
            <a:pPr eaLnBrk="0" hangingPunct="0">
              <a:spcBef>
                <a:spcPct val="50000"/>
              </a:spcBef>
            </a:pPr>
            <a:r>
              <a:rPr lang="ru-RU" dirty="0" smtClean="0">
                <a:ea typeface="Tahoma" pitchFamily="34" charset="0"/>
                <a:cs typeface="Tahoma" pitchFamily="34" charset="0"/>
              </a:rPr>
              <a:t>2</a:t>
            </a:r>
            <a:r>
              <a:rPr lang="ru-RU" dirty="0">
                <a:ea typeface="Tahoma" pitchFamily="34" charset="0"/>
                <a:cs typeface="Tahoma" pitchFamily="34" charset="0"/>
              </a:rPr>
              <a:t>. </a:t>
            </a:r>
            <a:r>
              <a:rPr lang="ru-RU" dirty="0" smtClean="0">
                <a:ea typeface="Tahoma" pitchFamily="34" charset="0"/>
                <a:cs typeface="Tahoma" pitchFamily="34" charset="0"/>
              </a:rPr>
              <a:t>О судебной практике по делам о краже, грабеже и разбое: постановление № 29 Пленума ВС РФ от 27 декабря 2002 (ред. от 16.05.2017) п. 6 // Бюллетень ВС РФ. – 2003. – № 2. – С.2-6; Сайт Верховного Суда РФ. </a:t>
            </a:r>
            <a:endParaRPr lang="ru-RU" dirty="0">
              <a:ea typeface="Tahoma" pitchFamily="34" charset="0"/>
              <a:cs typeface="Tahoma" pitchFamily="34" charset="0"/>
            </a:endParaRPr>
          </a:p>
        </p:txBody>
      </p:sp>
      <p:sp>
        <p:nvSpPr>
          <p:cNvPr id="63492" name="Rectangle 21"/>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Постановления Верховного Суда РФ</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1"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27012" name="Прямоугольник 4"/>
          <p:cNvSpPr>
            <a:spLocks noChangeArrowheads="1"/>
          </p:cNvSpPr>
          <p:nvPr/>
        </p:nvSpPr>
        <p:spPr bwMode="auto">
          <a:xfrm>
            <a:off x="0" y="620713"/>
            <a:ext cx="9144000" cy="1754187"/>
          </a:xfrm>
          <a:prstGeom prst="rect">
            <a:avLst/>
          </a:prstGeom>
          <a:noFill/>
          <a:ln w="9525">
            <a:noFill/>
            <a:miter lim="800000"/>
            <a:headEnd/>
            <a:tailEnd/>
          </a:ln>
        </p:spPr>
        <p:txBody>
          <a:bodyPr>
            <a:spAutoFit/>
          </a:bodyPr>
          <a:lstStyle/>
          <a:p>
            <a:pPr indent="457200" algn="just"/>
            <a:r>
              <a:rPr lang="ru-RU" sz="1200" dirty="0"/>
              <a:t>Квалифицированный состав преступления (ч. 2) образуют названные в ч. 1 статьи действия (бездействие), если они повлекли по неосторожности смерть человека или иные тяжкие последствия. Содержание иных тяжких последствий в каждом случае подлежит тщательному установлению. Квалифицированный состав халатности следует отграничивать, например, от преступлений, предусмотренных ч. 2 ст. 109, ч. 2 ст. 118, ч. 4 ст. 122 </a:t>
            </a:r>
            <a:r>
              <a:rPr lang="ru-RU" sz="1200" dirty="0" smtClean="0"/>
              <a:t>УК РФ. </a:t>
            </a:r>
            <a:r>
              <a:rPr lang="ru-RU" sz="1200" dirty="0"/>
              <a:t>В названных преступлениях наступление смерти связано с выполнением профессиональных обязанностей, а не должностных, как при халатности.</a:t>
            </a:r>
          </a:p>
          <a:p>
            <a:pPr indent="457200" algn="just"/>
            <a:endParaRPr lang="ru-RU" sz="1200" dirty="0"/>
          </a:p>
          <a:p>
            <a:pPr indent="457200" algn="just"/>
            <a:r>
              <a:rPr lang="ru-RU" sz="1200" dirty="0"/>
              <a:t>Предусмотренная в ст. </a:t>
            </a:r>
            <a:r>
              <a:rPr lang="ru-RU" sz="1200" dirty="0" smtClean="0"/>
              <a:t>293 УК РФ </a:t>
            </a:r>
            <a:r>
              <a:rPr lang="ru-RU" sz="1200" dirty="0"/>
              <a:t>норма является общей по отношению к ряду специальных норм (см. ст. 143, 216, 217, 283, 299, </a:t>
            </a:r>
            <a:r>
              <a:rPr lang="ru-RU" sz="1200" dirty="0" smtClean="0"/>
              <a:t>305 УК РФ). </a:t>
            </a:r>
            <a:r>
              <a:rPr lang="ru-RU" sz="1200" dirty="0"/>
              <a:t>При их конкуренции применяется специальная норма.</a:t>
            </a:r>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32546" y="6407150"/>
            <a:ext cx="739656"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40471" y="6407150"/>
            <a:ext cx="739171"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63613" y="6407150"/>
            <a:ext cx="480387"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179512" y="6492875"/>
            <a:ext cx="6535216" cy="365125"/>
          </a:xfrm>
          <a:noFill/>
          <a:ln>
            <a:miter lim="800000"/>
            <a:headEnd/>
            <a:tailEnd/>
          </a:ln>
        </p:spPr>
        <p:txBody>
          <a:bodyPr wrap="square" lIns="91440" tIns="45720" rIns="91440" bIns="45720" numCol="1" anchorCtr="0" compatLnSpc="1">
            <a:prstTxWarp prst="textNoShape">
              <a:avLst/>
            </a:prstTxWarp>
          </a:bodyPr>
          <a:lstStyle/>
          <a:p>
            <a:pPr algn="ctr" eaLnBrk="0" hangingPunct="0">
              <a:spcBef>
                <a:spcPct val="50000"/>
              </a:spcBef>
            </a:pPr>
            <a:r>
              <a:rPr lang="ru-RU" sz="1000" b="1" i="1" u="sng" dirty="0" smtClean="0">
                <a:solidFill>
                  <a:schemeClr val="bg1"/>
                </a:solidFill>
                <a:latin typeface="Segoe Print" pitchFamily="2" charset="0"/>
              </a:rPr>
              <a:t>Преступления против государственной власти, интересов государственной службы и службы в органах местного самоуправления</a:t>
            </a:r>
            <a:endParaRPr lang="ru-RU" sz="1000" b="1" i="1" u="sng" dirty="0">
              <a:solidFill>
                <a:schemeClr val="bg1"/>
              </a:solidFill>
              <a:latin typeface="Segoe Print" pitchFamily="2" charset="0"/>
            </a:endParaRPr>
          </a:p>
        </p:txBody>
      </p:sp>
      <p:sp>
        <p:nvSpPr>
          <p:cNvPr id="9" name="Управляющая кнопка: возврат 8">
            <a:hlinkClick r:id="rId3" action="ppaction://hlinksldjump" highlightClick="1"/>
          </p:cNvPr>
          <p:cNvSpPr/>
          <p:nvPr/>
        </p:nvSpPr>
        <p:spPr>
          <a:xfrm>
            <a:off x="8159545" y="6408000"/>
            <a:ext cx="480855"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78778015"/>
      </p:ext>
    </p:extLst>
  </p:cSld>
  <p:clrMapOvr>
    <a:masterClrMapping/>
  </p:clrMapOvr>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Text Box 3"/>
          <p:cNvSpPr txBox="1">
            <a:spLocks noChangeArrowheads="1"/>
          </p:cNvSpPr>
          <p:nvPr/>
        </p:nvSpPr>
        <p:spPr bwMode="auto">
          <a:xfrm>
            <a:off x="0" y="1484784"/>
            <a:ext cx="9144000" cy="3889375"/>
          </a:xfrm>
          <a:prstGeom prst="rect">
            <a:avLst/>
          </a:prstGeom>
          <a:noFill/>
          <a:ln w="9525">
            <a:noFill/>
            <a:miter lim="800000"/>
            <a:headEnd/>
            <a:tailEnd/>
          </a:ln>
        </p:spPr>
        <p:txBody>
          <a:bodyPr/>
          <a:lstStyle/>
          <a:p>
            <a:pPr eaLnBrk="0" hangingPunct="0">
              <a:spcBef>
                <a:spcPct val="50000"/>
              </a:spcBef>
            </a:pPr>
            <a:r>
              <a:rPr lang="ru-RU" sz="2400" dirty="0" smtClean="0">
                <a:latin typeface="Arial Narrow" pitchFamily="34" charset="0"/>
                <a:hlinkClick r:id="rId2" action="ppaction://hlinksldjump"/>
              </a:rPr>
              <a:t>Привлечение </a:t>
            </a:r>
            <a:r>
              <a:rPr lang="ru-RU" sz="2400" dirty="0">
                <a:latin typeface="Arial Narrow" pitchFamily="34" charset="0"/>
                <a:hlinkClick r:id="rId2" action="ppaction://hlinksldjump"/>
              </a:rPr>
              <a:t>заведомо невиновного к уголовной ответственности (ст. </a:t>
            </a:r>
            <a:r>
              <a:rPr lang="ru-RU" sz="2400" dirty="0" smtClean="0">
                <a:latin typeface="Arial Narrow" pitchFamily="34" charset="0"/>
                <a:hlinkClick r:id="rId2" action="ppaction://hlinksldjump"/>
              </a:rPr>
              <a:t>299 УК РФ)</a:t>
            </a:r>
            <a:endParaRPr lang="ru-RU" sz="2400" dirty="0">
              <a:latin typeface="Arial Narrow" pitchFamily="34" charset="0"/>
            </a:endParaRPr>
          </a:p>
          <a:p>
            <a:pPr eaLnBrk="0" hangingPunct="0">
              <a:spcBef>
                <a:spcPct val="50000"/>
              </a:spcBef>
            </a:pPr>
            <a:r>
              <a:rPr lang="ru-RU" sz="2400" dirty="0">
                <a:latin typeface="Arial Narrow" pitchFamily="34" charset="0"/>
                <a:hlinkClick r:id="rId3" action="ppaction://hlinksldjump"/>
              </a:rPr>
              <a:t>Незаконное освобождение от уголовной ответственности (ст. </a:t>
            </a:r>
            <a:r>
              <a:rPr lang="ru-RU" sz="2400" dirty="0" smtClean="0">
                <a:latin typeface="Arial Narrow" pitchFamily="34" charset="0"/>
                <a:hlinkClick r:id="rId3" action="ppaction://hlinksldjump"/>
              </a:rPr>
              <a:t>300 УК РФ)</a:t>
            </a:r>
            <a:endParaRPr lang="ru-RU" sz="2400" dirty="0">
              <a:latin typeface="Arial Narrow" pitchFamily="34" charset="0"/>
            </a:endParaRPr>
          </a:p>
          <a:p>
            <a:pPr eaLnBrk="0" hangingPunct="0">
              <a:spcBef>
                <a:spcPct val="50000"/>
              </a:spcBef>
            </a:pPr>
            <a:r>
              <a:rPr lang="ru-RU" sz="2400" dirty="0">
                <a:latin typeface="Arial Narrow" pitchFamily="34" charset="0"/>
                <a:hlinkClick r:id="rId4" action="ppaction://hlinksldjump"/>
              </a:rPr>
              <a:t>Незаконные задержание, заключение под стражу или содержание под стражей (ст. </a:t>
            </a:r>
            <a:r>
              <a:rPr lang="ru-RU" sz="2400" dirty="0" smtClean="0">
                <a:latin typeface="Arial Narrow" pitchFamily="34" charset="0"/>
                <a:hlinkClick r:id="rId4" action="ppaction://hlinksldjump"/>
              </a:rPr>
              <a:t>301 УК РФ)</a:t>
            </a:r>
            <a:endParaRPr lang="ru-RU" sz="2400" dirty="0">
              <a:latin typeface="Arial Narrow" pitchFamily="34" charset="0"/>
            </a:endParaRPr>
          </a:p>
          <a:p>
            <a:pPr eaLnBrk="0" hangingPunct="0">
              <a:spcBef>
                <a:spcPct val="50000"/>
              </a:spcBef>
            </a:pPr>
            <a:r>
              <a:rPr lang="ru-RU" sz="2400" dirty="0">
                <a:latin typeface="Arial Narrow" pitchFamily="34" charset="0"/>
                <a:hlinkClick r:id="rId5" action="ppaction://hlinksldjump"/>
              </a:rPr>
              <a:t>Вынесение заведомо неправосудных приговора, решения или иного судебного акта (ст. </a:t>
            </a:r>
            <a:r>
              <a:rPr lang="ru-RU" sz="2400" dirty="0" smtClean="0">
                <a:latin typeface="Arial Narrow" pitchFamily="34" charset="0"/>
                <a:hlinkClick r:id="rId5" action="ppaction://hlinksldjump"/>
              </a:rPr>
              <a:t>305 УК РФ)</a:t>
            </a:r>
            <a:endParaRPr lang="ru-RU" sz="2400" dirty="0">
              <a:latin typeface="Arial Narrow" pitchFamily="34" charset="0"/>
            </a:endParaRPr>
          </a:p>
        </p:txBody>
      </p:sp>
      <p:sp>
        <p:nvSpPr>
          <p:cNvPr id="428036" name="Rectangle 12"/>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против правосудия</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9" name="Управляющая кнопка: возврат 8">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909653879"/>
      </p:ext>
    </p:extLst>
  </p:cSld>
  <p:clrMapOvr>
    <a:masterClrMapping/>
  </p:clrMapOvr>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9"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29060"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400" b="1" dirty="0"/>
              <a:t>Привлечение заведомо невиновного к уголовной ответственности (ст. </a:t>
            </a:r>
            <a:r>
              <a:rPr lang="ru-RU" sz="1400" b="1" dirty="0" smtClean="0"/>
              <a:t>299 УК РФ)</a:t>
            </a:r>
            <a:endParaRPr lang="ru-RU" sz="1400" b="1" dirty="0"/>
          </a:p>
        </p:txBody>
      </p:sp>
      <p:sp>
        <p:nvSpPr>
          <p:cNvPr id="429061" name="Прямоугольник 4"/>
          <p:cNvSpPr>
            <a:spLocks noChangeArrowheads="1"/>
          </p:cNvSpPr>
          <p:nvPr/>
        </p:nvSpPr>
        <p:spPr bwMode="auto">
          <a:xfrm>
            <a:off x="0" y="836613"/>
            <a:ext cx="9144000" cy="5262562"/>
          </a:xfrm>
          <a:prstGeom prst="rect">
            <a:avLst/>
          </a:prstGeom>
          <a:noFill/>
          <a:ln w="9525">
            <a:noFill/>
            <a:miter lim="800000"/>
            <a:headEnd/>
            <a:tailEnd/>
          </a:ln>
        </p:spPr>
        <p:txBody>
          <a:bodyPr>
            <a:spAutoFit/>
          </a:bodyPr>
          <a:lstStyle/>
          <a:p>
            <a:pPr indent="457200" algn="just"/>
            <a:r>
              <a:rPr lang="ru-RU" sz="1200" dirty="0"/>
              <a:t>Общественная опасность данного преступления заключается в том, что нарушаются права граждан, не совершавших преступления, путем их привлечения к уголовной ответственности, что и является объективной стороной состава данного преступления. Такие действия могут привести к дальнейшим тяжелым последствиям - осуждению лица, лишению его свободы и т.п., к материальному ущербу, например, гибели не убранного вследствие ареста урожая, а также к моральному вреду - подрыву авторитета т.д. Если подобные случаи получат хотя бы относительную распространенность, возникнет чувство социальной незащищенности населения, что создаст напряженность в обществе и, в конечном итоге, повлияет на моральный климат, здоровье населения и т.п.</a:t>
            </a:r>
          </a:p>
          <a:p>
            <a:pPr indent="457200" algn="just"/>
            <a:endParaRPr lang="ru-RU" sz="1200" dirty="0"/>
          </a:p>
          <a:p>
            <a:pPr indent="457200" algn="just"/>
            <a:r>
              <a:rPr lang="ru-RU" sz="1200" dirty="0"/>
              <a:t>Вместе с тем нарушается и такой объект как интересы правосудия (основной объект данного преступления), падает авторитет правоохранительных органов и органов власти вообще.</a:t>
            </a:r>
          </a:p>
          <a:p>
            <a:pPr indent="457200" algn="just"/>
            <a:endParaRPr lang="ru-RU" sz="1200" dirty="0"/>
          </a:p>
          <a:p>
            <a:pPr indent="457200" algn="just"/>
            <a:r>
              <a:rPr lang="ru-RU" sz="1200" dirty="0"/>
              <a:t>Данное преступление представляет собой частный случай злоупотребления должностными полномочиями со стороны лиц, являющихся субъектами данного преступления. Следовательно, рассматриваемая норма является специальной по отношению к превышению должностных полномочий (ст. 286 </a:t>
            </a:r>
            <a:r>
              <a:rPr lang="ru-RU" sz="1200" dirty="0" smtClean="0"/>
              <a:t>УК РФ).</a:t>
            </a:r>
            <a:endParaRPr lang="ru-RU" sz="1200" dirty="0"/>
          </a:p>
          <a:p>
            <a:pPr indent="457200" algn="just"/>
            <a:endParaRPr lang="ru-RU" sz="1200" dirty="0"/>
          </a:p>
          <a:p>
            <a:pPr indent="457200" algn="just"/>
            <a:r>
              <a:rPr lang="ru-RU" sz="1200" dirty="0"/>
              <a:t>Субъектами данного преступления могут быть должностные лица, которым по закону предоставлено право привлечения в качестве обвиняемого - лицо, производящее дознание, следователь, прокурор.</a:t>
            </a:r>
          </a:p>
          <a:p>
            <a:pPr indent="457200" algn="just"/>
            <a:endParaRPr lang="ru-RU" sz="1200" dirty="0"/>
          </a:p>
          <a:p>
            <a:pPr indent="457200" algn="just"/>
            <a:r>
              <a:rPr lang="ru-RU" sz="1200" dirty="0"/>
              <a:t>Следует иметь в виду, что органами дознания в соответствие со ст. 117 УПК являются: 1) милиция, 2) командиры воинских частей, соединений и начальники военных учреждений, 3) органы государственной безопасности, 4) начальники исправительных учреждений, следственных изоляторов, 5) органы пожарного надзора, 6) органы пограничной охраны, 7) капитаны морских судов, находящихся в дальнем плавании, и начальники зимовок в период отсутствия транспортных связей с зимовкой. Субъектом рассматриваемого преступления является не лицо, возглавляющее орган дознания, а то конкретное лицо, которому поручено проведение дознания и которое выносит заведомо незаконное постановление о привлечении в качестве обвиняемого.</a:t>
            </a:r>
          </a:p>
          <a:p>
            <a:pPr indent="457200" algn="just"/>
            <a:endParaRPr lang="ru-RU" sz="1200" dirty="0"/>
          </a:p>
          <a:p>
            <a:pPr indent="457200" algn="just"/>
            <a:r>
              <a:rPr lang="ru-RU" sz="1200" dirty="0"/>
              <a:t>Субъектом преступления, предусмотренного ст. 299 </a:t>
            </a:r>
            <a:r>
              <a:rPr lang="ru-RU" sz="1200" dirty="0" smtClean="0"/>
              <a:t>УК РФ, </a:t>
            </a:r>
            <a:r>
              <a:rPr lang="ru-RU" sz="1200" dirty="0"/>
              <a:t>может быть следователь, независимо от его ведомственной принадлежности (прокуратура, милиция, органы безопасности и др.).</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811185620"/>
      </p:ext>
    </p:extLst>
  </p:cSld>
  <p:clrMapOvr>
    <a:masterClrMapping/>
  </p:clrMapOvr>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0084" name="Прямоугольник 4"/>
          <p:cNvSpPr>
            <a:spLocks noChangeArrowheads="1"/>
          </p:cNvSpPr>
          <p:nvPr/>
        </p:nvSpPr>
        <p:spPr bwMode="auto">
          <a:xfrm>
            <a:off x="0" y="0"/>
            <a:ext cx="9144000" cy="5847755"/>
          </a:xfrm>
          <a:prstGeom prst="rect">
            <a:avLst/>
          </a:prstGeom>
          <a:noFill/>
          <a:ln w="9525">
            <a:noFill/>
            <a:miter lim="800000"/>
            <a:headEnd/>
            <a:tailEnd/>
          </a:ln>
        </p:spPr>
        <p:txBody>
          <a:bodyPr>
            <a:spAutoFit/>
          </a:bodyPr>
          <a:lstStyle/>
          <a:p>
            <a:pPr indent="457200" algn="just"/>
            <a:r>
              <a:rPr lang="ru-RU" sz="1100" dirty="0"/>
              <a:t>Незаконное привлечение граждан к другим видам ответственности (административной, дисциплинарной) не образует состава рассматриваемого преступления.</a:t>
            </a:r>
          </a:p>
          <a:p>
            <a:pPr indent="457200" algn="just"/>
            <a:endParaRPr lang="ru-RU" sz="1100" dirty="0"/>
          </a:p>
          <a:p>
            <a:pPr indent="457200" algn="just"/>
            <a:r>
              <a:rPr lang="ru-RU" sz="1100" dirty="0"/>
              <a:t>Данное преступление может быть совершено только с прямым умыслом, о чем говорит заведомая, безусловно известная виновному, незаконность его действий, то есть невиновность привлеченного лица,</a:t>
            </a:r>
          </a:p>
          <a:p>
            <a:pPr indent="457200" algn="just"/>
            <a:endParaRPr lang="ru-RU" sz="1100" dirty="0"/>
          </a:p>
          <a:p>
            <a:pPr indent="457200" algn="just"/>
            <a:r>
              <a:rPr lang="ru-RU" sz="1100" dirty="0"/>
              <a:t>Невозможно привлечение по данной статье должностного лица, которое допустило ошибку, даже проявило халатность, неправильно оценило доказательства по делу, добросовестно считая потерпевшего виновным.</a:t>
            </a:r>
          </a:p>
          <a:p>
            <a:pPr indent="457200" algn="just"/>
            <a:endParaRPr lang="ru-RU" sz="1100" dirty="0"/>
          </a:p>
          <a:p>
            <a:pPr indent="457200" algn="just"/>
            <a:r>
              <a:rPr lang="ru-RU" sz="1100" dirty="0"/>
              <a:t>Мотивы преступления могут быть различными: карьеристские побуждения, когда лицо в силу низкой компетентности, объективной сложности дела либо нежелания утруждать себя поисками действительного виновника привлекает к уголовной ответственности лицо, которое заведомо для него не совершало преступления; личные мотивы или мотивы мести, когда лицо сводит счеты с потерпевшим из-за существующих между ними плохих отношений; корыстные побуждения, например, желание завладеть собственностью привлеченного к ответственности, его квартирой, получить с него взятку за прекращение дела в будущем.</a:t>
            </a:r>
          </a:p>
          <a:p>
            <a:pPr indent="457200" algn="just"/>
            <a:endParaRPr lang="ru-RU" sz="1100" dirty="0"/>
          </a:p>
          <a:p>
            <a:pPr indent="457200" algn="just"/>
            <a:r>
              <a:rPr lang="ru-RU" sz="1100" dirty="0"/>
              <a:t>В ряде случаев привлечение заведомо невиновного к уголовной ответственности бывает связано с совершением других преступлений, например с нарушением тайны переписки, телефонных переговоров, почтовых, телеграфных и иных сообщений (ст. 138 </a:t>
            </a:r>
            <a:r>
              <a:rPr lang="ru-RU" sz="1100" dirty="0" smtClean="0"/>
              <a:t>УК РФ), </a:t>
            </a:r>
            <a:r>
              <a:rPr lang="ru-RU" sz="1100" dirty="0"/>
              <a:t>нарушением неприкосновенности жилища (ст. 139 </a:t>
            </a:r>
            <a:r>
              <a:rPr lang="ru-RU" sz="1100" dirty="0" smtClean="0"/>
              <a:t>УК РФ), </a:t>
            </a:r>
            <a:r>
              <a:rPr lang="ru-RU" sz="1100" dirty="0"/>
              <a:t>незаконным задержанием, заключением под стражу или содержанием под стражей (ст. 301 </a:t>
            </a:r>
            <a:r>
              <a:rPr lang="ru-RU" sz="1100" dirty="0" smtClean="0"/>
              <a:t>УК РФ) </a:t>
            </a:r>
            <a:r>
              <a:rPr lang="ru-RU" sz="1100" dirty="0"/>
              <a:t>и т.д. Эти действия фактически являются приготовлением к рассматриваемому преступлению и самостоятельной квалификации не требуют.</a:t>
            </a:r>
          </a:p>
          <a:p>
            <a:pPr indent="457200" algn="just"/>
            <a:endParaRPr lang="ru-RU" sz="1100" dirty="0"/>
          </a:p>
          <a:p>
            <a:pPr indent="457200" algn="just"/>
            <a:r>
              <a:rPr lang="ru-RU" sz="1100" dirty="0"/>
              <a:t>Если привлечение заведомо невиновного к уголовной ответственности сопровождалось совершением других, более опасных преступлений, например, вымогательством взятки (ст. 290 </a:t>
            </a:r>
            <a:r>
              <a:rPr lang="ru-RU" sz="1100" dirty="0" smtClean="0"/>
              <a:t>УК РФ), </a:t>
            </a:r>
            <a:r>
              <a:rPr lang="ru-RU" sz="1100" dirty="0"/>
              <a:t>принуждением к даче показание (ст. 302 </a:t>
            </a:r>
            <a:r>
              <a:rPr lang="ru-RU" sz="1100" dirty="0" smtClean="0"/>
              <a:t>УК РФ) </a:t>
            </a:r>
            <a:r>
              <a:rPr lang="ru-RU" sz="1100" dirty="0"/>
              <a:t>и др. - должна наступать ответственность за совокупность преступлений. </a:t>
            </a:r>
          </a:p>
          <a:p>
            <a:pPr indent="457200" algn="just"/>
            <a:endParaRPr lang="ru-RU" sz="1100" dirty="0"/>
          </a:p>
          <a:p>
            <a:pPr indent="457200" algn="just"/>
            <a:r>
              <a:rPr lang="ru-RU" sz="1100" dirty="0"/>
              <a:t>Квалифицированный состав данного преступления наступает, если действия виновных соединены с обвинением лица в совершении тяжкого или особо тяжкого преступления. Большая опасность такого преступления очевидна, ибо оно может повлечь более серьезные последствия для потерпевшего - заключение под стражу, осуждение на более длительный срок, направление в колонию с более суровым режимом и т.п.</a:t>
            </a:r>
          </a:p>
          <a:p>
            <a:pPr indent="457200" algn="just"/>
            <a:endParaRPr lang="ru-RU" sz="1100" dirty="0"/>
          </a:p>
          <a:p>
            <a:pPr indent="457200" algn="just"/>
            <a:r>
              <a:rPr lang="ru-RU" sz="1100" dirty="0"/>
              <a:t>Преступление считается оконченным в момент вынесения постановления о привлечении в качестве обвиняемого и предъявления обвинения. Последующая отмена постановления прокурором, прекращение дела, вынесение оправдательного приговора и т.п. на наличие состава преступления влияют, хотя фактические последствия преступления могут быть учтены при избрании меры наказания в пределах санкции статьи.</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775514648"/>
      </p:ext>
    </p:extLst>
  </p:cSld>
  <p:clrMapOvr>
    <a:masterClrMapping/>
  </p:clrMapOvr>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7"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110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Незаконное освобождение от уголовной ответственности (ст. </a:t>
            </a:r>
            <a:r>
              <a:rPr lang="ru-RU" sz="1600" b="1" dirty="0" smtClean="0"/>
              <a:t>300 УК РФ)</a:t>
            </a:r>
            <a:endParaRPr lang="ru-RU" sz="1600" b="1" dirty="0"/>
          </a:p>
        </p:txBody>
      </p:sp>
      <p:sp>
        <p:nvSpPr>
          <p:cNvPr id="431109" name="Прямоугольник 4"/>
          <p:cNvSpPr>
            <a:spLocks noChangeArrowheads="1"/>
          </p:cNvSpPr>
          <p:nvPr/>
        </p:nvSpPr>
        <p:spPr bwMode="auto">
          <a:xfrm>
            <a:off x="0" y="836613"/>
            <a:ext cx="9144000" cy="4832092"/>
          </a:xfrm>
          <a:prstGeom prst="rect">
            <a:avLst/>
          </a:prstGeom>
          <a:noFill/>
          <a:ln w="9525">
            <a:noFill/>
            <a:miter lim="800000"/>
            <a:headEnd/>
            <a:tailEnd/>
          </a:ln>
        </p:spPr>
        <p:txBody>
          <a:bodyPr>
            <a:spAutoFit/>
          </a:bodyPr>
          <a:lstStyle/>
          <a:p>
            <a:pPr indent="457200" algn="just"/>
            <a:r>
              <a:rPr lang="ru-RU" sz="1100" dirty="0"/>
              <a:t>Общественная опасность рассматриваемого деяния состоит в том, что лицо, совершившее преступление, незаконно избегает уголовной ответственности. В связи с этим и у него, и у других лиц создается представлением о возможности избежать наказания. Такие преступления подрывают веру населения в законность, социальную справедливость, в равенство граждан перед законом, что является конституционными принципами правосудия. Поэтому объектом данного преступления являются интересы правосудия.</a:t>
            </a:r>
          </a:p>
          <a:p>
            <a:pPr indent="457200" algn="just"/>
            <a:endParaRPr lang="ru-RU" sz="1100" dirty="0"/>
          </a:p>
          <a:p>
            <a:pPr indent="457200" algn="just"/>
            <a:r>
              <a:rPr lang="ru-RU" sz="1100" dirty="0"/>
              <a:t>Незаконно освобожден от уголовной ответственности может быть подозреваемый или обвиняемый в совершении преступления. Подозреваемым является лицо, которое задержано по подозрению в совершении преступления, а также лицо, к которому применена мера пресечения до предъявления обвинения. Обвиняемым признается лицо, в отношении которого вынесено постановление о привлечении его в качестве обвиняемого.</a:t>
            </a:r>
          </a:p>
          <a:p>
            <a:pPr indent="457200" algn="just"/>
            <a:endParaRPr lang="ru-RU" sz="1100" dirty="0"/>
          </a:p>
          <a:p>
            <a:pPr indent="457200" algn="just"/>
            <a:r>
              <a:rPr lang="ru-RU" sz="1100" dirty="0"/>
              <a:t>Преступление является оконченным с момента подписания постановления об отказе в возбуждении уголовного дела или о прекращении уголовного дела. Не имеет значения, направлены ли копии этого постановления подозреваемому (обвиняемому), потерпевшему, прокурору или иным лицам, если им должна быть направлена копия такого постановления.</a:t>
            </a:r>
          </a:p>
          <a:p>
            <a:pPr indent="457200" algn="just"/>
            <a:endParaRPr lang="ru-RU" sz="1100" dirty="0"/>
          </a:p>
          <a:p>
            <a:pPr indent="457200" algn="just"/>
            <a:r>
              <a:rPr lang="ru-RU" sz="1100" dirty="0"/>
              <a:t>Состав рассматриваемого преступления будет и в том случае, если соответствующее должностное лицо заведомо неправильно квалифицирует содеянное, чтобы незаконно освободить лицо от уголовной ответственности за значительно более серьезное преступление, сохранив его ответственность за менее значительное деяние, например, квалифицирует преступление по ст. 107, 108 или 109 вместо части 2 ст. </a:t>
            </a:r>
            <a:r>
              <a:rPr lang="ru-RU" sz="1100" dirty="0" smtClean="0"/>
              <a:t>105 УК РФ.</a:t>
            </a:r>
            <a:endParaRPr lang="ru-RU" sz="1100" dirty="0"/>
          </a:p>
          <a:p>
            <a:pPr indent="457200" algn="just"/>
            <a:endParaRPr lang="ru-RU" sz="1100" dirty="0"/>
          </a:p>
          <a:p>
            <a:pPr indent="457200" algn="just"/>
            <a:r>
              <a:rPr lang="ru-RU" sz="1100" dirty="0"/>
              <a:t>Незаконность освобождения лица от уголовной ответственности должна быть подтверждена отменой постановления об отказе в возбуждении уголовного дела или постановления о прекращении уголовного дела.</a:t>
            </a:r>
          </a:p>
          <a:p>
            <a:pPr indent="457200" algn="just"/>
            <a:endParaRPr lang="ru-RU" sz="1100" dirty="0"/>
          </a:p>
          <a:p>
            <a:pPr indent="457200" algn="just"/>
            <a:r>
              <a:rPr lang="ru-RU" sz="1100" dirty="0"/>
              <a:t>Данное преступление является специальным составом по отношению к ст. 285 </a:t>
            </a:r>
            <a:r>
              <a:rPr lang="ru-RU" sz="1100" dirty="0" smtClean="0"/>
              <a:t>УК РФ.</a:t>
            </a:r>
            <a:endParaRPr lang="ru-RU" sz="1100" dirty="0"/>
          </a:p>
          <a:p>
            <a:pPr indent="457200" algn="just"/>
            <a:endParaRPr lang="ru-RU" sz="1100" dirty="0"/>
          </a:p>
          <a:p>
            <a:pPr indent="457200" algn="just"/>
            <a:r>
              <a:rPr lang="ru-RU" sz="1100" dirty="0"/>
              <a:t>С субъективной стороны оно может быть совершено с прямым умыслом, поскольку предполагается заведомо незаконное освобождение от уголовной ответственности. Незаконное освобождение от ответственности, которое имело место в случае добросовестного заблуждения, ошибки, халатности и т.д. не образует состава данного преступления</a:t>
            </a:r>
            <a:r>
              <a:rPr lang="ru-RU" sz="1100" dirty="0" smtClean="0"/>
              <a:t>.</a:t>
            </a:r>
            <a:endParaRPr lang="ru-RU" sz="1100" dirty="0"/>
          </a:p>
          <a:p>
            <a:pPr indent="457200" algn="just"/>
            <a:r>
              <a:rPr lang="ru-RU" sz="1100" dirty="0"/>
              <a:t>Субъектами данного преступления являются прокурор, следователь или лицо, производящее дознание.</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514497378"/>
      </p:ext>
    </p:extLst>
  </p:cSld>
  <p:clrMapOvr>
    <a:masterClrMapping/>
  </p:clrMapOvr>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2132"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Незаконные задержание, заключение под стражу или содержание под стражей (ст. </a:t>
            </a:r>
            <a:r>
              <a:rPr lang="ru-RU" sz="1200" b="1" dirty="0" smtClean="0"/>
              <a:t>301 УК РФ)</a:t>
            </a:r>
            <a:endParaRPr lang="ru-RU" sz="1200" b="1" dirty="0"/>
          </a:p>
        </p:txBody>
      </p:sp>
      <p:sp>
        <p:nvSpPr>
          <p:cNvPr id="432133" name="Прямоугольник 4"/>
          <p:cNvSpPr>
            <a:spLocks noChangeArrowheads="1"/>
          </p:cNvSpPr>
          <p:nvPr/>
        </p:nvSpPr>
        <p:spPr bwMode="auto">
          <a:xfrm>
            <a:off x="0" y="836613"/>
            <a:ext cx="9144000" cy="4662815"/>
          </a:xfrm>
          <a:prstGeom prst="rect">
            <a:avLst/>
          </a:prstGeom>
          <a:noFill/>
          <a:ln w="9525">
            <a:noFill/>
            <a:miter lim="800000"/>
            <a:headEnd/>
            <a:tailEnd/>
          </a:ln>
        </p:spPr>
        <p:txBody>
          <a:bodyPr>
            <a:spAutoFit/>
          </a:bodyPr>
          <a:lstStyle/>
          <a:p>
            <a:pPr indent="457200" algn="just"/>
            <a:r>
              <a:rPr lang="ru-RU" sz="1100" dirty="0" smtClean="0"/>
              <a:t>Предусмотренные данной  статьей преступления посягают как на отношения, обеспечивающие интересы уголовного судопроизводства, так и на свободу и личную неприкосновенность человека, гарантируемые ст. 22 Конституции. </a:t>
            </a:r>
            <a:br>
              <a:rPr lang="ru-RU" sz="1100" dirty="0" smtClean="0"/>
            </a:br>
            <a:endParaRPr lang="ru-RU" sz="1100" dirty="0" smtClean="0"/>
          </a:p>
          <a:p>
            <a:pPr indent="457200" algn="just"/>
            <a:r>
              <a:rPr lang="ru-RU" sz="1100" dirty="0" smtClean="0"/>
              <a:t>Объективная сторона преступления, предусмотренного ч. 1 комментируемой статьи, заключается в активных действиях, проявляющихся в задержании лица, вопреки установленным уголовно-процессуальным законом правилам, предписывающим, что лицо может быть задержано по подозрению в совершении преступления, за которое может быть назначено наказание в виде лишения свободы, если оно застигнуто при совершении преступления или непосредственно после его совершения; если потерпевшие или очевидцы укажут на него как на лицо, совершившее преступление; если на лице, его одежде или в его жилище обнаружены явные следы преступления; если при наличии иных данных, дающих основания подозревать лицо в совершении преступления, оно пыталось скрыться, либо не имеет постоянного места жительства, либо не установлена его личность, либо если в суд направлено ходатайство об избрании в отношении его меры пресечения в виде заключения под стражу (ст. 91 УПК).</a:t>
            </a:r>
          </a:p>
          <a:p>
            <a:pPr indent="457200" algn="just"/>
            <a:r>
              <a:rPr lang="ru-RU" sz="1100" dirty="0" smtClean="0"/>
              <a:t>Объективная сторона преступления, предусмотренного ч. 2, может выражаться как в действиях (инициировании и принятии решения о заключении под стражу или о продлении срока содержания под стражей ненадлежащим субъектом, в отсутствие оснований и условий применения этой меры пресечения), так и в бездействии (</a:t>
            </a:r>
            <a:r>
              <a:rPr lang="ru-RU" sz="1100" dirty="0" err="1" smtClean="0"/>
              <a:t>неосвобождении</a:t>
            </a:r>
            <a:r>
              <a:rPr lang="ru-RU" sz="1100" dirty="0" smtClean="0"/>
              <a:t> обвиняемого или подозреваемого из-под стражи при истечении предельного срока, при отпадении оснований или условий для содержания под стражей и т.п.), не соответствующих требованиям ст. ст. 97, 99, 108, 109, 110 УПК.</a:t>
            </a:r>
          </a:p>
          <a:p>
            <a:pPr indent="457200" algn="just"/>
            <a:r>
              <a:rPr lang="ru-RU" sz="1100" dirty="0" smtClean="0"/>
              <a:t>В составы преступлений, предусмотренных ч. ч. 1 и 2 комментируемой статьи, в качестве обязательного признака не входят те или иные негативные последствия задержания или содержания под стражей. В то же время эти составы преступлений не являются формальными, поскольку они предполагают незаконное лишение свободы человека, что уже само по себе является общественно опасным последствием. Вынесение же постановления об обращении в суд с ходатайством об избрании в отношении лица меры пресечения в виде заключения под стражу или постановления о заключении обвиняемого под стражу, если оно не сопровождается фактическим лишением человека свободы, может быть квалифицировано только как покушение на преступление, предусмотренное данной статьей. В случае, когда незаконное заключение лица под стражу сопряжено с привлечением заведомо невиновного к уголовной ответственности, содеянное подлежит квалификации только по ст. 299 УК РФ. Незаконное лишение человека свободы вне рамок уголовного судопроизводства и не в связи с применением мер процессуального принуждения в виде задержания или заключения под стражу под признаки состава преступления, предусмотренного комментируемой статьей, не подпадают.</a:t>
            </a:r>
            <a:br>
              <a:rPr lang="ru-RU" sz="1100" dirty="0" smtClean="0"/>
            </a:br>
            <a:r>
              <a:rPr lang="ru-RU" sz="1100" dirty="0" smtClean="0"/>
              <a:t> </a:t>
            </a:r>
            <a:endParaRPr lang="ru-RU" sz="1100" dirty="0"/>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649837813"/>
      </p:ext>
    </p:extLst>
  </p:cSld>
  <p:clrMapOvr>
    <a:masterClrMapping/>
  </p:clrMapOvr>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3156" name="Прямоугольник 4"/>
          <p:cNvSpPr>
            <a:spLocks noChangeArrowheads="1"/>
          </p:cNvSpPr>
          <p:nvPr/>
        </p:nvSpPr>
        <p:spPr bwMode="auto">
          <a:xfrm>
            <a:off x="0" y="692696"/>
            <a:ext cx="9144000" cy="5324535"/>
          </a:xfrm>
          <a:prstGeom prst="rect">
            <a:avLst/>
          </a:prstGeom>
          <a:noFill/>
          <a:ln w="9525">
            <a:noFill/>
            <a:miter lim="800000"/>
            <a:headEnd/>
            <a:tailEnd/>
          </a:ln>
        </p:spPr>
        <p:txBody>
          <a:bodyPr wrap="square">
            <a:spAutoFit/>
          </a:bodyPr>
          <a:lstStyle/>
          <a:p>
            <a:pPr indent="457200" algn="just"/>
            <a:endParaRPr lang="ru-RU" sz="1200" dirty="0" smtClean="0"/>
          </a:p>
          <a:p>
            <a:pPr indent="457200" algn="just"/>
            <a:r>
              <a:rPr lang="ru-RU" sz="1400" dirty="0" smtClean="0"/>
              <a:t>Субъектами преступлений, предусмотренных ч. ч. 1 и 2 комментируемой статьи, могут быть лица, уполномоченные в силу ст. ст. 91, 97 УПК решать вопросы, связанные с применением таких мер уголовно-процессуального принуждения, как задержание и заключение под стражу: следователь, дознаватель, руководитель следственного органа, начальник органа дознания, прокурор, судья. Ответственности по данной статье подлежат также должностные лица учреждений, обеспечивающих применение указанных мер уголовно-процессуального принуждения, которые в силу ст. 50 Федерального закона от 15.07.1995 N 103-ФЗ «О содержании под стражей подозреваемых и обвиняемых в совершении преступлений» &lt;1&gt; обязаны освобождать из-под стражи лиц, оснований для содержания которых под стражей нет. </a:t>
            </a:r>
          </a:p>
          <a:p>
            <a:pPr indent="457200" algn="just"/>
            <a:r>
              <a:rPr lang="ru-RU" sz="1400" dirty="0" smtClean="0"/>
              <a:t>С субъективной стороны незаконные задержание, заключение под стражу, содержание под стражей представляют собой умышленные преступления. Причем совершены они могут быть только с прямым умыслом, предполагающим, что виновный осознает общественную опасность и противоправность своих действий и желает лишить потерпевшего свободы. Незаконное лишение лица свободы вследствие грубой ошибки, допущенной при установлении и оценке фактических обстоятельств или при применении нормы уголовно-процессуального закона, может быть квалифицировано по ст. 293 УК РФ. Мотивы совершения деяний, предусмотренных комментируемой статьей, определяющего влияния на квалификацию данного преступления не оказывают, хотя могут учитываться при назначении наказания. </a:t>
            </a:r>
          </a:p>
          <a:p>
            <a:pPr indent="457200" algn="just"/>
            <a:r>
              <a:rPr lang="ru-RU" sz="1400" dirty="0" smtClean="0"/>
              <a:t>В ч. 3 комментируемой статьи в качестве квалифицирующего признака преступлений, предусмотренных ч. ч. 1 и 2, указывается наступление тяжких последствий, которыми могут выступать, в частности, смерть или тяжкое заболевание потерпевшего, суицид или его попытка, гибель или тяжкое заболевание оставшегося без присмотра члена семьи потерпевшего, утрата имущества.</a:t>
            </a:r>
            <a:r>
              <a:rPr lang="ru-RU" sz="1200" dirty="0" smtClean="0"/>
              <a:t/>
            </a:r>
            <a:br>
              <a:rPr lang="ru-RU" sz="1200" dirty="0" smtClean="0"/>
            </a:br>
            <a:endParaRPr lang="ru-RU" sz="1200" dirty="0"/>
          </a:p>
          <a:p>
            <a:pPr indent="457200" algn="just"/>
            <a:endParaRPr lang="ru-RU" sz="1200" dirty="0"/>
          </a:p>
          <a:p>
            <a:pPr indent="457200" algn="just"/>
            <a:endParaRPr lang="ru-RU" sz="1200" dirty="0"/>
          </a:p>
          <a:p>
            <a:pPr indent="457200" algn="just"/>
            <a:endParaRPr lang="ru-RU" sz="1200" dirty="0"/>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319111073"/>
      </p:ext>
    </p:extLst>
  </p:cSld>
  <p:clrMapOvr>
    <a:masterClrMapping/>
  </p:clrMapOvr>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4180"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200" b="1" dirty="0"/>
              <a:t>Вынесение заведомо неправосудных приговора, решения или иного судебного акта (ст. </a:t>
            </a:r>
            <a:r>
              <a:rPr lang="ru-RU" sz="1200" b="1" dirty="0" smtClean="0"/>
              <a:t>305 УК РФ)</a:t>
            </a:r>
            <a:endParaRPr lang="ru-RU" sz="1200" b="1" dirty="0"/>
          </a:p>
        </p:txBody>
      </p:sp>
      <p:sp>
        <p:nvSpPr>
          <p:cNvPr id="434181" name="Прямоугольник 4"/>
          <p:cNvSpPr>
            <a:spLocks noChangeArrowheads="1"/>
          </p:cNvSpPr>
          <p:nvPr/>
        </p:nvSpPr>
        <p:spPr bwMode="auto">
          <a:xfrm>
            <a:off x="0" y="836613"/>
            <a:ext cx="9144000" cy="5001369"/>
          </a:xfrm>
          <a:prstGeom prst="rect">
            <a:avLst/>
          </a:prstGeom>
          <a:noFill/>
          <a:ln w="9525">
            <a:noFill/>
            <a:miter lim="800000"/>
            <a:headEnd/>
            <a:tailEnd/>
          </a:ln>
        </p:spPr>
        <p:txBody>
          <a:bodyPr>
            <a:spAutoFit/>
          </a:bodyPr>
          <a:lstStyle/>
          <a:p>
            <a:pPr indent="457200" algn="just"/>
            <a:r>
              <a:rPr lang="ru-RU" sz="1100" dirty="0"/>
              <a:t>Неправосудными являются приговор, решение или иной судебный акт, в которых неправильно изложены фактические обстоятельства дела, дана неправильная правовая оценка фактов или доказательств, неправильно квалифицировано преступление или определено наказание по уголовному делу, не в соответствии с законом разрешено гражданское дело и т.д.</a:t>
            </a:r>
          </a:p>
          <a:p>
            <a:pPr indent="457200" algn="just"/>
            <a:endParaRPr lang="ru-RU" sz="1100" dirty="0"/>
          </a:p>
          <a:p>
            <a:pPr indent="457200" algn="just"/>
            <a:r>
              <a:rPr lang="ru-RU" sz="1100" dirty="0"/>
              <a:t>Под иным судебным актом имеется в виду постановление судьи, вердикт присяжных, определение суда первой, кассационной или надзорной инстанции, постановление надзорной инстанции (например, Президиума или Пленума Верховного Суда) и т.п.</a:t>
            </a:r>
          </a:p>
          <a:p>
            <a:pPr indent="457200" algn="just"/>
            <a:endParaRPr lang="ru-RU" sz="1100" dirty="0"/>
          </a:p>
          <a:p>
            <a:pPr indent="457200" algn="just"/>
            <a:r>
              <a:rPr lang="ru-RU" sz="1100" dirty="0"/>
              <a:t>Неправосудным в смысле ст. 305 </a:t>
            </a:r>
            <a:r>
              <a:rPr lang="ru-RU" sz="1100" dirty="0" smtClean="0"/>
              <a:t>УК РФ </a:t>
            </a:r>
            <a:r>
              <a:rPr lang="ru-RU" sz="1100" dirty="0"/>
              <a:t>должен быть признан приговор, неправильный в своей существенной части. Это касается квалификации преступления, основной или дополнительной меры наказания, вида режима колонии, судьбы гражданского иска, зачета времени предварительного заключения, применения амнистии и др.</a:t>
            </a:r>
          </a:p>
          <a:p>
            <a:pPr indent="457200" algn="just"/>
            <a:endParaRPr lang="ru-RU" sz="1100" dirty="0"/>
          </a:p>
          <a:p>
            <a:pPr indent="457200" algn="just"/>
            <a:r>
              <a:rPr lang="ru-RU" sz="1100" dirty="0"/>
              <a:t>При рассмотрении гражданского дела </a:t>
            </a:r>
            <a:r>
              <a:rPr lang="ru-RU" sz="1100" dirty="0" err="1"/>
              <a:t>неправосудность</a:t>
            </a:r>
            <a:r>
              <a:rPr lang="ru-RU" sz="1100" dirty="0"/>
              <a:t> решения может касаться удовлетворения или отказа в иске, взысканной суммы, неправильного решения дела в пользу истца или ответчика и т.п.</a:t>
            </a:r>
          </a:p>
          <a:p>
            <a:pPr indent="457200" algn="just"/>
            <a:endParaRPr lang="ru-RU" sz="1100" dirty="0"/>
          </a:p>
          <a:p>
            <a:pPr indent="457200" algn="just"/>
            <a:r>
              <a:rPr lang="ru-RU" sz="1100" dirty="0"/>
              <a:t>Неправосудным может быть определение суда первой инстанции или постановление судьи по разным вопросам, возникшим во время рассмотрения дела, например об изменении меры пресечения, о прекращении дела, изменении квалификации; определение суда кассационной или надзорной инстанции (об изменении приговора, его оставлении в силе или отмене).</a:t>
            </a:r>
          </a:p>
          <a:p>
            <a:pPr indent="457200" algn="just"/>
            <a:endParaRPr lang="ru-RU" sz="1100" dirty="0"/>
          </a:p>
          <a:p>
            <a:pPr indent="457200" algn="just"/>
            <a:r>
              <a:rPr lang="ru-RU" sz="1100" dirty="0"/>
              <a:t>Неправосудное постановление может быть вынесено судьей единолично, коллегиально либо надзорной инстанцией (например, постановление президиума областного суда).</a:t>
            </a:r>
          </a:p>
          <a:p>
            <a:pPr indent="457200" algn="just"/>
            <a:r>
              <a:rPr lang="ru-RU" sz="1100" dirty="0"/>
              <a:t>Уголовную ответственность по ст. 305 </a:t>
            </a:r>
            <a:r>
              <a:rPr lang="ru-RU" sz="1100" dirty="0" smtClean="0"/>
              <a:t>УК РФ </a:t>
            </a:r>
            <a:r>
              <a:rPr lang="ru-RU" sz="1100" dirty="0"/>
              <a:t>влечет вынесение заведомо неправосудного приговора, решения, иного судебного акта. Это означает, что судья действует с прямым умыслом, знает, что выносит неправосудный приговор (решение, определение, постановление), и желает этого. Мотивы могут быть различными: корысть, месть, ревность, карьеризм. Если заведомо неправосудные приговор, решение, определение, постановление выносятся за взятку, наступает ответственность по совокупности преступлений (статьи 305 и 290 </a:t>
            </a:r>
            <a:r>
              <a:rPr lang="ru-RU" sz="1100" dirty="0" smtClean="0"/>
              <a:t>УК РФ).</a:t>
            </a:r>
            <a:endParaRPr lang="ru-RU" sz="1100" dirty="0"/>
          </a:p>
          <a:p>
            <a:pPr indent="457200" algn="just"/>
            <a:r>
              <a:rPr lang="ru-RU" sz="1100" dirty="0"/>
              <a:t>Ошибка судьи вследствие неправильной оценки доказательств, неполноты исследования дела, даже в результате явной халатности, не дает основания привлечь его по ст. 305 </a:t>
            </a:r>
            <a:r>
              <a:rPr lang="ru-RU" sz="1100" dirty="0" smtClean="0"/>
              <a:t>УК РФ, </a:t>
            </a:r>
            <a:r>
              <a:rPr lang="ru-RU" sz="1100" dirty="0"/>
              <a:t>если не установлена заведомая </a:t>
            </a:r>
            <a:r>
              <a:rPr lang="ru-RU" sz="1100" dirty="0" err="1"/>
              <a:t>неправосудность</a:t>
            </a:r>
            <a:r>
              <a:rPr lang="ru-RU" sz="1100" dirty="0"/>
              <a:t> вынесенного документа. Случаи грубой ошибки судей, приведшие к тяжелым последствиям при явной недобросовестности, могут быть квалифицированы по ст. 293 </a:t>
            </a:r>
            <a:r>
              <a:rPr lang="ru-RU" sz="1100" dirty="0" smtClean="0"/>
              <a:t>УК РФ.</a:t>
            </a:r>
            <a:endParaRPr lang="ru-RU" sz="1100" dirty="0"/>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249731753"/>
      </p:ext>
    </p:extLst>
  </p:cSld>
  <p:clrMapOvr>
    <a:masterClrMapping/>
  </p:clrMapOvr>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3" name="Text Box 8"/>
          <p:cNvSpPr txBox="1">
            <a:spLocks noChangeArrowheads="1"/>
          </p:cNvSpPr>
          <p:nvPr/>
        </p:nvSpPr>
        <p:spPr bwMode="auto">
          <a:xfrm>
            <a:off x="900113" y="1844675"/>
            <a:ext cx="7697787" cy="4321175"/>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5204" name="Прямоугольник 4"/>
          <p:cNvSpPr>
            <a:spLocks noChangeArrowheads="1"/>
          </p:cNvSpPr>
          <p:nvPr/>
        </p:nvSpPr>
        <p:spPr bwMode="auto">
          <a:xfrm>
            <a:off x="0" y="0"/>
            <a:ext cx="9144000" cy="4894263"/>
          </a:xfrm>
          <a:prstGeom prst="rect">
            <a:avLst/>
          </a:prstGeom>
          <a:noFill/>
          <a:ln w="9525">
            <a:noFill/>
            <a:miter lim="800000"/>
            <a:headEnd/>
            <a:tailEnd/>
          </a:ln>
        </p:spPr>
        <p:txBody>
          <a:bodyPr>
            <a:spAutoFit/>
          </a:bodyPr>
          <a:lstStyle/>
          <a:p>
            <a:pPr indent="457200" algn="just"/>
            <a:r>
              <a:rPr lang="ru-RU" sz="1200" dirty="0" smtClean="0"/>
              <a:t>Уголовную </a:t>
            </a:r>
            <a:r>
              <a:rPr lang="ru-RU" sz="1200" dirty="0"/>
              <a:t>ответственность по ст. 305 </a:t>
            </a:r>
            <a:r>
              <a:rPr lang="ru-RU" sz="1200" dirty="0" smtClean="0"/>
              <a:t>УК РФ </a:t>
            </a:r>
            <a:r>
              <a:rPr lang="ru-RU" sz="1200" dirty="0"/>
              <a:t>влечет как необоснованное оправдание и смягчение ответственности, так и необоснованное осуждение или усиление наказания.</a:t>
            </a:r>
          </a:p>
          <a:p>
            <a:pPr indent="457200" algn="just"/>
            <a:endParaRPr lang="ru-RU" sz="1200" dirty="0"/>
          </a:p>
          <a:p>
            <a:pPr indent="457200" algn="just"/>
            <a:r>
              <a:rPr lang="ru-RU" sz="1200" dirty="0"/>
              <a:t>Если неправосудный приговор, решение, определение, постановление выносится коллегиально, наступает уголовная ответственность лишь тех судей, для которых этот документ был заведомо неправосудным.</a:t>
            </a:r>
          </a:p>
          <a:p>
            <a:pPr indent="457200" algn="just"/>
            <a:endParaRPr lang="ru-RU" sz="1200" dirty="0"/>
          </a:p>
          <a:p>
            <a:pPr indent="457200" algn="just"/>
            <a:r>
              <a:rPr lang="ru-RU" sz="1200" dirty="0"/>
              <a:t>Преступление является оконченным с момента подписания приговора, решения, определения, постановления всеми судьями. Факт вступления его в законную силу значения не имеет.</a:t>
            </a:r>
          </a:p>
          <a:p>
            <a:pPr indent="457200" algn="just"/>
            <a:endParaRPr lang="ru-RU" sz="1200" dirty="0"/>
          </a:p>
          <a:p>
            <a:pPr indent="457200" algn="just"/>
            <a:r>
              <a:rPr lang="ru-RU" sz="1200" dirty="0"/>
              <a:t>Субъектом преступления могут быть как судьи, так и народные заседатели, а также присяжные заседатели, рассматривавшие дело и подписавшие заведомо неправосудный документ. Статья </a:t>
            </a:r>
            <a:r>
              <a:rPr lang="ru-RU" sz="1200" dirty="0" smtClean="0"/>
              <a:t>305 УК РФ </a:t>
            </a:r>
            <a:r>
              <a:rPr lang="ru-RU" sz="1200" dirty="0"/>
              <a:t>не распространяется на общественные суды (товарищеские, суды чести и т.п.).</a:t>
            </a:r>
          </a:p>
          <a:p>
            <a:pPr indent="457200" algn="just"/>
            <a:endParaRPr lang="ru-RU" sz="1200" dirty="0"/>
          </a:p>
          <a:p>
            <a:pPr indent="457200" algn="just"/>
            <a:r>
              <a:rPr lang="ru-RU" sz="1200" dirty="0"/>
              <a:t>По ч. 2 ст. 305 </a:t>
            </a:r>
            <a:r>
              <a:rPr lang="ru-RU" sz="1200" dirty="0" smtClean="0"/>
              <a:t>УК РФ </a:t>
            </a:r>
            <a:r>
              <a:rPr lang="ru-RU" sz="1200" dirty="0"/>
              <a:t>квалифицируются действия, связанные с вынесением незаконного приговора к лишению свободы или повлекшие иные тяжкие последствия. Не имеет значения для квалификации, был ли взят под стражу потерпевший, сколько времени он находился под стражей, оставлен ли в силе приговор кассационной инстанцией, как скоро он был пересмотрен в порядке надзора и т.п., хотя все эти обстоятельства должны быть учтены при определении наказания виновному в пределах санкции ст. 305 </a:t>
            </a:r>
            <a:r>
              <a:rPr lang="ru-RU" sz="1200" dirty="0" smtClean="0"/>
              <a:t>УК РФ.</a:t>
            </a:r>
            <a:endParaRPr lang="ru-RU" sz="1200" dirty="0"/>
          </a:p>
          <a:p>
            <a:pPr indent="457200" algn="just"/>
            <a:endParaRPr lang="ru-RU" sz="1200" dirty="0"/>
          </a:p>
          <a:p>
            <a:pPr indent="457200" algn="just"/>
            <a:r>
              <a:rPr lang="ru-RU" sz="1200" dirty="0"/>
              <a:t>Тяжкими последствиями могут быть назначение, а тем более приведение в исполнение смертной казни, самоубийство невиновно осужденного человека, тяжелая, в том числе и психическая болезнь, освобождение от ответственности опасного преступника, совершившего после этого новое преступление, и т.п. Тяжкие последствия могут наступить и вследствие вынесения заведомо неправосудного решения по гражданскому делу, например, выселение семьи с маленькими детьми, необоснованное </a:t>
            </a:r>
            <a:r>
              <a:rPr lang="ru-RU" sz="1200" dirty="0" err="1"/>
              <a:t>поставление</a:t>
            </a:r>
            <a:r>
              <a:rPr lang="ru-RU" sz="1200" dirty="0"/>
              <a:t> многодетной семьи в тяжелое материальное положение, болезнь, в том числе психическая, либо самоубийство потерпевшего и т.п.</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правосудия</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482312910"/>
      </p:ext>
    </p:extLst>
  </p:cSld>
  <p:clrMapOvr>
    <a:masterClrMapping/>
  </p:clrMapOvr>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Text Box 3"/>
          <p:cNvSpPr txBox="1">
            <a:spLocks noChangeArrowheads="1"/>
          </p:cNvSpPr>
          <p:nvPr/>
        </p:nvSpPr>
        <p:spPr bwMode="auto">
          <a:xfrm>
            <a:off x="0" y="980728"/>
            <a:ext cx="9144000" cy="3013075"/>
          </a:xfrm>
          <a:prstGeom prst="rect">
            <a:avLst/>
          </a:prstGeom>
          <a:noFill/>
          <a:ln w="9525">
            <a:noFill/>
            <a:miter lim="800000"/>
            <a:headEnd/>
            <a:tailEnd/>
          </a:ln>
        </p:spPr>
        <p:txBody>
          <a:bodyPr/>
          <a:lstStyle/>
          <a:p>
            <a:pPr eaLnBrk="0" hangingPunct="0">
              <a:spcBef>
                <a:spcPct val="50000"/>
              </a:spcBef>
            </a:pPr>
            <a:r>
              <a:rPr lang="ru-RU" dirty="0" smtClean="0">
                <a:cs typeface="Tahoma" pitchFamily="34" charset="0"/>
                <a:hlinkClick r:id="rId2" action="ppaction://hlinksldjump"/>
              </a:rPr>
              <a:t>Посягательство </a:t>
            </a:r>
            <a:r>
              <a:rPr lang="ru-RU" dirty="0">
                <a:cs typeface="Tahoma" pitchFamily="34" charset="0"/>
                <a:hlinkClick r:id="rId2" action="ppaction://hlinksldjump"/>
              </a:rPr>
              <a:t>на жизнь сотрудника правоохранительного органа (ст. </a:t>
            </a:r>
            <a:r>
              <a:rPr lang="ru-RU" dirty="0" smtClean="0">
                <a:cs typeface="Tahoma" pitchFamily="34" charset="0"/>
                <a:hlinkClick r:id="rId2" action="ppaction://hlinksldjump"/>
              </a:rPr>
              <a:t>317 УК РФ)</a:t>
            </a:r>
            <a:endParaRPr lang="ru-RU" dirty="0" smtClean="0">
              <a:cs typeface="Tahoma" pitchFamily="34" charset="0"/>
            </a:endParaRPr>
          </a:p>
          <a:p>
            <a:pPr eaLnBrk="0" hangingPunct="0">
              <a:spcBef>
                <a:spcPct val="50000"/>
              </a:spcBef>
            </a:pPr>
            <a:endParaRPr lang="ru-RU" dirty="0">
              <a:cs typeface="Tahoma" pitchFamily="34" charset="0"/>
            </a:endParaRPr>
          </a:p>
          <a:p>
            <a:pPr eaLnBrk="0" hangingPunct="0">
              <a:spcBef>
                <a:spcPct val="50000"/>
              </a:spcBef>
            </a:pPr>
            <a:r>
              <a:rPr lang="ru-RU" dirty="0">
                <a:cs typeface="Tahoma" pitchFamily="34" charset="0"/>
                <a:hlinkClick r:id="rId3" action="ppaction://hlinksldjump"/>
              </a:rPr>
              <a:t>Применение насилия в отношении представителя власти (ст. </a:t>
            </a:r>
            <a:r>
              <a:rPr lang="ru-RU" dirty="0" smtClean="0">
                <a:cs typeface="Tahoma" pitchFamily="34" charset="0"/>
                <a:hlinkClick r:id="rId3" action="ppaction://hlinksldjump"/>
              </a:rPr>
              <a:t>318 УК РФ)</a:t>
            </a:r>
            <a:endParaRPr lang="ru-RU" dirty="0" smtClean="0">
              <a:cs typeface="Tahoma" pitchFamily="34" charset="0"/>
            </a:endParaRPr>
          </a:p>
          <a:p>
            <a:pPr eaLnBrk="0" hangingPunct="0">
              <a:spcBef>
                <a:spcPct val="50000"/>
              </a:spcBef>
            </a:pPr>
            <a:endParaRPr lang="ru-RU" dirty="0">
              <a:cs typeface="Tahoma" pitchFamily="34" charset="0"/>
            </a:endParaRPr>
          </a:p>
          <a:p>
            <a:pPr eaLnBrk="0" hangingPunct="0">
              <a:spcBef>
                <a:spcPct val="50000"/>
              </a:spcBef>
            </a:pPr>
            <a:r>
              <a:rPr lang="ru-RU" dirty="0">
                <a:cs typeface="Tahoma" pitchFamily="34" charset="0"/>
                <a:hlinkClick r:id="rId4" action="ppaction://hlinksldjump"/>
              </a:rPr>
              <a:t>Оскорбление представителя власти (ст. </a:t>
            </a:r>
            <a:r>
              <a:rPr lang="ru-RU" dirty="0" smtClean="0">
                <a:cs typeface="Tahoma" pitchFamily="34" charset="0"/>
                <a:hlinkClick r:id="rId4" action="ppaction://hlinksldjump"/>
              </a:rPr>
              <a:t>319 УК РФ)</a:t>
            </a:r>
            <a:endParaRPr lang="ru-RU" dirty="0" smtClean="0">
              <a:cs typeface="Tahoma" pitchFamily="34" charset="0"/>
            </a:endParaRPr>
          </a:p>
          <a:p>
            <a:pPr eaLnBrk="0" hangingPunct="0">
              <a:spcBef>
                <a:spcPct val="50000"/>
              </a:spcBef>
            </a:pPr>
            <a:endParaRPr lang="ru-RU" dirty="0">
              <a:cs typeface="Tahoma" pitchFamily="34" charset="0"/>
            </a:endParaRPr>
          </a:p>
          <a:p>
            <a:pPr eaLnBrk="0" hangingPunct="0">
              <a:spcBef>
                <a:spcPct val="50000"/>
              </a:spcBef>
            </a:pPr>
            <a:r>
              <a:rPr lang="ru-RU" dirty="0">
                <a:cs typeface="Tahoma" pitchFamily="34" charset="0"/>
                <a:hlinkClick r:id="rId5" action="ppaction://hlinksldjump"/>
              </a:rPr>
              <a:t>Разглашение сведений о мерах безопасности, применяемых в отношении должностного лица правоохранительного или контролирующего органа (ст. </a:t>
            </a:r>
            <a:r>
              <a:rPr lang="ru-RU" dirty="0" smtClean="0">
                <a:cs typeface="Tahoma" pitchFamily="34" charset="0"/>
                <a:hlinkClick r:id="rId5" action="ppaction://hlinksldjump"/>
              </a:rPr>
              <a:t>320 УК РФ)</a:t>
            </a:r>
            <a:endParaRPr lang="ru-RU" dirty="0" smtClean="0">
              <a:cs typeface="Tahoma" pitchFamily="34" charset="0"/>
            </a:endParaRPr>
          </a:p>
          <a:p>
            <a:pPr eaLnBrk="0" hangingPunct="0">
              <a:spcBef>
                <a:spcPct val="50000"/>
              </a:spcBef>
            </a:pPr>
            <a:endParaRPr lang="ru-RU" dirty="0">
              <a:cs typeface="Tahoma" pitchFamily="34" charset="0"/>
            </a:endParaRPr>
          </a:p>
          <a:p>
            <a:pPr eaLnBrk="0" hangingPunct="0">
              <a:spcBef>
                <a:spcPct val="50000"/>
              </a:spcBef>
            </a:pPr>
            <a:r>
              <a:rPr lang="ru-RU" dirty="0">
                <a:cs typeface="Tahoma" pitchFamily="34" charset="0"/>
                <a:hlinkClick r:id="rId6" action="ppaction://hlinksldjump"/>
              </a:rPr>
              <a:t>Дезорганизация нормальной деятельности учреждений, обеспечивающих изоляцию от общества (ст. </a:t>
            </a:r>
            <a:r>
              <a:rPr lang="ru-RU" dirty="0" smtClean="0">
                <a:cs typeface="Tahoma" pitchFamily="34" charset="0"/>
                <a:hlinkClick r:id="rId6" action="ppaction://hlinksldjump"/>
              </a:rPr>
              <a:t>321 УК РФ)</a:t>
            </a:r>
            <a:endParaRPr lang="ru-RU" dirty="0">
              <a:cs typeface="Tahoma" pitchFamily="34" charset="0"/>
            </a:endParaRPr>
          </a:p>
        </p:txBody>
      </p:sp>
      <p:sp>
        <p:nvSpPr>
          <p:cNvPr id="436229"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против порядка управления</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4766590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Объективная сторона преступления</a:t>
            </a:r>
          </a:p>
        </p:txBody>
      </p:sp>
      <p:sp>
        <p:nvSpPr>
          <p:cNvPr id="64515" name="Text Box 3"/>
          <p:cNvSpPr txBox="1">
            <a:spLocks noChangeArrowheads="1"/>
          </p:cNvSpPr>
          <p:nvPr/>
        </p:nvSpPr>
        <p:spPr bwMode="auto">
          <a:xfrm>
            <a:off x="323527" y="1844675"/>
            <a:ext cx="8568953" cy="4291013"/>
          </a:xfrm>
          <a:prstGeom prst="rect">
            <a:avLst/>
          </a:prstGeom>
          <a:noFill/>
          <a:ln w="9525">
            <a:noFill/>
            <a:miter lim="800000"/>
            <a:headEnd/>
            <a:tailEnd/>
          </a:ln>
          <a:effectLst/>
        </p:spPr>
        <p:txBody>
          <a:bodyPr/>
          <a:lstStyle/>
          <a:p>
            <a:pPr eaLnBrk="0" hangingPunct="0">
              <a:spcBef>
                <a:spcPct val="50000"/>
              </a:spcBef>
            </a:pPr>
            <a:endParaRPr lang="ru-RU" dirty="0" smtClean="0">
              <a:ea typeface="Tahoma" pitchFamily="34" charset="0"/>
              <a:cs typeface="Tahoma" pitchFamily="34" charset="0"/>
            </a:endParaRPr>
          </a:p>
          <a:p>
            <a:pPr eaLnBrk="0" hangingPunct="0">
              <a:spcBef>
                <a:spcPct val="50000"/>
              </a:spcBef>
            </a:pPr>
            <a:r>
              <a:rPr lang="ru-RU" dirty="0" smtClean="0">
                <a:ea typeface="Tahoma" pitchFamily="34" charset="0"/>
                <a:cs typeface="Tahoma" pitchFamily="34" charset="0"/>
              </a:rPr>
              <a:t>3</a:t>
            </a:r>
            <a:r>
              <a:rPr lang="ru-RU" dirty="0">
                <a:ea typeface="Tahoma" pitchFamily="34" charset="0"/>
                <a:cs typeface="Tahoma" pitchFamily="34" charset="0"/>
              </a:rPr>
              <a:t>. </a:t>
            </a:r>
            <a:r>
              <a:rPr lang="ru-RU" dirty="0" smtClean="0">
                <a:ea typeface="Tahoma" pitchFamily="34" charset="0"/>
                <a:cs typeface="Tahoma" pitchFamily="34" charset="0"/>
              </a:rPr>
              <a:t>О судебной практике по делам о взяточничестве и об иных коррупционных преступлениях: постановление № 24 Пленума Верховного Суда РФ от 9 июля 2013 г. (в ред. от 24.12.2019)  п. 1. // Бюллетень Верховного Суда РФ. – 2013. – № 9. – С. 3; Сайт Верховного Суда РФ. </a:t>
            </a:r>
          </a:p>
          <a:p>
            <a:pPr eaLnBrk="0" hangingPunct="0">
              <a:spcBef>
                <a:spcPct val="50000"/>
              </a:spcBef>
            </a:pPr>
            <a:r>
              <a:rPr lang="ru-RU" dirty="0" smtClean="0">
                <a:ea typeface="Tahoma" pitchFamily="34" charset="0"/>
                <a:cs typeface="Tahoma" pitchFamily="34" charset="0"/>
              </a:rPr>
              <a:t/>
            </a:r>
            <a:br>
              <a:rPr lang="ru-RU" dirty="0" smtClean="0">
                <a:ea typeface="Tahoma" pitchFamily="34" charset="0"/>
                <a:cs typeface="Tahoma" pitchFamily="34" charset="0"/>
              </a:rPr>
            </a:br>
            <a:r>
              <a:rPr lang="ru-RU" dirty="0" smtClean="0">
                <a:ea typeface="Tahoma" pitchFamily="34" charset="0"/>
                <a:cs typeface="Tahoma" pitchFamily="34" charset="0"/>
              </a:rPr>
              <a:t>4</a:t>
            </a:r>
            <a:r>
              <a:rPr lang="ru-RU" dirty="0">
                <a:ea typeface="Tahoma" pitchFamily="34" charset="0"/>
                <a:cs typeface="Tahoma" pitchFamily="34" charset="0"/>
              </a:rPr>
              <a:t>. </a:t>
            </a:r>
            <a:r>
              <a:rPr lang="ru-RU" dirty="0" smtClean="0">
                <a:ea typeface="Tahoma" pitchFamily="34" charset="0"/>
                <a:cs typeface="Tahoma" pitchFamily="34" charset="0"/>
              </a:rPr>
              <a:t>О практике применения судами законодательства об ответственности за бандитизм: постановление № 1 Пленума ВС РФ от 17 января 1997 г. п. 14 // Бюллетень ВС РФ. – 1997. – № 3. – С. 2–3; Сайт Верховного Суда РФ. </a:t>
            </a:r>
            <a:endParaRPr lang="ru-RU" dirty="0">
              <a:ea typeface="Tahoma" pitchFamily="34" charset="0"/>
              <a:cs typeface="Tahoma" pitchFamily="34" charset="0"/>
            </a:endParaRPr>
          </a:p>
        </p:txBody>
      </p:sp>
      <p:sp>
        <p:nvSpPr>
          <p:cNvPr id="64516" name="Rectangle 21"/>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Постановления Верховного Суда РФ</a:t>
            </a:r>
          </a:p>
          <a:p>
            <a:pPr algn="ctr"/>
            <a:endParaRPr lang="ru-RU" sz="1400" b="1">
              <a:latin typeface="Arial" charset="0"/>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1" name="Text Box 12"/>
          <p:cNvSpPr txBox="1">
            <a:spLocks noChangeArrowheads="1"/>
          </p:cNvSpPr>
          <p:nvPr/>
        </p:nvSpPr>
        <p:spPr bwMode="auto">
          <a:xfrm>
            <a:off x="900113" y="1844675"/>
            <a:ext cx="7697787" cy="48006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37252"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Посягательство на жизнь сотрудника правоохранительного органа (ст. </a:t>
            </a:r>
            <a:r>
              <a:rPr lang="ru-RU" sz="1600" b="1" dirty="0" smtClean="0"/>
              <a:t>317 УК РФ)</a:t>
            </a:r>
            <a:endParaRPr lang="ru-RU" sz="1600" b="1" dirty="0"/>
          </a:p>
        </p:txBody>
      </p:sp>
      <p:sp>
        <p:nvSpPr>
          <p:cNvPr id="437253" name="Прямоугольник 4"/>
          <p:cNvSpPr>
            <a:spLocks noChangeArrowheads="1"/>
          </p:cNvSpPr>
          <p:nvPr/>
        </p:nvSpPr>
        <p:spPr bwMode="auto">
          <a:xfrm>
            <a:off x="0" y="620713"/>
            <a:ext cx="9144000" cy="5340350"/>
          </a:xfrm>
          <a:prstGeom prst="rect">
            <a:avLst/>
          </a:prstGeom>
          <a:noFill/>
          <a:ln w="9525">
            <a:noFill/>
            <a:miter lim="800000"/>
            <a:headEnd/>
            <a:tailEnd/>
          </a:ln>
        </p:spPr>
        <p:txBody>
          <a:bodyPr>
            <a:spAutoFit/>
          </a:bodyPr>
          <a:lstStyle/>
          <a:p>
            <a:pPr indent="457200" algn="just"/>
            <a:r>
              <a:rPr lang="ru-RU" sz="1100" b="1" dirty="0"/>
              <a:t>Объект преступления </a:t>
            </a:r>
            <a:r>
              <a:rPr lang="ru-RU" sz="1100" dirty="0"/>
              <a:t>- общественные отношения, содержанием которых является порядок управления и жизнь перечисленных в законе лиц. Потерпевшими от посягательства являются сотрудники правоохранительных органов (МВД, ФСБ, налоговой полиции и др.) и военнослужащие (проходящие службу в Вооруженных Силах РФ и других войсках), а равно их близкие. К ним относятся родители, дети, усыновители, усыновленные, родные братья и сестры, дед, бабка, внуки, супруг, а также иные лица, жизнь, здоровье и благополучие которых в силу сложившихся жизненных обстоятельств дороги потерпевшему.</a:t>
            </a:r>
          </a:p>
          <a:p>
            <a:pPr indent="457200" algn="just"/>
            <a:endParaRPr lang="ru-RU" sz="1100" dirty="0"/>
          </a:p>
          <a:p>
            <a:pPr indent="457200" algn="just"/>
            <a:r>
              <a:rPr lang="ru-RU" sz="1100" dirty="0"/>
              <a:t>Объективная сторона преступления состоит в посягательстве на жизнь названных в законе лиц. Под этим понимается убийство либо покушение на убийство. В первом случае от посягательства должна наступить смерть потерпевшего, во втором этого не требуется, однако в обоих случаях имеется оконченное преступление. Оба варианта квалифицируются только по ст. </a:t>
            </a:r>
            <a:r>
              <a:rPr lang="ru-RU" sz="1100" dirty="0" smtClean="0"/>
              <a:t>317 УК РФ.</a:t>
            </a:r>
            <a:endParaRPr lang="ru-RU" sz="1100" dirty="0"/>
          </a:p>
          <a:p>
            <a:pPr indent="457200" algn="just"/>
            <a:endParaRPr lang="ru-RU" sz="1100" dirty="0"/>
          </a:p>
          <a:p>
            <a:pPr indent="457200" algn="just"/>
            <a:r>
              <a:rPr lang="ru-RU" sz="1100" dirty="0"/>
              <a:t>Преступление совершается, чтобы воспрепятствовать деятельности по охране общественного порядка и обеспечению общественной безопасности. К таковой относится, в первую очередь, деятельность, направленная на борьбу с преступностью, предупреждение и пресечение правонарушений (патрулирование, поддержание порядка во время массовых мероприятий, контроль за соблюдением правил паспортной системы и т.п.) и деятельность по защите жизненно важных интересов отдельных граждан и общества от различных угроз (помощь лицам, находящимся в беспомощном состоянии, контроль за соблюдением правил обращения с радиоактивными материалами, ядовитыми, взрывчатыми веществами и т.п.). Посягательство на жизнь сотрудника правоохранительного органа, военнослужащего и их близких, совершенное при выполнении ими иных обязанностей (например, при конвоировании осужденного), квалифицируется по п. "б" ч. 2 ст. 105 </a:t>
            </a:r>
            <a:r>
              <a:rPr lang="ru-RU" sz="1100" dirty="0" smtClean="0"/>
              <a:t>УК РФ </a:t>
            </a:r>
            <a:r>
              <a:rPr lang="ru-RU" sz="1100" dirty="0"/>
              <a:t>(либо по ч. 3 ст. 30 и п. "б" ч. 2 ст. 105).</a:t>
            </a:r>
          </a:p>
          <a:p>
            <a:pPr indent="457200" algn="just"/>
            <a:endParaRPr lang="ru-RU" sz="1100" dirty="0"/>
          </a:p>
          <a:p>
            <a:pPr indent="457200" algn="just"/>
            <a:r>
              <a:rPr lang="ru-RU" sz="1100" dirty="0"/>
              <a:t>Деятельность, которой воспрепятствует преступник, должна быть законной. Ответственность за посягательство на жизнь в связи с незаконной деятельностью решается с учетом обстоятельств дела, а также с соблюдением ст. 37, 38, 39 </a:t>
            </a:r>
            <a:r>
              <a:rPr lang="ru-RU" sz="1100" dirty="0" smtClean="0"/>
              <a:t>УК РФ. </a:t>
            </a:r>
            <a:r>
              <a:rPr lang="ru-RU" sz="1100" dirty="0"/>
              <a:t>Посягательство на жизнь может быть совершено как до выполнения потерпевшим обязанностей по охране общественного порядка и обеспечению общественной безопасности, так и во время либо после их выполнения.</a:t>
            </a:r>
          </a:p>
          <a:p>
            <a:pPr indent="457200" algn="just"/>
            <a:endParaRPr lang="ru-RU" sz="1100" dirty="0"/>
          </a:p>
          <a:p>
            <a:pPr indent="457200" algn="just"/>
            <a:r>
              <a:rPr lang="ru-RU" sz="1100" dirty="0"/>
              <a:t>С субъективной стороны посягательство - умышленное преступление. Лицо действует с прямым или косвенным умыслом. Обязательными признаками субъективной стороны альтернативно являются цель преступления (воспрепятствование законной деятельности указанных лиц по охране общественного порядка и обеспечению общественной безопасности) либо мотив (месть за такую деятельность). При отсутствии таковых содеянное следует квалифицировать как преступление против личности.</a:t>
            </a:r>
          </a:p>
          <a:p>
            <a:pPr indent="457200" algn="just"/>
            <a:endParaRPr lang="ru-RU" sz="1100" dirty="0"/>
          </a:p>
          <a:p>
            <a:pPr indent="457200" algn="just"/>
            <a:r>
              <a:rPr lang="ru-RU" sz="1100" b="1" dirty="0"/>
              <a:t>Субъект преступления </a:t>
            </a:r>
            <a:r>
              <a:rPr lang="ru-RU" sz="1100" dirty="0"/>
              <a:t>- вменяемое лицо, достигшее 16-летнего возраста. Лица в возрасте 14-16 лет, совершившие рассматриваемое преступление, отвечают за преступления против личности.</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649147171"/>
      </p:ext>
    </p:extLst>
  </p:cSld>
  <p:clrMapOvr>
    <a:masterClrMapping/>
  </p:clrMapOvr>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Text Box 8"/>
          <p:cNvSpPr txBox="1">
            <a:spLocks noChangeArrowheads="1"/>
          </p:cNvSpPr>
          <p:nvPr/>
        </p:nvSpPr>
        <p:spPr bwMode="auto">
          <a:xfrm>
            <a:off x="900113" y="1844675"/>
            <a:ext cx="7697787" cy="4105275"/>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38276"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Применение насилия в отношении представителя власти (ст. </a:t>
            </a:r>
            <a:r>
              <a:rPr lang="ru-RU" b="1" dirty="0" smtClean="0"/>
              <a:t>318 УК РФ)</a:t>
            </a:r>
            <a:endParaRPr lang="ru-RU" b="1" dirty="0"/>
          </a:p>
        </p:txBody>
      </p:sp>
      <p:sp>
        <p:nvSpPr>
          <p:cNvPr id="438277" name="Прямоугольник 4"/>
          <p:cNvSpPr>
            <a:spLocks noChangeArrowheads="1"/>
          </p:cNvSpPr>
          <p:nvPr/>
        </p:nvSpPr>
        <p:spPr bwMode="auto">
          <a:xfrm>
            <a:off x="0" y="620713"/>
            <a:ext cx="9144000" cy="4832092"/>
          </a:xfrm>
          <a:prstGeom prst="rect">
            <a:avLst/>
          </a:prstGeom>
          <a:noFill/>
          <a:ln w="9525">
            <a:noFill/>
            <a:miter lim="800000"/>
            <a:headEnd/>
            <a:tailEnd/>
          </a:ln>
        </p:spPr>
        <p:txBody>
          <a:bodyPr>
            <a:spAutoFit/>
          </a:bodyPr>
          <a:lstStyle/>
          <a:p>
            <a:pPr indent="457200" algn="just"/>
            <a:r>
              <a:rPr lang="ru-RU" sz="1100" dirty="0"/>
              <a:t>Объектом преступления являются общественные отношения, содержание которых составляют нормальная деятельность органов государственной власти и местного самоуправления, а также здоровье либо свобода представителя власти или его близких.</a:t>
            </a:r>
          </a:p>
          <a:p>
            <a:pPr indent="457200" algn="just"/>
            <a:endParaRPr lang="ru-RU" sz="1100" dirty="0"/>
          </a:p>
          <a:p>
            <a:pPr indent="457200" algn="just"/>
            <a:r>
              <a:rPr lang="ru-RU" sz="1100" dirty="0"/>
              <a:t>Потерпевшим от преступления является представитель власти или его близкие. В примечании к ст. </a:t>
            </a:r>
            <a:r>
              <a:rPr lang="ru-RU" sz="1100" dirty="0" smtClean="0"/>
              <a:t>318 УК РФ </a:t>
            </a:r>
            <a:r>
              <a:rPr lang="ru-RU" sz="1100" dirty="0"/>
              <a:t>впервые дано определение представителя власти. Это должностное лицо правоохранительного или контролирующего органа, а также иное должностное лицо, наделенное в установленном порядке распорядительными полномочиями в отношении лиц, не находящихся от него в служебной зависимости. Из этого определения следует, что представитель власти: а) является должностным лицом (см. ст. </a:t>
            </a:r>
            <a:r>
              <a:rPr lang="ru-RU" sz="1100" dirty="0" smtClean="0"/>
              <a:t>285 УК РФ); </a:t>
            </a:r>
            <a:r>
              <a:rPr lang="ru-RU" sz="1100" dirty="0"/>
              <a:t>б) наделен распорядительными полномочиями в отношении лиц, не находящихся от него в служебной зависимости; в) представляет правоохранительный (МВД, ФСБ и т.д.), контролирующий (органы рыбоохраны, санитарно-эпидемиологического надзора, лесной охраны и т.п.) или иной орган (различные звенья государственного аппарата и местного самоуправления, которые выполняют функции власти). Понимание близких представителя власти такое же, как и в ст. 317 </a:t>
            </a:r>
            <a:r>
              <a:rPr lang="ru-RU" sz="1100" dirty="0" smtClean="0"/>
              <a:t>УК РФ.</a:t>
            </a:r>
            <a:endParaRPr lang="ru-RU" sz="1100" dirty="0"/>
          </a:p>
          <a:p>
            <a:pPr indent="457200" algn="just"/>
            <a:endParaRPr lang="ru-RU" sz="1100" dirty="0"/>
          </a:p>
          <a:p>
            <a:pPr indent="457200" algn="just"/>
            <a:r>
              <a:rPr lang="ru-RU" sz="1100" dirty="0"/>
              <a:t>Если насилие или угроза насилием применяются в отношении представителей власти, участвующих в отправлении правосудия или в производстве предварительного расследования, ответственность наступает по ст. 296 </a:t>
            </a:r>
            <a:r>
              <a:rPr lang="ru-RU" sz="1100" dirty="0" smtClean="0"/>
              <a:t>УК РФ.</a:t>
            </a:r>
            <a:endParaRPr lang="ru-RU" sz="1100" dirty="0"/>
          </a:p>
          <a:p>
            <a:pPr indent="457200" algn="just"/>
            <a:endParaRPr lang="ru-RU" sz="1100" dirty="0"/>
          </a:p>
          <a:p>
            <a:pPr indent="457200" algn="just"/>
            <a:r>
              <a:rPr lang="ru-RU" sz="1100" dirty="0"/>
              <a:t>Объективная сторона состоит в применении физического насилия, не опасного для жизни или здоровья. Его понимание аналогично пониманию насилия в ст. 161 </a:t>
            </a:r>
            <a:r>
              <a:rPr lang="ru-RU" sz="1100" dirty="0" smtClean="0"/>
              <a:t>УК РФ. </a:t>
            </a:r>
            <a:r>
              <a:rPr lang="ru-RU" sz="1100" dirty="0"/>
              <a:t>Оно может выразиться в ударах, побоях или иных насильственных действиях, причинивших физическую боль, в лишении или ограничении свободы. Дополнительной квалификации по соответствующим статьям </a:t>
            </a:r>
            <a:r>
              <a:rPr lang="ru-RU" sz="1100" dirty="0" smtClean="0"/>
              <a:t>УК РФ </a:t>
            </a:r>
            <a:r>
              <a:rPr lang="ru-RU" sz="1100" dirty="0"/>
              <a:t>при этом не требуется. Способы применения насилия могут быть различны. Между наступившими последствиями вследствие физического насилия и применением насилия в отношении представителя власти (его близкого) в связи с выполнением им своих должностных обязанностей должна существовать причинная связь.</a:t>
            </a:r>
          </a:p>
          <a:p>
            <a:pPr indent="457200" algn="just"/>
            <a:endParaRPr lang="ru-RU" sz="1100" dirty="0"/>
          </a:p>
          <a:p>
            <a:pPr indent="457200" algn="just"/>
            <a:r>
              <a:rPr lang="ru-RU" sz="1100" dirty="0"/>
              <a:t>Психическое насилие может выражаться в угрозах применения насилия вплоть до угроз убийством.</a:t>
            </a:r>
          </a:p>
          <a:p>
            <a:pPr indent="457200" algn="just"/>
            <a:endParaRPr lang="ru-RU" sz="1100" dirty="0"/>
          </a:p>
          <a:p>
            <a:pPr indent="457200" algn="just"/>
            <a:r>
              <a:rPr lang="ru-RU" sz="1100" dirty="0"/>
              <a:t>Применение насилия или угроз применения насилия осуществляется в связи с исполнением потерпевшим своих должностных обязанностей (а не только при их исполнении).</a:t>
            </a:r>
          </a:p>
          <a:p>
            <a:pPr indent="457200" algn="just"/>
            <a:endParaRPr lang="ru-RU" sz="1100" dirty="0"/>
          </a:p>
          <a:p>
            <a:pPr indent="457200" algn="just"/>
            <a:r>
              <a:rPr lang="ru-RU" sz="1100" dirty="0"/>
              <a:t>Оконченным преступление считается с момента применения насилия соответствующей тяжести либо угрозы его применения.</a:t>
            </a:r>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5" name="Управляющая кнопка: возврат 14">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028961579"/>
      </p:ext>
    </p:extLst>
  </p:cSld>
  <p:clrMapOvr>
    <a:masterClrMapping/>
  </p:clrMapOvr>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Text Box 8"/>
          <p:cNvSpPr txBox="1">
            <a:spLocks noChangeArrowheads="1"/>
          </p:cNvSpPr>
          <p:nvPr/>
        </p:nvSpPr>
        <p:spPr bwMode="auto">
          <a:xfrm>
            <a:off x="900113" y="1844675"/>
            <a:ext cx="7697787" cy="4105275"/>
          </a:xfrm>
          <a:prstGeom prst="rect">
            <a:avLst/>
          </a:prstGeom>
          <a:noFill/>
          <a:ln w="9525">
            <a:noFill/>
            <a:miter lim="800000"/>
            <a:headEnd/>
            <a:tailEnd/>
          </a:ln>
        </p:spPr>
        <p:txBody>
          <a:bodyPr/>
          <a:lstStyle/>
          <a:p>
            <a:pPr eaLnBrk="0" hangingPunct="0"/>
            <a:endParaRPr lang="ru-RU" sz="2400">
              <a:latin typeface="Times New Roman" pitchFamily="18" charset="0"/>
            </a:endParaRPr>
          </a:p>
        </p:txBody>
      </p:sp>
      <p:sp>
        <p:nvSpPr>
          <p:cNvPr id="439300" name="Прямоугольник 4"/>
          <p:cNvSpPr>
            <a:spLocks noChangeArrowheads="1"/>
          </p:cNvSpPr>
          <p:nvPr/>
        </p:nvSpPr>
        <p:spPr bwMode="auto">
          <a:xfrm>
            <a:off x="0" y="620713"/>
            <a:ext cx="9144000" cy="2862262"/>
          </a:xfrm>
          <a:prstGeom prst="rect">
            <a:avLst/>
          </a:prstGeom>
          <a:noFill/>
          <a:ln w="9525">
            <a:noFill/>
            <a:miter lim="800000"/>
            <a:headEnd/>
            <a:tailEnd/>
          </a:ln>
        </p:spPr>
        <p:txBody>
          <a:bodyPr>
            <a:spAutoFit/>
          </a:bodyPr>
          <a:lstStyle/>
          <a:p>
            <a:pPr indent="457200" algn="just"/>
            <a:endParaRPr lang="ru-RU" sz="1200" dirty="0"/>
          </a:p>
          <a:p>
            <a:pPr indent="457200" algn="just"/>
            <a:r>
              <a:rPr lang="ru-RU" sz="1200" dirty="0"/>
              <a:t>С субъективной стороны - это умышленное преступление. Лицо действует с прямым умыслом.</a:t>
            </a:r>
          </a:p>
          <a:p>
            <a:pPr indent="457200" algn="just"/>
            <a:endParaRPr lang="ru-RU" sz="1200" dirty="0"/>
          </a:p>
          <a:p>
            <a:pPr indent="457200" algn="just"/>
            <a:r>
              <a:rPr lang="ru-RU" sz="1200" dirty="0"/>
              <a:t>Субъект преступления - достигшее 16 лет вменяемое лицо.</a:t>
            </a:r>
          </a:p>
          <a:p>
            <a:pPr indent="457200" algn="just"/>
            <a:endParaRPr lang="ru-RU" sz="1200" dirty="0"/>
          </a:p>
          <a:p>
            <a:pPr indent="457200" algn="just"/>
            <a:r>
              <a:rPr lang="ru-RU" sz="1200" dirty="0"/>
              <a:t>Квалифицированный состав преступления образует применение насилия, опасного для жизни или здоровья (ч. 2). Опасным для жизни является вред здоровью, вызывающий состояние, угрожающее жизни, которое может закончиться смертью. Предотвращение смертельного исхода в результате медицинской помощи не изменяет оценку вреда здоровью как опасного для жизни. При применении насилия, опасного для жизни или здоровья, потерпевшему может быть причинен вред любой тяжести: тяжкий, средней тяжести или легкий. Дополнительной квалификации по соответствующим статьям </a:t>
            </a:r>
            <a:r>
              <a:rPr lang="ru-RU" sz="1200" dirty="0" smtClean="0"/>
              <a:t>УК РФ </a:t>
            </a:r>
            <a:r>
              <a:rPr lang="ru-RU" sz="1200" dirty="0"/>
              <a:t>в таких случаях не требуется.</a:t>
            </a:r>
          </a:p>
          <a:p>
            <a:pPr indent="457200" algn="just"/>
            <a:endParaRPr lang="ru-RU" sz="1200" dirty="0"/>
          </a:p>
          <a:p>
            <a:pPr indent="457200" algn="just"/>
            <a:r>
              <a:rPr lang="ru-RU" sz="1200" dirty="0"/>
              <a:t>По ч. 2 статьи квалифицируется также применение насилия, опасного для жизни или здоровья, которое хотя и не причинили реального вреда, но в момент применения создавало опасность для жизни или здоровья потерпевшего. Фактическое наступление смерти не охватывается данным составом и квалифицируется по совокупности.</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89651664"/>
      </p:ext>
    </p:extLst>
  </p:cSld>
  <p:clrMapOvr>
    <a:masterClrMapping/>
  </p:clrMapOvr>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Оскорбление представителя власти (ст. </a:t>
            </a:r>
            <a:r>
              <a:rPr lang="ru-RU" b="1" dirty="0" smtClean="0"/>
              <a:t>319 УК РФ)</a:t>
            </a:r>
            <a:endParaRPr lang="ru-RU" b="1" dirty="0"/>
          </a:p>
        </p:txBody>
      </p:sp>
      <p:sp>
        <p:nvSpPr>
          <p:cNvPr id="440324" name="Прямоугольник 4"/>
          <p:cNvSpPr>
            <a:spLocks noChangeArrowheads="1"/>
          </p:cNvSpPr>
          <p:nvPr/>
        </p:nvSpPr>
        <p:spPr bwMode="auto">
          <a:xfrm>
            <a:off x="0" y="836613"/>
            <a:ext cx="9144000" cy="4524375"/>
          </a:xfrm>
          <a:prstGeom prst="rect">
            <a:avLst/>
          </a:prstGeom>
          <a:noFill/>
          <a:ln w="9525">
            <a:noFill/>
            <a:miter lim="800000"/>
            <a:headEnd/>
            <a:tailEnd/>
          </a:ln>
        </p:spPr>
        <p:txBody>
          <a:bodyPr>
            <a:spAutoFit/>
          </a:bodyPr>
          <a:lstStyle/>
          <a:p>
            <a:pPr indent="457200" algn="just"/>
            <a:r>
              <a:rPr lang="ru-RU" sz="1200" b="1" dirty="0"/>
              <a:t>Объект преступления </a:t>
            </a:r>
            <a:r>
              <a:rPr lang="ru-RU" sz="1200" dirty="0"/>
              <a:t>- это общественные отношения, содержанием которых являются нормальная деятельность органов власти и их авторитет, а также честь и достоинство представителя власти.</a:t>
            </a:r>
          </a:p>
          <a:p>
            <a:pPr indent="457200" algn="just"/>
            <a:endParaRPr lang="ru-RU" sz="1200" dirty="0"/>
          </a:p>
          <a:p>
            <a:pPr indent="457200" algn="just"/>
            <a:r>
              <a:rPr lang="ru-RU" sz="1200" dirty="0"/>
              <a:t>Потерпевшим от преступления является только представитель власти. Его понятие идентично понятию, содержащемуся в ст. 318 </a:t>
            </a:r>
            <a:r>
              <a:rPr lang="ru-RU" sz="1200" dirty="0" smtClean="0"/>
              <a:t>УК РФ. </a:t>
            </a:r>
            <a:r>
              <a:rPr lang="ru-RU" sz="1200" dirty="0"/>
              <a:t>Поскольку в </a:t>
            </a:r>
            <a:r>
              <a:rPr lang="ru-RU" sz="1200" dirty="0" smtClean="0"/>
              <a:t>УК РФ </a:t>
            </a:r>
            <a:r>
              <a:rPr lang="ru-RU" sz="1200" dirty="0"/>
              <a:t>нет состава оскорбления представителей власти, осуществляющих правосудие или предварительное расследование, подобные действия, совершенные в связи с такой их деятельностью, следует квалифицировать также по ст. </a:t>
            </a:r>
            <a:r>
              <a:rPr lang="ru-RU" sz="1200" dirty="0" smtClean="0"/>
              <a:t>319 УК РФ.</a:t>
            </a:r>
            <a:endParaRPr lang="ru-RU" sz="1200" dirty="0"/>
          </a:p>
          <a:p>
            <a:pPr indent="457200" algn="just"/>
            <a:endParaRPr lang="ru-RU" sz="1200" dirty="0"/>
          </a:p>
          <a:p>
            <a:pPr indent="457200" algn="just"/>
            <a:r>
              <a:rPr lang="ru-RU" sz="1200" dirty="0"/>
              <a:t>Объективная сторона преступления состоит в оскорблении представителя власти. Понимание оскорбления такое же, как и в ст. 130 </a:t>
            </a:r>
            <a:r>
              <a:rPr lang="ru-RU" sz="1200" dirty="0" smtClean="0"/>
              <a:t>УК РФ. </a:t>
            </a:r>
            <a:r>
              <a:rPr lang="ru-RU" sz="1200" dirty="0"/>
              <a:t>Специфичным для данного преступления является публичность оскорбления. Это означает, что сведения, унижающие честь и достоинство представителя власти, выраженные в неприличной форме, становятся достоянием многих лиц, например, из публичного выступления, публично </a:t>
            </a:r>
            <a:r>
              <a:rPr lang="ru-RU" sz="1200" dirty="0" err="1"/>
              <a:t>демонстрирующегося</a:t>
            </a:r>
            <a:r>
              <a:rPr lang="ru-RU" sz="1200" dirty="0"/>
              <a:t> произведения или из средств массовой информации. Признаком публичности обладают листовки, обращения с оскорбительными сведениями о представителе власти, вывешиваемые в доступных для чтения местах. Если нанесенное представителю власти оскорбление не становится достоянием третьих лиц, оно не может подорвать авторитет соответствующих органов. Такое деяние квалифицируется по ст. 130 </a:t>
            </a:r>
            <a:r>
              <a:rPr lang="ru-RU" sz="1200" dirty="0" smtClean="0"/>
              <a:t>УК РФ. </a:t>
            </a:r>
            <a:r>
              <a:rPr lang="ru-RU" sz="1200" dirty="0"/>
              <a:t>Преступлением является публичное оскорбление как при исполнении представителем власти своих должностных обязанностей, так и в связи с их исполнением. Оконченным преступление считается уже в момент оскорбления. Фактически наступившие в результате оскорбления последствия лежат за пределами состава преступления и могут быть учтены при назначении наказания.</a:t>
            </a:r>
          </a:p>
          <a:p>
            <a:pPr indent="457200" algn="just"/>
            <a:endParaRPr lang="ru-RU" sz="1200" dirty="0"/>
          </a:p>
          <a:p>
            <a:pPr indent="457200" algn="just"/>
            <a:r>
              <a:rPr lang="ru-RU" sz="1200" b="1" dirty="0"/>
              <a:t>С субъективной стороны </a:t>
            </a:r>
            <a:r>
              <a:rPr lang="ru-RU" sz="1200" dirty="0"/>
              <a:t>- это умышленное преступление. Лицо действует с прямым умыслом. Если такое осознание отсутствует, ответственность наступает по ст. 130 </a:t>
            </a:r>
            <a:r>
              <a:rPr lang="ru-RU" sz="1200" dirty="0" smtClean="0"/>
              <a:t>УК РФ.</a:t>
            </a:r>
            <a:endParaRPr lang="ru-RU" sz="1200" dirty="0"/>
          </a:p>
          <a:p>
            <a:pPr indent="457200" algn="just"/>
            <a:endParaRPr lang="ru-RU" sz="1200" dirty="0"/>
          </a:p>
          <a:p>
            <a:pPr indent="457200" algn="just"/>
            <a:r>
              <a:rPr lang="ru-RU" sz="1200" b="1" dirty="0"/>
              <a:t>Субъект преступления </a:t>
            </a:r>
            <a:r>
              <a:rPr lang="ru-RU" sz="1200" dirty="0"/>
              <a:t>- вменяемое лицо, достигшее 16-летнего возраста.</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4" name="Управляющая кнопка: возврат 13">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879780789"/>
      </p:ext>
    </p:extLst>
  </p:cSld>
  <p:clrMapOvr>
    <a:masterClrMapping/>
  </p:clrMapOvr>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Rectangle 11"/>
          <p:cNvSpPr>
            <a:spLocks noChangeArrowheads="1"/>
          </p:cNvSpPr>
          <p:nvPr/>
        </p:nvSpPr>
        <p:spPr bwMode="auto">
          <a:xfrm>
            <a:off x="0" y="188913"/>
            <a:ext cx="8964613" cy="5762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Разглашение сведений о мерах безопасности, применяемых в отношении </a:t>
            </a:r>
          </a:p>
          <a:p>
            <a:pPr algn="ctr" eaLnBrk="0" hangingPunct="0">
              <a:spcBef>
                <a:spcPct val="50000"/>
              </a:spcBef>
            </a:pPr>
            <a:r>
              <a:rPr lang="ru-RU" sz="1400" b="1" dirty="0"/>
              <a:t>должностного лица правоохранительного или контролирующего органа (ст. </a:t>
            </a:r>
            <a:r>
              <a:rPr lang="ru-RU" sz="1400" b="1" dirty="0" smtClean="0"/>
              <a:t>320 УК РФ)</a:t>
            </a:r>
            <a:endParaRPr lang="ru-RU" sz="1400" b="1" dirty="0"/>
          </a:p>
        </p:txBody>
      </p:sp>
      <p:sp>
        <p:nvSpPr>
          <p:cNvPr id="441348" name="Прямоугольник 4"/>
          <p:cNvSpPr>
            <a:spLocks noChangeArrowheads="1"/>
          </p:cNvSpPr>
          <p:nvPr/>
        </p:nvSpPr>
        <p:spPr bwMode="auto">
          <a:xfrm>
            <a:off x="0" y="765175"/>
            <a:ext cx="9144000" cy="5001369"/>
          </a:xfrm>
          <a:prstGeom prst="rect">
            <a:avLst/>
          </a:prstGeom>
          <a:noFill/>
          <a:ln w="9525">
            <a:noFill/>
            <a:miter lim="800000"/>
            <a:headEnd/>
            <a:tailEnd/>
          </a:ln>
        </p:spPr>
        <p:txBody>
          <a:bodyPr>
            <a:spAutoFit/>
          </a:bodyPr>
          <a:lstStyle/>
          <a:p>
            <a:pPr indent="457200" algn="just"/>
            <a:r>
              <a:rPr lang="ru-RU" sz="1100" b="1" dirty="0"/>
              <a:t>Объект преступления </a:t>
            </a:r>
            <a:r>
              <a:rPr lang="ru-RU" sz="1100" dirty="0"/>
              <a:t>- общественные отношения, содержание которых составляет нормальная деятельность правоохранительных или контролирующих органов, а также личность должностных лиц этих органов и их близких.</a:t>
            </a:r>
          </a:p>
          <a:p>
            <a:pPr indent="457200" algn="just"/>
            <a:endParaRPr lang="ru-RU" sz="1100" dirty="0"/>
          </a:p>
          <a:p>
            <a:pPr indent="457200" algn="just"/>
            <a:r>
              <a:rPr lang="ru-RU" sz="1100" dirty="0"/>
              <a:t>Предметом преступления являются сведения о мерах безопасности, применяемых в отношении должностного лица правоохранительного или контролирующего органа или его близких. Сведения о них могут содержаться, например, в постановлении о принятом решении о применении мер безопасности, выписке из постановления с конкретными предписаниями и сроками их исполнения.</a:t>
            </a:r>
          </a:p>
          <a:p>
            <a:pPr indent="457200" algn="just"/>
            <a:endParaRPr lang="ru-RU" sz="1100" dirty="0"/>
          </a:p>
          <a:p>
            <a:pPr indent="457200" algn="just"/>
            <a:r>
              <a:rPr lang="ru-RU" sz="1100" dirty="0"/>
              <a:t>Потерпевшими от данного преступления являются должностные лица правоохранительного или контролирующего органа (см. ст. 285 </a:t>
            </a:r>
            <a:r>
              <a:rPr lang="ru-RU" sz="1100" dirty="0" smtClean="0"/>
              <a:t>УК РФ) </a:t>
            </a:r>
            <a:r>
              <a:rPr lang="ru-RU" sz="1100" dirty="0"/>
              <a:t>и их близкие (см. ст. 317 </a:t>
            </a:r>
            <a:r>
              <a:rPr lang="ru-RU" sz="1100" dirty="0" smtClean="0"/>
              <a:t>УК РФ).</a:t>
            </a:r>
            <a:endParaRPr lang="ru-RU" sz="1100" dirty="0"/>
          </a:p>
          <a:p>
            <a:pPr indent="457200" algn="just"/>
            <a:endParaRPr lang="ru-RU" sz="1100" dirty="0"/>
          </a:p>
          <a:p>
            <a:pPr indent="457200" algn="just"/>
            <a:r>
              <a:rPr lang="ru-RU" sz="1100" dirty="0"/>
              <a:t>Объективную сторону преступления образует разглашение сведений о мерах безопасности должностного лица правоохранительного либо контролирующего органа. Это означает, что содержание таких сведений стало известно хотя бы одному лицу. Способ разглашения уголовно-правового значения не имеет. Оконченным преступление считается с момента, когда содержание сведений стало достоянием заинтересованного лица.</a:t>
            </a:r>
          </a:p>
          <a:p>
            <a:pPr indent="457200" algn="just"/>
            <a:endParaRPr lang="ru-RU" sz="1100" dirty="0"/>
          </a:p>
          <a:p>
            <a:pPr indent="457200" algn="just"/>
            <a:r>
              <a:rPr lang="ru-RU" sz="1100" b="1" dirty="0"/>
              <a:t>С субъективной стороны </a:t>
            </a:r>
            <a:r>
              <a:rPr lang="ru-RU" sz="1100" dirty="0"/>
              <a:t>- это умышленное преступление. Лицо осознает общественную опасность разглашения сведений о мерах безопасности названного в законе должностного лица или его близких, осознает, что разглашает сведения с целью воспрепятствования служебной деятельности указанного лица, и желает это сделать, т.е. действует с прямым умыслом. Цель воспрепятствования служебной деятельности должностного лица является обязательным признаком субъективной стороны.</a:t>
            </a:r>
          </a:p>
          <a:p>
            <a:pPr indent="457200" algn="just"/>
            <a:endParaRPr lang="ru-RU" sz="1100" dirty="0"/>
          </a:p>
          <a:p>
            <a:pPr indent="457200" algn="just"/>
            <a:r>
              <a:rPr lang="ru-RU" sz="1100" dirty="0"/>
              <a:t>Субъектом преступления могут быть вменяемые, достигшие 16 лет должностные лица органов, обеспечивающих безопасность защищаемого (его близких). Если меры о своей безопасности разгласил сам защищаемый, и это привело к тяжким последствиям в отношении других лиц, он несет ответственность по ч. 2 ст. 320 </a:t>
            </a:r>
            <a:r>
              <a:rPr lang="ru-RU" sz="1100" dirty="0" smtClean="0"/>
              <a:t>УК РФ.</a:t>
            </a:r>
            <a:endParaRPr lang="ru-RU" sz="1100" dirty="0"/>
          </a:p>
          <a:p>
            <a:pPr indent="457200" algn="just"/>
            <a:endParaRPr lang="ru-RU" sz="1100" dirty="0"/>
          </a:p>
          <a:p>
            <a:pPr indent="457200" algn="just"/>
            <a:r>
              <a:rPr lang="ru-RU" sz="1100" dirty="0"/>
              <a:t>Квалифицированный состав преступления (ч. 2) образует наступление тяжких последствий в результате разглашенных сведений о мерах безопасности. Они могут относиться к личности потерпевшего (смерть, тяжкий вред здоровью, изнасилование, захват заложников, имущественный ущерб), а равно к деятельности представляемого им правоохранительного или контролирующего органа. Их тяжесть оценивает суд. К наступлению тяжких последствий лицо относится неосторожно.</a:t>
            </a:r>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4" name="Управляющая кнопка: возврат 13">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530152847"/>
      </p:ext>
    </p:extLst>
  </p:cSld>
  <p:clrMapOvr>
    <a:masterClrMapping/>
  </p:clrMapOvr>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Text Box 8"/>
          <p:cNvSpPr txBox="1">
            <a:spLocks noChangeArrowheads="1"/>
          </p:cNvSpPr>
          <p:nvPr/>
        </p:nvSpPr>
        <p:spPr bwMode="auto">
          <a:xfrm>
            <a:off x="900113" y="2019300"/>
            <a:ext cx="7697787" cy="48387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2372" name="Rectangle 12"/>
          <p:cNvSpPr>
            <a:spLocks noChangeArrowheads="1"/>
          </p:cNvSpPr>
          <p:nvPr/>
        </p:nvSpPr>
        <p:spPr bwMode="auto">
          <a:xfrm>
            <a:off x="0" y="188913"/>
            <a:ext cx="8964613" cy="5762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Дезорганизация нормальной деятельности учреждений,</a:t>
            </a:r>
          </a:p>
          <a:p>
            <a:pPr algn="ctr" eaLnBrk="0" hangingPunct="0">
              <a:spcBef>
                <a:spcPct val="50000"/>
              </a:spcBef>
            </a:pPr>
            <a:r>
              <a:rPr lang="ru-RU" sz="1600" b="1" dirty="0"/>
              <a:t> обеспечивающих изоляцию от общества (ст. </a:t>
            </a:r>
            <a:r>
              <a:rPr lang="ru-RU" sz="1600" b="1" dirty="0" smtClean="0"/>
              <a:t>321 УК РФ)</a:t>
            </a:r>
            <a:endParaRPr lang="ru-RU" sz="1600" b="1" dirty="0"/>
          </a:p>
        </p:txBody>
      </p:sp>
      <p:sp>
        <p:nvSpPr>
          <p:cNvPr id="442373" name="Прямоугольник 4"/>
          <p:cNvSpPr>
            <a:spLocks noChangeArrowheads="1"/>
          </p:cNvSpPr>
          <p:nvPr/>
        </p:nvSpPr>
        <p:spPr bwMode="auto">
          <a:xfrm>
            <a:off x="0" y="836613"/>
            <a:ext cx="9144000" cy="5262562"/>
          </a:xfrm>
          <a:prstGeom prst="rect">
            <a:avLst/>
          </a:prstGeom>
          <a:noFill/>
          <a:ln w="9525">
            <a:noFill/>
            <a:miter lim="800000"/>
            <a:headEnd/>
            <a:tailEnd/>
          </a:ln>
        </p:spPr>
        <p:txBody>
          <a:bodyPr>
            <a:spAutoFit/>
          </a:bodyPr>
          <a:lstStyle/>
          <a:p>
            <a:pPr indent="457200" algn="just"/>
            <a:r>
              <a:rPr lang="ru-RU" sz="1200" dirty="0"/>
              <a:t>Общественная опасность данного преступления заключается в том, что ставится под угрозу порядок деятельности учреждений, обеспечивающих изоляцию от общества. Это может привести к дезорганизации их деятельности, к причинению вреда здоровью сотрудников этих учреждений, а также осужденных.</a:t>
            </a:r>
          </a:p>
          <a:p>
            <a:pPr indent="457200" algn="just"/>
            <a:endParaRPr lang="ru-RU" sz="1200" dirty="0"/>
          </a:p>
          <a:p>
            <a:pPr indent="457200" algn="just"/>
            <a:r>
              <a:rPr lang="ru-RU" sz="1200" dirty="0"/>
              <a:t>Поэтому основным объектом рассматриваемого преступления является общественный порядок в сфере деятельности учреждений, обеспечивающих изоляцию от общества. Дополнительным объектом является здоровье сотрудников этих учреждений и осужденных.</a:t>
            </a:r>
          </a:p>
          <a:p>
            <a:pPr indent="457200" algn="just"/>
            <a:endParaRPr lang="ru-RU" sz="1200" dirty="0"/>
          </a:p>
          <a:p>
            <a:pPr indent="457200" algn="just"/>
            <a:r>
              <a:rPr lang="ru-RU" sz="1200" dirty="0"/>
              <a:t>Учреждениями, обеспечивающими изоляцию от общества, являются места лишения свободы и места содержания под стражей. Местами лишения свободы являются арестные дома, исправительные учреждения уголовно-исполнительной системы, (исправительные колонии общего, строгого и особого режима, колонии-поселения, воспитательные колонии общего и усиленного режима, тюрьмы), а также гауптвахты Министерства обороны, исполняющие наказание в виде ареста в отношении военнослужащих. Функции исправительных учреждений выполняют и следственные изоляторы - в отношении лиц, оставленных там с их согласия для хозяйственного обслуживания.</a:t>
            </a:r>
          </a:p>
          <a:p>
            <a:pPr indent="457200" algn="just"/>
            <a:endParaRPr lang="ru-RU" sz="1200" dirty="0"/>
          </a:p>
          <a:p>
            <a:pPr indent="457200" algn="just"/>
            <a:r>
              <a:rPr lang="ru-RU" sz="1200" dirty="0"/>
              <a:t>К местам содержания под стражей относятся прежде всего следственные изоляторы уголовно-исполнительной системы и Федеральной службы безопасности, а также изоляторы временного содержания подозреваемых и обвиняемых органов внутренних дел и Пограничных войск. К местам содержания под стражей относятся также различные транспортные средства, используемые для </a:t>
            </a:r>
            <a:r>
              <a:rPr lang="ru-RU" sz="1200" dirty="0" err="1"/>
              <a:t>этапирования</a:t>
            </a:r>
            <a:r>
              <a:rPr lang="ru-RU" sz="1200" dirty="0"/>
              <a:t> подозреваемых, обвиняемых, подсудимых и осужденных. Подсудимые могут содержаться под стражей и в зале судебного заседания, при производстве различных следственных действий.</a:t>
            </a:r>
          </a:p>
          <a:p>
            <a:pPr indent="457200" algn="just"/>
            <a:endParaRPr lang="ru-RU" sz="1200" dirty="0"/>
          </a:p>
          <a:p>
            <a:pPr indent="457200" algn="just"/>
            <a:r>
              <a:rPr lang="ru-RU" sz="1200" dirty="0"/>
              <a:t>Под угрозой применения насилия понимается высказывание намерения применить физическое насилие. Такое намерение способно оказать устрашающее воздействие на потерпевшего.</a:t>
            </a:r>
          </a:p>
          <a:p>
            <a:pPr indent="457200" algn="just"/>
            <a:endParaRPr lang="ru-RU" sz="1200" dirty="0"/>
          </a:p>
          <a:p>
            <a:pPr indent="457200" algn="just"/>
            <a:r>
              <a:rPr lang="ru-RU" sz="1200" dirty="0"/>
              <a:t>С объективной стороны данное преступление представляет психическое насилие (угрозу) и может быть адресовано потерпевшему как лично, так и через третьих лиц, когда высказывается намерение убить потерпевшего, нанести вред его здоровью различной тяжести.</a:t>
            </a:r>
          </a:p>
          <a:p>
            <a:pPr indent="457200" algn="just"/>
            <a:endParaRPr lang="ru-RU" sz="1200" dirty="0"/>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5" name="Управляющая кнопка: возврат 14">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125595400"/>
      </p:ext>
    </p:extLst>
  </p:cSld>
  <p:clrMapOvr>
    <a:masterClrMapping/>
  </p:clrMapOvr>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Text Box 8"/>
          <p:cNvSpPr txBox="1">
            <a:spLocks noChangeArrowheads="1"/>
          </p:cNvSpPr>
          <p:nvPr/>
        </p:nvSpPr>
        <p:spPr bwMode="auto">
          <a:xfrm>
            <a:off x="900113" y="2019300"/>
            <a:ext cx="7697787" cy="48387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3396" name="Прямоугольник 4"/>
          <p:cNvSpPr>
            <a:spLocks noChangeArrowheads="1"/>
          </p:cNvSpPr>
          <p:nvPr/>
        </p:nvSpPr>
        <p:spPr bwMode="auto">
          <a:xfrm>
            <a:off x="0" y="0"/>
            <a:ext cx="9144000" cy="5847755"/>
          </a:xfrm>
          <a:prstGeom prst="rect">
            <a:avLst/>
          </a:prstGeom>
          <a:noFill/>
          <a:ln w="9525">
            <a:noFill/>
            <a:miter lim="800000"/>
            <a:headEnd/>
            <a:tailEnd/>
          </a:ln>
        </p:spPr>
        <p:txBody>
          <a:bodyPr>
            <a:spAutoFit/>
          </a:bodyPr>
          <a:lstStyle/>
          <a:p>
            <a:pPr indent="457200" algn="just"/>
            <a:r>
              <a:rPr lang="ru-RU" sz="1100" dirty="0"/>
              <a:t>Элементом объективной стороны данного преступления является категория лиц, против которых направлена угроза применения насилия: сотрудники мест лишения свободы или места содержания под стражей, осужденные. Данный перечень является исчерпывающим. К их числу относятся любые лица, служащие в этих учреждениях, как имеющие специальные звания, так и работающие по найму, в том числе осуществляющие общеобразовательное и профессионально-техническое обучение, медицинское обслуживание, а также административный и инженерно-технический персонал, руководящий производственной деятельностью осужденных.</a:t>
            </a:r>
          </a:p>
          <a:p>
            <a:pPr indent="457200" algn="just"/>
            <a:endParaRPr lang="ru-RU" sz="1100" dirty="0"/>
          </a:p>
          <a:p>
            <a:pPr indent="457200" algn="just"/>
            <a:r>
              <a:rPr lang="ru-RU" sz="1100" dirty="0"/>
              <a:t>Если суд установит, что насилие или угроза применены в связи с явно незаконными действиями потерпевшего, ответственность может наступить за соответствующее преступление против жизни или здоровья личности.</a:t>
            </a:r>
          </a:p>
          <a:p>
            <a:pPr indent="457200" algn="just"/>
            <a:endParaRPr lang="ru-RU" sz="1100" dirty="0"/>
          </a:p>
          <a:p>
            <a:pPr indent="457200" algn="just"/>
            <a:r>
              <a:rPr lang="ru-RU" sz="1100" dirty="0"/>
              <a:t>К местам содержания под стражей в соответствии с ч. 3 ст. 7 Федерального закона "О содержании под стражей подозреваемых и обвиняемых в совершении преступлений" относятся помещения, которые определены капитанами морских судов, находящихся в дальнем плавании, или начальниками зимовок в период отсутствия транспортных связей с зимовками для содержания подозреваемых в совершении преступлений. Однако, эти места содержания под стражей не имеют своих сотрудников, которые специально заняты работой с подозреваемыми в совершении преступлений. Поэтому лица, работающие на морских судах и находящиеся на зимовках, не являются сотрудниками места содержания под стражей. Следовательно, угрозы и применение насилия к этим лицам должны квалифицироваться не по ст. 321 </a:t>
            </a:r>
            <a:r>
              <a:rPr lang="ru-RU" sz="1100" dirty="0" smtClean="0"/>
              <a:t>УК РФ, </a:t>
            </a:r>
            <a:r>
              <a:rPr lang="ru-RU" sz="1100" dirty="0"/>
              <a:t>а по статьям, предусматривающим ответственность за преступления против личности.</a:t>
            </a:r>
          </a:p>
          <a:p>
            <a:pPr indent="457200" algn="just"/>
            <a:endParaRPr lang="ru-RU" sz="1100" dirty="0"/>
          </a:p>
          <a:p>
            <a:pPr indent="457200" algn="just"/>
            <a:r>
              <a:rPr lang="ru-RU" sz="1100" dirty="0"/>
              <a:t>В ч. 1 ст. 321 </a:t>
            </a:r>
            <a:r>
              <a:rPr lang="ru-RU" sz="1100" dirty="0" smtClean="0"/>
              <a:t>УК РФ </a:t>
            </a:r>
            <a:r>
              <a:rPr lang="ru-RU" sz="1100" dirty="0"/>
              <a:t>не устанавливается, какие категории осужденных подлежат защите от угрозы применения насилия. Закон не определяет вид наказания, к которому было осуждено указанное лицо. Однако, поскольку речь идет о действиях, совершаемых в учреждениях, обеспечивающих изоляцию от общества, это могут быть осужденные к аресту, лишению свободы на определенный срок, пожизненному лишению свободы, смертной казни. Нельзя исключить нахождения в местах содержания под стражей и осужденных к ограничению свободы, если суд на основании ч. 4 ст. 48 УИК Российской Федерации или орган внутренних дел на основании ч. 2 этой же статьи приняли решение о направлении их к месту отбывания наказания под стражей.</a:t>
            </a:r>
          </a:p>
          <a:p>
            <a:pPr indent="457200" algn="just"/>
            <a:endParaRPr lang="ru-RU" sz="1100" dirty="0"/>
          </a:p>
          <a:p>
            <a:pPr indent="457200" algn="just"/>
            <a:r>
              <a:rPr lang="ru-RU" sz="1100" dirty="0"/>
              <a:t>Вместе с тем комментируемая статья не включает в категорию потерпевших от рассматриваемого преступления подозреваемых, обвиняемых и подсудимых.</a:t>
            </a:r>
          </a:p>
          <a:p>
            <a:pPr indent="457200" algn="just"/>
            <a:endParaRPr lang="ru-RU" sz="1100" dirty="0"/>
          </a:p>
          <a:p>
            <a:pPr indent="457200" algn="just"/>
            <a:r>
              <a:rPr lang="ru-RU" sz="1100" dirty="0"/>
              <a:t>С субъективной стороны данный вид преступления характеризуется прямым умыслом. При этом может преследоваться цель изменения поведения сотрудником, выполнения им каких-либо действий, воздержания от каких-либо действий. При высказывании угрозы или применении насилия к осужденному преследуется цель воспрепятствования его исправлению, т.е. положительному поведению, или цель мести за исполнение им общественных обязанностей, которые связаны с отбыванием наказания, как правило, за участие в работе самодеятельных организаций или за оказание помощи администрации.</a:t>
            </a:r>
          </a:p>
          <a:p>
            <a:pPr indent="457200" algn="just"/>
            <a:endParaRPr lang="ru-RU" sz="1100" dirty="0"/>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4" name="Управляющая кнопка: возврат 13">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913272761"/>
      </p:ext>
    </p:extLst>
  </p:cSld>
  <p:clrMapOvr>
    <a:masterClrMapping/>
  </p:clrMapOvr>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Text Box 8"/>
          <p:cNvSpPr txBox="1">
            <a:spLocks noChangeArrowheads="1"/>
          </p:cNvSpPr>
          <p:nvPr/>
        </p:nvSpPr>
        <p:spPr bwMode="auto">
          <a:xfrm>
            <a:off x="900113" y="2019300"/>
            <a:ext cx="7697787" cy="48387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4420" name="Прямоугольник 4"/>
          <p:cNvSpPr>
            <a:spLocks noChangeArrowheads="1"/>
          </p:cNvSpPr>
          <p:nvPr/>
        </p:nvSpPr>
        <p:spPr bwMode="auto">
          <a:xfrm>
            <a:off x="0" y="188913"/>
            <a:ext cx="9144000" cy="2308324"/>
          </a:xfrm>
          <a:prstGeom prst="rect">
            <a:avLst/>
          </a:prstGeom>
          <a:noFill/>
          <a:ln w="9525">
            <a:noFill/>
            <a:miter lim="800000"/>
            <a:headEnd/>
            <a:tailEnd/>
          </a:ln>
        </p:spPr>
        <p:txBody>
          <a:bodyPr>
            <a:spAutoFit/>
          </a:bodyPr>
          <a:lstStyle/>
          <a:p>
            <a:pPr indent="457200" algn="just"/>
            <a:r>
              <a:rPr lang="ru-RU" sz="1200" dirty="0"/>
              <a:t>В ч. 2 ст. </a:t>
            </a:r>
            <a:r>
              <a:rPr lang="ru-RU" sz="1200" dirty="0" smtClean="0"/>
              <a:t>321 УК РФ </a:t>
            </a:r>
            <a:r>
              <a:rPr lang="ru-RU" sz="1200" dirty="0"/>
              <a:t>установлен квалифицирующий признак данного состава преступления - применение насилия, не опасного для жизни и здоровья. Это означает побои или истязания.</a:t>
            </a:r>
          </a:p>
          <a:p>
            <a:pPr indent="457200" algn="just"/>
            <a:endParaRPr lang="ru-RU" sz="1200" dirty="0"/>
          </a:p>
          <a:p>
            <a:pPr indent="457200" algn="just"/>
            <a:r>
              <a:rPr lang="ru-RU" sz="1200" dirty="0"/>
              <a:t>В ч. 3 речь идет о совершении преступления организованной группой либо с применением насилия, опасного для жизни и здоровья.</a:t>
            </a:r>
          </a:p>
          <a:p>
            <a:pPr indent="457200" algn="just"/>
            <a:endParaRPr lang="ru-RU" sz="1200" dirty="0"/>
          </a:p>
          <a:p>
            <a:pPr indent="457200" algn="just"/>
            <a:r>
              <a:rPr lang="ru-RU" sz="1200" dirty="0"/>
              <a:t>Причинение смерти пострадавшему квалифицируется по совокупности преступлений, предусмотренных ст. 105 и 321 </a:t>
            </a:r>
            <a:r>
              <a:rPr lang="ru-RU" sz="1200" dirty="0" smtClean="0"/>
              <a:t>УК РФ.</a:t>
            </a:r>
            <a:endParaRPr lang="ru-RU" sz="1200" dirty="0"/>
          </a:p>
          <a:p>
            <a:pPr indent="457200" algn="just"/>
            <a:endParaRPr lang="ru-RU" sz="1200" dirty="0"/>
          </a:p>
          <a:p>
            <a:pPr indent="457200" algn="just"/>
            <a:r>
              <a:rPr lang="ru-RU" sz="1200" dirty="0"/>
              <a:t>Субъектом рассматриваемого преступления может быть подозреваемый, обвиняемый, подсудимый или осужденный, достигший 16 лет. Лица в возрасте 14 и 15 лет за насилие в отношении сотрудников учреждений, обеспечивающих изоляцию от общества, могут нести ответственность по статьям 111 или 112 </a:t>
            </a:r>
            <a:r>
              <a:rPr lang="ru-RU" sz="1200" dirty="0" smtClean="0"/>
              <a:t>УК РФ.</a:t>
            </a:r>
            <a:endParaRPr lang="ru-RU" sz="1200" dirty="0"/>
          </a:p>
        </p:txBody>
      </p:sp>
      <p:sp>
        <p:nvSpPr>
          <p:cNvPr id="10"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порядка управления</a:t>
            </a:r>
          </a:p>
        </p:txBody>
      </p:sp>
      <p:sp>
        <p:nvSpPr>
          <p:cNvPr id="14" name="Управляющая кнопка: возврат 13">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962034144"/>
      </p:ext>
    </p:extLst>
  </p:cSld>
  <p:clrMapOvr>
    <a:masterClrMapping/>
  </p:clrMapOvr>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Text Box 3"/>
          <p:cNvSpPr txBox="1">
            <a:spLocks noChangeArrowheads="1"/>
          </p:cNvSpPr>
          <p:nvPr/>
        </p:nvSpPr>
        <p:spPr bwMode="auto">
          <a:xfrm>
            <a:off x="900113" y="1844675"/>
            <a:ext cx="7697787" cy="3013075"/>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45444"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против военной службы</a:t>
            </a:r>
          </a:p>
        </p:txBody>
      </p:sp>
      <p:sp>
        <p:nvSpPr>
          <p:cNvPr id="445445" name="Прямоугольник 4"/>
          <p:cNvSpPr>
            <a:spLocks noChangeArrowheads="1"/>
          </p:cNvSpPr>
          <p:nvPr/>
        </p:nvSpPr>
        <p:spPr bwMode="auto">
          <a:xfrm>
            <a:off x="0" y="1412875"/>
            <a:ext cx="9144000" cy="3692525"/>
          </a:xfrm>
          <a:prstGeom prst="rect">
            <a:avLst/>
          </a:prstGeom>
          <a:noFill/>
          <a:ln w="9525">
            <a:noFill/>
            <a:miter lim="800000"/>
            <a:headEnd/>
            <a:tailEnd/>
          </a:ln>
        </p:spPr>
        <p:txBody>
          <a:bodyPr>
            <a:spAutoFit/>
          </a:bodyPr>
          <a:lstStyle/>
          <a:p>
            <a:r>
              <a:rPr lang="ru-RU" dirty="0">
                <a:hlinkClick r:id="rId2" action="ppaction://hlinksldjump"/>
              </a:rPr>
              <a:t>Общая характеристика преступлений против военной службы (ст. </a:t>
            </a:r>
            <a:r>
              <a:rPr lang="ru-RU" dirty="0" smtClean="0">
                <a:hlinkClick r:id="rId2" action="ppaction://hlinksldjump"/>
              </a:rPr>
              <a:t>331-352 УК РФ)</a:t>
            </a:r>
            <a:endParaRPr lang="ru-RU" dirty="0"/>
          </a:p>
          <a:p>
            <a:endParaRPr lang="ru-RU" dirty="0"/>
          </a:p>
          <a:p>
            <a:r>
              <a:rPr lang="ru-RU" dirty="0">
                <a:hlinkClick r:id="rId3" action="ppaction://hlinksldjump"/>
              </a:rPr>
              <a:t>Преступления против военной службы, посягающие на установленный порядок подчиненности и уставных взаимоотношений военнослужащих (ст. </a:t>
            </a:r>
            <a:r>
              <a:rPr lang="ru-RU" dirty="0" smtClean="0">
                <a:hlinkClick r:id="rId3" action="ppaction://hlinksldjump"/>
              </a:rPr>
              <a:t>332-336 УК РФ)</a:t>
            </a:r>
            <a:endParaRPr lang="ru-RU" dirty="0"/>
          </a:p>
          <a:p>
            <a:endParaRPr lang="ru-RU" dirty="0"/>
          </a:p>
          <a:p>
            <a:r>
              <a:rPr lang="ru-RU" dirty="0">
                <a:hlinkClick r:id="rId4" action="ppaction://hlinksldjump"/>
              </a:rPr>
              <a:t>Преступления, связанные с уклонением от военной службы (ст. </a:t>
            </a:r>
            <a:r>
              <a:rPr lang="ru-RU" dirty="0" smtClean="0">
                <a:hlinkClick r:id="rId4" action="ppaction://hlinksldjump"/>
              </a:rPr>
              <a:t>337-339 УК РФ)</a:t>
            </a:r>
            <a:endParaRPr lang="ru-RU" dirty="0"/>
          </a:p>
          <a:p>
            <a:endParaRPr lang="ru-RU" dirty="0"/>
          </a:p>
          <a:p>
            <a:r>
              <a:rPr lang="ru-RU" dirty="0">
                <a:hlinkClick r:id="rId5" action="ppaction://hlinksldjump"/>
              </a:rPr>
              <a:t>Преступления против порядка несения специальных служб (ст. </a:t>
            </a:r>
            <a:r>
              <a:rPr lang="ru-RU" dirty="0" smtClean="0">
                <a:hlinkClick r:id="rId5" action="ppaction://hlinksldjump"/>
              </a:rPr>
              <a:t>340-344 УК РФ)</a:t>
            </a:r>
            <a:endParaRPr lang="ru-RU" dirty="0"/>
          </a:p>
          <a:p>
            <a:endParaRPr lang="ru-RU" dirty="0"/>
          </a:p>
          <a:p>
            <a:r>
              <a:rPr lang="ru-RU" dirty="0">
                <a:hlinkClick r:id="rId6" action="ppaction://hlinksldjump"/>
              </a:rPr>
              <a:t>Преступления против порядка сбережения военного имущества (ст. </a:t>
            </a:r>
            <a:r>
              <a:rPr lang="ru-RU" dirty="0" smtClean="0">
                <a:hlinkClick r:id="rId6" action="ppaction://hlinksldjump"/>
              </a:rPr>
              <a:t>345-348 УК РФ)</a:t>
            </a:r>
            <a:endParaRPr lang="ru-RU" dirty="0"/>
          </a:p>
          <a:p>
            <a:endParaRPr lang="ru-RU" dirty="0"/>
          </a:p>
          <a:p>
            <a:r>
              <a:rPr lang="ru-RU" dirty="0">
                <a:hlinkClick r:id="rId7" action="ppaction://hlinksldjump"/>
              </a:rPr>
              <a:t>Преступления против порядка обращения с оружием и военной техникой (ст. </a:t>
            </a:r>
            <a:r>
              <a:rPr lang="ru-RU" dirty="0" smtClean="0">
                <a:hlinkClick r:id="rId7" action="ppaction://hlinksldjump"/>
              </a:rPr>
              <a:t>349-352 УК РФ)</a:t>
            </a:r>
            <a:endParaRPr lang="ru-RU"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8"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9"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690470172"/>
      </p:ext>
    </p:extLst>
  </p:cSld>
  <p:clrMapOvr>
    <a:masterClrMapping/>
  </p:clrMapOvr>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ext Box 3"/>
          <p:cNvSpPr txBox="1">
            <a:spLocks noChangeArrowheads="1"/>
          </p:cNvSpPr>
          <p:nvPr/>
        </p:nvSpPr>
        <p:spPr bwMode="auto">
          <a:xfrm>
            <a:off x="900113" y="1844675"/>
            <a:ext cx="7697787" cy="264795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6468" name="Rectangle 15"/>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Общая характеристика преступлений против военной службы (ст. </a:t>
            </a:r>
            <a:r>
              <a:rPr lang="ru-RU" sz="1600" b="1" dirty="0" smtClean="0"/>
              <a:t>331-352 УК РФ)</a:t>
            </a:r>
            <a:endParaRPr lang="ru-RU" sz="1600" b="1" dirty="0"/>
          </a:p>
        </p:txBody>
      </p:sp>
      <p:sp>
        <p:nvSpPr>
          <p:cNvPr id="446469" name="Прямоугольник 4"/>
          <p:cNvSpPr>
            <a:spLocks noChangeArrowheads="1"/>
          </p:cNvSpPr>
          <p:nvPr/>
        </p:nvSpPr>
        <p:spPr bwMode="auto">
          <a:xfrm>
            <a:off x="0" y="692696"/>
            <a:ext cx="9144000" cy="5001369"/>
          </a:xfrm>
          <a:prstGeom prst="rect">
            <a:avLst/>
          </a:prstGeom>
          <a:noFill/>
          <a:ln w="9525">
            <a:noFill/>
            <a:miter lim="800000"/>
            <a:headEnd/>
            <a:tailEnd/>
          </a:ln>
        </p:spPr>
        <p:txBody>
          <a:bodyPr>
            <a:spAutoFit/>
          </a:bodyPr>
          <a:lstStyle/>
          <a:p>
            <a:pPr indent="457200" algn="just"/>
            <a:r>
              <a:rPr lang="ru-RU" sz="1100" dirty="0"/>
              <a:t>Глава 33 Уголовного кодекса устанавливает уголовную ответственность военнослужащих Вооруженных Сил РФ, других войск, воинских формирований и органов, а также граждан, пребывающих в запасе, во время прохождения ими военных сборов за преступления против установленного порядка прохождения военной службы. Уголовная ответственность военнослужащих за совершение </a:t>
            </a:r>
            <a:r>
              <a:rPr lang="ru-RU" sz="1100" dirty="0" err="1"/>
              <a:t>общеуголовных</a:t>
            </a:r>
            <a:r>
              <a:rPr lang="ru-RU" sz="1100" dirty="0"/>
              <a:t> преступлений наступает на общих основаниях по соответствующим статьям Уголовного кодекса. Из 22-х статей главы 33 </a:t>
            </a:r>
            <a:r>
              <a:rPr lang="ru-RU" sz="1100" dirty="0" smtClean="0"/>
              <a:t>УК РФ </a:t>
            </a:r>
            <a:r>
              <a:rPr lang="ru-RU" sz="1100" dirty="0"/>
              <a:t>одна статья (ст. </a:t>
            </a:r>
            <a:r>
              <a:rPr lang="ru-RU" sz="1100" dirty="0" smtClean="0"/>
              <a:t>331 УК РФ) </a:t>
            </a:r>
            <a:r>
              <a:rPr lang="ru-RU" sz="1100" dirty="0"/>
              <a:t>посвящена понятию преступления против военной службы, в других статьях предусмотрены конкретные виды преступлений против военной службы.</a:t>
            </a:r>
          </a:p>
          <a:p>
            <a:pPr indent="457200" algn="just"/>
            <a:endParaRPr lang="ru-RU" sz="1100" dirty="0"/>
          </a:p>
          <a:p>
            <a:pPr indent="457200" algn="just"/>
            <a:r>
              <a:rPr lang="ru-RU" sz="1100" dirty="0"/>
              <a:t>Статья 331 </a:t>
            </a:r>
            <a:r>
              <a:rPr lang="ru-RU" sz="1100" dirty="0" smtClean="0"/>
              <a:t>УК РФ </a:t>
            </a:r>
            <a:r>
              <a:rPr lang="ru-RU" sz="1100" dirty="0"/>
              <a:t>определяет: "Преступлениями против военной службы признаются предусмотренные настоящей главой преступления против установленного порядка прохождения военной службы, совершенные военнослужащими, проходящими военную службу по призыву либо по контракту в Вооруженных Силах Российской Федерации, других войсках и воинских формированиях Российской Федерации, а также гражданами, пребывающими в запасе, во время прохождения ими военных сборов". </a:t>
            </a:r>
          </a:p>
          <a:p>
            <a:pPr indent="457200" algn="just"/>
            <a:endParaRPr lang="ru-RU" sz="1100" dirty="0"/>
          </a:p>
          <a:p>
            <a:pPr indent="457200" algn="just"/>
            <a:r>
              <a:rPr lang="ru-RU" sz="1100" dirty="0"/>
              <a:t>Понятие преступления против военной службы основано на общем определении преступления, сформулированном в ст. 14 </a:t>
            </a:r>
            <a:r>
              <a:rPr lang="ru-RU" sz="1100" dirty="0" smtClean="0"/>
              <a:t>УК РФ. </a:t>
            </a:r>
            <a:r>
              <a:rPr lang="ru-RU" sz="1100" dirty="0"/>
              <a:t>Преступление против военной службы есть общественно опасное деяние, виновно совершенное, запрещенное уголовным законом под угрозой наказания.</a:t>
            </a:r>
          </a:p>
          <a:p>
            <a:pPr indent="457200" algn="just"/>
            <a:endParaRPr lang="ru-RU" sz="1100" dirty="0"/>
          </a:p>
          <a:p>
            <a:pPr indent="457200" algn="just"/>
            <a:r>
              <a:rPr lang="ru-RU" sz="1100" dirty="0"/>
              <a:t>Особенности преступления против военной службы обусловлены спецификой объекта посягательства и его субъекта. Родовым объектом преступлений против военной службы является порядок прохождения военной службы, установленный Конституцией РФ, законами об обороне, о воинской обязанности и военной службе, о статусе военнослужащих и общевоинскими уставами. Строгое соблюдение этого порядка составляет существо воинской дисциплины и направлено на обеспечение военной безопасности государства.</a:t>
            </a:r>
          </a:p>
          <a:p>
            <a:pPr indent="457200" algn="just"/>
            <a:endParaRPr lang="ru-RU" sz="1100" dirty="0"/>
          </a:p>
          <a:p>
            <a:pPr indent="457200" algn="just"/>
            <a:r>
              <a:rPr lang="ru-RU" sz="1100" dirty="0"/>
              <a:t>Конкретное преступление против военной службы непосредственно посягает не на весь порядок прохождения военной службы, а на те или иные стороны (элементы, составные части) этого порядка. По непосредственному объекту строится система составов преступлений против военной службы. Она включает в себя: 1) преступления против порядка подчиненности и уставных взаимоотношений военнослужащих (ст. </a:t>
            </a:r>
            <a:r>
              <a:rPr lang="ru-RU" sz="1100" dirty="0" smtClean="0"/>
              <a:t>332-335 УК РФ); </a:t>
            </a:r>
            <a:r>
              <a:rPr lang="ru-RU" sz="1100" dirty="0"/>
              <a:t>2) различные виды уклонения от военной службы (ст. </a:t>
            </a:r>
            <a:r>
              <a:rPr lang="ru-RU" sz="1100" dirty="0" smtClean="0"/>
              <a:t>337-339 УК РФ); </a:t>
            </a:r>
            <a:r>
              <a:rPr lang="ru-RU" sz="1100" dirty="0"/>
              <a:t>3) преступления против порядка несения специальных служб (ст. </a:t>
            </a:r>
            <a:r>
              <a:rPr lang="ru-RU" sz="1100" dirty="0" smtClean="0"/>
              <a:t>340-344 УК РФ); </a:t>
            </a:r>
            <a:r>
              <a:rPr lang="ru-RU" sz="1100" dirty="0"/>
              <a:t>4) преступления против порядка сбережения военного имущества (ст. </a:t>
            </a:r>
            <a:r>
              <a:rPr lang="ru-RU" sz="1100" dirty="0" smtClean="0"/>
              <a:t>345-348 УК РФ); </a:t>
            </a:r>
            <a:r>
              <a:rPr lang="ru-RU" sz="1100" dirty="0"/>
              <a:t>5) преступления против порядка обращения с оружием и эксплуатации военной техники (ст. </a:t>
            </a:r>
            <a:r>
              <a:rPr lang="ru-RU" sz="1100" dirty="0" smtClean="0"/>
              <a:t>349-352 УК РФ).</a:t>
            </a:r>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1409519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Footer Placeholder 2"/>
          <p:cNvSpPr>
            <a:spLocks noGrp="1"/>
          </p:cNvSpPr>
          <p:nvPr>
            <p:ph type="ftr" sz="quarter" idx="11"/>
          </p:nvPr>
        </p:nvSpPr>
        <p:spPr bwMode="auto">
          <a:xfrm>
            <a:off x="2195736" y="6518275"/>
            <a:ext cx="4316413" cy="3397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latin typeface="Times New Roman" pitchFamily="18" charset="0"/>
                <a:cs typeface="Times New Roman" pitchFamily="18" charset="0"/>
              </a:rPr>
              <a:t>Уголовное право России</a:t>
            </a:r>
          </a:p>
        </p:txBody>
      </p:sp>
      <p:sp>
        <p:nvSpPr>
          <p:cNvPr id="19460" name="Text Box 24"/>
          <p:cNvSpPr txBox="1">
            <a:spLocks noChangeArrowheads="1"/>
          </p:cNvSpPr>
          <p:nvPr/>
        </p:nvSpPr>
        <p:spPr bwMode="auto">
          <a:xfrm>
            <a:off x="539750" y="1412776"/>
            <a:ext cx="8243888" cy="4339650"/>
          </a:xfrm>
          <a:prstGeom prst="rect">
            <a:avLst/>
          </a:prstGeom>
          <a:noFill/>
          <a:ln w="9525">
            <a:noFill/>
            <a:miter lim="800000"/>
            <a:headEnd/>
            <a:tailEnd/>
          </a:ln>
          <a:effectLst/>
        </p:spPr>
        <p:txBody>
          <a:bodyPr wrap="square">
            <a:spAutoFit/>
          </a:bodyPr>
          <a:lstStyle/>
          <a:p>
            <a:pPr algn="just" eaLnBrk="0" hangingPunct="0"/>
            <a:endParaRPr lang="ru-RU" sz="1200" b="1" dirty="0"/>
          </a:p>
          <a:p>
            <a:pPr algn="just" eaLnBrk="0" hangingPunct="0"/>
            <a:r>
              <a:rPr lang="ru-RU" sz="1200" b="1" dirty="0"/>
              <a:t>	Нормативной основой преподавания и изучения уголовного права в России является уголовное законодательство Российской Федерации. Его составляет Уголовный кодекс российской Федерации, принятый Государственной Думой Федерального Собрания РФ 24 мая 1996 года, подписанный 13 июня 1996 года Президентом РФ и введенный в действие с 1 января 1997 года.</a:t>
            </a:r>
          </a:p>
          <a:p>
            <a:pPr algn="just" eaLnBrk="0" hangingPunct="0"/>
            <a:r>
              <a:rPr lang="ru-RU" sz="1200" b="1" dirty="0"/>
              <a:t>	Согласно ч. 1 ст. 1 нового </a:t>
            </a:r>
            <a:r>
              <a:rPr lang="ru-RU" sz="1200" b="1" dirty="0" smtClean="0"/>
              <a:t>УК РФ: «уголовное </a:t>
            </a:r>
            <a:r>
              <a:rPr lang="ru-RU" sz="1200" b="1" dirty="0"/>
              <a:t>законодательство Российской Федерации состоит из настоящего </a:t>
            </a:r>
            <a:r>
              <a:rPr lang="ru-RU" sz="1200" b="1" dirty="0" smtClean="0"/>
              <a:t>кодекса». </a:t>
            </a:r>
            <a:r>
              <a:rPr lang="ru-RU" sz="1200" b="1" dirty="0"/>
              <a:t>В соответствии с ч. 2 этой статьи: </a:t>
            </a:r>
            <a:r>
              <a:rPr lang="ru-RU" sz="1200" b="1" dirty="0" smtClean="0"/>
              <a:t>«настоящий </a:t>
            </a:r>
            <a:r>
              <a:rPr lang="ru-RU" sz="1200" b="1" dirty="0"/>
              <a:t>кодекс основывается на Конституции Российской Федерации и общепризнанных принципах и нормах международного </a:t>
            </a:r>
            <a:r>
              <a:rPr lang="ru-RU" sz="1200" b="1" dirty="0" smtClean="0"/>
              <a:t>права».</a:t>
            </a:r>
            <a:endParaRPr lang="ru-RU" sz="1200" b="1" dirty="0"/>
          </a:p>
          <a:p>
            <a:pPr algn="just" eaLnBrk="0" hangingPunct="0"/>
            <a:r>
              <a:rPr lang="ru-RU" sz="1200" b="1" dirty="0" smtClean="0"/>
              <a:t>	При </a:t>
            </a:r>
            <a:r>
              <a:rPr lang="ru-RU" sz="1200" b="1" dirty="0"/>
              <a:t>подготовке </a:t>
            </a:r>
            <a:r>
              <a:rPr lang="ru-RU" sz="1200" b="1" dirty="0" smtClean="0"/>
              <a:t>учебно-методического пособия, </a:t>
            </a:r>
            <a:r>
              <a:rPr lang="ru-RU" sz="1200" b="1" dirty="0"/>
              <a:t>использовано действовавшее на территории России на 1 января </a:t>
            </a:r>
            <a:r>
              <a:rPr lang="ru-RU" sz="1200" b="1" dirty="0" smtClean="0"/>
              <a:t>2020 </a:t>
            </a:r>
            <a:r>
              <a:rPr lang="ru-RU" sz="1200" b="1" dirty="0"/>
              <a:t>года конституционное, гражданское, административное, уголовно-процессуальное, уголовно-исполнительное, валютное, налоговое, таможенное, международное законодательство, нормы которого составляют бланкетное содержание статей Особенной части </a:t>
            </a:r>
            <a:r>
              <a:rPr lang="ru-RU" sz="1200" b="1" dirty="0" smtClean="0"/>
              <a:t>УК РФ, </a:t>
            </a:r>
            <a:r>
              <a:rPr lang="ru-RU" sz="1200" b="1" dirty="0"/>
              <a:t>а также изменения</a:t>
            </a:r>
            <a:r>
              <a:rPr lang="en-US" sz="1200" b="1" dirty="0"/>
              <a:t> </a:t>
            </a:r>
            <a:r>
              <a:rPr lang="ru-RU" sz="1200" b="1" dirty="0"/>
              <a:t>и дополнения внесённых федеральными</a:t>
            </a:r>
            <a:r>
              <a:rPr lang="en-US" sz="1200" b="1" dirty="0"/>
              <a:t> </a:t>
            </a:r>
            <a:r>
              <a:rPr lang="ru-RU" sz="1200" b="1" dirty="0"/>
              <a:t>законами</a:t>
            </a:r>
            <a:r>
              <a:rPr lang="en-US" sz="1200" b="1" dirty="0"/>
              <a:t>,</a:t>
            </a:r>
            <a:r>
              <a:rPr lang="ru-RU" sz="1200" b="1" dirty="0"/>
              <a:t>сложившуюся правоприменительную и </a:t>
            </a:r>
            <a:r>
              <a:rPr lang="ru-RU" sz="1200" b="1" dirty="0" smtClean="0"/>
              <a:t>следственно судебную </a:t>
            </a:r>
            <a:r>
              <a:rPr lang="ru-RU" sz="1200" b="1" dirty="0"/>
              <a:t>практику. В этой связи для правильного уяснения содержания многих норм Общей и Особенной части уголовного права необходимо учитывать, что уголовный закон структурирован  как единое целое, представляет собой системное образование</a:t>
            </a:r>
            <a:r>
              <a:rPr lang="en-US" sz="1200" b="1" dirty="0" smtClean="0"/>
              <a:t>.</a:t>
            </a:r>
            <a:endParaRPr lang="ru-RU" sz="1200" b="1" dirty="0" smtClean="0"/>
          </a:p>
          <a:p>
            <a:pPr algn="just" eaLnBrk="0" hangingPunct="0"/>
            <a:r>
              <a:rPr lang="ru-RU" sz="1200" b="1" dirty="0"/>
              <a:t>	</a:t>
            </a:r>
            <a:r>
              <a:rPr lang="ru-RU" sz="1200" b="1" dirty="0" smtClean="0"/>
              <a:t>В </a:t>
            </a:r>
            <a:r>
              <a:rPr lang="ru-RU" sz="1200" b="1" dirty="0"/>
              <a:t>этой связи необходимо прибегать к  детальному изучению соответствующих нормативных актов, материалов Пленумов Верховного Суда РФ, которые, как правило, существенно дополняют и обогащают знания, формируют теоретическую базу, помогают освоить уголовно-правовой инструментарий.</a:t>
            </a:r>
          </a:p>
          <a:p>
            <a:pPr algn="just"/>
            <a:endParaRPr lang="ru-RU" sz="1200" b="1" dirty="0"/>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65539" name="Text Box 5"/>
          <p:cNvSpPr txBox="1">
            <a:spLocks noChangeArrowheads="1"/>
          </p:cNvSpPr>
          <p:nvPr/>
        </p:nvSpPr>
        <p:spPr bwMode="auto">
          <a:xfrm>
            <a:off x="395537" y="1916113"/>
            <a:ext cx="8202364" cy="3560762"/>
          </a:xfrm>
          <a:prstGeom prst="rect">
            <a:avLst/>
          </a:prstGeom>
          <a:noFill/>
          <a:ln w="9525">
            <a:noFill/>
            <a:miter lim="800000"/>
            <a:headEnd/>
            <a:tailEnd/>
          </a:ln>
          <a:effectLst/>
        </p:spPr>
        <p:txBody>
          <a:bodyPr/>
          <a:lstStyle/>
          <a:p>
            <a:endParaRPr lang="ru-RU" dirty="0" smtClean="0">
              <a:latin typeface="Times New Roman" pitchFamily="18" charset="0"/>
              <a:cs typeface="Times New Roman" pitchFamily="18" charset="0"/>
            </a:endParaRPr>
          </a:p>
          <a:p>
            <a:r>
              <a:rPr lang="ru-RU" dirty="0" smtClean="0">
                <a:ea typeface="Tahoma" pitchFamily="34" charset="0"/>
                <a:cs typeface="Tahoma" pitchFamily="34" charset="0"/>
              </a:rPr>
              <a:t>1.Действия осужденного, связанные с уничтожением или повреждением автомашины, которой он завладел во время разбойного нападения, представляют собой способ распоряжения похищенным имуществом (в уголовно-правовом смысле), и дополнительной квалификации по ч.2 ст.167 УК РФ не требуется: обзор судебной практики Верховного Суда РФ за 11 квартал 2011 года (по уголовным делам, п.2) //Бюллетень ВС РФ. – 2011. – № 11. – С.24.</a:t>
            </a:r>
          </a:p>
          <a:p>
            <a:endParaRPr lang="ru-RU" dirty="0" smtClean="0">
              <a:ea typeface="Tahoma" pitchFamily="34" charset="0"/>
              <a:cs typeface="Tahoma" pitchFamily="34" charset="0"/>
            </a:endParaRPr>
          </a:p>
          <a:p>
            <a:r>
              <a:rPr lang="ru-RU" dirty="0" smtClean="0">
                <a:ea typeface="Tahoma" pitchFamily="34" charset="0"/>
                <a:cs typeface="Tahoma" pitchFamily="34" charset="0"/>
              </a:rPr>
              <a:t>2.Приговор в части осуждения лица за совершение преступления, предусмотренного ч.2 ст.223 УК РФ, отменен, поскольку судом не установлено, в чем выражались действия по незаконному изготовлению оружия: обзор практики Судебной коллегии по уголовным делам Верховного Суда Российской Федерации за первое полугодий 2014 года. П.2.1(определение № 30-АПУ14-1) //Бюллетень ВС РФ. – 2014. – № 10. – С.36.</a:t>
            </a:r>
          </a:p>
          <a:p>
            <a:r>
              <a:rPr lang="ru-RU" sz="2400" i="1" dirty="0" smtClean="0"/>
              <a:t> </a:t>
            </a:r>
            <a:endParaRPr lang="ru-RU" sz="2400" dirty="0" smtClean="0"/>
          </a:p>
          <a:p>
            <a:pPr eaLnBrk="0" hangingPunct="0">
              <a:spcBef>
                <a:spcPct val="50000"/>
              </a:spcBef>
            </a:pPr>
            <a:endParaRPr lang="ru-RU" sz="2400" dirty="0">
              <a:latin typeface="Arial Narrow" pitchFamily="34" charset="0"/>
            </a:endParaRPr>
          </a:p>
        </p:txBody>
      </p:sp>
      <p:sp>
        <p:nvSpPr>
          <p:cNvPr id="65540"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smtClean="0">
                <a:solidFill>
                  <a:srgbClr val="000000"/>
                </a:solidFill>
              </a:rPr>
              <a:t>Судебная практика</a:t>
            </a:r>
            <a:endParaRPr lang="ru-RU" b="1" dirty="0">
              <a:solidFill>
                <a:srgbClr val="000000"/>
              </a:solidFill>
            </a:endParaRP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1">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Text Box 3"/>
          <p:cNvSpPr txBox="1">
            <a:spLocks noChangeArrowheads="1"/>
          </p:cNvSpPr>
          <p:nvPr/>
        </p:nvSpPr>
        <p:spPr bwMode="auto">
          <a:xfrm>
            <a:off x="900113" y="1844675"/>
            <a:ext cx="7697787" cy="264795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7492" name="Прямоугольник 4"/>
          <p:cNvSpPr>
            <a:spLocks noChangeArrowheads="1"/>
          </p:cNvSpPr>
          <p:nvPr/>
        </p:nvSpPr>
        <p:spPr bwMode="auto">
          <a:xfrm>
            <a:off x="0" y="692150"/>
            <a:ext cx="9144000" cy="4710113"/>
          </a:xfrm>
          <a:prstGeom prst="rect">
            <a:avLst/>
          </a:prstGeom>
          <a:noFill/>
          <a:ln w="9525">
            <a:noFill/>
            <a:miter lim="800000"/>
            <a:headEnd/>
            <a:tailEnd/>
          </a:ln>
        </p:spPr>
        <p:txBody>
          <a:bodyPr>
            <a:spAutoFit/>
          </a:bodyPr>
          <a:lstStyle/>
          <a:p>
            <a:pPr indent="457200" algn="just"/>
            <a:r>
              <a:rPr lang="ru-RU" sz="1200" dirty="0"/>
              <a:t>Субъектами преступлений против военной службы могут быть граждане Российской Федерации, имеющие статус военнослужащего (ст. 1 и 2 Федерального закона РФ от 6 марта 1998 года "О статусе военнослужащих"). К ним относятся военнослужащие, несущие военную службу по призыву либо по контракту, а также граждане, пребывающие в запасе, во время прохождения ими военных сборов.</a:t>
            </a:r>
          </a:p>
          <a:p>
            <a:pPr indent="457200" algn="just"/>
            <a:endParaRPr lang="ru-RU" sz="1200" dirty="0"/>
          </a:p>
          <a:p>
            <a:pPr indent="457200" algn="just"/>
            <a:r>
              <a:rPr lang="ru-RU" sz="1200" dirty="0"/>
              <a:t>Началом военной службы для военнослужащих по призыву считается день убытия призванного из военного комиссариата субъекта Федерации к месту прохождения военной службы, для военнослужащих по контракту -день вступления в силу контракта о прохождении военной службы. Окончание военной службы - день исключения военнослужащего из списков личного состава воинской части.</a:t>
            </a:r>
          </a:p>
          <a:p>
            <a:pPr indent="457200" algn="just"/>
            <a:endParaRPr lang="ru-RU" sz="1200" dirty="0"/>
          </a:p>
          <a:p>
            <a:pPr indent="457200" algn="just"/>
            <a:r>
              <a:rPr lang="ru-RU" sz="1200" dirty="0"/>
              <a:t>Уголовная ответственность за уклонение гражданина от призыва на военную службу, а также за уклонение от прохождения альтернативной гражданской службы предусмотрена в ст. 328 </a:t>
            </a:r>
            <a:r>
              <a:rPr lang="ru-RU" sz="1200" dirty="0" smtClean="0"/>
              <a:t>УК РФ.</a:t>
            </a:r>
            <a:endParaRPr lang="ru-RU" sz="1200" dirty="0"/>
          </a:p>
          <a:p>
            <a:pPr indent="457200" algn="just"/>
            <a:endParaRPr lang="ru-RU" sz="1200" dirty="0"/>
          </a:p>
          <a:p>
            <a:pPr indent="457200" algn="just"/>
            <a:r>
              <a:rPr lang="ru-RU" sz="1200" dirty="0" err="1"/>
              <a:t>Невоеннослужащие</a:t>
            </a:r>
            <a:r>
              <a:rPr lang="ru-RU" sz="1200" dirty="0"/>
              <a:t> (в том числе гражданский персонал воинских частей и учреждений, учащиеся суворовских и нахимовских училищ, сотрудники органов внутренних дел и т.п.) не могут быть субъектами (исполнителями) преступлений против военной службы. В соответствии с ч. 4 ст. 34 </a:t>
            </a:r>
            <a:r>
              <a:rPr lang="ru-RU" sz="1200" dirty="0" smtClean="0"/>
              <a:t>УК РФ </a:t>
            </a:r>
            <a:r>
              <a:rPr lang="ru-RU" sz="1200" dirty="0"/>
              <a:t>они могут выступать в качестве организаторов, подстрекателей и пособников этих преступлений и нести уголовную ответственность по статьям главы 33 </a:t>
            </a:r>
            <a:r>
              <a:rPr lang="ru-RU" sz="1200" dirty="0" smtClean="0"/>
              <a:t>УК РФ </a:t>
            </a:r>
            <a:r>
              <a:rPr lang="ru-RU" sz="1200" dirty="0"/>
              <a:t>как соучастники.</a:t>
            </a:r>
          </a:p>
          <a:p>
            <a:pPr indent="457200" algn="just"/>
            <a:endParaRPr lang="ru-RU" sz="1200" dirty="0"/>
          </a:p>
          <a:p>
            <a:pPr indent="457200" algn="just"/>
            <a:r>
              <a:rPr lang="ru-RU" sz="1200" dirty="0"/>
              <a:t>По статьям главы 33 </a:t>
            </a:r>
            <a:r>
              <a:rPr lang="ru-RU" sz="1200" dirty="0" smtClean="0"/>
              <a:t>УК РФ </a:t>
            </a:r>
            <a:r>
              <a:rPr lang="ru-RU" sz="1200" dirty="0"/>
              <a:t>за преступления против установленного для них порядка прохождения службы, кроме военнослужащих, несут уголовную ответственность военные строители военно-строительных отрядов (частей) Министерства обороны и других министерств и ведомств Российской Федерации, призванные в эти отряды с зачетом времени работы в них в срок действительной военной службы.</a:t>
            </a:r>
          </a:p>
          <a:p>
            <a:pPr indent="457200" algn="just"/>
            <a:endParaRPr lang="ru-RU" sz="1200" dirty="0"/>
          </a:p>
          <a:p>
            <a:pPr indent="457200" algn="just"/>
            <a:r>
              <a:rPr lang="ru-RU" sz="1200" dirty="0"/>
              <a:t>Уголовная ответственность за преступления против военной службы, совершенные в военное время либо в боевой обстановке, определяется законодательством Российской Федерации военного времени (ч. 3 ст. 331 </a:t>
            </a:r>
            <a:r>
              <a:rPr lang="ru-RU" sz="1200" dirty="0" smtClean="0"/>
              <a:t>УК РФ).</a:t>
            </a:r>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400364712"/>
      </p:ext>
    </p:extLst>
  </p:cSld>
  <p:clrMapOvr>
    <a:masterClrMapping/>
  </p:clrMapOvr>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Text Box 3"/>
          <p:cNvSpPr txBox="1">
            <a:spLocks noChangeArrowheads="1"/>
          </p:cNvSpPr>
          <p:nvPr/>
        </p:nvSpPr>
        <p:spPr bwMode="auto">
          <a:xfrm>
            <a:off x="900113" y="1773238"/>
            <a:ext cx="7697787" cy="48387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8516" name="Rectangle 14"/>
          <p:cNvSpPr>
            <a:spLocks noChangeArrowheads="1"/>
          </p:cNvSpPr>
          <p:nvPr/>
        </p:nvSpPr>
        <p:spPr bwMode="auto">
          <a:xfrm>
            <a:off x="0" y="188913"/>
            <a:ext cx="8964613" cy="719137"/>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Преступления против военной службы, посягающие на установленный порядок </a:t>
            </a:r>
          </a:p>
          <a:p>
            <a:pPr algn="ctr" eaLnBrk="0" hangingPunct="0">
              <a:spcBef>
                <a:spcPct val="50000"/>
              </a:spcBef>
            </a:pPr>
            <a:r>
              <a:rPr lang="ru-RU" sz="1400" b="1" dirty="0"/>
              <a:t>подчиненности и уставных взаимоотношений военнослужащих (ст. </a:t>
            </a:r>
            <a:r>
              <a:rPr lang="ru-RU" sz="1400" b="1" dirty="0" smtClean="0"/>
              <a:t>332-336 УК РФ)</a:t>
            </a:r>
            <a:endParaRPr lang="ru-RU" sz="1400" b="1" dirty="0"/>
          </a:p>
        </p:txBody>
      </p:sp>
      <p:sp>
        <p:nvSpPr>
          <p:cNvPr id="448517" name="Прямоугольник 4"/>
          <p:cNvSpPr>
            <a:spLocks noChangeArrowheads="1"/>
          </p:cNvSpPr>
          <p:nvPr/>
        </p:nvSpPr>
        <p:spPr bwMode="auto">
          <a:xfrm>
            <a:off x="0" y="981075"/>
            <a:ext cx="9144000" cy="4493538"/>
          </a:xfrm>
          <a:prstGeom prst="rect">
            <a:avLst/>
          </a:prstGeom>
          <a:noFill/>
          <a:ln w="9525">
            <a:noFill/>
            <a:miter lim="800000"/>
            <a:headEnd/>
            <a:tailEnd/>
          </a:ln>
        </p:spPr>
        <p:txBody>
          <a:bodyPr>
            <a:spAutoFit/>
          </a:bodyPr>
          <a:lstStyle/>
          <a:p>
            <a:pPr indent="457200" algn="just"/>
            <a:r>
              <a:rPr lang="ru-RU" sz="1100" dirty="0"/>
              <a:t>В соответствии со ст. 332 </a:t>
            </a:r>
            <a:r>
              <a:rPr lang="ru-RU" sz="1100" dirty="0" smtClean="0"/>
              <a:t>УК РФ </a:t>
            </a:r>
            <a:r>
              <a:rPr lang="ru-RU" sz="1100" dirty="0"/>
              <a:t>преступлением признается умышленное неисполнение подчиненным приказа начальника, отданного в установленном порядке, причинившее существенный вред интересам службы. Неисполнение приказа по неосторожности может повлечь за собой уголовную ответственность, если оно повлекло тяжкие последствия.</a:t>
            </a:r>
          </a:p>
          <a:p>
            <a:pPr indent="457200" algn="just"/>
            <a:endParaRPr lang="ru-RU" sz="1100" dirty="0"/>
          </a:p>
          <a:p>
            <a:pPr indent="457200" algn="just"/>
            <a:r>
              <a:rPr lang="ru-RU" sz="1100" dirty="0"/>
              <a:t>Одним из принципов строительства Вооруженных Сил РФ, руководства ими и взаимоотношений между военнослужащими является единоначалие. Оно заключается в наделении командиров (начальников) всей полнотой распорядительной власти по отношению к подчиненным и возложении на них персональной ответственности перед государством за все стороны жизни и деятельности воинской части, подразделения и каждого военнослужащего.</a:t>
            </a:r>
          </a:p>
          <a:p>
            <a:pPr indent="457200" algn="just"/>
            <a:endParaRPr lang="ru-RU" sz="1100" dirty="0"/>
          </a:p>
          <a:p>
            <a:pPr indent="457200" algn="just"/>
            <a:r>
              <a:rPr lang="ru-RU" sz="1100" dirty="0"/>
              <a:t>Приказ, за неисполнение которого установлена уголовная ответственность, представляет собой распоряжение командира (начальника), обращенное к подчиненному и требующее обязательного выполнения определенных действий, соблюдения тех или иных правил или устанавливающее какой-либо порядок, положение. По форме приказ может отдаваться устно, письменно или по техническим средствам. Правом отдачи приказа наделены командиры (начальники) по службе и по воинскому званию.</a:t>
            </a:r>
          </a:p>
          <a:p>
            <a:pPr indent="457200" algn="just"/>
            <a:endParaRPr lang="ru-RU" sz="1100" dirty="0"/>
          </a:p>
          <a:p>
            <a:pPr indent="457200" algn="just"/>
            <a:r>
              <a:rPr lang="ru-RU" sz="1100" dirty="0"/>
              <a:t>В Законе о воинской обязанности и военной службе (ст. </a:t>
            </a:r>
            <a:r>
              <a:rPr lang="ru-RU" sz="1100" dirty="0" smtClean="0"/>
              <a:t>37) </a:t>
            </a:r>
            <a:r>
              <a:rPr lang="ru-RU" sz="1100" dirty="0"/>
              <a:t>закреплено требование, что военнослужащему не могут отдаваться приказы, не имеющие отношения к военной службе или направленные на нарушение закона. Командир несет ответственность за отданный приказ и его последствия, за соответствие приказа закону.</a:t>
            </a:r>
          </a:p>
          <a:p>
            <a:pPr indent="457200" algn="just"/>
            <a:endParaRPr lang="ru-RU" sz="1100" dirty="0"/>
          </a:p>
          <a:p>
            <a:pPr indent="457200" algn="just"/>
            <a:r>
              <a:rPr lang="ru-RU" sz="1100" dirty="0"/>
              <a:t>За неисполнение приказа, противоречащего закону или не относящегося к военной службе, подчиненный не несет ответственности. В то же время за умышленное совершение преступления по заведомо незаконному приказу он подлежит ответственности.</a:t>
            </a:r>
          </a:p>
          <a:p>
            <a:pPr indent="457200" algn="just"/>
            <a:endParaRPr lang="ru-RU" sz="1100" dirty="0"/>
          </a:p>
          <a:p>
            <a:pPr indent="457200" algn="just"/>
            <a:r>
              <a:rPr lang="ru-RU" sz="1100" dirty="0"/>
              <a:t>В ст. 333 </a:t>
            </a:r>
            <a:r>
              <a:rPr lang="ru-RU" sz="1100" dirty="0" smtClean="0"/>
              <a:t>УК РФ </a:t>
            </a:r>
            <a:r>
              <a:rPr lang="ru-RU" sz="1100" dirty="0"/>
              <a:t>установлена уголовная ответственность военнослужащих за сопротивление начальнику, а равно иному лицу, исполняющему возложенные на него обязанности военной службы (например, дежурному, дневальному по подразделению и др.), или принуждение его к нарушению этих обязанностей, сопряженное с насилием или угрозой его применения.</a:t>
            </a:r>
          </a:p>
          <a:p>
            <a:pPr indent="457200" algn="just"/>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150915109"/>
      </p:ext>
    </p:extLst>
  </p:cSld>
  <p:clrMapOvr>
    <a:masterClrMapping/>
  </p:clrMapOvr>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Text Box 3"/>
          <p:cNvSpPr txBox="1">
            <a:spLocks noChangeArrowheads="1"/>
          </p:cNvSpPr>
          <p:nvPr/>
        </p:nvSpPr>
        <p:spPr bwMode="auto">
          <a:xfrm>
            <a:off x="900113" y="1773238"/>
            <a:ext cx="7697787" cy="4838700"/>
          </a:xfrm>
          <a:prstGeom prst="rect">
            <a:avLst/>
          </a:prstGeom>
          <a:noFill/>
          <a:ln w="9525">
            <a:noFill/>
            <a:miter lim="800000"/>
            <a:headEnd/>
            <a:tailEnd/>
          </a:ln>
        </p:spPr>
        <p:txBody>
          <a:bodyPr/>
          <a:lstStyle/>
          <a:p>
            <a:pPr eaLnBrk="0" hangingPunct="0"/>
            <a:endParaRPr lang="ru-RU" sz="2400">
              <a:latin typeface="Arial Narrow" pitchFamily="34" charset="0"/>
            </a:endParaRPr>
          </a:p>
        </p:txBody>
      </p:sp>
      <p:sp>
        <p:nvSpPr>
          <p:cNvPr id="449540" name="Прямоугольник 4"/>
          <p:cNvSpPr>
            <a:spLocks noChangeArrowheads="1"/>
          </p:cNvSpPr>
          <p:nvPr/>
        </p:nvSpPr>
        <p:spPr bwMode="auto">
          <a:xfrm>
            <a:off x="0" y="115888"/>
            <a:ext cx="9144000" cy="5932393"/>
          </a:xfrm>
          <a:prstGeom prst="rect">
            <a:avLst/>
          </a:prstGeom>
          <a:noFill/>
          <a:ln w="9525">
            <a:noFill/>
            <a:miter lim="800000"/>
            <a:headEnd/>
            <a:tailEnd/>
          </a:ln>
        </p:spPr>
        <p:txBody>
          <a:bodyPr>
            <a:spAutoFit/>
          </a:bodyPr>
          <a:lstStyle/>
          <a:p>
            <a:pPr indent="457200" algn="just"/>
            <a:r>
              <a:rPr lang="ru-RU" sz="1050" dirty="0"/>
              <a:t>Сопротивление состоит в воспрепятствовании исполнению начальником или иным лицом возложенных на него обязанностей военной службы (например, сопротивление патрульному наряду при задержании военнослужащего, нарушающего общественный порядок в городе). Под принуждением понимаются действия, направленные на то, чтобы заставить, понудить начальника или иное лицо нарушить обязанности по военной службе (например, с применением насилия или угрозы заставить командира предоставить краткосрочный отпуск, освободить от выполнения тех или иных обязанностей по службе и т.п.). Для состава преступления необходимо, чтобы сопротивление или принуждение сопровождалось применением или угрозой применения насилия. При этом ст. </a:t>
            </a:r>
            <a:r>
              <a:rPr lang="ru-RU" sz="1050" dirty="0" smtClean="0"/>
              <a:t>333 УК РФ </a:t>
            </a:r>
            <a:r>
              <a:rPr lang="ru-RU" sz="1050" dirty="0"/>
              <a:t>охватывается насилие вплоть до причинения тяжкого вреда здоровью. Квалифицирующими признаками преступления признаются совершение деяния группой лиц, группой лиц по предварительному сговору или организованной группой, с применением оружия или с причинением тяжкого или средней тяжести вреда здоровью либо иных тяжких последствий.</a:t>
            </a:r>
          </a:p>
          <a:p>
            <a:pPr indent="457200" algn="just"/>
            <a:endParaRPr lang="ru-RU" sz="1050" dirty="0"/>
          </a:p>
          <a:p>
            <a:pPr indent="457200" algn="just"/>
            <a:r>
              <a:rPr lang="ru-RU" sz="1050" dirty="0"/>
              <a:t>Ответственность подчиненного за насильственные действия в отношении начальника без признаков сопротивления или принуждения предусмотрена в ст. 334 </a:t>
            </a:r>
            <a:r>
              <a:rPr lang="ru-RU" sz="1050" dirty="0" smtClean="0"/>
              <a:t>УК РФ. </a:t>
            </a:r>
            <a:r>
              <a:rPr lang="ru-RU" sz="1050" dirty="0"/>
              <a:t>С объективной стороны это преступление состоит в нанесении побоев или применении иного насилия к начальнику во время исполнения им обязанностей военной службы или в связи с исполнением этих обязанностей (например, насилие над начальником из мести за отказ в предоставлении отпуска, переводе в другую часть и т.п.).</a:t>
            </a:r>
          </a:p>
          <a:p>
            <a:pPr indent="457200" algn="just"/>
            <a:endParaRPr lang="ru-RU" sz="1050" dirty="0"/>
          </a:p>
          <a:p>
            <a:pPr indent="457200" algn="just"/>
            <a:r>
              <a:rPr lang="ru-RU" sz="1050" dirty="0"/>
              <a:t>Квалифицирующими признаками преступления также являются совершение деяния группой лиц, группой лиц по предварительному сговору или организованной группой, с применением оружия, с причинением тяжкого или средней тяжести вреда здоровью либо иных тяжких последствий.</a:t>
            </a:r>
          </a:p>
          <a:p>
            <a:pPr indent="457200" algn="just"/>
            <a:endParaRPr lang="ru-RU" sz="1050" dirty="0"/>
          </a:p>
          <a:p>
            <a:pPr indent="457200" algn="just"/>
            <a:r>
              <a:rPr lang="ru-RU" sz="1050" dirty="0"/>
              <a:t>Одним из опасных преступлений против военной службы является нарушение уставных правил взаимоотношений между военнослужащими при отсутствии между ними отношений подчиненности (ст. 335 </a:t>
            </a:r>
            <a:r>
              <a:rPr lang="ru-RU" sz="1050" dirty="0" smtClean="0"/>
              <a:t>УК РФ).</a:t>
            </a:r>
            <a:endParaRPr lang="ru-RU" sz="1050" dirty="0"/>
          </a:p>
          <a:p>
            <a:pPr indent="457200" algn="just"/>
            <a:endParaRPr lang="ru-RU" sz="1050" dirty="0"/>
          </a:p>
          <a:p>
            <a:pPr indent="457200" algn="just"/>
            <a:r>
              <a:rPr lang="ru-RU" sz="1050" dirty="0"/>
              <a:t>Под нарушением уставных правил взаимоотношений в ст. </a:t>
            </a:r>
            <a:r>
              <a:rPr lang="ru-RU" sz="1050" dirty="0" smtClean="0"/>
              <a:t>335 УК РФ </a:t>
            </a:r>
            <a:r>
              <a:rPr lang="ru-RU" sz="1050" dirty="0"/>
              <a:t>понимаются различные виды насилия одних военнослужащих над другими, унижение их чести и достоинства, издевательства над ними, совершаемые, как правило, в целях обеспечения себе облегченных условий службы, привилегированного положения в коллективе, подчинения своей воле сослуживцев, а также из других, в том числе хулиганских, побуждений. Субъектами преступления выступают военнослужащие, равные с потерпевшим по служебному положению и воинскому званию или старшие либо младшие по воинскому званию, но не состоящие в отношениях подчиненности.</a:t>
            </a:r>
          </a:p>
          <a:p>
            <a:pPr indent="457200" algn="just"/>
            <a:endParaRPr lang="ru-RU" sz="1050" dirty="0"/>
          </a:p>
          <a:p>
            <a:pPr indent="457200" algn="just"/>
            <a:r>
              <a:rPr lang="ru-RU" sz="1050" dirty="0"/>
              <a:t>В качестве квалифицирующих признаков преступления предусмотрены совершение деяния неоднократно, группой лиц, группой лиц по предварительному сговору или организованной группой, с применением оружия, с причинением средней тяжести вреда здоровью, а наступление тяжких последствий является особо квалифицирующим обстоятельством (ч. 2 и 3 ст. 335).</a:t>
            </a:r>
          </a:p>
          <a:p>
            <a:pPr indent="457200" algn="just"/>
            <a:endParaRPr lang="ru-RU" sz="1050" dirty="0"/>
          </a:p>
          <a:p>
            <a:pPr indent="457200" algn="just"/>
            <a:r>
              <a:rPr lang="ru-RU" sz="1050" dirty="0"/>
              <a:t>Статья 336 </a:t>
            </a:r>
            <a:r>
              <a:rPr lang="ru-RU" sz="1050" dirty="0" smtClean="0"/>
              <a:t>УК РФ </a:t>
            </a:r>
            <a:r>
              <a:rPr lang="ru-RU" sz="1050" dirty="0"/>
              <a:t>устанавливает ответственность за оскорбление одним военнослужащим другого при отсутствии между ними отношений подчиненности, а также подчиненным начальника либо начальником подчиненного, совершенное во время исполнения или в связи с исполнением обязанностей военной службы.</a:t>
            </a:r>
          </a:p>
          <a:p>
            <a:pPr indent="457200" algn="just"/>
            <a:endParaRPr lang="ru-RU" sz="11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9" name="Управляющая кнопка: возврат 8">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0408962"/>
      </p:ext>
    </p:extLst>
  </p:cSld>
  <p:clrMapOvr>
    <a:masterClrMapping/>
  </p:clrMapOvr>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Text Box 5"/>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0564" name="Rectangle 15"/>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Преступления, связанные с уклонением от военной службы (ст. </a:t>
            </a:r>
            <a:r>
              <a:rPr lang="ru-RU" sz="1600" b="1" dirty="0" smtClean="0"/>
              <a:t>337-339 УК РФ)</a:t>
            </a:r>
            <a:endParaRPr lang="ru-RU" sz="1600" b="1" dirty="0"/>
          </a:p>
        </p:txBody>
      </p:sp>
      <p:sp>
        <p:nvSpPr>
          <p:cNvPr id="450565" name="Прямоугольник 4"/>
          <p:cNvSpPr>
            <a:spLocks noChangeArrowheads="1"/>
          </p:cNvSpPr>
          <p:nvPr/>
        </p:nvSpPr>
        <p:spPr bwMode="auto">
          <a:xfrm>
            <a:off x="0" y="620713"/>
            <a:ext cx="9144000" cy="5339923"/>
          </a:xfrm>
          <a:prstGeom prst="rect">
            <a:avLst/>
          </a:prstGeom>
          <a:noFill/>
          <a:ln w="9525">
            <a:noFill/>
            <a:miter lim="800000"/>
            <a:headEnd/>
            <a:tailEnd/>
          </a:ln>
        </p:spPr>
        <p:txBody>
          <a:bodyPr>
            <a:spAutoFit/>
          </a:bodyPr>
          <a:lstStyle/>
          <a:p>
            <a:pPr indent="457200" algn="just"/>
            <a:r>
              <a:rPr lang="ru-RU" sz="1100" dirty="0"/>
              <a:t>Военнослужащие рядового и сержантского состава, проходящие военную службу по призыву, подлежат уголовной ответственности по ч. 1 ст. </a:t>
            </a:r>
            <a:r>
              <a:rPr lang="ru-RU" sz="1100" dirty="0" smtClean="0"/>
              <a:t>337 УК РФ </a:t>
            </a:r>
            <a:r>
              <a:rPr lang="ru-RU" sz="1100" dirty="0"/>
              <a:t>за самовольное оставление части либо места службы, а равно за неявку в срок без уважительных причин на службу при увольнении из части, при назначении, переводе, из командировки, отпуска или лечебного учреждения, продолжительностью свыше двух суток, но не более десяти суток. Если незаконное отсутствие в части продолжалось свыше десяти суток, но не более одного месяца или свыше одного месяца, к виновному применяется более строгое наказание (ч. 3 и 4 ст. </a:t>
            </a:r>
            <a:r>
              <a:rPr lang="ru-RU" sz="1100" dirty="0" smtClean="0"/>
              <a:t>337 УК РФ). </a:t>
            </a:r>
            <a:r>
              <a:rPr lang="ru-RU" sz="1100" dirty="0"/>
              <a:t>Повышенная ответственность устанавливается за самовольное оставление части военнослужащим, отбывающим наказание в дисциплинарной воинской части (ч. 2 ст. </a:t>
            </a:r>
            <a:r>
              <a:rPr lang="ru-RU" sz="1100" dirty="0" smtClean="0"/>
              <a:t>337 УК РФ).</a:t>
            </a:r>
            <a:endParaRPr lang="ru-RU" sz="1100" dirty="0"/>
          </a:p>
          <a:p>
            <a:pPr indent="457200" algn="just"/>
            <a:endParaRPr lang="ru-RU" sz="1100" dirty="0"/>
          </a:p>
          <a:p>
            <a:pPr indent="457200" algn="just"/>
            <a:r>
              <a:rPr lang="ru-RU" sz="1100" dirty="0"/>
              <a:t>Для военнослужащих, проходящих службу по контракту, преступлением признается самовольное оставление части или места службы, а равно неявка в срок без уважительных причин на службу продолжительностью свыше десяти суток до одного месяца и свыше одного месяца (ч. 3 и 4 ст. </a:t>
            </a:r>
            <a:r>
              <a:rPr lang="ru-RU" sz="1100" dirty="0" smtClean="0"/>
              <a:t>337 УК РФ).</a:t>
            </a:r>
            <a:endParaRPr lang="ru-RU" sz="1100" dirty="0"/>
          </a:p>
          <a:p>
            <a:pPr indent="457200" algn="just"/>
            <a:endParaRPr lang="ru-RU" sz="1100" dirty="0"/>
          </a:p>
          <a:p>
            <a:pPr indent="457200" algn="just"/>
            <a:r>
              <a:rPr lang="ru-RU" sz="1100" dirty="0"/>
              <a:t>Военнослужащий, впервые совершивший преступление, предусмотренное ст. 337 </a:t>
            </a:r>
            <a:r>
              <a:rPr lang="ru-RU" sz="1100" dirty="0" smtClean="0"/>
              <a:t>УК РФ, </a:t>
            </a:r>
            <a:r>
              <a:rPr lang="ru-RU" sz="1100" dirty="0"/>
              <a:t>может быть освобожден от уголовной ответственности, если самовольное оставление части явилось следствием стечения тяжелых обстоятельств (примечание к ст. </a:t>
            </a:r>
            <a:r>
              <a:rPr lang="ru-RU" sz="1100" dirty="0" smtClean="0"/>
              <a:t>337 УК РФ).</a:t>
            </a:r>
            <a:endParaRPr lang="ru-RU" sz="1100" dirty="0"/>
          </a:p>
          <a:p>
            <a:pPr indent="457200" algn="just"/>
            <a:endParaRPr lang="ru-RU" sz="1100" dirty="0"/>
          </a:p>
          <a:p>
            <a:pPr indent="457200" algn="just"/>
            <a:r>
              <a:rPr lang="ru-RU" sz="1100" dirty="0"/>
              <a:t>Под дезертирством в ч. 1 ст. 338 </a:t>
            </a:r>
            <a:r>
              <a:rPr lang="ru-RU" sz="1100" dirty="0" smtClean="0"/>
              <a:t>УК РФ </a:t>
            </a:r>
            <a:r>
              <a:rPr lang="ru-RU" sz="1100" dirty="0"/>
              <a:t>понимается самовольное оставление части или места службы с целью вовсе уклониться от прохождения военной службы, а равно неявка с той же целью на службу. При доказанности цели вовсе уклониться от военной службы дезертирство считается оконченным преступлением независимо от продолжительности неправомерного пребывания военнослужащего вне пределов воинской части. Субъектами дезертирства могут быть военнослужащие, проходящие военную службу как по призыву, так и по контракту.</a:t>
            </a:r>
          </a:p>
          <a:p>
            <a:pPr indent="457200" algn="just"/>
            <a:endParaRPr lang="ru-RU" sz="1100" dirty="0"/>
          </a:p>
          <a:p>
            <a:pPr indent="457200" algn="just"/>
            <a:r>
              <a:rPr lang="ru-RU" sz="1100" dirty="0"/>
              <a:t>Квалифицирующими признаками дезертирства считается совершение преступления с оружием, вверенным по службе, группой лиц по предварительному сговору или организованной группой (ч. 2 ст. </a:t>
            </a:r>
            <a:r>
              <a:rPr lang="ru-RU" sz="1100" dirty="0" smtClean="0"/>
              <a:t>338 УК РФ).</a:t>
            </a:r>
            <a:endParaRPr lang="ru-RU" sz="1100" dirty="0"/>
          </a:p>
          <a:p>
            <a:pPr indent="457200" algn="just"/>
            <a:endParaRPr lang="ru-RU" sz="1100" dirty="0"/>
          </a:p>
          <a:p>
            <a:pPr indent="457200" algn="just"/>
            <a:r>
              <a:rPr lang="ru-RU" sz="1100" dirty="0"/>
              <a:t>Примечание к ст. </a:t>
            </a:r>
            <a:r>
              <a:rPr lang="ru-RU" sz="1100" dirty="0" smtClean="0"/>
              <a:t>338 УК РФ </a:t>
            </a:r>
            <a:r>
              <a:rPr lang="ru-RU" sz="1100" dirty="0"/>
              <a:t>допускает возможность освобождения от уголовной ответственности военнослужащего, впервые совершившего дезертирство без квалифицирующих признаков вследствие стечения тяжелых обстоятельств</a:t>
            </a:r>
            <a:r>
              <a:rPr lang="ru-RU" sz="1100" dirty="0" smtClean="0"/>
              <a:t>.</a:t>
            </a:r>
            <a:endParaRPr lang="ru-RU" sz="1100" dirty="0"/>
          </a:p>
          <a:p>
            <a:pPr indent="457200" algn="just"/>
            <a:r>
              <a:rPr lang="ru-RU" sz="1100" dirty="0"/>
              <a:t>Ответственность военнослужащего за уклонение от военной службы путем симуляции болезни, членовредительства, подлога документов или иного обмана предусмотрена в ст. 339 </a:t>
            </a:r>
            <a:r>
              <a:rPr lang="ru-RU" sz="1100" dirty="0" smtClean="0"/>
              <a:t>УК РФ. </a:t>
            </a:r>
            <a:r>
              <a:rPr lang="ru-RU" sz="1100" dirty="0"/>
              <a:t>Преступление может быть совершено с целью временного или полного освобождения от исполнения обязанностей военной службы. Субъектами преступления могут быть военнослужащие по призыву и по контракту.</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690838598"/>
      </p:ext>
    </p:extLst>
  </p:cSld>
  <p:clrMapOvr>
    <a:masterClrMapping/>
  </p:clrMapOvr>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ext Box 5"/>
          <p:cNvSpPr txBox="1">
            <a:spLocks noChangeArrowheads="1"/>
          </p:cNvSpPr>
          <p:nvPr/>
        </p:nvSpPr>
        <p:spPr bwMode="auto">
          <a:xfrm>
            <a:off x="900113" y="1916113"/>
            <a:ext cx="7697787" cy="264795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1588"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Преступления против порядка несения специальных служб (ст. </a:t>
            </a:r>
            <a:r>
              <a:rPr lang="ru-RU" sz="1600" b="1" dirty="0" smtClean="0"/>
              <a:t>340-344 УК РФ)</a:t>
            </a:r>
            <a:endParaRPr lang="ru-RU" sz="1600" b="1" dirty="0"/>
          </a:p>
        </p:txBody>
      </p:sp>
      <p:sp>
        <p:nvSpPr>
          <p:cNvPr id="451589" name="Прямоугольник 4"/>
          <p:cNvSpPr>
            <a:spLocks noChangeArrowheads="1"/>
          </p:cNvSpPr>
          <p:nvPr/>
        </p:nvSpPr>
        <p:spPr bwMode="auto">
          <a:xfrm>
            <a:off x="0" y="620713"/>
            <a:ext cx="9144000" cy="5170646"/>
          </a:xfrm>
          <a:prstGeom prst="rect">
            <a:avLst/>
          </a:prstGeom>
          <a:noFill/>
          <a:ln w="9525">
            <a:noFill/>
            <a:miter lim="800000"/>
            <a:headEnd/>
            <a:tailEnd/>
          </a:ln>
        </p:spPr>
        <p:txBody>
          <a:bodyPr>
            <a:spAutoFit/>
          </a:bodyPr>
          <a:lstStyle/>
          <a:p>
            <a:pPr indent="457200" algn="just"/>
            <a:r>
              <a:rPr lang="ru-RU" sz="1100" dirty="0"/>
              <a:t>Боевое дежурство - специальный вид военной службы, организуемой в войсках, основной задачей которого является своевременное обнаружение и отражение внезапного нападения на Российскую Федерацию, защита и обеспечение ее безопасности. Оно является выполнением боевой задачи, осуществляется дежурными силами и средствами, назначенными от воинских частей и подразделений видов Вооруженных Сил и родов войск и регламентируется воинскими уставами и другими нормативными актами. В Военно-Морском Флоте боевое дежурство называется боевой службой, является высшей формой поддержания боевой готовности сил флота в мирное время.</a:t>
            </a:r>
          </a:p>
          <a:p>
            <a:pPr indent="457200" algn="just"/>
            <a:endParaRPr lang="ru-RU" sz="1100" dirty="0"/>
          </a:p>
          <a:p>
            <a:pPr indent="457200" algn="just"/>
            <a:r>
              <a:rPr lang="ru-RU" sz="1100" dirty="0"/>
              <a:t>Нарушение правил несения боевого дежурства (ст. 340 </a:t>
            </a:r>
            <a:r>
              <a:rPr lang="ru-RU" sz="1100" dirty="0" smtClean="0"/>
              <a:t>УК РФ) </a:t>
            </a:r>
            <a:r>
              <a:rPr lang="ru-RU" sz="1100" dirty="0"/>
              <a:t>представляет собой невыполнение или ненадлежащее выполнение обязанностей, обеспечивающих осуществление поставленной задачи. Оно проявляется в уходе с территории дежурного подразделения, употреблении во время дежурства спиртных напитков или наркотиков, порче или выводе из строя вооружения, боевой техники или специального оборудования, произвольном включении или выключении аппаратуры и т.п. Преступлением признается нарушение, которое повлекло или могло повлечь причинение вреда интересам безопасности государства (ч. 1 ст. </a:t>
            </a:r>
            <a:r>
              <a:rPr lang="ru-RU" sz="1100" dirty="0" smtClean="0"/>
              <a:t>340 УК РФ).</a:t>
            </a:r>
            <a:endParaRPr lang="ru-RU" sz="1100" dirty="0"/>
          </a:p>
          <a:p>
            <a:pPr indent="457200" algn="just"/>
            <a:endParaRPr lang="ru-RU" sz="1100" dirty="0"/>
          </a:p>
          <a:p>
            <a:pPr indent="457200" algn="just"/>
            <a:r>
              <a:rPr lang="ru-RU" sz="1100" dirty="0"/>
              <a:t>Субъектами преступления могут быть военнослужащие по призыву или по контракту, входящие в состав дежурного подразделения (расчета, экипажа, поста).</a:t>
            </a:r>
          </a:p>
          <a:p>
            <a:pPr indent="457200" algn="just"/>
            <a:endParaRPr lang="ru-RU" sz="1100" dirty="0"/>
          </a:p>
          <a:p>
            <a:pPr indent="457200" algn="just"/>
            <a:r>
              <a:rPr lang="ru-RU" sz="1100" dirty="0"/>
              <a:t>Квалифицирующим признаком преступления является наступление тяжких последствий (ч. 2 ст. </a:t>
            </a:r>
            <a:r>
              <a:rPr lang="ru-RU" sz="1100" dirty="0" smtClean="0"/>
              <a:t>340 УК РФ). </a:t>
            </a:r>
            <a:r>
              <a:rPr lang="ru-RU" sz="1100" dirty="0"/>
              <a:t>В этом случае уголовная ответственность может наступать и при совершении преступления по неосторожности (ч. 3 ст. </a:t>
            </a:r>
            <a:r>
              <a:rPr lang="ru-RU" sz="1100" dirty="0" smtClean="0"/>
              <a:t>340 УК РФ).</a:t>
            </a:r>
            <a:endParaRPr lang="ru-RU" sz="1100" dirty="0"/>
          </a:p>
          <a:p>
            <a:pPr indent="457200" algn="just"/>
            <a:endParaRPr lang="ru-RU" sz="1100" dirty="0"/>
          </a:p>
          <a:p>
            <a:pPr indent="457200" algn="just"/>
            <a:r>
              <a:rPr lang="ru-RU" sz="1100" dirty="0"/>
              <a:t>Статья 341 </a:t>
            </a:r>
            <a:r>
              <a:rPr lang="ru-RU" sz="1100" dirty="0" smtClean="0"/>
              <a:t>УК РФ </a:t>
            </a:r>
            <a:r>
              <a:rPr lang="ru-RU" sz="1100" dirty="0"/>
              <a:t>устанавливает ответственность за нарушение правил несения пограничной службы лицом, входящим в состав пограничного наряда или исполняющим иные обязанности пограничной службы, если это деяние повлекло или могло повлечь причинение вреда интересам безопасности государства.</a:t>
            </a:r>
          </a:p>
          <a:p>
            <a:pPr indent="457200" algn="just"/>
            <a:endParaRPr lang="ru-RU" sz="1100" dirty="0"/>
          </a:p>
          <a:p>
            <a:pPr indent="457200" algn="just"/>
            <a:r>
              <a:rPr lang="ru-RU" sz="1100" dirty="0"/>
              <a:t>Порядок несения пограничной службы регламентируется Законом РФ "О государственной границе" и другими нормативными актами. Субъектами преступления могут быть военнослужащие, несущие службу в составе пограничного наряда или выполняющие иные обязанности по охране государственной границы (например, операторы технических средств связи, командиры подразделений и т.п</a:t>
            </a:r>
            <a:r>
              <a:rPr lang="ru-RU" sz="1100" dirty="0" smtClean="0"/>
              <a:t>.).</a:t>
            </a:r>
            <a:endParaRPr lang="ru-RU" sz="1100" dirty="0"/>
          </a:p>
          <a:p>
            <a:pPr indent="457200" algn="just"/>
            <a:r>
              <a:rPr lang="ru-RU" sz="1100" dirty="0"/>
              <a:t>Наступление тяжких последствий при умышленном нарушении правил несения пограничной службы признается квалифицирующим обстоятельством преступления (ч. 2 ст. </a:t>
            </a:r>
            <a:r>
              <a:rPr lang="ru-RU" sz="1100" dirty="0" smtClean="0"/>
              <a:t>341 УК РФ). </a:t>
            </a:r>
            <a:r>
              <a:rPr lang="ru-RU" sz="1100" dirty="0"/>
              <a:t>При наступлении тяжких последствий нарушение правил несения пограничной службы по неосторожности также образует состав преступления (ч. 3 ст. </a:t>
            </a:r>
            <a:r>
              <a:rPr lang="ru-RU" sz="1100" dirty="0" smtClean="0"/>
              <a:t>341 УК РФ).</a:t>
            </a:r>
            <a:endParaRPr lang="ru-RU" sz="11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991491243"/>
      </p:ext>
    </p:extLst>
  </p:cSld>
  <p:clrMapOvr>
    <a:masterClrMapping/>
  </p:clrMapOvr>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1" name="Text Box 5"/>
          <p:cNvSpPr txBox="1">
            <a:spLocks noChangeArrowheads="1"/>
          </p:cNvSpPr>
          <p:nvPr/>
        </p:nvSpPr>
        <p:spPr bwMode="auto">
          <a:xfrm>
            <a:off x="900113" y="1916113"/>
            <a:ext cx="7697787" cy="264795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2612" name="Прямоугольник 4"/>
          <p:cNvSpPr>
            <a:spLocks noChangeArrowheads="1"/>
          </p:cNvSpPr>
          <p:nvPr/>
        </p:nvSpPr>
        <p:spPr bwMode="auto">
          <a:xfrm>
            <a:off x="0" y="0"/>
            <a:ext cx="9144000" cy="4832092"/>
          </a:xfrm>
          <a:prstGeom prst="rect">
            <a:avLst/>
          </a:prstGeom>
          <a:noFill/>
          <a:ln w="9525">
            <a:noFill/>
            <a:miter lim="800000"/>
            <a:headEnd/>
            <a:tailEnd/>
          </a:ln>
        </p:spPr>
        <p:txBody>
          <a:bodyPr>
            <a:spAutoFit/>
          </a:bodyPr>
          <a:lstStyle/>
          <a:p>
            <a:pPr indent="457200" algn="just"/>
            <a:r>
              <a:rPr lang="ru-RU" sz="1100" dirty="0"/>
              <a:t>Караульная служба в Вооруженных Силах РФ предназначена для надежной охраны и обороны боевых знамен, хранилищ с вооружением, военной техникой, другими материальными средствами и иных военных и государственных объектов, а также для охраны лиц, содержащихся на гауптвахте и в дисциплинарной воинской части. Правила несения караульной службы определены в Уставе гарнизонной и караульной служб Вооруженных Сил РФ. К караульной службе приравнивается вахтенная служба на кораблях Военно-Морского Флота, регламентируемая Корабельным уставом ВМФ.</a:t>
            </a:r>
          </a:p>
          <a:p>
            <a:pPr indent="457200" algn="just"/>
            <a:endParaRPr lang="ru-RU" sz="1100" dirty="0"/>
          </a:p>
          <a:p>
            <a:pPr indent="457200" algn="just"/>
            <a:r>
              <a:rPr lang="ru-RU" sz="1100" dirty="0"/>
              <a:t>Уголовная ответственность за нарушение уставных правил караульной (вахтенной) службы наступает по ст. 342 </a:t>
            </a:r>
            <a:r>
              <a:rPr lang="ru-RU" sz="1100" dirty="0" smtClean="0"/>
              <a:t>УК РФ. </a:t>
            </a:r>
            <a:r>
              <a:rPr lang="ru-RU" sz="1100" dirty="0"/>
              <a:t>Нарушения уставных правил могут быть совершены активными действиями (самовольный уход с поста, хищение из охраняемого объекта, повреждение военной техники, находящейся под охраной, и т.п.), а также путем бездействия (непринятие мер для предотвращения нападения на объект охраны и др.).</a:t>
            </a:r>
          </a:p>
          <a:p>
            <a:pPr indent="457200" algn="just"/>
            <a:endParaRPr lang="ru-RU" sz="1100" dirty="0"/>
          </a:p>
          <a:p>
            <a:pPr indent="457200" algn="just"/>
            <a:r>
              <a:rPr lang="ru-RU" sz="1100" dirty="0"/>
              <a:t>Преступлением признается нарушение уставных правил караульной (вахтенной) службы, если это деяние повлекло причинение вреда охраняемым караулом (вахтой) объектам (ч. 1 ст. </a:t>
            </a:r>
            <a:r>
              <a:rPr lang="ru-RU" sz="1100" dirty="0" smtClean="0"/>
              <a:t>342 УК РФ). </a:t>
            </a:r>
            <a:r>
              <a:rPr lang="ru-RU" sz="1100" dirty="0"/>
              <a:t>Если результатом умышленного нарушения уставных правил караульной службы явилось наступление тяжких последствий, содеянное подпадает под признаки ч. 2 ст. </a:t>
            </a:r>
            <a:r>
              <a:rPr lang="ru-RU" sz="1100" dirty="0" smtClean="0"/>
              <a:t>342 УК РФ.</a:t>
            </a:r>
            <a:endParaRPr lang="ru-RU" sz="1100" dirty="0"/>
          </a:p>
          <a:p>
            <a:pPr indent="457200" algn="just"/>
            <a:endParaRPr lang="ru-RU" sz="1100" dirty="0"/>
          </a:p>
          <a:p>
            <a:pPr indent="457200" algn="just"/>
            <a:r>
              <a:rPr lang="ru-RU" sz="1100" dirty="0"/>
              <a:t>С субъективной стороны нарушения уставных Правил караульной (вахтенной) службы, квалифицируемые ч. 1 и 2 ст. </a:t>
            </a:r>
            <a:r>
              <a:rPr lang="ru-RU" sz="1100" dirty="0" smtClean="0"/>
              <a:t>342 УК РФ, </a:t>
            </a:r>
            <a:r>
              <a:rPr lang="ru-RU" sz="1100" dirty="0"/>
              <a:t>совершаются умышленно, ч. 3 этой статьи - по неосторожности. Однако нарушение, совершенное по неосторожности, образует преступление только в случаях наступления тяжких последствий.</a:t>
            </a:r>
          </a:p>
          <a:p>
            <a:pPr indent="457200" algn="just"/>
            <a:endParaRPr lang="ru-RU" sz="1100" dirty="0"/>
          </a:p>
          <a:p>
            <a:pPr indent="457200" algn="just"/>
            <a:r>
              <a:rPr lang="ru-RU" sz="1100" dirty="0"/>
              <a:t>Субъектами рассматриваемого преступления могут быть военнослужащие, входящие в состав караула.</a:t>
            </a:r>
          </a:p>
          <a:p>
            <a:pPr indent="457200" algn="just"/>
            <a:endParaRPr lang="ru-RU" sz="1100" dirty="0"/>
          </a:p>
          <a:p>
            <a:pPr indent="457200" algn="just"/>
            <a:r>
              <a:rPr lang="ru-RU" sz="1100" dirty="0"/>
              <a:t>Статья 343 </a:t>
            </a:r>
            <a:r>
              <a:rPr lang="ru-RU" sz="1100" dirty="0" smtClean="0"/>
              <a:t>УК РФ </a:t>
            </a:r>
            <a:r>
              <a:rPr lang="ru-RU" sz="1100" dirty="0"/>
              <a:t>устанавливает ответственность военнослужащих внутренних войск МВД РФ за нарушение правил несения службы по охране общественного порядка и обеспечению общественной безопасности.</a:t>
            </a:r>
          </a:p>
          <a:p>
            <a:pPr indent="457200" algn="just"/>
            <a:endParaRPr lang="ru-RU" sz="1100" dirty="0"/>
          </a:p>
          <a:p>
            <a:pPr indent="457200" algn="just"/>
            <a:r>
              <a:rPr lang="ru-RU" sz="1100" dirty="0"/>
              <a:t>На специальные моторизованные воинские части и воинские части оперативного назначения внутренних войск МВД РФ возлагается задача участия совместно с органами внутренних дел в охране общественного порядка и обеспечении общественной безопасности. Эту задачу выполняют войсковые наряды, выделяемые соответствующим командованием. Права и обязанности военнослужащих, выделенных для несения службы, определены Законом о внутренних войсках МВД РФ и в Уставе внутренних войск.</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87860092"/>
      </p:ext>
    </p:extLst>
  </p:cSld>
  <p:clrMapOvr>
    <a:masterClrMapping/>
  </p:clrMapOvr>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Text Box 5"/>
          <p:cNvSpPr txBox="1">
            <a:spLocks noChangeArrowheads="1"/>
          </p:cNvSpPr>
          <p:nvPr/>
        </p:nvSpPr>
        <p:spPr bwMode="auto">
          <a:xfrm>
            <a:off x="900113" y="1916113"/>
            <a:ext cx="7697787" cy="264795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3636" name="Прямоугольник 4"/>
          <p:cNvSpPr>
            <a:spLocks noChangeArrowheads="1"/>
          </p:cNvSpPr>
          <p:nvPr/>
        </p:nvSpPr>
        <p:spPr bwMode="auto">
          <a:xfrm>
            <a:off x="0" y="0"/>
            <a:ext cx="9144000" cy="4524375"/>
          </a:xfrm>
          <a:prstGeom prst="rect">
            <a:avLst/>
          </a:prstGeom>
          <a:noFill/>
          <a:ln w="9525">
            <a:noFill/>
            <a:miter lim="800000"/>
            <a:headEnd/>
            <a:tailEnd/>
          </a:ln>
        </p:spPr>
        <p:txBody>
          <a:bodyPr>
            <a:spAutoFit/>
          </a:bodyPr>
          <a:lstStyle/>
          <a:p>
            <a:pPr indent="457200" algn="just"/>
            <a:r>
              <a:rPr lang="ru-RU" sz="1200" dirty="0"/>
              <a:t>Преступлением признается невыполнение лицом, входящим в состав войскового наряда, возложенных обязанностей, которое привело к грубым нарушениям общественного порядка и общественной безопасности в той или иной местности, сопряженным с ущемлением конституционных прав и свобод граждан, применением к ним различных видов насилия. Нарушения правил несения службы могут выразиться также в противоправных действиях военнослужащих, несущих эту службу, унижающих честь и достоинство граждан, необоснованном их задержании, незаконном применении физической силы, специальных средств и оружия. Состав преступления по ч. 1 ст. </a:t>
            </a:r>
            <a:r>
              <a:rPr lang="ru-RU" sz="1200" dirty="0" smtClean="0"/>
              <a:t>343 УК РФ </a:t>
            </a:r>
            <a:r>
              <a:rPr lang="ru-RU" sz="1200" dirty="0"/>
              <a:t>налицо, если нарушением правил несения службы причинен вред правам и законным интересам граждан. Если деяние повлекло тяжкие последствия, оно подлежит квалификации по ч. 2 ст. </a:t>
            </a:r>
            <a:r>
              <a:rPr lang="ru-RU" sz="1200" dirty="0" smtClean="0"/>
              <a:t>343 УК РФ. </a:t>
            </a:r>
            <a:r>
              <a:rPr lang="ru-RU" sz="1200" dirty="0"/>
              <a:t>При этом убийство или причинение тяжкого вреда здоровью потерпевшего следует дополнительно квалифицировать по соответствующей статье главы 16 </a:t>
            </a:r>
            <a:r>
              <a:rPr lang="ru-RU" sz="1200" dirty="0" smtClean="0"/>
              <a:t>УК РФ.</a:t>
            </a:r>
            <a:endParaRPr lang="ru-RU" sz="1200" dirty="0"/>
          </a:p>
          <a:p>
            <a:pPr indent="457200" algn="just"/>
            <a:endParaRPr lang="ru-RU" sz="1200" dirty="0"/>
          </a:p>
          <a:p>
            <a:pPr indent="457200" algn="just"/>
            <a:r>
              <a:rPr lang="ru-RU" sz="1200" dirty="0"/>
              <a:t>Субъектами рассматриваемого преступления могут быть только военнослужащие, входящие в состав войскового наряда по охране общественного порядка и обеспечению общественной безопасности. С субъективной стороны преступление совершается умышленно.</a:t>
            </a:r>
          </a:p>
          <a:p>
            <a:pPr indent="457200" algn="just"/>
            <a:endParaRPr lang="ru-RU" sz="1200" dirty="0"/>
          </a:p>
          <a:p>
            <a:pPr indent="457200" algn="just"/>
            <a:r>
              <a:rPr lang="ru-RU" sz="1200" dirty="0"/>
              <a:t>Внутренняя служба предназначена для поддержания в воинской части внутреннего порядка и воинской дисциплины, она осуществляется суточным нарядом воинской части (кроме караула и вахты). Патрулирование в гарнизоне организуется для поддержания порядка и контроля за соблюдением воинской дисциплины военнослужащими на улицах и в других общественных местах, на железнодорожных станциях, в аэропортах, а также в прилегающих к гарнизону населенных пунктах. Для несения службы назначаются гарнизонные патрули.</a:t>
            </a:r>
          </a:p>
          <a:p>
            <a:pPr indent="457200" algn="just"/>
            <a:endParaRPr lang="ru-RU" sz="1200" dirty="0"/>
          </a:p>
          <a:p>
            <a:pPr indent="457200" algn="just"/>
            <a:r>
              <a:rPr lang="ru-RU" sz="1200" dirty="0"/>
              <a:t>Нарушения уставных правил несения внутренней службы и патрулирования в гарнизоне признаются преступлением, если эти нарушения повлекли за собой тяжкие последствия (ст. 344 </a:t>
            </a:r>
            <a:r>
              <a:rPr lang="ru-RU" sz="1200" dirty="0" smtClean="0"/>
              <a:t>УК РФ). </a:t>
            </a:r>
            <a:r>
              <a:rPr lang="ru-RU" sz="1200" dirty="0"/>
              <a:t>Субъектами преступления могут быть военнослужащие, входящие в состав суточного наряда (дежурный и дневальный по роте, дежурный по автопарку и т.п.) или назначенные для патрулирования в гарнизоне.</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79798583"/>
      </p:ext>
    </p:extLst>
  </p:cSld>
  <p:clrMapOvr>
    <a:masterClrMapping/>
  </p:clrMapOvr>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Text Box 5"/>
          <p:cNvSpPr txBox="1">
            <a:spLocks noChangeArrowheads="1"/>
          </p:cNvSpPr>
          <p:nvPr/>
        </p:nvSpPr>
        <p:spPr bwMode="auto">
          <a:xfrm>
            <a:off x="900113" y="1916113"/>
            <a:ext cx="7697787" cy="264795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4660" name="Прямоугольник 4"/>
          <p:cNvSpPr>
            <a:spLocks noChangeArrowheads="1"/>
          </p:cNvSpPr>
          <p:nvPr/>
        </p:nvSpPr>
        <p:spPr bwMode="auto">
          <a:xfrm>
            <a:off x="0" y="692150"/>
            <a:ext cx="9144000" cy="5448300"/>
          </a:xfrm>
          <a:prstGeom prst="rect">
            <a:avLst/>
          </a:prstGeom>
          <a:noFill/>
          <a:ln w="9525">
            <a:noFill/>
            <a:miter lim="800000"/>
            <a:headEnd/>
            <a:tailEnd/>
          </a:ln>
        </p:spPr>
        <p:txBody>
          <a:bodyPr>
            <a:spAutoFit/>
          </a:bodyPr>
          <a:lstStyle/>
          <a:p>
            <a:pPr indent="457200" algn="just"/>
            <a:r>
              <a:rPr lang="ru-RU" sz="1200" dirty="0"/>
              <a:t>Статья 345 </a:t>
            </a:r>
            <a:r>
              <a:rPr lang="ru-RU" sz="1200" dirty="0" smtClean="0"/>
              <a:t>УК РФ </a:t>
            </a:r>
            <a:r>
              <a:rPr lang="ru-RU" sz="1200" dirty="0"/>
              <a:t>предусматривает ответственность за оставление погибающего военного корабля командиром корабля, не исполнившим до конца своих служебных обязанностей, а равно лицом из состава команды корабля без надлежащего на то распоряжения командира. Порядок действий командира и команды корабля при обстоятельствах, угрожающих гибелью корабля регламентируется Корабельным уставом ВМФ. Преступление считается оконченным с момента оставления погибающего военного корабля. Для состава преступления необходимо однако наличие у командира реальной возможности для выполнения предписываемых ему действий в сложившейся ситуации.</a:t>
            </a:r>
          </a:p>
          <a:p>
            <a:pPr indent="457200" algn="just"/>
            <a:endParaRPr lang="ru-RU" sz="1200" dirty="0"/>
          </a:p>
          <a:p>
            <a:pPr indent="457200" algn="just"/>
            <a:r>
              <a:rPr lang="ru-RU" sz="1200" dirty="0"/>
              <a:t>Преступление умышленное, субъектами преступления могут быть командир корабля и военнослужащие из состава команды корабля.</a:t>
            </a:r>
          </a:p>
          <a:p>
            <a:pPr indent="457200" algn="just"/>
            <a:endParaRPr lang="ru-RU" sz="1200" dirty="0"/>
          </a:p>
          <a:p>
            <a:pPr indent="457200" algn="just"/>
            <a:r>
              <a:rPr lang="ru-RU" sz="1200" dirty="0"/>
              <a:t>Преступлением против военной службы признается умышленное или по неосторожности уничтожение или повреждение оружия, боеприпасов или предметов военной техники. Ответственность военнослужащих за подобные действия в отношении другого военного имущества должна наступать по ст. 167 или 168 </a:t>
            </a:r>
            <a:r>
              <a:rPr lang="ru-RU" sz="1200" dirty="0" smtClean="0"/>
              <a:t>УК РФ.</a:t>
            </a:r>
            <a:endParaRPr lang="ru-RU" sz="1200" dirty="0"/>
          </a:p>
          <a:p>
            <a:pPr indent="457200" algn="just"/>
            <a:endParaRPr lang="ru-RU" sz="1200" dirty="0"/>
          </a:p>
          <a:p>
            <a:pPr indent="457200" algn="just"/>
            <a:r>
              <a:rPr lang="ru-RU" sz="1200" dirty="0"/>
              <a:t>Ответственность за умышленное уничтожение или повреждение оружия, боеприпасов или предметов военной техники предусмотрена ст. 346. Деяние, повлекшее за собой тяжкие последствия, образует квалифицированный вид преступления (ч. 2 ст. </a:t>
            </a:r>
            <a:r>
              <a:rPr lang="ru-RU" sz="1200" dirty="0" smtClean="0"/>
              <a:t>346 УК РФ). </a:t>
            </a:r>
            <a:r>
              <a:rPr lang="ru-RU" sz="1200" dirty="0"/>
              <a:t>Уничтожение или повреждение указанных предметов военного имущества по неосторожности образует состав преступления лишь при наступлении тяжких последствий (ст. 347 </a:t>
            </a:r>
            <a:r>
              <a:rPr lang="ru-RU" sz="1200" dirty="0" smtClean="0"/>
              <a:t>УК РФ).</a:t>
            </a:r>
            <a:endParaRPr lang="ru-RU" sz="1200" dirty="0"/>
          </a:p>
          <a:p>
            <a:pPr indent="457200" algn="just"/>
            <a:endParaRPr lang="ru-RU" sz="1200" dirty="0"/>
          </a:p>
          <a:p>
            <a:pPr indent="457200" algn="just"/>
            <a:r>
              <a:rPr lang="ru-RU" sz="1200" dirty="0"/>
              <a:t>Самостоятельным видом преступления является утрата военнослужащим вверенных ему для служебного пользования оружия, боеприпасов или предметов военной техники. Под утратой понимается выход указанных предметов из-под контроля военнослужащего, которому они были доверены для служебного пользования. Она может состоять, например, в похищении предметов, уничтожении их из мести владельцу или из иных побуждений. Как утрату следует признать и случаи, когда военнослужащий оставляет предметы без присмотра в ненадлежащем месте, в результате чего лишается их. Утрата должна быть следствием нарушения военнослужащим установленных правил сбережения оружия, боеприпасов и предметов военной техники.</a:t>
            </a:r>
          </a:p>
          <a:p>
            <a:pPr indent="457200" algn="just"/>
            <a:endParaRPr lang="ru-RU" sz="1200" dirty="0"/>
          </a:p>
          <a:p>
            <a:pPr indent="457200" algn="just"/>
            <a:r>
              <a:rPr lang="ru-RU" sz="1200" dirty="0"/>
              <a:t>Преступление совершается по неосторожности, при этом нарушение правил сбережения предметов преступления может быть умышленным.</a:t>
            </a:r>
          </a:p>
        </p:txBody>
      </p:sp>
      <p:sp>
        <p:nvSpPr>
          <p:cNvPr id="454661"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Преступления против порядка сбережения военного имущества (ст. </a:t>
            </a:r>
            <a:r>
              <a:rPr lang="ru-RU" sz="1400" b="1" dirty="0" smtClean="0"/>
              <a:t>345-348 УК РФ)</a:t>
            </a:r>
            <a:endParaRPr lang="ru-RU" sz="1400" b="1"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608399803"/>
      </p:ext>
    </p:extLst>
  </p:cSld>
  <p:clrMapOvr>
    <a:masterClrMapping/>
  </p:clrMapOvr>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3" name="Text Box 5"/>
          <p:cNvSpPr txBox="1">
            <a:spLocks noChangeArrowheads="1"/>
          </p:cNvSpPr>
          <p:nvPr/>
        </p:nvSpPr>
        <p:spPr bwMode="auto">
          <a:xfrm>
            <a:off x="900113" y="1916113"/>
            <a:ext cx="7697787" cy="264795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5684" name="Прямоугольник 4"/>
          <p:cNvSpPr>
            <a:spLocks noChangeArrowheads="1"/>
          </p:cNvSpPr>
          <p:nvPr/>
        </p:nvSpPr>
        <p:spPr bwMode="auto">
          <a:xfrm>
            <a:off x="0" y="620713"/>
            <a:ext cx="9144000" cy="5632450"/>
          </a:xfrm>
          <a:prstGeom prst="rect">
            <a:avLst/>
          </a:prstGeom>
          <a:noFill/>
          <a:ln w="9525">
            <a:noFill/>
            <a:miter lim="800000"/>
            <a:headEnd/>
            <a:tailEnd/>
          </a:ln>
        </p:spPr>
        <p:txBody>
          <a:bodyPr>
            <a:spAutoFit/>
          </a:bodyPr>
          <a:lstStyle/>
          <a:p>
            <a:pPr indent="457200" algn="just"/>
            <a:r>
              <a:rPr lang="ru-RU" sz="1200" dirty="0"/>
              <a:t>Преступление, предусмотренное ст. 349 </a:t>
            </a:r>
            <a:r>
              <a:rPr lang="ru-RU" sz="1200" dirty="0" smtClean="0"/>
              <a:t>УК РФ, </a:t>
            </a:r>
            <a:r>
              <a:rPr lang="ru-RU" sz="1200" dirty="0"/>
              <a:t>состоит в нарушении военнослужащим правил обращения с оружием, боеприпасами, радиоактивными материалами, взрывчатыми или иными веществами и предметами, находящимися в войсках, представляющими повышенную опасность для окружающих. К иным веществам и предметам могут быть отнесены, например, отравляющие вещества, емкости из-под отравляющих или радиоактивных веществ и т.п. Для состава преступления необходимо наступление указанных в диспозиции статьи последствий, а также наличие причинной связи между нарушением и наступившими последствиями.</a:t>
            </a:r>
          </a:p>
          <a:p>
            <a:pPr indent="457200" algn="just"/>
            <a:endParaRPr lang="ru-RU" sz="1200" dirty="0"/>
          </a:p>
          <a:p>
            <a:pPr indent="457200" algn="just"/>
            <a:r>
              <a:rPr lang="ru-RU" sz="1200" dirty="0"/>
              <a:t>В ч. 1 ст. </a:t>
            </a:r>
            <a:r>
              <a:rPr lang="ru-RU" sz="1200" dirty="0" smtClean="0"/>
              <a:t>349 УК РФ </a:t>
            </a:r>
            <a:r>
              <a:rPr lang="ru-RU" sz="1200" dirty="0"/>
              <a:t>говорится о нарушении правил обращения с перечисленными в ней предметами, повлекшем по неосторожности причинение тяжкого или средней тяжести вреда здоровью человека, уничтожение военной техники либо иные тяжкие последствия. Причинение по неосторожности смерти одному человеку является квалифицирующим обстоятельством (ч. 2 ст. </a:t>
            </a:r>
            <a:r>
              <a:rPr lang="ru-RU" sz="1200" dirty="0" smtClean="0"/>
              <a:t>349 УК РФ), </a:t>
            </a:r>
            <a:r>
              <a:rPr lang="ru-RU" sz="1200" dirty="0"/>
              <a:t>а наступление по неосторожности смерти двух и более лиц - особо квалифицирующим обстоятельством (ч. 3 ст. </a:t>
            </a:r>
            <a:r>
              <a:rPr lang="ru-RU" sz="1200" dirty="0" smtClean="0"/>
              <a:t>349 УК РФ).</a:t>
            </a:r>
            <a:endParaRPr lang="ru-RU" sz="1200" dirty="0"/>
          </a:p>
          <a:p>
            <a:pPr indent="457200" algn="just"/>
            <a:endParaRPr lang="ru-RU" sz="1200" dirty="0"/>
          </a:p>
          <a:p>
            <a:pPr indent="457200" algn="just"/>
            <a:r>
              <a:rPr lang="ru-RU" sz="1200" dirty="0"/>
              <a:t>Правила обращения с оружием, боеприпасами и другими предметами и веществами, представляющими повышенную опасность для окружающих, находящимися в войсках, содержатся в воинских уставах и других нормативных правовых актах.</a:t>
            </a:r>
          </a:p>
          <a:p>
            <a:pPr indent="457200" algn="just"/>
            <a:endParaRPr lang="ru-RU" sz="1200" dirty="0"/>
          </a:p>
          <a:p>
            <a:pPr indent="457200" algn="just"/>
            <a:r>
              <a:rPr lang="ru-RU" sz="1200" dirty="0"/>
              <a:t>С субъективной стороны преступление совершается по неосторожности, хотя нарушения правил обращения с указанными предметами и веществами могут совершаться и умышленно. Субъектами преступления могут быть военнослужащие, имеющие по службе отношение к этим предметам и веществам.</a:t>
            </a:r>
          </a:p>
          <a:p>
            <a:pPr indent="457200" algn="just"/>
            <a:endParaRPr lang="ru-RU" sz="1200" dirty="0"/>
          </a:p>
          <a:p>
            <a:pPr indent="457200" algn="just"/>
            <a:r>
              <a:rPr lang="ru-RU" sz="1200" dirty="0"/>
              <a:t>Статья 350 </a:t>
            </a:r>
            <a:r>
              <a:rPr lang="ru-RU" sz="1200" dirty="0" smtClean="0"/>
              <a:t>УК РФ </a:t>
            </a:r>
            <a:r>
              <a:rPr lang="ru-RU" sz="1200" dirty="0"/>
              <a:t>предусматривает ответственность за нарушение правил вождения или эксплуатации боевой, специальной или транспортной машины, повлекшее причинение вреда жизни или здоровью человека. К боевым, специальным и транспортным машинам относятся находящиеся на вооружении войск самодвижущиеся сухопутные технические средства: автомобили, танки, боевые машины пехоты, ракетные и артиллерийские установки, бронетранспортеры, мотоциклы и т.п., которые служат средством передвижения или являются несущими на себе боевую технику, вооружение, специальные устройства.</a:t>
            </a:r>
          </a:p>
          <a:p>
            <a:pPr indent="457200" algn="just"/>
            <a:endParaRPr lang="ru-RU" sz="1200" dirty="0"/>
          </a:p>
          <a:p>
            <a:pPr indent="457200" algn="just"/>
            <a:r>
              <a:rPr lang="ru-RU" sz="1200" dirty="0"/>
              <a:t>Субъектами преступления могут быть военнослужащие, управляющие машинами, а также старшие машин, начальники, дежурные по контрольно-пропускному пункту.</a:t>
            </a:r>
          </a:p>
          <a:p>
            <a:pPr indent="457200" algn="just"/>
            <a:endParaRPr lang="ru-RU" sz="1200" dirty="0"/>
          </a:p>
        </p:txBody>
      </p:sp>
      <p:sp>
        <p:nvSpPr>
          <p:cNvPr id="455685"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Преступления против порядка обращения с оружием и военной техникой (ст. </a:t>
            </a:r>
            <a:r>
              <a:rPr lang="ru-RU" sz="1400" b="1" dirty="0" smtClean="0"/>
              <a:t>349-352 УК РФ)</a:t>
            </a:r>
            <a:endParaRPr lang="ru-RU" sz="1400" b="1"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066850262"/>
      </p:ext>
    </p:extLst>
  </p:cSld>
  <p:clrMapOvr>
    <a:masterClrMapping/>
  </p:clrMapOvr>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Text Box 5"/>
          <p:cNvSpPr txBox="1">
            <a:spLocks noChangeArrowheads="1"/>
          </p:cNvSpPr>
          <p:nvPr/>
        </p:nvSpPr>
        <p:spPr bwMode="auto">
          <a:xfrm>
            <a:off x="900113" y="1916113"/>
            <a:ext cx="7697787" cy="2647950"/>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6708" name="Прямоугольник 4"/>
          <p:cNvSpPr>
            <a:spLocks noChangeArrowheads="1"/>
          </p:cNvSpPr>
          <p:nvPr/>
        </p:nvSpPr>
        <p:spPr bwMode="auto">
          <a:xfrm>
            <a:off x="0" y="260350"/>
            <a:ext cx="9144000" cy="4524375"/>
          </a:xfrm>
          <a:prstGeom prst="rect">
            <a:avLst/>
          </a:prstGeom>
          <a:noFill/>
          <a:ln w="9525">
            <a:noFill/>
            <a:miter lim="800000"/>
            <a:headEnd/>
            <a:tailEnd/>
          </a:ln>
        </p:spPr>
        <p:txBody>
          <a:bodyPr>
            <a:spAutoFit/>
          </a:bodyPr>
          <a:lstStyle/>
          <a:p>
            <a:pPr indent="457200" algn="just"/>
            <a:r>
              <a:rPr lang="ru-RU" sz="1200" dirty="0"/>
              <a:t>Нарушение, повлекшее по неосторожности причинение тяжкого или средней тяжести вреда здоровью, подлежит квалификации по ч. 1 ст. 350 </a:t>
            </a:r>
            <a:r>
              <a:rPr lang="ru-RU" sz="1200" dirty="0" smtClean="0"/>
              <a:t>УК РФ, </a:t>
            </a:r>
            <a:r>
              <a:rPr lang="ru-RU" sz="1200" dirty="0"/>
              <a:t>смерть одного человека - по ч. 2, а смерть двух или более лиц - по ч. 3 этой статьи.</a:t>
            </a:r>
          </a:p>
          <a:p>
            <a:pPr indent="457200" algn="just"/>
            <a:endParaRPr lang="ru-RU" sz="1200" dirty="0"/>
          </a:p>
          <a:p>
            <a:pPr indent="457200" algn="just"/>
            <a:r>
              <a:rPr lang="ru-RU" sz="1200" dirty="0"/>
              <a:t>Преступление совершается по неосторожности.</a:t>
            </a:r>
          </a:p>
          <a:p>
            <a:pPr indent="457200" algn="just"/>
            <a:endParaRPr lang="ru-RU" sz="1200" dirty="0"/>
          </a:p>
          <a:p>
            <a:pPr indent="457200" algn="just"/>
            <a:r>
              <a:rPr lang="ru-RU" sz="1200" dirty="0"/>
              <a:t>Ответственность за нарушение правил полетов или подготовки к ним либо иных правил эксплуатации военных летательных аппаратов установлена в ст. 351 </a:t>
            </a:r>
            <a:r>
              <a:rPr lang="ru-RU" sz="1200" dirty="0" smtClean="0"/>
              <a:t>УК РФ. </a:t>
            </a:r>
            <a:r>
              <a:rPr lang="ru-RU" sz="1200" dirty="0"/>
              <a:t>Преступлением признается нарушение соответствующих правил, повлекшее по неосторожности смерть человека либо иные тяжкие последствия.</a:t>
            </a:r>
          </a:p>
          <a:p>
            <a:pPr indent="457200" algn="just"/>
            <a:endParaRPr lang="ru-RU" sz="1200" dirty="0"/>
          </a:p>
          <a:p>
            <a:pPr indent="457200" algn="just"/>
            <a:r>
              <a:rPr lang="ru-RU" sz="1200" dirty="0"/>
              <a:t>К ответственности по ст. </a:t>
            </a:r>
            <a:r>
              <a:rPr lang="ru-RU" sz="1200" dirty="0" smtClean="0"/>
              <a:t>351 УК РФ </a:t>
            </a:r>
            <a:r>
              <a:rPr lang="ru-RU" sz="1200" dirty="0"/>
              <a:t>могут быть привлечены военнослужащие, на которых возложены обязанности по осуществлению полета, подготовке к полетам либо по эксплуатации летательного аппарата (командир экипажа, пилот, штурман, техники, руководитель полетов и др.).</a:t>
            </a:r>
          </a:p>
          <a:p>
            <a:pPr indent="457200" algn="just"/>
            <a:endParaRPr lang="ru-RU" sz="1200" dirty="0"/>
          </a:p>
          <a:p>
            <a:pPr indent="457200" algn="just"/>
            <a:r>
              <a:rPr lang="ru-RU" sz="1200" dirty="0"/>
              <a:t>В качестве самостоятельного преступления в ст. 352 </a:t>
            </a:r>
            <a:r>
              <a:rPr lang="ru-RU" sz="1200" dirty="0" smtClean="0"/>
              <a:t>УК РФ </a:t>
            </a:r>
            <a:r>
              <a:rPr lang="ru-RU" sz="1200" dirty="0"/>
              <a:t>предусмотрено нарушение правил вождения или эксплуатации военных кораблей, повлекшее по неосторожности смерть человека либо иные тяжкие последствия.</a:t>
            </a:r>
          </a:p>
          <a:p>
            <a:pPr indent="457200" algn="just"/>
            <a:endParaRPr lang="ru-RU" sz="1200" dirty="0"/>
          </a:p>
          <a:p>
            <a:pPr indent="457200" algn="just"/>
            <a:r>
              <a:rPr lang="ru-RU" sz="1200" dirty="0"/>
              <a:t>Преступление состоит в различных отступлениях от установленных правил по управлению движущимся плавательным средством (определение курса и скорости движения, осуществление маневров в различных ситуациях и т.п.). Сюда относится невыполнение или ненадлежащее выполнение требований по техническому обслуживанию корабля, его боевых частей, проведению специальных мероприятий (десантирование, минирование, ведение боевых стрельб и т.п.).</a:t>
            </a:r>
          </a:p>
          <a:p>
            <a:pPr indent="457200" algn="just"/>
            <a:endParaRPr lang="ru-RU" sz="1200" dirty="0"/>
          </a:p>
          <a:p>
            <a:pPr indent="457200" algn="just"/>
            <a:r>
              <a:rPr lang="ru-RU" sz="1200" dirty="0"/>
              <a:t>Субъектами преступления могут быть командир корабля, лица из состава команды корабля или иных служб, на которых возложены обязанности по вождению корабля или его эксплуатации.</a:t>
            </a:r>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военной службы</a:t>
            </a: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47855232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66563" name="Text Box 2"/>
          <p:cNvSpPr txBox="1">
            <a:spLocks noChangeArrowheads="1"/>
          </p:cNvSpPr>
          <p:nvPr/>
        </p:nvSpPr>
        <p:spPr bwMode="auto">
          <a:xfrm>
            <a:off x="251520" y="1196753"/>
            <a:ext cx="8496943" cy="5121498"/>
          </a:xfrm>
          <a:prstGeom prst="rect">
            <a:avLst/>
          </a:prstGeom>
          <a:noFill/>
          <a:ln w="9525">
            <a:noFill/>
            <a:miter lim="800000"/>
            <a:headEnd/>
            <a:tailEnd/>
          </a:ln>
          <a:effectLst/>
        </p:spPr>
        <p:txBody>
          <a:bodyPr/>
          <a:lstStyle/>
          <a:p>
            <a:pPr eaLnBrk="0" hangingPunct="0">
              <a:spcBef>
                <a:spcPct val="50000"/>
              </a:spcBef>
            </a:pPr>
            <a:endParaRPr lang="ru-RU" sz="2000" dirty="0" smtClean="0">
              <a:latin typeface="Times New Roman" pitchFamily="18" charset="0"/>
              <a:cs typeface="Times New Roman" pitchFamily="18" charset="0"/>
            </a:endParaRPr>
          </a:p>
          <a:p>
            <a:pPr eaLnBrk="0" hangingPunct="0">
              <a:spcBef>
                <a:spcPct val="50000"/>
              </a:spcBef>
            </a:pPr>
            <a:r>
              <a:rPr lang="ru-RU" dirty="0" smtClean="0">
                <a:ea typeface="Tahoma" pitchFamily="34" charset="0"/>
                <a:cs typeface="Tahoma" pitchFamily="34" charset="0"/>
              </a:rPr>
              <a:t>1. Уголовное право. Общая часть: учеб. для бакалавров / И.Я. </a:t>
            </a:r>
            <a:r>
              <a:rPr lang="ru-RU" dirty="0" err="1" smtClean="0">
                <a:ea typeface="Tahoma" pitchFamily="34" charset="0"/>
                <a:cs typeface="Tahoma" pitchFamily="34" charset="0"/>
              </a:rPr>
              <a:t>Козаченко</a:t>
            </a:r>
            <a:r>
              <a:rPr lang="ru-RU" dirty="0" smtClean="0">
                <a:ea typeface="Tahoma" pitchFamily="34" charset="0"/>
                <a:cs typeface="Tahoma" pitchFamily="34" charset="0"/>
              </a:rPr>
              <a:t>, Г.П. Новоселов. – </a:t>
            </a:r>
            <a:r>
              <a:rPr lang="ru-RU" dirty="0" err="1" smtClean="0">
                <a:ea typeface="Tahoma" pitchFamily="34" charset="0"/>
                <a:cs typeface="Tahoma" pitchFamily="34" charset="0"/>
              </a:rPr>
              <a:t>М.:Издательство</a:t>
            </a:r>
            <a:r>
              <a:rPr lang="ru-RU" dirty="0" smtClean="0">
                <a:ea typeface="Tahoma" pitchFamily="34" charset="0"/>
                <a:cs typeface="Tahoma" pitchFamily="34" charset="0"/>
              </a:rPr>
              <a:t> </a:t>
            </a:r>
            <a:r>
              <a:rPr lang="ru-RU" dirty="0" err="1" smtClean="0">
                <a:ea typeface="Tahoma" pitchFamily="34" charset="0"/>
                <a:cs typeface="Tahoma" pitchFamily="34" charset="0"/>
              </a:rPr>
              <a:t>Юрайт</a:t>
            </a:r>
            <a:r>
              <a:rPr lang="ru-RU" dirty="0" smtClean="0">
                <a:ea typeface="Tahoma" pitchFamily="34" charset="0"/>
                <a:cs typeface="Tahoma" pitchFamily="34" charset="0"/>
              </a:rPr>
              <a:t>, 2015. – 497 с. </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Анисимова И.А. Уголовно-правовое значение преступного вреда: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 И.А. Анисимова – Томск, 2008.</a:t>
            </a:r>
          </a:p>
          <a:p>
            <a:endParaRPr lang="ru-RU" dirty="0" smtClean="0">
              <a:ea typeface="Tahoma" pitchFamily="34" charset="0"/>
              <a:cs typeface="Tahoma" pitchFamily="34" charset="0"/>
            </a:endParaRPr>
          </a:p>
          <a:p>
            <a:r>
              <a:rPr lang="ru-RU" dirty="0" smtClean="0">
                <a:ea typeface="Tahoma" pitchFamily="34" charset="0"/>
                <a:cs typeface="Tahoma" pitchFamily="34" charset="0"/>
              </a:rPr>
              <a:t>3. </a:t>
            </a:r>
            <a:r>
              <a:rPr lang="ru-RU" dirty="0" err="1" smtClean="0">
                <a:ea typeface="Tahoma" pitchFamily="34" charset="0"/>
                <a:cs typeface="Tahoma" pitchFamily="34" charset="0"/>
              </a:rPr>
              <a:t>Акоев</a:t>
            </a:r>
            <a:r>
              <a:rPr lang="ru-RU" dirty="0" smtClean="0">
                <a:ea typeface="Tahoma" pitchFamily="34" charset="0"/>
                <a:cs typeface="Tahoma" pitchFamily="34" charset="0"/>
              </a:rPr>
              <a:t> К.Л., Кауфман М.А. Объективная сторона преступления (факультативные признаки) / К.Л. </a:t>
            </a:r>
            <a:r>
              <a:rPr lang="ru-RU" dirty="0" err="1" smtClean="0">
                <a:ea typeface="Tahoma" pitchFamily="34" charset="0"/>
                <a:cs typeface="Tahoma" pitchFamily="34" charset="0"/>
              </a:rPr>
              <a:t>Акоев</a:t>
            </a:r>
            <a:r>
              <a:rPr lang="ru-RU" dirty="0" smtClean="0">
                <a:ea typeface="Tahoma" pitchFamily="34" charset="0"/>
                <a:cs typeface="Tahoma" pitchFamily="34" charset="0"/>
              </a:rPr>
              <a:t>, М.А.Кауфман – М., 1995.</a:t>
            </a:r>
          </a:p>
          <a:p>
            <a:endParaRPr lang="ru-RU" dirty="0" smtClean="0">
              <a:ea typeface="Tahoma" pitchFamily="34" charset="0"/>
              <a:cs typeface="Tahoma" pitchFamily="34" charset="0"/>
            </a:endParaRPr>
          </a:p>
          <a:p>
            <a:r>
              <a:rPr lang="ru-RU" dirty="0" smtClean="0">
                <a:ea typeface="Tahoma" pitchFamily="34" charset="0"/>
                <a:cs typeface="Tahoma" pitchFamily="34" charset="0"/>
              </a:rPr>
              <a:t>4. </a:t>
            </a:r>
            <a:r>
              <a:rPr lang="ru-RU" dirty="0" err="1" smtClean="0">
                <a:ea typeface="Tahoma" pitchFamily="34" charset="0"/>
                <a:cs typeface="Tahoma" pitchFamily="34" charset="0"/>
              </a:rPr>
              <a:t>Землюков</a:t>
            </a:r>
            <a:r>
              <a:rPr lang="ru-RU" dirty="0" smtClean="0">
                <a:ea typeface="Tahoma" pitchFamily="34" charset="0"/>
                <a:cs typeface="Tahoma" pitchFamily="34" charset="0"/>
              </a:rPr>
              <a:t> С.В. Уголовно-правовые проблемы преступного вреда / </a:t>
            </a:r>
            <a:r>
              <a:rPr lang="ru-RU" dirty="0" err="1" smtClean="0">
                <a:ea typeface="Tahoma" pitchFamily="34" charset="0"/>
                <a:cs typeface="Tahoma" pitchFamily="34" charset="0"/>
              </a:rPr>
              <a:t>С.В.Землюков</a:t>
            </a:r>
            <a:r>
              <a:rPr lang="ru-RU" dirty="0" smtClean="0">
                <a:ea typeface="Tahoma" pitchFamily="34" charset="0"/>
                <a:cs typeface="Tahoma" pitchFamily="34" charset="0"/>
              </a:rPr>
              <a:t>  – Новосибирск, 1991.</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Малинин В.Б., Парфенов А.Ф. Объективная сторона преступления / В.Б.Малинин, А.Ф.Парфенов  – СПб., 2004.</a:t>
            </a: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eaLnBrk="0" hangingPunct="0">
              <a:spcBef>
                <a:spcPct val="50000"/>
              </a:spcBef>
            </a:pPr>
            <a:endParaRPr lang="ru-RU" sz="2000" dirty="0" smtClean="0">
              <a:latin typeface="Times New Roman" pitchFamily="18" charset="0"/>
              <a:cs typeface="Times New Roman" pitchFamily="18" charset="0"/>
            </a:endParaRPr>
          </a:p>
          <a:p>
            <a:pPr eaLnBrk="0" hangingPunct="0">
              <a:spcBef>
                <a:spcPct val="50000"/>
              </a:spcBef>
            </a:pPr>
            <a:endParaRPr lang="ru-RU" sz="2000" dirty="0">
              <a:latin typeface="Times New Roman" pitchFamily="18" charset="0"/>
              <a:cs typeface="Times New Roman" pitchFamily="18" charset="0"/>
            </a:endParaRPr>
          </a:p>
        </p:txBody>
      </p:sp>
      <p:sp>
        <p:nvSpPr>
          <p:cNvPr id="66564" name="Rectangle 19"/>
          <p:cNvSpPr>
            <a:spLocks noChangeArrowheads="1"/>
          </p:cNvSpPr>
          <p:nvPr/>
        </p:nvSpPr>
        <p:spPr bwMode="auto">
          <a:xfrm>
            <a:off x="900113" y="548681"/>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Список литературы</a:t>
            </a:r>
          </a:p>
          <a:p>
            <a:pPr algn="ctr"/>
            <a:endParaRPr lang="ru-RU" sz="1400" b="1">
              <a:latin typeface="Arial" charset="0"/>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900113" y="1844675"/>
            <a:ext cx="7697787" cy="3582988"/>
          </a:xfrm>
          <a:prstGeom prst="rect">
            <a:avLst/>
          </a:prstGeom>
          <a:noFill/>
          <a:ln w="9525">
            <a:noFill/>
            <a:miter lim="800000"/>
            <a:headEnd/>
            <a:tailEnd/>
          </a:ln>
        </p:spPr>
        <p:txBody>
          <a:bodyPr/>
          <a:lstStyle/>
          <a:p>
            <a:pPr eaLnBrk="0" hangingPunct="0">
              <a:spcBef>
                <a:spcPct val="50000"/>
              </a:spcBef>
            </a:pPr>
            <a:endParaRPr lang="ru-RU" sz="2400">
              <a:latin typeface="Times New Roman" pitchFamily="18" charset="0"/>
            </a:endParaRPr>
          </a:p>
        </p:txBody>
      </p:sp>
      <p:sp>
        <p:nvSpPr>
          <p:cNvPr id="457732"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a:t>Преступления против мира и безопасности человечества</a:t>
            </a:r>
          </a:p>
        </p:txBody>
      </p:sp>
      <p:sp>
        <p:nvSpPr>
          <p:cNvPr id="457733" name="Прямоугольник 4"/>
          <p:cNvSpPr>
            <a:spLocks noChangeArrowheads="1"/>
          </p:cNvSpPr>
          <p:nvPr/>
        </p:nvSpPr>
        <p:spPr bwMode="auto">
          <a:xfrm>
            <a:off x="0" y="1028700"/>
            <a:ext cx="9144000" cy="5078313"/>
          </a:xfrm>
          <a:prstGeom prst="rect">
            <a:avLst/>
          </a:prstGeom>
          <a:noFill/>
          <a:ln w="9525">
            <a:noFill/>
            <a:miter lim="800000"/>
            <a:headEnd/>
            <a:tailEnd/>
          </a:ln>
        </p:spPr>
        <p:txBody>
          <a:bodyPr>
            <a:spAutoFit/>
          </a:bodyPr>
          <a:lstStyle/>
          <a:p>
            <a:r>
              <a:rPr lang="ru-RU" dirty="0">
                <a:hlinkClick r:id="rId2" action="ppaction://hlinksldjump"/>
              </a:rPr>
              <a:t>Планирование, подготовка, развязывание или ведение агрессивной войны (ст. </a:t>
            </a:r>
            <a:r>
              <a:rPr lang="ru-RU" dirty="0" smtClean="0">
                <a:hlinkClick r:id="rId2" action="ppaction://hlinksldjump"/>
              </a:rPr>
              <a:t>353 УК РФ)</a:t>
            </a:r>
            <a:endParaRPr lang="ru-RU" dirty="0"/>
          </a:p>
          <a:p>
            <a:endParaRPr lang="ru-RU" dirty="0"/>
          </a:p>
          <a:p>
            <a:r>
              <a:rPr lang="ru-RU" dirty="0">
                <a:hlinkClick r:id="rId3" action="ppaction://hlinksldjump"/>
              </a:rPr>
              <a:t>Публичные призывы к развязыванию агрессивной войны (ст. </a:t>
            </a:r>
            <a:r>
              <a:rPr lang="ru-RU" dirty="0" smtClean="0">
                <a:hlinkClick r:id="rId3" action="ppaction://hlinksldjump"/>
              </a:rPr>
              <a:t>354 УК РФ)</a:t>
            </a:r>
            <a:endParaRPr lang="ru-RU" dirty="0"/>
          </a:p>
          <a:p>
            <a:endParaRPr lang="ru-RU" dirty="0"/>
          </a:p>
          <a:p>
            <a:r>
              <a:rPr lang="ru-RU" dirty="0" smtClean="0">
                <a:hlinkClick r:id="rId4" action="ppaction://hlinksldjump"/>
              </a:rPr>
              <a:t>Разработка, производство, накопление, приобретение или сбыт оружия массового поражения (ст</a:t>
            </a:r>
            <a:r>
              <a:rPr lang="ru-RU" dirty="0">
                <a:hlinkClick r:id="rId4" action="ppaction://hlinksldjump"/>
              </a:rPr>
              <a:t>. </a:t>
            </a:r>
            <a:r>
              <a:rPr lang="ru-RU" dirty="0" smtClean="0">
                <a:hlinkClick r:id="rId4" action="ppaction://hlinksldjump"/>
              </a:rPr>
              <a:t>355 УК РФ)</a:t>
            </a:r>
            <a:endParaRPr lang="ru-RU" dirty="0"/>
          </a:p>
          <a:p>
            <a:endParaRPr lang="ru-RU" dirty="0"/>
          </a:p>
          <a:p>
            <a:r>
              <a:rPr lang="ru-RU" dirty="0">
                <a:hlinkClick r:id="rId5" action="ppaction://hlinksldjump"/>
              </a:rPr>
              <a:t>Применение запрещенных средств и методов ведения войны (ст. </a:t>
            </a:r>
            <a:r>
              <a:rPr lang="ru-RU" dirty="0" smtClean="0">
                <a:hlinkClick r:id="rId5" action="ppaction://hlinksldjump"/>
              </a:rPr>
              <a:t>356 УК РФ)</a:t>
            </a:r>
            <a:endParaRPr lang="ru-RU" dirty="0"/>
          </a:p>
          <a:p>
            <a:endParaRPr lang="ru-RU" dirty="0"/>
          </a:p>
          <a:p>
            <a:r>
              <a:rPr lang="ru-RU" dirty="0">
                <a:hlinkClick r:id="rId6" action="ppaction://hlinksldjump"/>
              </a:rPr>
              <a:t>Геноцид (ст. </a:t>
            </a:r>
            <a:r>
              <a:rPr lang="ru-RU" dirty="0" smtClean="0">
                <a:hlinkClick r:id="rId6" action="ppaction://hlinksldjump"/>
              </a:rPr>
              <a:t>357 УК РФ)</a:t>
            </a:r>
            <a:endParaRPr lang="ru-RU" dirty="0"/>
          </a:p>
          <a:p>
            <a:endParaRPr lang="ru-RU" dirty="0"/>
          </a:p>
          <a:p>
            <a:r>
              <a:rPr lang="ru-RU" dirty="0">
                <a:hlinkClick r:id="rId7" action="ppaction://hlinksldjump"/>
              </a:rPr>
              <a:t>Экоцид (ст. </a:t>
            </a:r>
            <a:r>
              <a:rPr lang="ru-RU" dirty="0" smtClean="0">
                <a:hlinkClick r:id="rId7" action="ppaction://hlinksldjump"/>
              </a:rPr>
              <a:t>358 УК РФ)</a:t>
            </a:r>
            <a:endParaRPr lang="ru-RU" dirty="0"/>
          </a:p>
          <a:p>
            <a:endParaRPr lang="ru-RU" dirty="0"/>
          </a:p>
          <a:p>
            <a:r>
              <a:rPr lang="ru-RU" dirty="0">
                <a:hlinkClick r:id="rId8" action="ppaction://hlinksldjump"/>
              </a:rPr>
              <a:t>Наемничество (ст. </a:t>
            </a:r>
            <a:r>
              <a:rPr lang="ru-RU" dirty="0" smtClean="0">
                <a:hlinkClick r:id="rId8" action="ppaction://hlinksldjump"/>
              </a:rPr>
              <a:t>359 УК РФ)</a:t>
            </a:r>
            <a:endParaRPr lang="ru-RU" dirty="0"/>
          </a:p>
          <a:p>
            <a:endParaRPr lang="ru-RU" dirty="0"/>
          </a:p>
          <a:p>
            <a:r>
              <a:rPr lang="ru-RU" dirty="0">
                <a:hlinkClick r:id="rId9" action="ppaction://hlinksldjump"/>
              </a:rPr>
              <a:t>Нападение на лиц или учреждения, которые пользуются международной защитой (ст. </a:t>
            </a:r>
            <a:r>
              <a:rPr lang="ru-RU" dirty="0" smtClean="0">
                <a:hlinkClick r:id="rId9" action="ppaction://hlinksldjump"/>
              </a:rPr>
              <a:t>360 УК РФ)</a:t>
            </a:r>
            <a:endParaRPr lang="ru-RU"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10"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Особенная часть</a:t>
            </a:r>
          </a:p>
        </p:txBody>
      </p:sp>
      <p:sp>
        <p:nvSpPr>
          <p:cNvPr id="10" name="Управляющая кнопка: возврат 9">
            <a:hlinkClick r:id="rId11"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289414624"/>
      </p:ext>
    </p:extLst>
  </p:cSld>
  <p:clrMapOvr>
    <a:masterClrMapping/>
  </p:clrMapOvr>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Text Box 5"/>
          <p:cNvSpPr txBox="1">
            <a:spLocks noChangeArrowheads="1"/>
          </p:cNvSpPr>
          <p:nvPr/>
        </p:nvSpPr>
        <p:spPr bwMode="auto">
          <a:xfrm>
            <a:off x="900113" y="1844675"/>
            <a:ext cx="7697787" cy="1917700"/>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58756" name="Rectangle 13"/>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400" b="1" dirty="0"/>
              <a:t>Планирование, подготовка, развязывание или ведение агрессивной войны (ст. </a:t>
            </a:r>
            <a:r>
              <a:rPr lang="ru-RU" sz="1400" b="1" dirty="0" smtClean="0"/>
              <a:t>353 УК РФ)</a:t>
            </a:r>
            <a:endParaRPr lang="ru-RU" sz="1400" b="1" dirty="0"/>
          </a:p>
        </p:txBody>
      </p:sp>
      <p:sp>
        <p:nvSpPr>
          <p:cNvPr id="458757" name="Прямоугольник 4"/>
          <p:cNvSpPr>
            <a:spLocks noChangeArrowheads="1"/>
          </p:cNvSpPr>
          <p:nvPr/>
        </p:nvSpPr>
        <p:spPr bwMode="auto">
          <a:xfrm>
            <a:off x="0" y="836613"/>
            <a:ext cx="9144000" cy="5447645"/>
          </a:xfrm>
          <a:prstGeom prst="rect">
            <a:avLst/>
          </a:prstGeom>
          <a:noFill/>
          <a:ln w="9525">
            <a:noFill/>
            <a:miter lim="800000"/>
            <a:headEnd/>
            <a:tailEnd/>
          </a:ln>
        </p:spPr>
        <p:txBody>
          <a:bodyPr>
            <a:spAutoFit/>
          </a:bodyPr>
          <a:lstStyle/>
          <a:p>
            <a:pPr indent="457200" algn="just"/>
            <a:r>
              <a:rPr lang="ru-RU" sz="1200" dirty="0"/>
              <a:t>Объективная сторона данного преступления выражается в следующих видах деятельности: планирование, подготовка или развязывание агрессивной войны (ч. 1 ст. 353 </a:t>
            </a:r>
            <a:r>
              <a:rPr lang="ru-RU" sz="1200" dirty="0" smtClean="0"/>
              <a:t>УК РФ), </a:t>
            </a:r>
            <a:r>
              <a:rPr lang="ru-RU" sz="1200" dirty="0"/>
              <a:t>а также ее ведение (ч. 2).</a:t>
            </a:r>
          </a:p>
          <a:p>
            <a:pPr indent="457200" algn="just"/>
            <a:endParaRPr lang="ru-RU" sz="1200" dirty="0"/>
          </a:p>
          <a:p>
            <a:pPr indent="457200" algn="just"/>
            <a:r>
              <a:rPr lang="ru-RU" sz="1200" dirty="0"/>
              <a:t>Агрессивная война - это несовместимое с Уставом ООН применение вооруженной силы государством против суверенитета, территориальной целостности или политической независимости другого государства, вызвавшее вооруженный международный конфликт.</a:t>
            </a:r>
          </a:p>
          <a:p>
            <a:pPr indent="457200" algn="just"/>
            <a:endParaRPr lang="ru-RU" sz="1200" dirty="0"/>
          </a:p>
          <a:p>
            <a:pPr indent="457200" algn="just"/>
            <a:r>
              <a:rPr lang="ru-RU" sz="1200" dirty="0"/>
              <a:t>Планирование и подготовка агрессивной войны охватывает деятельность лиц из числа сотрудников генерального штаба и других военных ведомств, непосредственно занимавшихся планированием и подготовкой агрессивной войны (плановиков), а также лиц, занимавшихся подготовкой агрессивной войны путем закупки и изготовления вооружений (промышленников).</a:t>
            </a:r>
          </a:p>
          <a:p>
            <a:pPr indent="457200" algn="just"/>
            <a:endParaRPr lang="ru-RU" sz="1200" dirty="0"/>
          </a:p>
          <a:p>
            <a:pPr indent="457200" algn="just"/>
            <a:r>
              <a:rPr lang="ru-RU" sz="1200" dirty="0"/>
              <a:t>Развязывание агрессивной войны охватывает многообразные, в основном провокационные действия, направленные на искусственное создание предлогов для применения вооруженных сил. В частности, это могут быть пограничные инциденты, инсценировки боевых акций противника, организация мнимого нападения, фабрикация и огласка ложных разведывательных данных и т.п.</a:t>
            </a:r>
          </a:p>
          <a:p>
            <a:pPr indent="457200" algn="just"/>
            <a:endParaRPr lang="ru-RU" sz="1200" dirty="0"/>
          </a:p>
          <a:p>
            <a:pPr indent="457200" algn="just"/>
            <a:r>
              <a:rPr lang="ru-RU" sz="1200" dirty="0"/>
              <a:t>Ведение агрессивной войны означает управление участвующими в ней вооруженными силами, осуществление военных действий (операций) с целью захвата территорий противника либо достижения иных </a:t>
            </a:r>
            <a:r>
              <a:rPr lang="ru-RU" sz="1200" dirty="0" err="1"/>
              <a:t>агрегресивных</a:t>
            </a:r>
            <a:r>
              <a:rPr lang="ru-RU" sz="1200" dirty="0"/>
              <a:t> политических целей.</a:t>
            </a:r>
          </a:p>
          <a:p>
            <a:pPr indent="457200" algn="just"/>
            <a:endParaRPr lang="ru-RU" sz="1200" dirty="0"/>
          </a:p>
          <a:p>
            <a:pPr indent="457200" algn="just"/>
            <a:r>
              <a:rPr lang="ru-RU" sz="1200" dirty="0"/>
              <a:t>Преступление считается оконченным с момента принятия лицом участия в осуществлении указанных действий. </a:t>
            </a:r>
          </a:p>
          <a:p>
            <a:pPr indent="457200" algn="just"/>
            <a:endParaRPr lang="ru-RU" sz="1200" dirty="0"/>
          </a:p>
          <a:p>
            <a:pPr indent="457200" algn="just"/>
            <a:r>
              <a:rPr lang="ru-RU" sz="1200" dirty="0"/>
              <a:t>Субъективная сторона характеризуется умышленной виной в виде прямого умысла. Лицо осознает, что участвует в планировании, подготовке, развязывании или ведении агрессивной войны, что эти действия направлены против мира и безопасности человечества, и желает такое деяние совершить.</a:t>
            </a:r>
          </a:p>
          <a:p>
            <a:pPr indent="457200" algn="just"/>
            <a:endParaRPr lang="ru-RU" sz="1200" dirty="0"/>
          </a:p>
          <a:p>
            <a:pPr indent="457200" algn="just"/>
            <a:r>
              <a:rPr lang="ru-RU" sz="1200" dirty="0"/>
              <a:t>Субъект - должностное или частное лицо, вменяемое, достигшего 16-летнего возраста, участвовавшее в планировании, подготовке, развязывание или ведении агрессивной войны (в отличие от иных участников войны).</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мира и безопасности человечества</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679426635"/>
      </p:ext>
    </p:extLst>
  </p:cSld>
  <p:clrMapOvr>
    <a:masterClrMapping/>
  </p:clrMapOvr>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9" name="Text Box 5"/>
          <p:cNvSpPr txBox="1">
            <a:spLocks noChangeArrowheads="1"/>
          </p:cNvSpPr>
          <p:nvPr/>
        </p:nvSpPr>
        <p:spPr bwMode="auto">
          <a:xfrm>
            <a:off x="900113" y="1844675"/>
            <a:ext cx="7775575" cy="4248150"/>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59780" name="Rectangle 15"/>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Публичные призывы к развязыванию агрессивной войны (ст. </a:t>
            </a:r>
            <a:r>
              <a:rPr lang="ru-RU" b="1" dirty="0" smtClean="0"/>
              <a:t>354 УК РФ)</a:t>
            </a:r>
            <a:endParaRPr lang="ru-RU" b="1" dirty="0"/>
          </a:p>
        </p:txBody>
      </p:sp>
      <p:sp>
        <p:nvSpPr>
          <p:cNvPr id="459781" name="Прямоугольник 4"/>
          <p:cNvSpPr>
            <a:spLocks noChangeArrowheads="1"/>
          </p:cNvSpPr>
          <p:nvPr/>
        </p:nvSpPr>
        <p:spPr bwMode="auto">
          <a:xfrm>
            <a:off x="0" y="908050"/>
            <a:ext cx="9144000" cy="4156075"/>
          </a:xfrm>
          <a:prstGeom prst="rect">
            <a:avLst/>
          </a:prstGeom>
          <a:noFill/>
          <a:ln w="9525">
            <a:noFill/>
            <a:miter lim="800000"/>
            <a:headEnd/>
            <a:tailEnd/>
          </a:ln>
        </p:spPr>
        <p:txBody>
          <a:bodyPr>
            <a:spAutoFit/>
          </a:bodyPr>
          <a:lstStyle/>
          <a:p>
            <a:pPr indent="457200" algn="just"/>
            <a:r>
              <a:rPr lang="ru-RU" sz="1200" dirty="0"/>
              <a:t>Объективная сторона преступления по ч. 1 ст. 354 </a:t>
            </a:r>
            <a:r>
              <a:rPr lang="ru-RU" sz="1200" dirty="0" smtClean="0"/>
              <a:t>УК РФ </a:t>
            </a:r>
            <a:r>
              <a:rPr lang="ru-RU" sz="1200" dirty="0"/>
              <a:t>заключается в публичном распространении призывов к развязыванию агрессивной войны.</a:t>
            </a:r>
          </a:p>
          <a:p>
            <a:pPr indent="457200" algn="just"/>
            <a:endParaRPr lang="ru-RU" sz="1200" dirty="0"/>
          </a:p>
          <a:p>
            <a:pPr indent="457200" algn="just"/>
            <a:r>
              <a:rPr lang="ru-RU" sz="1200" dirty="0"/>
              <a:t>Индивидуальные призывы к развязыванию агрессивной войны, обращенные, например, к государственному деятелю, не образуют состава данного преступления, но могут влечь ответственность за подстрекательство к преступлению, предусмотренному ч. 1 ст. 353 </a:t>
            </a:r>
            <a:r>
              <a:rPr lang="ru-RU" sz="1200" dirty="0" smtClean="0"/>
              <a:t>УК РФ. </a:t>
            </a:r>
            <a:endParaRPr lang="ru-RU" sz="1200" dirty="0"/>
          </a:p>
          <a:p>
            <a:pPr indent="457200" algn="just"/>
            <a:endParaRPr lang="ru-RU" sz="1200" dirty="0"/>
          </a:p>
          <a:p>
            <a:pPr indent="457200" algn="just"/>
            <a:r>
              <a:rPr lang="ru-RU" sz="1200" dirty="0"/>
              <a:t>Часть 2 ст. 354 </a:t>
            </a:r>
            <a:r>
              <a:rPr lang="ru-RU" sz="1200" dirty="0" smtClean="0"/>
              <a:t>УК РФ </a:t>
            </a:r>
            <a:r>
              <a:rPr lang="ru-RU" sz="1200" dirty="0"/>
              <a:t>предусматривает публичные призывы к развязыванию агрессивной войны, совершенные при наличии квалифицирующих признаков:</a:t>
            </a:r>
          </a:p>
          <a:p>
            <a:pPr indent="457200" algn="just"/>
            <a:endParaRPr lang="ru-RU" sz="1200" dirty="0"/>
          </a:p>
          <a:p>
            <a:pPr indent="457200" algn="just"/>
            <a:r>
              <a:rPr lang="ru-RU" sz="1200" dirty="0"/>
              <a:t>1.  с использованием средств массовой информации; </a:t>
            </a:r>
          </a:p>
          <a:p>
            <a:pPr indent="457200" algn="just"/>
            <a:endParaRPr lang="ru-RU" sz="1200" dirty="0"/>
          </a:p>
          <a:p>
            <a:pPr indent="457200" algn="just"/>
            <a:r>
              <a:rPr lang="ru-RU" sz="1200" dirty="0"/>
              <a:t>2.  лицом, занимающим государственную должность РФ или ее субъекта. </a:t>
            </a:r>
          </a:p>
          <a:p>
            <a:pPr indent="457200" algn="just"/>
            <a:endParaRPr lang="ru-RU" sz="1200" dirty="0"/>
          </a:p>
          <a:p>
            <a:pPr indent="457200" algn="just"/>
            <a:r>
              <a:rPr lang="ru-RU" sz="1200" dirty="0"/>
              <a:t>Преступление считается оконченным с момента распространения указанных призывов в условиях публичности.</a:t>
            </a:r>
          </a:p>
          <a:p>
            <a:pPr indent="457200" algn="just"/>
            <a:endParaRPr lang="ru-RU" sz="1200" dirty="0"/>
          </a:p>
          <a:p>
            <a:pPr indent="457200" algn="just"/>
            <a:r>
              <a:rPr lang="ru-RU" sz="1200" dirty="0"/>
              <a:t>Субъективная сторона преступления характеризуется умышленной виной в виде прямого умысла. Лицо осознает, что публично и целенаправленно распространяет призывы к развязыванию агрессивной войны и желает их распространения. При этом не обязательно, чтобы лицо желало действительного развязывания войны, преследуя, например, цель получения крупных военных заказов.</a:t>
            </a:r>
          </a:p>
          <a:p>
            <a:pPr indent="457200" algn="just"/>
            <a:endParaRPr lang="ru-RU" sz="1200" dirty="0"/>
          </a:p>
          <a:p>
            <a:pPr indent="457200" algn="just"/>
            <a:r>
              <a:rPr lang="ru-RU" sz="1200" dirty="0"/>
              <a:t>Субъектом данного преступления может быть любое физическое вменяемое лицо, достигшее 16-летнего возраста.</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Преступления против мира и безопасности человечества</a:t>
            </a:r>
          </a:p>
        </p:txBody>
      </p:sp>
      <p:sp>
        <p:nvSpPr>
          <p:cNvPr id="10" name="Управляющая кнопка: возврат 9">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677288139"/>
      </p:ext>
    </p:extLst>
  </p:cSld>
  <p:clrMapOvr>
    <a:masterClrMapping/>
  </p:clrMapOvr>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Text Box 3"/>
          <p:cNvSpPr txBox="1">
            <a:spLocks noChangeArrowheads="1"/>
          </p:cNvSpPr>
          <p:nvPr/>
        </p:nvSpPr>
        <p:spPr bwMode="auto">
          <a:xfrm>
            <a:off x="900113" y="2035175"/>
            <a:ext cx="7697787" cy="4418013"/>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a:p>
            <a:pPr eaLnBrk="0" hangingPunct="0">
              <a:spcBef>
                <a:spcPct val="50000"/>
              </a:spcBef>
            </a:pPr>
            <a:endParaRPr lang="ru-RU" sz="2400">
              <a:latin typeface="Arial Narrow" pitchFamily="34" charset="0"/>
            </a:endParaRPr>
          </a:p>
        </p:txBody>
      </p:sp>
      <p:sp>
        <p:nvSpPr>
          <p:cNvPr id="460804" name="Rectangle 11"/>
          <p:cNvSpPr>
            <a:spLocks noChangeArrowheads="1"/>
          </p:cNvSpPr>
          <p:nvPr/>
        </p:nvSpPr>
        <p:spPr bwMode="auto">
          <a:xfrm>
            <a:off x="0" y="188640"/>
            <a:ext cx="8964613" cy="72008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smtClean="0"/>
              <a:t>Разработка, производство, накопление, приобретение или сбыт оружия </a:t>
            </a:r>
            <a:br>
              <a:rPr lang="ru-RU" sz="1600" b="1" dirty="0" smtClean="0"/>
            </a:br>
            <a:r>
              <a:rPr lang="ru-RU" sz="1600" b="1" dirty="0" smtClean="0"/>
              <a:t>массового поражения</a:t>
            </a:r>
            <a:br>
              <a:rPr lang="ru-RU" sz="1600" b="1" dirty="0" smtClean="0"/>
            </a:br>
            <a:r>
              <a:rPr lang="ru-RU" sz="1600" b="1" dirty="0" smtClean="0"/>
              <a:t>(ст</a:t>
            </a:r>
            <a:r>
              <a:rPr lang="ru-RU" sz="1600" b="1" dirty="0"/>
              <a:t>. </a:t>
            </a:r>
            <a:r>
              <a:rPr lang="ru-RU" sz="1600" b="1" dirty="0" smtClean="0"/>
              <a:t>355 УК РФ)</a:t>
            </a:r>
            <a:endParaRPr lang="ru-RU" sz="1600" b="1" dirty="0"/>
          </a:p>
        </p:txBody>
      </p:sp>
      <p:sp>
        <p:nvSpPr>
          <p:cNvPr id="460805" name="Прямоугольник 4"/>
          <p:cNvSpPr>
            <a:spLocks noChangeArrowheads="1"/>
          </p:cNvSpPr>
          <p:nvPr/>
        </p:nvSpPr>
        <p:spPr bwMode="auto">
          <a:xfrm>
            <a:off x="0" y="908050"/>
            <a:ext cx="9144000" cy="4832092"/>
          </a:xfrm>
          <a:prstGeom prst="rect">
            <a:avLst/>
          </a:prstGeom>
          <a:noFill/>
          <a:ln w="9525">
            <a:noFill/>
            <a:miter lim="800000"/>
            <a:headEnd/>
            <a:tailEnd/>
          </a:ln>
        </p:spPr>
        <p:txBody>
          <a:bodyPr>
            <a:spAutoFit/>
          </a:bodyPr>
          <a:lstStyle/>
          <a:p>
            <a:pPr indent="457200" algn="just"/>
            <a:r>
              <a:rPr lang="ru-RU" sz="1400" dirty="0" smtClean="0"/>
              <a:t>Объектом этого преступления являются международные отношения в сфере оборота химического, биологического, ядерного и иных видов оружия массового поражения, запрещенного международным договором Российской Федерации. </a:t>
            </a:r>
          </a:p>
          <a:p>
            <a:pPr indent="457200" algn="just"/>
            <a:r>
              <a:rPr lang="ru-RU" sz="1400" dirty="0" smtClean="0"/>
              <a:t>К предмету данного преступления относится оружие, которое международным законодательством рассматривается в качестве оружия массового поражения, действующее </a:t>
            </a:r>
            <a:r>
              <a:rPr lang="ru-RU" sz="1400" dirty="0" err="1" smtClean="0"/>
              <a:t>неизбирательно</a:t>
            </a:r>
            <a:r>
              <a:rPr lang="ru-RU" sz="1400" dirty="0" smtClean="0"/>
              <a:t> путем взрыва или при помощи радиоактивных материалов, смертоносное химическое, бактериологическое оружие, токсичное и любое другое оружие, разрабатываемое для будущего и обладающее свойствами атомной бомбы или другого упомянутого выше оружия, способного причинить смерть многим людям либо вред их здоровью. Химическое оружие - это отравляющие вещества, а также средства их доставки и применения: ракеты, снаряды, мины и другие заряды в виде химических веществ. В 1925 г. Женевский протокол запретил применение химического оружия, основанием для этого послужило его применение в Первой мировой войне германской армией. В соответствии с Конвенцией о запрещении разработки, производства и накопления запасов бактериологического (биологического) оружия и токсинного оружия и об их уничтожении 1972 г. к токсинному оружию относятся ядовитые белковые или полипептидные вещества, продукты обмена веществ ряда микроорганизмов, а также некоторые ядовитые животные, пресмыкающиеся, растения, способные вызвать заболевание или гибель животных и человека. Ядерное оружие представляет собой ядерные боеприпасы, средства их доставки к цели и средства управления. Поражающее воздействие оказывают образующиеся при взрыве ударная волна, световое облучение, проникающая радиация и радиоактивное заражение. Типы такого оружия - ядерное, термоядерное и нейтронное. По инициативе СССР в 1982 г. было принято в одностороннем порядке обязательство о неприменении ядерного оружия первым.</a:t>
            </a:r>
            <a:br>
              <a:rPr lang="ru-RU" sz="1400" dirty="0" smtClean="0"/>
            </a:br>
            <a:endParaRPr lang="ru-RU" sz="14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853980895"/>
      </p:ext>
    </p:extLst>
  </p:cSld>
  <p:clrMapOvr>
    <a:masterClrMapping/>
  </p:clrMapOvr>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7" name="Text Box 3"/>
          <p:cNvSpPr txBox="1">
            <a:spLocks noChangeArrowheads="1"/>
          </p:cNvSpPr>
          <p:nvPr/>
        </p:nvSpPr>
        <p:spPr bwMode="auto">
          <a:xfrm>
            <a:off x="900113" y="1916113"/>
            <a:ext cx="7697787" cy="4291012"/>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61828"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Применение запрещенных средств и методов ведения войны (ст. </a:t>
            </a:r>
            <a:r>
              <a:rPr lang="ru-RU" sz="1600" b="1" dirty="0" smtClean="0"/>
              <a:t>356 УК РФ)</a:t>
            </a:r>
            <a:endParaRPr lang="ru-RU" sz="1600" b="1" dirty="0"/>
          </a:p>
        </p:txBody>
      </p:sp>
      <p:sp>
        <p:nvSpPr>
          <p:cNvPr id="461829" name="Прямоугольник 4"/>
          <p:cNvSpPr>
            <a:spLocks noChangeArrowheads="1"/>
          </p:cNvSpPr>
          <p:nvPr/>
        </p:nvSpPr>
        <p:spPr bwMode="auto">
          <a:xfrm>
            <a:off x="0" y="836613"/>
            <a:ext cx="9144000" cy="4524375"/>
          </a:xfrm>
          <a:prstGeom prst="rect">
            <a:avLst/>
          </a:prstGeom>
          <a:noFill/>
          <a:ln w="9525">
            <a:noFill/>
            <a:miter lim="800000"/>
            <a:headEnd/>
            <a:tailEnd/>
          </a:ln>
        </p:spPr>
        <p:txBody>
          <a:bodyPr>
            <a:spAutoFit/>
          </a:bodyPr>
          <a:lstStyle/>
          <a:p>
            <a:pPr indent="457200" algn="just"/>
            <a:r>
              <a:rPr lang="ru-RU" sz="1200" dirty="0"/>
              <a:t>Статья охватывает, во-первых, группу военных преступлений традиционно признаваемых международным уголовным правом как нарушение законов и обычаев войны (ч. 1), во-вторых, применение оружия массового поражения, запрещенного международными договорами РФ (ч. 2).</a:t>
            </a:r>
          </a:p>
          <a:p>
            <a:pPr indent="457200" algn="just"/>
            <a:endParaRPr lang="ru-RU" sz="1200" dirty="0"/>
          </a:p>
          <a:p>
            <a:pPr indent="457200" algn="just"/>
            <a:r>
              <a:rPr lang="ru-RU" sz="1200" dirty="0"/>
              <a:t>Объективная сторона преступления выражается в следующем: </a:t>
            </a:r>
          </a:p>
          <a:p>
            <a:pPr indent="457200" algn="just"/>
            <a:r>
              <a:rPr lang="ru-RU" sz="1200" dirty="0"/>
              <a:t>жестокое обращение с военнопленными или гражданским населением, т.е. систематические и массовые убийства, пытки, нанесение увечий, биологические эксперименты, взятие заложников, коллективные наказания, установление и поддержание рабского подневольного состояния или принудительного труда, бессмысленное разрушение городов и деревень, разорение, не оправданное военной необходимостью, другие акты бесчеловечности и варварства; </a:t>
            </a:r>
          </a:p>
          <a:p>
            <a:pPr indent="457200" algn="just"/>
            <a:r>
              <a:rPr lang="ru-RU" sz="1200" dirty="0"/>
              <a:t>депортация гражданского населения (изгнание, переселение); </a:t>
            </a:r>
          </a:p>
          <a:p>
            <a:pPr indent="457200" algn="just"/>
            <a:r>
              <a:rPr lang="ru-RU" sz="1200" dirty="0"/>
              <a:t>разграбление национального имущества на оккупированной территории, включая религиозные, исторические и культурные ценности; </a:t>
            </a:r>
          </a:p>
          <a:p>
            <a:pPr indent="457200" algn="just"/>
            <a:r>
              <a:rPr lang="ru-RU" sz="1200" dirty="0"/>
              <a:t>применение в вооруженном конфликте средств и методов, запрещенных международным договором РФ. Например, таких, которые способны или имеют целью вызвать экологическую катастрофу. Сюда же относится ношение знаков Красного Креста и Красного Полумесяца лицами, не относящимися к медицинскому персоналу, присвоение флагов, окрасок или иных опознавательных знаков этих международных организаций военным средствам (самолетам, судам, автомобилям), использование санитарных транспортных средств для обеспечения боевых действий (перевозки боеприпасов и др.), преднамеренное нанесение ударов по полевым медицинским учреждениям противника и т.п. </a:t>
            </a:r>
          </a:p>
          <a:p>
            <a:pPr indent="457200" algn="just"/>
            <a:r>
              <a:rPr lang="ru-RU" sz="1200" dirty="0"/>
              <a:t>Все перечисленные деяния - умышленные. Кроме фактических обстоятельств, умыслом лица должно охватываться и то, что данные деяния - результат политики государства либо направляемой или попустительской практики органов военного управления.</a:t>
            </a:r>
          </a:p>
          <a:p>
            <a:pPr indent="457200" algn="just"/>
            <a:endParaRPr lang="ru-RU" sz="1200" dirty="0"/>
          </a:p>
          <a:p>
            <a:pPr indent="457200" algn="just"/>
            <a:r>
              <a:rPr lang="ru-RU" sz="1200" dirty="0"/>
              <a:t>Субъект - общий. Однако, прежде всего, имеются в ввиду лица, из числа ведущих войну, отдававших соответствующие приказы и распоряжения.</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1444044076"/>
      </p:ext>
    </p:extLst>
  </p:cSld>
  <p:clrMapOvr>
    <a:masterClrMapping/>
  </p:clrMapOvr>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Text Box 3"/>
          <p:cNvSpPr txBox="1">
            <a:spLocks noChangeArrowheads="1"/>
          </p:cNvSpPr>
          <p:nvPr/>
        </p:nvSpPr>
        <p:spPr bwMode="auto">
          <a:xfrm>
            <a:off x="900113" y="1844675"/>
            <a:ext cx="7697787" cy="24653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a:p>
            <a:pPr eaLnBrk="0" hangingPunct="0">
              <a:spcBef>
                <a:spcPct val="50000"/>
              </a:spcBef>
            </a:pPr>
            <a:endParaRPr lang="ru-RU" sz="2400">
              <a:latin typeface="Arial Narrow" pitchFamily="34" charset="0"/>
            </a:endParaRPr>
          </a:p>
        </p:txBody>
      </p:sp>
      <p:sp>
        <p:nvSpPr>
          <p:cNvPr id="462852"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Геноцид (ст. </a:t>
            </a:r>
            <a:r>
              <a:rPr lang="ru-RU" b="1" dirty="0" smtClean="0"/>
              <a:t>357 УК РФ)</a:t>
            </a:r>
            <a:endParaRPr lang="ru-RU" b="1" dirty="0"/>
          </a:p>
        </p:txBody>
      </p:sp>
      <p:sp>
        <p:nvSpPr>
          <p:cNvPr id="462853" name="Прямоугольник 4"/>
          <p:cNvSpPr>
            <a:spLocks noChangeArrowheads="1"/>
          </p:cNvSpPr>
          <p:nvPr/>
        </p:nvSpPr>
        <p:spPr bwMode="auto">
          <a:xfrm>
            <a:off x="0" y="692150"/>
            <a:ext cx="9144000" cy="5001369"/>
          </a:xfrm>
          <a:prstGeom prst="rect">
            <a:avLst/>
          </a:prstGeom>
          <a:noFill/>
          <a:ln w="9525">
            <a:noFill/>
            <a:miter lim="800000"/>
            <a:headEnd/>
            <a:tailEnd/>
          </a:ln>
        </p:spPr>
        <p:txBody>
          <a:bodyPr>
            <a:spAutoFit/>
          </a:bodyPr>
          <a:lstStyle/>
          <a:p>
            <a:pPr indent="457200" algn="just"/>
            <a:r>
              <a:rPr lang="ru-RU" sz="1100" dirty="0"/>
              <a:t>Геноцид (от греческого </a:t>
            </a:r>
            <a:r>
              <a:rPr lang="ru-RU" sz="1100" dirty="0" err="1"/>
              <a:t>genos</a:t>
            </a:r>
            <a:r>
              <a:rPr lang="ru-RU" sz="1100" dirty="0"/>
              <a:t> - род, племя и латинского </a:t>
            </a:r>
            <a:r>
              <a:rPr lang="ru-RU" sz="1100" dirty="0" err="1"/>
              <a:t>caedo</a:t>
            </a:r>
            <a:r>
              <a:rPr lang="ru-RU" sz="1100" dirty="0"/>
              <a:t> - убиваю) -одно из тягчайших преступлений против человечества.</a:t>
            </a:r>
          </a:p>
          <a:p>
            <a:pPr indent="457200" algn="just"/>
            <a:endParaRPr lang="ru-RU" sz="1100" dirty="0"/>
          </a:p>
          <a:p>
            <a:pPr indent="457200" algn="just"/>
            <a:r>
              <a:rPr lang="ru-RU" sz="1100" dirty="0"/>
              <a:t>Выражается в действиях, направленных на полное или частичное истребление отдельных групп населения по расовым, этническим, религиозным, национальным признакам.</a:t>
            </a:r>
          </a:p>
          <a:p>
            <a:pPr indent="457200" algn="just"/>
            <a:endParaRPr lang="ru-RU" sz="1100" dirty="0"/>
          </a:p>
          <a:p>
            <a:pPr indent="457200" algn="just"/>
            <a:r>
              <a:rPr lang="ru-RU" sz="1100" dirty="0"/>
              <a:t>Способами совершения геноцида выступают убийство членов группы, причинение тяжкого вреда их здоровью, насильственное воспрепятствование деторождению, принудительная передача детей, насильственное переселение, иное создание жизненных условий, ведущих к физическому уничтожению людей. </a:t>
            </a:r>
          </a:p>
          <a:p>
            <a:pPr indent="457200" algn="just"/>
            <a:endParaRPr lang="ru-RU" sz="1100" dirty="0"/>
          </a:p>
          <a:p>
            <a:pPr indent="457200" algn="just"/>
            <a:r>
              <a:rPr lang="ru-RU" sz="1100" dirty="0"/>
              <a:t>Под группой понимается религиозная или этническая община или этническая общность, либо часть населения, отличающаяся от большинства по расовым или национальным признакам, а также нация или народность в целом.</a:t>
            </a:r>
          </a:p>
          <a:p>
            <a:pPr indent="457200" algn="just"/>
            <a:endParaRPr lang="ru-RU" sz="1100" dirty="0"/>
          </a:p>
          <a:p>
            <a:pPr indent="457200" algn="just"/>
            <a:r>
              <a:rPr lang="ru-RU" sz="1100" dirty="0"/>
              <a:t>Под убийством или тяжким вредом здоровью членов группы понимается лишение жизни или причинение тяжкого вреда здоровью хотя бы одного человека.</a:t>
            </a:r>
          </a:p>
          <a:p>
            <a:pPr indent="457200" algn="just"/>
            <a:endParaRPr lang="ru-RU" sz="1100" dirty="0"/>
          </a:p>
          <a:p>
            <a:pPr indent="457200" algn="just"/>
            <a:r>
              <a:rPr lang="ru-RU" sz="1100" dirty="0"/>
              <a:t>Насильственное воспрепятствование деторождению - это совершение вопреки воле потерпевшего действий, направленных на искусственное прерывание беременности, на развитие бесплодия, либо насильственная половая стерилизация мужчин и женщин.</a:t>
            </a:r>
          </a:p>
          <a:p>
            <a:pPr indent="457200" algn="just"/>
            <a:endParaRPr lang="ru-RU" sz="1100" dirty="0"/>
          </a:p>
          <a:p>
            <a:pPr indent="457200" algn="just"/>
            <a:r>
              <a:rPr lang="ru-RU" sz="1100" dirty="0"/>
              <a:t>Принудительная передача детей может, в частности, выражаться в насильственном отнятии детей у родителей или лиц, их заменяющих, и передаче их представителям других групп, наций, народностей для воспитания либо принуждении путем применения физической силы, угроз к передаче.</a:t>
            </a:r>
          </a:p>
          <a:p>
            <a:pPr indent="457200" algn="just"/>
            <a:endParaRPr lang="ru-RU" sz="1100" dirty="0"/>
          </a:p>
          <a:p>
            <a:pPr indent="457200" algn="just"/>
            <a:r>
              <a:rPr lang="ru-RU" sz="1100" dirty="0"/>
              <a:t>Насильственное переселение предполагает перемещение членов указанных групп людей с прежнего места жительства в иное место без их согласия под принуждением.</a:t>
            </a:r>
          </a:p>
          <a:p>
            <a:pPr indent="457200" algn="just"/>
            <a:endParaRPr lang="ru-RU" sz="1100" dirty="0"/>
          </a:p>
          <a:p>
            <a:pPr indent="457200" algn="just"/>
            <a:r>
              <a:rPr lang="ru-RU" sz="1100" dirty="0"/>
              <a:t>Иное создание жизненных условий, рассчитанных на физическое уничтожение членов указанных групп - создание в различных формах обстановки, ведущей к истреблению людей: организация блокады; изъятие продуктов питания с целью вызвать голод; уничтожение посевов; уничтожение, отравление источников водоснабжения; уничтожение жилищ, источников тепла, энергии в холодное время года; распространение заразных болезней и т.д.</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980383508"/>
      </p:ext>
    </p:extLst>
  </p:cSld>
  <p:clrMapOvr>
    <a:masterClrMapping/>
  </p:clrMapOvr>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Text Box 3"/>
          <p:cNvSpPr txBox="1">
            <a:spLocks noChangeArrowheads="1"/>
          </p:cNvSpPr>
          <p:nvPr/>
        </p:nvSpPr>
        <p:spPr bwMode="auto">
          <a:xfrm>
            <a:off x="900113" y="1844675"/>
            <a:ext cx="7697787" cy="2465388"/>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a:p>
            <a:pPr eaLnBrk="0" hangingPunct="0">
              <a:spcBef>
                <a:spcPct val="50000"/>
              </a:spcBef>
            </a:pPr>
            <a:endParaRPr lang="ru-RU" sz="2400">
              <a:latin typeface="Arial Narrow" pitchFamily="34" charset="0"/>
            </a:endParaRPr>
          </a:p>
        </p:txBody>
      </p:sp>
      <p:sp>
        <p:nvSpPr>
          <p:cNvPr id="463876" name="Прямоугольник 4"/>
          <p:cNvSpPr>
            <a:spLocks noChangeArrowheads="1"/>
          </p:cNvSpPr>
          <p:nvPr/>
        </p:nvSpPr>
        <p:spPr bwMode="auto">
          <a:xfrm>
            <a:off x="0" y="260350"/>
            <a:ext cx="9144000" cy="1754188"/>
          </a:xfrm>
          <a:prstGeom prst="rect">
            <a:avLst/>
          </a:prstGeom>
          <a:noFill/>
          <a:ln w="9525">
            <a:noFill/>
            <a:miter lim="800000"/>
            <a:headEnd/>
            <a:tailEnd/>
          </a:ln>
        </p:spPr>
        <p:txBody>
          <a:bodyPr>
            <a:spAutoFit/>
          </a:bodyPr>
          <a:lstStyle/>
          <a:p>
            <a:pPr indent="457200" algn="just"/>
            <a:endParaRPr lang="ru-RU" sz="1200" dirty="0"/>
          </a:p>
          <a:p>
            <a:pPr indent="457200" algn="just"/>
            <a:r>
              <a:rPr lang="ru-RU" sz="1200" dirty="0"/>
              <a:t>Преступление может быть совершено только с прямым умыслом и со специальной целью - уничтожить определенную группу людей или определенный народ, чем оно, в частности, отличается от состава убийства нескольких лиц.</a:t>
            </a:r>
          </a:p>
          <a:p>
            <a:pPr indent="457200" algn="just"/>
            <a:endParaRPr lang="ru-RU" sz="1200" dirty="0"/>
          </a:p>
          <a:p>
            <a:pPr indent="457200" algn="just"/>
            <a:r>
              <a:rPr lang="ru-RU" sz="1200" dirty="0"/>
              <a:t>Субъектом преступления могут быть как должностные, так и иные лица: представители государственных властных структур, проводящих политику геноцида в отношении отдельных наций, народностей, расовых, религиозных общин; члены партий, экстремистских организаций и др. Ответственность установлена законам с 16 лет. Лица, не достигшие этого возраста могут отвечать за умышленное убийство и другие преступления, в которых они участвовали и за которые установлена ответственность с 14 лет.</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820237769"/>
      </p:ext>
    </p:extLst>
  </p:cSld>
  <p:clrMapOvr>
    <a:masterClrMapping/>
  </p:clrMapOvr>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Text Box 5"/>
          <p:cNvSpPr txBox="1">
            <a:spLocks noChangeArrowheads="1"/>
          </p:cNvSpPr>
          <p:nvPr/>
        </p:nvSpPr>
        <p:spPr bwMode="auto">
          <a:xfrm>
            <a:off x="900113" y="1844675"/>
            <a:ext cx="7697787" cy="4291013"/>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64900" name="Rectangle 14"/>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Экоцид (ст. </a:t>
            </a:r>
            <a:r>
              <a:rPr lang="ru-RU" b="1" dirty="0" smtClean="0"/>
              <a:t>358 УК РФ)</a:t>
            </a:r>
            <a:endParaRPr lang="ru-RU" b="1" dirty="0"/>
          </a:p>
        </p:txBody>
      </p:sp>
      <p:sp>
        <p:nvSpPr>
          <p:cNvPr id="464901" name="Прямоугольник 4"/>
          <p:cNvSpPr>
            <a:spLocks noChangeArrowheads="1"/>
          </p:cNvSpPr>
          <p:nvPr/>
        </p:nvSpPr>
        <p:spPr bwMode="auto">
          <a:xfrm>
            <a:off x="0" y="1052513"/>
            <a:ext cx="9144000" cy="3600450"/>
          </a:xfrm>
          <a:prstGeom prst="rect">
            <a:avLst/>
          </a:prstGeom>
          <a:noFill/>
          <a:ln w="9525">
            <a:noFill/>
            <a:miter lim="800000"/>
            <a:headEnd/>
            <a:tailEnd/>
          </a:ln>
        </p:spPr>
        <p:txBody>
          <a:bodyPr>
            <a:spAutoFit/>
          </a:bodyPr>
          <a:lstStyle/>
          <a:p>
            <a:pPr indent="457200" algn="just"/>
            <a:r>
              <a:rPr lang="ru-RU" sz="1200" dirty="0"/>
              <a:t>Экоцид (от греческого </a:t>
            </a:r>
            <a:r>
              <a:rPr lang="ru-RU" sz="1200" dirty="0" err="1"/>
              <a:t>oicos</a:t>
            </a:r>
            <a:r>
              <a:rPr lang="ru-RU" sz="1200" dirty="0"/>
              <a:t> - дом, и латинского </a:t>
            </a:r>
            <a:r>
              <a:rPr lang="ru-RU" sz="1200" dirty="0" err="1"/>
              <a:t>caedo</a:t>
            </a:r>
            <a:r>
              <a:rPr lang="ru-RU" sz="1200" dirty="0"/>
              <a:t> - убиваю) - разновидность геноцида.</a:t>
            </a:r>
          </a:p>
          <a:p>
            <a:pPr indent="457200" algn="just"/>
            <a:endParaRPr lang="ru-RU" sz="1200" dirty="0"/>
          </a:p>
          <a:p>
            <a:pPr indent="457200" algn="just"/>
            <a:r>
              <a:rPr lang="ru-RU" sz="1200" dirty="0"/>
              <a:t>Выражается в массовом (т.е. в больших количествах и на больших площадях) уничтожении растительного или животного мира, отравлении атмосферы или водных ресурсов, а также совершении иных действий, могущих вызвать экологическую катастрофу с целью уничтожения или разрушения биологической основы существования населения.</a:t>
            </a:r>
          </a:p>
          <a:p>
            <a:pPr indent="457200" algn="just"/>
            <a:endParaRPr lang="ru-RU" sz="1200" dirty="0"/>
          </a:p>
          <a:p>
            <a:pPr indent="457200" algn="just"/>
            <a:r>
              <a:rPr lang="ru-RU" sz="1200" dirty="0"/>
              <a:t>Под иными действиями, способными вызвать экологическую катастрофу, понимаются имеющиеся ныне в арсенале военных различные методы и способы воздействия на окружающую среду, могущие, в частности, породить искусственные ливни (с целью уничтожения посевов, дамб, дорог, плотин и сооружений), землетрясения, извержения вулканов, цунами.</a:t>
            </a:r>
          </a:p>
          <a:p>
            <a:pPr indent="457200" algn="just"/>
            <a:endParaRPr lang="ru-RU" sz="1200" dirty="0"/>
          </a:p>
          <a:p>
            <a:pPr indent="457200" algn="just"/>
            <a:r>
              <a:rPr lang="ru-RU" sz="1200" dirty="0"/>
              <a:t>По смыслу рассматриваемой статьи преступление окончено с момента массового уничтожения растительности или животных, либо с момента совершения иных действий, способных вызвать экологическую катастрофу, включая отравление водоемов и воздуха. Если отравления или иные действия не вызвали экологическую катастрофу, но создали реальную угрозу ее наступления, преступление все равно следует считать оконченным.</a:t>
            </a:r>
          </a:p>
          <a:p>
            <a:pPr indent="457200" algn="just"/>
            <a:endParaRPr lang="ru-RU" sz="1200" dirty="0"/>
          </a:p>
          <a:p>
            <a:pPr indent="457200" algn="just"/>
            <a:r>
              <a:rPr lang="ru-RU" sz="1200" dirty="0"/>
              <a:t>Как зоны экологической катастрофы следует рассматривать территории, на которых в результате совершения указанных выше действий создалась чрезвычайная экологическая ситуация или произошло экологическое бедствие.</a:t>
            </a:r>
          </a:p>
          <a:p>
            <a:pPr indent="457200" algn="just"/>
            <a:endParaRPr lang="ru-RU" sz="1200" dirty="0"/>
          </a:p>
          <a:p>
            <a:pPr indent="457200" algn="just"/>
            <a:r>
              <a:rPr lang="ru-RU" sz="1200" dirty="0"/>
              <a:t>Экоцид - преступление умышленное. Ответственность наступает с 16-летнего возраста.</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2907209770"/>
      </p:ext>
    </p:extLst>
  </p:cSld>
  <p:clrMapOvr>
    <a:masterClrMapping/>
  </p:clrMapOvr>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Text Box 3"/>
          <p:cNvSpPr txBox="1">
            <a:spLocks noChangeArrowheads="1"/>
          </p:cNvSpPr>
          <p:nvPr/>
        </p:nvSpPr>
        <p:spPr bwMode="auto">
          <a:xfrm>
            <a:off x="900113" y="1836738"/>
            <a:ext cx="7697787" cy="5021262"/>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65924" name="Rectangle 11"/>
          <p:cNvSpPr>
            <a:spLocks noChangeArrowheads="1"/>
          </p:cNvSpPr>
          <p:nvPr/>
        </p:nvSpPr>
        <p:spPr bwMode="auto">
          <a:xfrm>
            <a:off x="0" y="188913"/>
            <a:ext cx="8964613" cy="431800"/>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dirty="0"/>
              <a:t>Наемничество (ст. </a:t>
            </a:r>
            <a:r>
              <a:rPr lang="ru-RU" b="1" dirty="0" smtClean="0"/>
              <a:t>359 УК РФ)</a:t>
            </a:r>
            <a:endParaRPr lang="ru-RU" b="1" dirty="0"/>
          </a:p>
        </p:txBody>
      </p:sp>
      <p:sp>
        <p:nvSpPr>
          <p:cNvPr id="465925" name="Прямоугольник 4"/>
          <p:cNvSpPr>
            <a:spLocks noChangeArrowheads="1"/>
          </p:cNvSpPr>
          <p:nvPr/>
        </p:nvSpPr>
        <p:spPr bwMode="auto">
          <a:xfrm>
            <a:off x="0" y="620713"/>
            <a:ext cx="9144000" cy="5632450"/>
          </a:xfrm>
          <a:prstGeom prst="rect">
            <a:avLst/>
          </a:prstGeom>
          <a:noFill/>
          <a:ln w="9525">
            <a:noFill/>
            <a:miter lim="800000"/>
            <a:headEnd/>
            <a:tailEnd/>
          </a:ln>
        </p:spPr>
        <p:txBody>
          <a:bodyPr>
            <a:spAutoFit/>
          </a:bodyPr>
          <a:lstStyle/>
          <a:p>
            <a:pPr indent="457200" algn="just"/>
            <a:r>
              <a:rPr lang="ru-RU" sz="1200" dirty="0"/>
              <a:t>Объективная сторона </a:t>
            </a:r>
            <a:r>
              <a:rPr lang="ru-RU" sz="1200" dirty="0" err="1"/>
              <a:t>наемничества</a:t>
            </a:r>
            <a:r>
              <a:rPr lang="ru-RU" sz="1200" dirty="0"/>
              <a:t> выражается в трех формах: 1) вербовка, обучение, финансирование или иное материальное обеспечение наемника; 2) использование наемника в вооруженном конфликте или военных действиях; 3) участие наемника в вооруженном конфликте или военных действиях.</a:t>
            </a:r>
          </a:p>
          <a:p>
            <a:pPr indent="457200" algn="just"/>
            <a:endParaRPr lang="ru-RU" sz="1200" dirty="0"/>
          </a:p>
          <a:p>
            <a:pPr indent="457200" algn="just"/>
            <a:r>
              <a:rPr lang="ru-RU" sz="1200" dirty="0"/>
              <a:t>Первая форма совершения преступления представляет собой виды деятельности, обеспечивающие использование наемников. Они могут осуществляться раздельно либо определенным образом совмещаться.</a:t>
            </a:r>
          </a:p>
          <a:p>
            <a:pPr indent="457200" algn="just"/>
            <a:endParaRPr lang="ru-RU" sz="1200" dirty="0"/>
          </a:p>
          <a:p>
            <a:pPr indent="457200" algn="just"/>
            <a:r>
              <a:rPr lang="ru-RU" sz="1200" dirty="0"/>
              <a:t>Вербовка наемников предполагает подбор кандидатов и заключение с ними контрактов.</a:t>
            </a:r>
          </a:p>
          <a:p>
            <a:pPr indent="457200" algn="just"/>
            <a:endParaRPr lang="ru-RU" sz="1200" dirty="0"/>
          </a:p>
          <a:p>
            <a:pPr indent="457200" algn="just"/>
            <a:r>
              <a:rPr lang="ru-RU" sz="1200" dirty="0"/>
              <a:t>Финансирование в данном случае сводится к обеспечению наемников денежными средствами. Их предоставление для расчетов с наемниками может быть постоянным, эпизодическим, разовым, а расчет - наличным и безналичным.</a:t>
            </a:r>
          </a:p>
          <a:p>
            <a:pPr indent="457200" algn="just"/>
            <a:endParaRPr lang="ru-RU" sz="1200" dirty="0"/>
          </a:p>
          <a:p>
            <a:pPr indent="457200" algn="just"/>
            <a:r>
              <a:rPr lang="ru-RU" sz="1200" dirty="0"/>
              <a:t>Вторая форма - использование наемников - это руководство ими в вооруженном конфликте (как международном, так и внутреннем) по решению разнообразных задач (боевые действия, насильственные действия в отношении военнопленных и населения, проведение террористических и диверсионных актов и т.д.). Использование наемников в военных действиях, как правило, связано с ведением агрессивной войны.</a:t>
            </a:r>
          </a:p>
          <a:p>
            <a:pPr indent="457200" algn="just"/>
            <a:endParaRPr lang="ru-RU" sz="1200" dirty="0"/>
          </a:p>
          <a:p>
            <a:pPr indent="457200" algn="just"/>
            <a:r>
              <a:rPr lang="ru-RU" sz="1200" dirty="0"/>
              <a:t>Применительно к первой и второй формам совершения </a:t>
            </a:r>
            <a:r>
              <a:rPr lang="ru-RU" sz="1200" dirty="0" err="1"/>
              <a:t>наемничества</a:t>
            </a:r>
            <a:r>
              <a:rPr lang="ru-RU" sz="1200" dirty="0"/>
              <a:t> предусмотрены квалифицирующие признаки: а) с использованием лицом своего служебного положения; б) в отношении несовершеннолетнего.</a:t>
            </a:r>
          </a:p>
          <a:p>
            <a:pPr indent="457200" algn="just"/>
            <a:endParaRPr lang="ru-RU" sz="1200" dirty="0"/>
          </a:p>
          <a:p>
            <a:pPr indent="457200" algn="just"/>
            <a:r>
              <a:rPr lang="ru-RU" sz="1200" dirty="0"/>
              <a:t>Третья форма совершения преступления - участие наемника в вооруженном конфликте или военных действиях заключается в выполнении им поставленных задач по его использованию.</a:t>
            </a:r>
          </a:p>
          <a:p>
            <a:pPr indent="457200" algn="just"/>
            <a:endParaRPr lang="ru-RU" sz="1200" dirty="0"/>
          </a:p>
          <a:p>
            <a:pPr indent="457200" algn="just"/>
            <a:r>
              <a:rPr lang="ru-RU" sz="1200" dirty="0"/>
              <a:t>В случаях, когда участие наемника выражается в совершении действий, содержащих иной состав преступления, содеянное следует квалифицировать по совокупности преступлений. В таких случаях по совокупности преступлений со ссылкой на ст. </a:t>
            </a:r>
            <a:r>
              <a:rPr lang="ru-RU" sz="1200" dirty="0" smtClean="0"/>
              <a:t>33 УК РФ </a:t>
            </a:r>
            <a:r>
              <a:rPr lang="ru-RU" sz="1200" dirty="0"/>
              <a:t>(соучастие) квалифицируются и действия лиц, использовавших наемника, если совершение ими этих преступлений охватывалось их умыслом.</a:t>
            </a:r>
          </a:p>
          <a:p>
            <a:pPr indent="457200" algn="just"/>
            <a:endParaRPr lang="ru-RU" sz="1200" dirty="0"/>
          </a:p>
          <a:p>
            <a:pPr indent="457200" algn="just"/>
            <a:r>
              <a:rPr lang="ru-RU" sz="1200" dirty="0"/>
              <a:t>Субъект </a:t>
            </a:r>
            <a:r>
              <a:rPr lang="ru-RU" sz="1200" dirty="0" err="1"/>
              <a:t>наемничества</a:t>
            </a:r>
            <a:r>
              <a:rPr lang="ru-RU" sz="1200" dirty="0"/>
              <a:t> в первой и второй формах - общий, в третьей форме - только наемник.</a:t>
            </a:r>
          </a:p>
          <a:p>
            <a:pPr indent="457200" algn="just"/>
            <a:endParaRPr lang="ru-RU" sz="1200" dirty="0"/>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3811227567"/>
      </p:ext>
    </p:extLst>
  </p:cSld>
  <p:clrMapOvr>
    <a:masterClrMapping/>
  </p:clrMapOvr>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7" name="Text Box 3"/>
          <p:cNvSpPr txBox="1">
            <a:spLocks noChangeArrowheads="1"/>
          </p:cNvSpPr>
          <p:nvPr/>
        </p:nvSpPr>
        <p:spPr bwMode="auto">
          <a:xfrm>
            <a:off x="900113" y="1836738"/>
            <a:ext cx="7697787" cy="5021262"/>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66948" name="Прямоугольник 4"/>
          <p:cNvSpPr>
            <a:spLocks noChangeArrowheads="1"/>
          </p:cNvSpPr>
          <p:nvPr/>
        </p:nvSpPr>
        <p:spPr bwMode="auto">
          <a:xfrm>
            <a:off x="0" y="620713"/>
            <a:ext cx="9144000" cy="1384300"/>
          </a:xfrm>
          <a:prstGeom prst="rect">
            <a:avLst/>
          </a:prstGeom>
          <a:noFill/>
          <a:ln w="9525">
            <a:noFill/>
            <a:miter lim="800000"/>
            <a:headEnd/>
            <a:tailEnd/>
          </a:ln>
        </p:spPr>
        <p:txBody>
          <a:bodyPr>
            <a:spAutoFit/>
          </a:bodyPr>
          <a:lstStyle/>
          <a:p>
            <a:pPr indent="457200" algn="just"/>
            <a:r>
              <a:rPr lang="ru-RU" sz="1200" dirty="0"/>
              <a:t>Понятие наемника определено в примечании к ст. 359 </a:t>
            </a:r>
            <a:r>
              <a:rPr lang="ru-RU" sz="1200" dirty="0" smtClean="0"/>
              <a:t>УК РФ. </a:t>
            </a:r>
            <a:r>
              <a:rPr lang="ru-RU" sz="1200" dirty="0"/>
              <a:t>Наемник - это лицо, действующее в целях получения материального вознаграждения и не являющееся гражданином ни одного из государств, участвующих в вооруженном конфликте. Он не должен быть и постоянным жителем на территории любой из сторон вооруженного конфликта (речь идет об иностранных гражданах и лицах без гражданства). Не могут также считаться наемниками лица, направленные третьими странами для исполнения официальных обязанностей (советники, инструкторы и др.). Однако они могут отвечать по ч. 1 или 2 ст. 359 </a:t>
            </a:r>
            <a:r>
              <a:rPr lang="ru-RU" sz="1200" dirty="0" smtClean="0"/>
              <a:t>УК РФ, </a:t>
            </a:r>
            <a:r>
              <a:rPr lang="ru-RU" sz="1200" dirty="0"/>
              <a:t>если вербовали, обучали или снабжали наемников либо руководили их действиями.</a:t>
            </a:r>
          </a:p>
          <a:p>
            <a:pPr indent="457200" algn="just"/>
            <a:endParaRPr lang="ru-RU" sz="1200" dirty="0"/>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9" name="Управляющая кнопка: возврат 8">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7013872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67587" name="Text Box 3"/>
          <p:cNvSpPr txBox="1">
            <a:spLocks noChangeArrowheads="1"/>
          </p:cNvSpPr>
          <p:nvPr/>
        </p:nvSpPr>
        <p:spPr bwMode="auto">
          <a:xfrm>
            <a:off x="323529" y="1844675"/>
            <a:ext cx="8274372" cy="2100263"/>
          </a:xfrm>
          <a:prstGeom prst="rect">
            <a:avLst/>
          </a:prstGeom>
          <a:noFill/>
          <a:ln w="9525">
            <a:noFill/>
            <a:miter lim="800000"/>
            <a:headEnd/>
            <a:tailEnd/>
          </a:ln>
          <a:effectLst/>
        </p:spPr>
        <p:txBody>
          <a:bodyPr/>
          <a:lstStyle/>
          <a:p>
            <a:pPr eaLnBrk="0" hangingPunct="0">
              <a:spcBef>
                <a:spcPct val="50000"/>
              </a:spcBef>
            </a:pPr>
            <a:endParaRPr lang="ru-RU" dirty="0" smtClean="0">
              <a:ea typeface="Tahoma" pitchFamily="34" charset="0"/>
              <a:cs typeface="Tahoma" pitchFamily="34" charset="0"/>
            </a:endParaRPr>
          </a:p>
          <a:p>
            <a:pPr eaLnBrk="0" hangingPunct="0">
              <a:spcBef>
                <a:spcPct val="50000"/>
              </a:spcBef>
            </a:pPr>
            <a:r>
              <a:rPr lang="ru-RU" dirty="0" smtClean="0">
                <a:ea typeface="Tahoma" pitchFamily="34" charset="0"/>
                <a:cs typeface="Tahoma" pitchFamily="34" charset="0"/>
              </a:rPr>
              <a:t>6. </a:t>
            </a:r>
            <a:r>
              <a:rPr lang="ru-RU" dirty="0" err="1" smtClean="0">
                <a:ea typeface="Tahoma" pitchFamily="34" charset="0"/>
                <a:cs typeface="Tahoma" pitchFamily="34" charset="0"/>
              </a:rPr>
              <a:t>Тарбагаев</a:t>
            </a:r>
            <a:r>
              <a:rPr lang="ru-RU" dirty="0" smtClean="0">
                <a:ea typeface="Tahoma" pitchFamily="34" charset="0"/>
                <a:cs typeface="Tahoma" pitchFamily="34" charset="0"/>
              </a:rPr>
              <a:t> А. Место совершения преступления / </a:t>
            </a:r>
            <a:r>
              <a:rPr lang="ru-RU" dirty="0" err="1" smtClean="0">
                <a:ea typeface="Tahoma" pitchFamily="34" charset="0"/>
                <a:cs typeface="Tahoma" pitchFamily="34" charset="0"/>
              </a:rPr>
              <a:t>А.Тарбагаев</a:t>
            </a:r>
            <a:r>
              <a:rPr lang="ru-RU" dirty="0" smtClean="0">
                <a:ea typeface="Tahoma" pitchFamily="34" charset="0"/>
                <a:cs typeface="Tahoma" pitchFamily="34" charset="0"/>
              </a:rPr>
              <a:t> // Уголовное право. – 2009. – № 3. – С. 44–48.</a:t>
            </a:r>
          </a:p>
          <a:p>
            <a:endParaRPr lang="ru-RU" dirty="0" smtClean="0">
              <a:ea typeface="Tahoma" pitchFamily="34" charset="0"/>
              <a:cs typeface="Tahoma" pitchFamily="34" charset="0"/>
            </a:endParaRPr>
          </a:p>
          <a:p>
            <a:r>
              <a:rPr lang="ru-RU" dirty="0" smtClean="0">
                <a:ea typeface="Tahoma" pitchFamily="34" charset="0"/>
                <a:cs typeface="Tahoma" pitchFamily="34" charset="0"/>
              </a:rPr>
              <a:t>7. Филимонов В.Д. Уголовно-правовое значение последствий общественно опасного деяния / В.Д.Филимонов  // Уголовное право. – 2009. – № 2. – С. 70–75.</a:t>
            </a:r>
          </a:p>
          <a:p>
            <a:endParaRPr lang="ru-RU" dirty="0" smtClean="0">
              <a:ea typeface="Tahoma" pitchFamily="34" charset="0"/>
              <a:cs typeface="Tahoma" pitchFamily="34" charset="0"/>
            </a:endParaRPr>
          </a:p>
          <a:p>
            <a:r>
              <a:rPr lang="ru-RU" dirty="0" smtClean="0">
                <a:ea typeface="Tahoma" pitchFamily="34" charset="0"/>
                <a:cs typeface="Tahoma" pitchFamily="34" charset="0"/>
              </a:rPr>
              <a:t>8. </a:t>
            </a:r>
            <a:r>
              <a:rPr lang="ru-RU" dirty="0" err="1" smtClean="0">
                <a:ea typeface="Tahoma" pitchFamily="34" charset="0"/>
                <a:cs typeface="Tahoma" pitchFamily="34" charset="0"/>
              </a:rPr>
              <a:t>Хвалин</a:t>
            </a:r>
            <a:r>
              <a:rPr lang="ru-RU" dirty="0" smtClean="0">
                <a:ea typeface="Tahoma" pitchFamily="34" charset="0"/>
                <a:cs typeface="Tahoma" pitchFamily="34" charset="0"/>
              </a:rPr>
              <a:t> В. О понятии орудия преступления / В. </a:t>
            </a:r>
            <a:r>
              <a:rPr lang="ru-RU" dirty="0" err="1" smtClean="0">
                <a:ea typeface="Tahoma" pitchFamily="34" charset="0"/>
                <a:cs typeface="Tahoma" pitchFamily="34" charset="0"/>
              </a:rPr>
              <a:t>Хвалин</a:t>
            </a:r>
            <a:r>
              <a:rPr lang="ru-RU" dirty="0" smtClean="0">
                <a:ea typeface="Tahoma" pitchFamily="34" charset="0"/>
                <a:cs typeface="Tahoma" pitchFamily="34" charset="0"/>
              </a:rPr>
              <a:t>  // Уголовное право. – 2000. – № 2. – С. 94–96.</a:t>
            </a:r>
          </a:p>
          <a:p>
            <a:endParaRPr lang="ru-RU" dirty="0" smtClean="0">
              <a:ea typeface="Tahoma" pitchFamily="34" charset="0"/>
              <a:cs typeface="Tahoma" pitchFamily="34" charset="0"/>
            </a:endParaRPr>
          </a:p>
          <a:p>
            <a:r>
              <a:rPr lang="ru-RU" dirty="0" smtClean="0">
                <a:ea typeface="Tahoma" pitchFamily="34" charset="0"/>
                <a:cs typeface="Tahoma" pitchFamily="34" charset="0"/>
              </a:rPr>
              <a:t>9. Якубович О.Р. Способ совершения преступления и его уголовно-правовое значение /О.Р.Якубович; под ред. С. </a:t>
            </a:r>
            <a:r>
              <a:rPr lang="ru-RU" dirty="0" err="1" smtClean="0">
                <a:ea typeface="Tahoma" pitchFamily="34" charset="0"/>
                <a:cs typeface="Tahoma" pitchFamily="34" charset="0"/>
              </a:rPr>
              <a:t>Михлина</a:t>
            </a:r>
            <a:r>
              <a:rPr lang="ru-RU" dirty="0" smtClean="0">
                <a:ea typeface="Tahoma" pitchFamily="34" charset="0"/>
                <a:cs typeface="Tahoma" pitchFamily="34" charset="0"/>
              </a:rPr>
              <a:t>. – М., 2005.</a:t>
            </a:r>
          </a:p>
          <a:p>
            <a:endParaRPr lang="ru-RU" sz="2400" dirty="0" smtClean="0"/>
          </a:p>
          <a:p>
            <a:pPr eaLnBrk="0" hangingPunct="0">
              <a:spcBef>
                <a:spcPct val="50000"/>
              </a:spcBef>
            </a:pPr>
            <a:endParaRPr lang="ru-RU" sz="2400" dirty="0">
              <a:latin typeface="Times New Roman" pitchFamily="18" charset="0"/>
            </a:endParaRPr>
          </a:p>
        </p:txBody>
      </p:sp>
      <p:sp>
        <p:nvSpPr>
          <p:cNvPr id="67588" name="Rectangle 1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Список литературы</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Text Box 1027"/>
          <p:cNvSpPr txBox="1">
            <a:spLocks noChangeArrowheads="1"/>
          </p:cNvSpPr>
          <p:nvPr/>
        </p:nvSpPr>
        <p:spPr bwMode="auto">
          <a:xfrm>
            <a:off x="900113" y="1844675"/>
            <a:ext cx="7697787" cy="3013075"/>
          </a:xfrm>
          <a:prstGeom prst="rect">
            <a:avLst/>
          </a:prstGeom>
          <a:noFill/>
          <a:ln w="9525">
            <a:noFill/>
            <a:miter lim="800000"/>
            <a:headEnd/>
            <a:tailEnd/>
          </a:ln>
        </p:spPr>
        <p:txBody>
          <a:bodyPr/>
          <a:lstStyle/>
          <a:p>
            <a:pPr eaLnBrk="0" hangingPunct="0">
              <a:spcBef>
                <a:spcPct val="50000"/>
              </a:spcBef>
            </a:pPr>
            <a:endParaRPr lang="ru-RU" sz="2400">
              <a:latin typeface="Arial Narrow" pitchFamily="34" charset="0"/>
            </a:endParaRPr>
          </a:p>
        </p:txBody>
      </p:sp>
      <p:sp>
        <p:nvSpPr>
          <p:cNvPr id="467972" name="Rectangle 1036"/>
          <p:cNvSpPr>
            <a:spLocks noChangeArrowheads="1"/>
          </p:cNvSpPr>
          <p:nvPr/>
        </p:nvSpPr>
        <p:spPr bwMode="auto">
          <a:xfrm>
            <a:off x="0" y="188913"/>
            <a:ext cx="8964613" cy="576262"/>
          </a:xfrm>
          <a:prstGeom prst="rect">
            <a:avLst/>
          </a:prstGeom>
          <a:solidFill>
            <a:srgbClr val="333399">
              <a:alpha val="83136"/>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sz="1600" b="1" dirty="0"/>
              <a:t>Нападение на лиц или учреждения, которые пользуются</a:t>
            </a:r>
          </a:p>
          <a:p>
            <a:pPr algn="ctr" eaLnBrk="0" hangingPunct="0"/>
            <a:r>
              <a:rPr lang="ru-RU" sz="1600" b="1" dirty="0"/>
              <a:t> международной защитой (ст. </a:t>
            </a:r>
            <a:r>
              <a:rPr lang="ru-RU" sz="1600" b="1" dirty="0" smtClean="0"/>
              <a:t>360 УК РФ)</a:t>
            </a:r>
            <a:endParaRPr lang="ru-RU" sz="1600" b="1" dirty="0"/>
          </a:p>
        </p:txBody>
      </p:sp>
      <p:sp>
        <p:nvSpPr>
          <p:cNvPr id="467973" name="Прямоугольник 4"/>
          <p:cNvSpPr>
            <a:spLocks noChangeArrowheads="1"/>
          </p:cNvSpPr>
          <p:nvPr/>
        </p:nvSpPr>
        <p:spPr bwMode="auto">
          <a:xfrm>
            <a:off x="0" y="981075"/>
            <a:ext cx="9144000" cy="4892675"/>
          </a:xfrm>
          <a:prstGeom prst="rect">
            <a:avLst/>
          </a:prstGeom>
          <a:noFill/>
          <a:ln w="9525">
            <a:noFill/>
            <a:miter lim="800000"/>
            <a:headEnd/>
            <a:tailEnd/>
          </a:ln>
        </p:spPr>
        <p:txBody>
          <a:bodyPr>
            <a:spAutoFit/>
          </a:bodyPr>
          <a:lstStyle/>
          <a:p>
            <a:pPr indent="457200" algn="just"/>
            <a:r>
              <a:rPr lang="ru-RU" sz="1200" dirty="0"/>
              <a:t>Объективная сторона преступления выражается в нападении на представителя иностранного государства или сотрудника международной организации, пользующегося международной защитой, а равно на служебное или жилое помещение либо транспортное средство такого лица.</a:t>
            </a:r>
          </a:p>
          <a:p>
            <a:pPr indent="457200" algn="just"/>
            <a:endParaRPr lang="ru-RU" sz="1200" dirty="0"/>
          </a:p>
          <a:p>
            <a:pPr indent="457200" algn="just"/>
            <a:r>
              <a:rPr lang="ru-RU" sz="1200" dirty="0"/>
              <a:t>К представителям иностранного государства относятся иностранные граждане, которые имеют официальный статус, дающий им право выступать от имени своего государства или по его поручению: главы государств и правительств; члены парламентских и правительственных делегаций; дипломатические представители, аккредитованные в РФ; государственные или общественные деятели, выполняющие специальные поручения по государственной линии.</a:t>
            </a:r>
          </a:p>
          <a:p>
            <a:pPr indent="457200" algn="just"/>
            <a:endParaRPr lang="ru-RU" sz="1200" dirty="0"/>
          </a:p>
          <a:p>
            <a:pPr indent="457200" algn="just"/>
            <a:r>
              <a:rPr lang="ru-RU" sz="1200" dirty="0"/>
              <a:t>Сотрудники международной организации - это лица официально направленные государствами для представления в международной организации их интересов, в том числе избранные на должности для выполнения функций соответствующей международной организации.</a:t>
            </a:r>
          </a:p>
          <a:p>
            <a:pPr indent="457200" algn="just"/>
            <a:endParaRPr lang="ru-RU" sz="1200" dirty="0"/>
          </a:p>
          <a:p>
            <a:pPr indent="457200" algn="just"/>
            <a:r>
              <a:rPr lang="ru-RU" sz="1200" dirty="0"/>
              <a:t>Преступление считается оконченным с момента нападения на потерпевшего или на материальный объект, которые указаны в ст. 360 </a:t>
            </a:r>
            <a:r>
              <a:rPr lang="ru-RU" sz="1200" dirty="0" smtClean="0"/>
              <a:t>УК РФ. </a:t>
            </a:r>
            <a:r>
              <a:rPr lang="ru-RU" sz="1200" dirty="0"/>
              <a:t>Все другие действия и преступные последствия квалифицируются по совокупности преступлений.</a:t>
            </a:r>
          </a:p>
          <a:p>
            <a:pPr indent="457200" algn="just"/>
            <a:endParaRPr lang="ru-RU" sz="1200" dirty="0"/>
          </a:p>
          <a:p>
            <a:pPr indent="457200" algn="just"/>
            <a:r>
              <a:rPr lang="ru-RU" sz="1200" dirty="0"/>
              <a:t>Субъективная сторона рассматриваемого преступления характеризуется умышленной виной в виде прямого умысла и специальной целью. Виновный осознает, что совершает нападение на лицо, имеющее официальный статус и пользующееся иммунитетом (следовательно, международной защитой), либо на служебное или жилое помещение или транспортное средство, именно такого лица, осознает, что деяние направлено против мира и безопасности человечества, и желает такое деяние совершить с целью провокации войны или осложнения международных отношений. Отсутствие этой цели исключает квалификацию нападения по ст. 360 </a:t>
            </a:r>
            <a:r>
              <a:rPr lang="ru-RU" sz="1200" dirty="0" smtClean="0"/>
              <a:t>УК РФ. </a:t>
            </a:r>
            <a:r>
              <a:rPr lang="ru-RU" sz="1200" dirty="0"/>
              <a:t>Именно по цели данное преступление отличается от террористического акта (ст. 277 У К), акта терроризма (ст. 205 </a:t>
            </a:r>
            <a:r>
              <a:rPr lang="ru-RU" sz="1200" dirty="0" smtClean="0"/>
              <a:t>УК РФ), </a:t>
            </a:r>
            <a:r>
              <a:rPr lang="ru-RU" sz="1200" dirty="0"/>
              <a:t>бандитизма (ст. 209 </a:t>
            </a:r>
            <a:r>
              <a:rPr lang="ru-RU" sz="1200" dirty="0" smtClean="0"/>
              <a:t>УК РФ), </a:t>
            </a:r>
            <a:r>
              <a:rPr lang="ru-RU" sz="1200" dirty="0"/>
              <a:t>разбоя (ст. 162 </a:t>
            </a:r>
            <a:r>
              <a:rPr lang="ru-RU" sz="1200" dirty="0" smtClean="0"/>
              <a:t>УК РФ), </a:t>
            </a:r>
            <a:r>
              <a:rPr lang="ru-RU" sz="1200" dirty="0"/>
              <a:t>пиратства (ст. 227 </a:t>
            </a:r>
            <a:r>
              <a:rPr lang="ru-RU" sz="1200" dirty="0" smtClean="0"/>
              <a:t>УК РФ) </a:t>
            </a:r>
            <a:r>
              <a:rPr lang="ru-RU" sz="1200" dirty="0"/>
              <a:t>и др. преступлений.</a:t>
            </a:r>
          </a:p>
          <a:p>
            <a:pPr indent="457200" algn="just"/>
            <a:endParaRPr lang="ru-RU" sz="1200" dirty="0"/>
          </a:p>
          <a:p>
            <a:pPr indent="457200" algn="just"/>
            <a:r>
              <a:rPr lang="ru-RU" sz="1200" dirty="0"/>
              <a:t>Субъект данного преступления - общий.</a:t>
            </a:r>
          </a:p>
        </p:txBody>
      </p:sp>
      <p:sp>
        <p:nvSpPr>
          <p:cNvPr id="6"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Преступления против мира и безопасности человечества</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extLst>
      <p:ext uri="{BB962C8B-B14F-4D97-AF65-F5344CB8AC3E}">
        <p14:creationId xmlns:p14="http://schemas.microsoft.com/office/powerpoint/2010/main" val="4228078893"/>
      </p:ext>
    </p:extLst>
  </p:cSld>
  <p:clrMapOvr>
    <a:masterClrMapping/>
  </p:clrMapOvr>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7730" name="Text Box 2050"/>
          <p:cNvSpPr txBox="1">
            <a:spLocks noChangeArrowheads="1"/>
          </p:cNvSpPr>
          <p:nvPr/>
        </p:nvSpPr>
        <p:spPr bwMode="auto">
          <a:xfrm>
            <a:off x="912813" y="1295400"/>
            <a:ext cx="7697787" cy="4838700"/>
          </a:xfrm>
          <a:prstGeom prst="rect">
            <a:avLst/>
          </a:prstGeom>
          <a:noFill/>
          <a:ln w="9525">
            <a:noFill/>
            <a:miter lim="800000"/>
            <a:headEnd/>
            <a:tailEnd/>
          </a:ln>
          <a:effectLst/>
        </p:spPr>
        <p:txBody>
          <a:bodyPr/>
          <a:lstStyle/>
          <a:p>
            <a:pPr marL="190500" lvl="1" algn="ctr" eaLnBrk="0" hangingPunct="0"/>
            <a:r>
              <a:rPr lang="ru-RU" sz="2400" b="1" dirty="0">
                <a:latin typeface="Arial Narrow" pitchFamily="34" charset="0"/>
              </a:rPr>
              <a:t>Образец решения задачи</a:t>
            </a:r>
          </a:p>
          <a:p>
            <a:pPr marL="190500" lvl="1" algn="just" eaLnBrk="0" hangingPunct="0"/>
            <a:endParaRPr lang="ru-RU" sz="2400" i="1" dirty="0">
              <a:latin typeface="Arial Narrow" pitchFamily="34" charset="0"/>
            </a:endParaRPr>
          </a:p>
          <a:p>
            <a:pPr marL="190500" lvl="1" algn="just" eaLnBrk="0" hangingPunct="0"/>
            <a:r>
              <a:rPr lang="ru-RU" sz="2400" i="1" dirty="0">
                <a:latin typeface="Arial Narrow" pitchFamily="34" charset="0"/>
              </a:rPr>
              <a:t>Условие задачи</a:t>
            </a:r>
          </a:p>
          <a:p>
            <a:pPr marL="190500" lvl="1" algn="just" eaLnBrk="0" hangingPunct="0"/>
            <a:r>
              <a:rPr lang="ru-RU" sz="2400" dirty="0">
                <a:latin typeface="Arial Narrow" pitchFamily="34" charset="0"/>
              </a:rPr>
              <a:t>	Между супругами Романовыми сложились неприязненные отношения в силу того, что супруг часто с работы приходил в нетрезвом состоянии и оскорблял свою жену нецензурной бранью. Романова неоднократно предлагала своему мужу развестись, однако супруг ей отвечал, что "развод не получишь".</a:t>
            </a:r>
          </a:p>
          <a:p>
            <a:pPr marL="190500" lvl="1" algn="just" eaLnBrk="0" hangingPunct="0"/>
            <a:r>
              <a:rPr lang="ru-RU" sz="2400" dirty="0">
                <a:latin typeface="Arial Narrow" pitchFamily="34" charset="0"/>
              </a:rPr>
              <a:t>	Тогда Романова вошла в сговор с неоднократно судимым за тяжкие преступления Поповым, пообещав заплатить крупную сумму денег за убийство мужа. Они предварительно обговорили условия совершения</a:t>
            </a:r>
          </a:p>
        </p:txBody>
      </p:sp>
      <p:sp>
        <p:nvSpPr>
          <p:cNvPr id="457731" name="Text Box 2052"/>
          <p:cNvSpPr txBox="1">
            <a:spLocks noChangeArrowheads="1"/>
          </p:cNvSpPr>
          <p:nvPr/>
        </p:nvSpPr>
        <p:spPr bwMode="auto">
          <a:xfrm>
            <a:off x="914400" y="381000"/>
            <a:ext cx="7772400" cy="762000"/>
          </a:xfrm>
          <a:prstGeom prst="rect">
            <a:avLst/>
          </a:prstGeom>
          <a:noFill/>
          <a:ln w="9525">
            <a:noFill/>
            <a:miter lim="800000"/>
            <a:headEnd/>
            <a:tailEnd/>
          </a:ln>
          <a:effectLst/>
        </p:spPr>
        <p:txBody>
          <a:bodyPr>
            <a:spAutoFit/>
          </a:bodyPr>
          <a:lstStyle/>
          <a:p>
            <a:pPr algn="ctr" eaLnBrk="0" hangingPunct="0">
              <a:spcBef>
                <a:spcPct val="50000"/>
              </a:spcBef>
            </a:pPr>
            <a:r>
              <a:rPr lang="ru-RU" sz="4400">
                <a:latin typeface="Arial Narrow" pitchFamily="34" charset="0"/>
              </a:rPr>
              <a:t>Решение задач</a:t>
            </a:r>
            <a:endParaRPr lang="ru-RU" sz="2400" b="1">
              <a:latin typeface="Arial Narrow" pitchFamily="34" charset="0"/>
            </a:endParaRPr>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Образец решения задач</a:t>
            </a: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5" name="Text Box 2"/>
          <p:cNvSpPr txBox="1">
            <a:spLocks noChangeArrowheads="1"/>
          </p:cNvSpPr>
          <p:nvPr/>
        </p:nvSpPr>
        <p:spPr bwMode="auto">
          <a:xfrm>
            <a:off x="912813" y="663575"/>
            <a:ext cx="7697787" cy="5203825"/>
          </a:xfrm>
          <a:prstGeom prst="rect">
            <a:avLst/>
          </a:prstGeom>
          <a:noFill/>
          <a:ln w="9525">
            <a:noFill/>
            <a:miter lim="800000"/>
            <a:headEnd/>
            <a:tailEnd/>
          </a:ln>
          <a:effectLst/>
        </p:spPr>
        <p:txBody>
          <a:bodyPr/>
          <a:lstStyle/>
          <a:p>
            <a:pPr marL="190500" lvl="1" eaLnBrk="0" hangingPunct="0"/>
            <a:r>
              <a:rPr lang="ru-RU" sz="2400">
                <a:latin typeface="Arial Narrow" pitchFamily="34" charset="0"/>
              </a:rPr>
              <a:t>преступления. В назначенное время Попов пришел в квартиру Романовых. Воспользовавшись тем, что муж Романовой спал, взял у нее топор и нанес несколько ударов по голове спящего, чем причинил смерть. </a:t>
            </a:r>
          </a:p>
          <a:p>
            <a:pPr marL="190500" lvl="1" algn="just" eaLnBrk="0" hangingPunct="0"/>
            <a:r>
              <a:rPr lang="ru-RU" sz="2400">
                <a:latin typeface="Arial Narrow" pitchFamily="34" charset="0"/>
              </a:rPr>
              <a:t>Завернув труп, Романова совместно с Поповым вывезли убитого на водохранилище и утопили.</a:t>
            </a:r>
          </a:p>
          <a:p>
            <a:pPr marL="190500" lvl="1" algn="just" eaLnBrk="0" hangingPunct="0"/>
            <a:r>
              <a:rPr lang="ru-RU" sz="2400">
                <a:latin typeface="Arial Narrow" pitchFamily="34" charset="0"/>
              </a:rPr>
              <a:t>	После возвращения домой Романова и Попов сожгли окровавленное одеяло, одежду. Утром, для того, чтобы отвести от себя подозрение, Романова заявила в милицию о пропаже своего мужа.</a:t>
            </a:r>
          </a:p>
          <a:p>
            <a:pPr marL="190500" lvl="1" algn="just" eaLnBrk="0" hangingPunct="0"/>
            <a:r>
              <a:rPr lang="ru-RU" sz="2400">
                <a:latin typeface="Arial Narrow" pitchFamily="34" charset="0"/>
              </a:rPr>
              <a:t>	Квалифицируйте действия Романовой и Попова. Дайте юридическую оценку содеянному.</a:t>
            </a:r>
          </a:p>
          <a:p>
            <a:pPr marL="190500" lvl="1" algn="just" eaLnBrk="0" hangingPunct="0"/>
            <a:endParaRPr lang="ru-RU" sz="2400" i="1">
              <a:latin typeface="Arial Narrow" pitchFamily="34" charset="0"/>
            </a:endParaRPr>
          </a:p>
          <a:p>
            <a:pPr marL="190500" lvl="1" algn="just" eaLnBrk="0" hangingPunct="0"/>
            <a:endParaRPr lang="ru-RU" sz="2400">
              <a:latin typeface="Arial Narrow" pitchFamily="34" charset="0"/>
            </a:endParaRPr>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Образец решения задач</a:t>
            </a: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9779" name="Text Box 2"/>
          <p:cNvSpPr txBox="1">
            <a:spLocks noChangeArrowheads="1"/>
          </p:cNvSpPr>
          <p:nvPr/>
        </p:nvSpPr>
        <p:spPr bwMode="auto">
          <a:xfrm>
            <a:off x="912813" y="663575"/>
            <a:ext cx="7697787" cy="5203825"/>
          </a:xfrm>
          <a:prstGeom prst="rect">
            <a:avLst/>
          </a:prstGeom>
          <a:noFill/>
          <a:ln w="9525">
            <a:noFill/>
            <a:miter lim="800000"/>
            <a:headEnd/>
            <a:tailEnd/>
          </a:ln>
          <a:effectLst/>
        </p:spPr>
        <p:txBody>
          <a:bodyPr/>
          <a:lstStyle/>
          <a:p>
            <a:pPr marL="190500" lvl="1" algn="just" eaLnBrk="0" hangingPunct="0"/>
            <a:r>
              <a:rPr lang="ru-RU" sz="2400" i="1">
                <a:latin typeface="Arial Narrow" pitchFamily="34" charset="0"/>
              </a:rPr>
              <a:t>Решение задачи</a:t>
            </a:r>
          </a:p>
          <a:p>
            <a:pPr marL="190500" lvl="1" algn="just" eaLnBrk="0" hangingPunct="0"/>
            <a:r>
              <a:rPr lang="ru-RU" sz="2400">
                <a:latin typeface="Arial Narrow" pitchFamily="34" charset="0"/>
              </a:rPr>
              <a:t>	1. Как указано в п. 2 Постановления Пленума Верховного суда РФ "О судебной практике об умышленных убийствах" от 22 декабря 1992 г., при рассмотрении дел об убийствах, по которым к ответственности привлекаются несколько лиц, суды должны проследить характер и степень участия в преступлении каждого из подсудимых. 	При этом в качестве исполнителя преступления следует признавать лиц, которые действовали согласно умыслу, направленному на совершение убийства.</a:t>
            </a:r>
          </a:p>
          <a:p>
            <a:pPr marL="190500" lvl="1" algn="just" eaLnBrk="0" hangingPunct="0"/>
            <a:r>
              <a:rPr lang="ru-RU" sz="2400">
                <a:latin typeface="Arial Narrow" pitchFamily="34" charset="0"/>
              </a:rPr>
              <a:t>	При совершении убийства несколькими лицами суды должны тщательно исследовать, имелась ли предварительная договоренность между участниками</a:t>
            </a:r>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Образец решения задач</a:t>
            </a: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03" name="Text Box 2"/>
          <p:cNvSpPr txBox="1">
            <a:spLocks noChangeArrowheads="1"/>
          </p:cNvSpPr>
          <p:nvPr/>
        </p:nvSpPr>
        <p:spPr bwMode="auto">
          <a:xfrm>
            <a:off x="912813" y="663575"/>
            <a:ext cx="7697787" cy="5203825"/>
          </a:xfrm>
          <a:prstGeom prst="rect">
            <a:avLst/>
          </a:prstGeom>
          <a:noFill/>
          <a:ln w="9525">
            <a:noFill/>
            <a:miter lim="800000"/>
            <a:headEnd/>
            <a:tailEnd/>
          </a:ln>
          <a:effectLst/>
        </p:spPr>
        <p:txBody>
          <a:bodyPr/>
          <a:lstStyle/>
          <a:p>
            <a:pPr marL="190500" lvl="1" algn="just" eaLnBrk="0" hangingPunct="0"/>
            <a:r>
              <a:rPr lang="ru-RU" sz="2400">
                <a:latin typeface="Arial Narrow" pitchFamily="34" charset="0"/>
              </a:rPr>
              <a:t>преступления, были ли распределены роли между ними, а также все иные обстоятельства, с учетом которых можно было бы сделать вывод о наличии или действии организованной группы.</a:t>
            </a:r>
          </a:p>
          <a:p>
            <a:pPr marL="190500" lvl="1" algn="just" eaLnBrk="0" hangingPunct="0"/>
            <a:r>
              <a:rPr lang="ru-RU" sz="2400">
                <a:latin typeface="Arial Narrow" pitchFamily="34" charset="0"/>
              </a:rPr>
              <a:t>	Из фабулы задачи вытекает, что Романова не только организовала совершение убийства своего мужа, но и принимала непосредственное участие в процессе преступления: подала топор, показала место, где спал муж, совместно с Поповым вывезла труп погибшего, принимала участие в сокрытии трупа и следов преступления. </a:t>
            </a:r>
          </a:p>
          <a:p>
            <a:pPr marL="190500" lvl="1" algn="just" eaLnBrk="0" hangingPunct="0"/>
            <a:r>
              <a:rPr lang="ru-RU" sz="2400">
                <a:latin typeface="Arial Narrow" pitchFamily="34" charset="0"/>
              </a:rPr>
              <a:t>	При таких обстоятельствах Романова должна рассматриваться не только как организатор преступления, но и как соисполнитель, поскольку, </a:t>
            </a:r>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a:spLocks noGrp="1"/>
          </p:cNvSpPr>
          <p:nvPr>
            <p:ph type="ftr" sz="quarter" idx="11"/>
          </p:nvPr>
        </p:nvSpPr>
        <p:spPr bwMode="auto">
          <a:xfrm>
            <a:off x="971600" y="6539061"/>
            <a:ext cx="5562600" cy="365125"/>
          </a:xfrm>
          <a:noFill/>
          <a:ln>
            <a:miter lim="800000"/>
            <a:headEnd/>
            <a:tailEnd/>
          </a:ln>
        </p:spPr>
        <p:txBody>
          <a:bodyPr wrap="square" lIns="91440" tIns="45720" rIns="91440" bIns="45720" numCol="1" anchorCtr="0" compatLnSpc="1">
            <a:prstTxWarp prst="textNoShape">
              <a:avLst/>
            </a:prstTxWarp>
          </a:bodyPr>
          <a:lstStyle/>
          <a:p>
            <a:r>
              <a:rPr lang="ru-RU" b="1" i="1" u="sng" dirty="0" smtClean="0">
                <a:solidFill>
                  <a:schemeClr val="bg1"/>
                </a:solidFill>
                <a:latin typeface="Segoe Print" pitchFamily="2" charset="0"/>
              </a:rPr>
              <a:t>Образец решения задач</a:t>
            </a: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1827" name="Text Box 1026"/>
          <p:cNvSpPr txBox="1">
            <a:spLocks noChangeArrowheads="1"/>
          </p:cNvSpPr>
          <p:nvPr/>
        </p:nvSpPr>
        <p:spPr bwMode="auto">
          <a:xfrm>
            <a:off x="914400" y="762000"/>
            <a:ext cx="7697788" cy="4656138"/>
          </a:xfrm>
          <a:prstGeom prst="rect">
            <a:avLst/>
          </a:prstGeom>
          <a:noFill/>
          <a:ln w="9525">
            <a:noFill/>
            <a:miter lim="800000"/>
            <a:headEnd/>
            <a:tailEnd/>
          </a:ln>
          <a:effectLst/>
        </p:spPr>
        <p:txBody>
          <a:bodyPr/>
          <a:lstStyle/>
          <a:p>
            <a:pPr lvl="1" eaLnBrk="0" hangingPunct="0"/>
            <a:r>
              <a:rPr lang="ru-RU" sz="2400" dirty="0">
                <a:latin typeface="Arial Narrow" pitchFamily="34" charset="0"/>
              </a:rPr>
              <a:t>согласно ч. 2 ст. 33 </a:t>
            </a:r>
            <a:r>
              <a:rPr lang="ru-RU" sz="2400" dirty="0" smtClean="0">
                <a:latin typeface="Arial Narrow" pitchFamily="34" charset="0"/>
              </a:rPr>
              <a:t>УК РФ, </a:t>
            </a:r>
            <a:r>
              <a:rPr lang="ru-RU" sz="2400" dirty="0">
                <a:latin typeface="Arial Narrow" pitchFamily="34" charset="0"/>
              </a:rPr>
              <a:t>исполнителем признается лицо, непосредственно совершившее преступление либо непосредственно участвующее в его совершении совместно с другими лицами (соисполнителями).</a:t>
            </a:r>
          </a:p>
          <a:p>
            <a:pPr lvl="1" eaLnBrk="0" hangingPunct="0"/>
            <a:r>
              <a:rPr lang="ru-RU" sz="2400" dirty="0">
                <a:latin typeface="Arial Narrow" pitchFamily="34" charset="0"/>
              </a:rPr>
              <a:t>	2. Действия Попова свидетельствуют о том, что он также является исполнителем убийства. Содеянное должно квалифицироваться как умышленное причинение смерти другому человеку по предварительному сговору лиц, а в отношении Попова и по признаку, предусмотренному п. а ст. </a:t>
            </a:r>
            <a:r>
              <a:rPr lang="ru-RU" sz="2400" dirty="0" smtClean="0">
                <a:latin typeface="Arial Narrow" pitchFamily="34" charset="0"/>
              </a:rPr>
              <a:t>105 УК РФ </a:t>
            </a:r>
            <a:r>
              <a:rPr lang="ru-RU" sz="2400" dirty="0">
                <a:latin typeface="Arial Narrow" pitchFamily="34" charset="0"/>
              </a:rPr>
              <a:t>(из корыстных побуждений или по найму).</a:t>
            </a:r>
          </a:p>
          <a:p>
            <a:pPr eaLnBrk="0" hangingPunct="0">
              <a:spcBef>
                <a:spcPct val="50000"/>
              </a:spcBef>
            </a:pPr>
            <a:endParaRPr lang="ru-RU" sz="2400" b="1" dirty="0">
              <a:latin typeface="Arial Narrow" pitchFamily="34" charset="0"/>
            </a:endParaRPr>
          </a:p>
        </p:txBody>
      </p:sp>
      <p:sp>
        <p:nvSpPr>
          <p:cNvPr id="9"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66090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Footer Placeholder 2"/>
          <p:cNvSpPr txBox="1">
            <a:spLocks/>
          </p:cNvSpPr>
          <p:nvPr/>
        </p:nvSpPr>
        <p:spPr bwMode="auto">
          <a:xfrm>
            <a:off x="971600" y="6539061"/>
            <a:ext cx="5562600" cy="3651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ru-RU" sz="1100" b="1" i="1" u="sng" strike="noStrike" kern="1200" cap="none" spc="0" normalizeH="0" baseline="0" noProof="0" smtClean="0">
                <a:ln>
                  <a:noFill/>
                </a:ln>
                <a:solidFill>
                  <a:schemeClr val="bg1"/>
                </a:solidFill>
                <a:effectLst/>
                <a:uLnTx/>
                <a:uFillTx/>
                <a:latin typeface="Segoe Print" pitchFamily="2" charset="0"/>
                <a:ea typeface="+mn-ea"/>
                <a:cs typeface="Arial" charset="0"/>
              </a:rPr>
              <a:t>Образец решения задач</a:t>
            </a:r>
            <a:endParaRPr kumimoji="0" lang="ru-RU" sz="1100" b="1" i="1" u="sng" strike="noStrike" kern="1200" cap="none" spc="0" normalizeH="0" baseline="0" noProof="0" dirty="0" smtClean="0">
              <a:ln>
                <a:noFill/>
              </a:ln>
              <a:solidFill>
                <a:schemeClr val="bg1"/>
              </a:solidFill>
              <a:effectLst/>
              <a:uLnTx/>
              <a:uFillTx/>
              <a:latin typeface="Segoe Print" pitchFamily="2" charset="0"/>
              <a:ea typeface="+mn-ea"/>
              <a:cs typeface="Arial" charset="0"/>
            </a:endParaRPr>
          </a:p>
        </p:txBody>
      </p:sp>
      <p:sp>
        <p:nvSpPr>
          <p:cNvPr id="13" name="Управляющая кнопка: возврат 12">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548680"/>
            <a:ext cx="9144000" cy="4347344"/>
          </a:xfrm>
          <a:prstGeom prst="rect">
            <a:avLst/>
          </a:prstGeom>
        </p:spPr>
        <p:txBody>
          <a:bodyPr>
            <a:spAutoFit/>
          </a:bodyPr>
          <a:lstStyle/>
          <a:p>
            <a:pPr>
              <a:defRPr/>
            </a:pPr>
            <a:r>
              <a:rPr lang="ru-RU" sz="1400" b="1" dirty="0"/>
              <a:t>2.3.Методические материалы для проведения практических занятий</a:t>
            </a:r>
            <a:endParaRPr lang="ru-RU" sz="1400" dirty="0"/>
          </a:p>
          <a:p>
            <a:pPr>
              <a:defRPr/>
            </a:pPr>
            <a:endParaRPr lang="ru-RU" sz="1050" b="1" dirty="0" smtClean="0"/>
          </a:p>
          <a:p>
            <a:pPr>
              <a:defRPr/>
            </a:pPr>
            <a:r>
              <a:rPr lang="ru-RU" sz="1050" b="1" dirty="0" smtClean="0"/>
              <a:t>Тема </a:t>
            </a:r>
            <a:r>
              <a:rPr lang="ru-RU" sz="1050" b="1" dirty="0"/>
              <a:t>1. </a:t>
            </a:r>
            <a:r>
              <a:rPr lang="ru-RU" sz="1050" b="1" dirty="0" smtClean="0"/>
              <a:t>Понятие и система Особенной части уголовного права РФ. Понятие и значение квалификации преступлений.</a:t>
            </a:r>
            <a:endParaRPr lang="ru-RU" sz="1050" dirty="0" smtClean="0"/>
          </a:p>
          <a:p>
            <a:pPr>
              <a:defRPr/>
            </a:pPr>
            <a:r>
              <a:rPr lang="ru-RU" sz="1050" i="1" dirty="0" smtClean="0"/>
              <a:t>Форма занятия: </a:t>
            </a:r>
            <a:r>
              <a:rPr lang="ru-RU" sz="1050" dirty="0" smtClean="0"/>
              <a:t>семинар. </a:t>
            </a:r>
            <a:r>
              <a:rPr lang="ru-RU" sz="1050" i="1" dirty="0" smtClean="0"/>
              <a:t>Краткое содержание занятия (перечень вопросов):</a:t>
            </a:r>
            <a:endParaRPr lang="ru-RU" sz="1050" dirty="0" smtClean="0"/>
          </a:p>
          <a:p>
            <a:pPr lvl="0" hangingPunct="0"/>
            <a:r>
              <a:rPr lang="ru-RU" sz="1050" dirty="0" smtClean="0"/>
              <a:t>  Понятие и значение Особенной части уголовного права.</a:t>
            </a:r>
          </a:p>
          <a:p>
            <a:pPr lvl="0" hangingPunct="0"/>
            <a:r>
              <a:rPr lang="ru-RU" sz="1050" dirty="0" smtClean="0"/>
              <a:t>  Система Особенной части уголовного законодательства России, ее становление и развитие.</a:t>
            </a:r>
          </a:p>
          <a:p>
            <a:pPr lvl="0" hangingPunct="0"/>
            <a:r>
              <a:rPr lang="ru-RU" sz="1050" dirty="0" smtClean="0"/>
              <a:t>  Квалификация преступлений: понятие, значение, стадии.</a:t>
            </a:r>
          </a:p>
          <a:p>
            <a:pPr>
              <a:defRPr/>
            </a:pPr>
            <a:endParaRPr lang="ru-RU" sz="1050" dirty="0"/>
          </a:p>
          <a:p>
            <a:pPr>
              <a:defRPr/>
            </a:pPr>
            <a:r>
              <a:rPr lang="ru-RU" sz="1050" b="1" dirty="0"/>
              <a:t>Тема 2. </a:t>
            </a:r>
            <a:r>
              <a:rPr lang="ru-RU" sz="1050" b="1" dirty="0" smtClean="0"/>
              <a:t>Преступления против жизни</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и общая характеристика преступлений против жизни.</a:t>
            </a:r>
          </a:p>
          <a:p>
            <a:pPr>
              <a:defRPr/>
            </a:pPr>
            <a:r>
              <a:rPr lang="ru-RU" sz="1050" dirty="0" smtClean="0"/>
              <a:t>  Понятие убийства. Отграничение убийства от иных преступлений, сопряженных с причинением смерти.</a:t>
            </a:r>
          </a:p>
          <a:p>
            <a:pPr>
              <a:defRPr/>
            </a:pPr>
            <a:r>
              <a:rPr lang="ru-RU" sz="1050" dirty="0" smtClean="0"/>
              <a:t>  Убийство без отягчающих и смягчающих обстоятельств (ч.1 ст. 105 УК РФ).</a:t>
            </a:r>
          </a:p>
          <a:p>
            <a:pPr>
              <a:defRPr/>
            </a:pPr>
            <a:r>
              <a:rPr lang="ru-RU" sz="1050" dirty="0" smtClean="0"/>
              <a:t>  Убийство при отягчающих обстоятельствах (ч.2 ст. 105 УК РФ).</a:t>
            </a:r>
            <a:br>
              <a:rPr lang="ru-RU" sz="1050" dirty="0" smtClean="0"/>
            </a:br>
            <a:r>
              <a:rPr lang="ru-RU" sz="1050" i="1" dirty="0" smtClean="0"/>
              <a:t>Средства обучения: </a:t>
            </a:r>
            <a:r>
              <a:rPr lang="ru-RU" sz="1050" dirty="0" smtClean="0"/>
              <a:t>опрос, дискуссия</a:t>
            </a:r>
          </a:p>
          <a:p>
            <a:pPr>
              <a:defRPr/>
            </a:pPr>
            <a:endParaRPr lang="ru-RU" sz="1050" dirty="0"/>
          </a:p>
          <a:p>
            <a:pPr>
              <a:defRPr/>
            </a:pPr>
            <a:r>
              <a:rPr lang="ru-RU" sz="1050" dirty="0"/>
              <a:t> </a:t>
            </a:r>
            <a:r>
              <a:rPr lang="ru-RU" sz="1050" b="1" dirty="0"/>
              <a:t>Тема 3. </a:t>
            </a:r>
            <a:r>
              <a:rPr lang="ru-RU" sz="1050" b="1" dirty="0" smtClean="0"/>
              <a:t>Преступление против здоровья </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Общая </a:t>
            </a:r>
            <a:r>
              <a:rPr lang="ru-RU" sz="1050" dirty="0"/>
              <a:t>характеристика преступлений против здоровья.</a:t>
            </a:r>
          </a:p>
          <a:p>
            <a:pPr>
              <a:defRPr/>
            </a:pPr>
            <a:r>
              <a:rPr lang="ru-RU" sz="1050" dirty="0" smtClean="0"/>
              <a:t>  Умышленное </a:t>
            </a:r>
            <a:r>
              <a:rPr lang="ru-RU" sz="1050" dirty="0"/>
              <a:t>причинение тяжкого вреда здоровью (ст. 111 </a:t>
            </a:r>
            <a:r>
              <a:rPr lang="ru-RU" sz="1050" dirty="0" smtClean="0"/>
              <a:t>УК РФ).</a:t>
            </a:r>
            <a:endParaRPr lang="ru-RU" sz="1050" dirty="0"/>
          </a:p>
          <a:p>
            <a:pPr>
              <a:defRPr/>
            </a:pPr>
            <a:r>
              <a:rPr lang="ru-RU" sz="1050" dirty="0" smtClean="0"/>
              <a:t>  Причинение   </a:t>
            </a:r>
            <a:r>
              <a:rPr lang="ru-RU" sz="1050" dirty="0"/>
              <a:t>средней тяжести вреда здоровью и легкого вреда здоровью (ст. 112, 115 </a:t>
            </a:r>
            <a:r>
              <a:rPr lang="ru-RU" sz="1050" dirty="0" smtClean="0"/>
              <a:t>УК РФ).</a:t>
            </a:r>
            <a:endParaRPr lang="ru-RU" sz="1050" dirty="0"/>
          </a:p>
          <a:p>
            <a:pPr>
              <a:defRPr/>
            </a:pPr>
            <a:r>
              <a:rPr lang="ru-RU" sz="1050" dirty="0" smtClean="0"/>
              <a:t>  Побои</a:t>
            </a:r>
            <a:r>
              <a:rPr lang="ru-RU" sz="1050" dirty="0"/>
              <a:t>, истязания (ст. 116, 117 </a:t>
            </a:r>
            <a:r>
              <a:rPr lang="ru-RU" sz="1050" dirty="0" smtClean="0"/>
              <a:t>УК РФ).</a:t>
            </a:r>
            <a:endParaRPr lang="ru-RU" sz="1050" dirty="0"/>
          </a:p>
          <a:p>
            <a:pPr>
              <a:defRPr/>
            </a:pPr>
            <a:r>
              <a:rPr lang="ru-RU" sz="1050" dirty="0" smtClean="0"/>
              <a:t>  Иные </a:t>
            </a:r>
            <a:r>
              <a:rPr lang="ru-RU" sz="1050" dirty="0"/>
              <a:t>преступления против здоровья (ст. 113, 114, 118, 125 </a:t>
            </a:r>
            <a:r>
              <a:rPr lang="ru-RU" sz="1050" dirty="0" smtClean="0"/>
              <a:t>УК РФ)</a:t>
            </a:r>
            <a:r>
              <a:rPr lang="ru-RU" sz="1050" dirty="0"/>
              <a:t/>
            </a:r>
            <a:br>
              <a:rPr lang="ru-RU" sz="1050" dirty="0"/>
            </a:br>
            <a:r>
              <a:rPr lang="ru-RU" sz="1050" dirty="0"/>
              <a:t>С</a:t>
            </a:r>
            <a:r>
              <a:rPr lang="ru-RU" sz="1050" i="1" dirty="0"/>
              <a:t>редства обучения: </a:t>
            </a:r>
            <a:r>
              <a:rPr lang="ru-RU" sz="1050" dirty="0"/>
              <a:t>опрос, </a:t>
            </a:r>
            <a:r>
              <a:rPr lang="ru-RU" sz="1050" dirty="0" smtClean="0"/>
              <a:t>дискуссия</a:t>
            </a:r>
            <a:endParaRPr lang="ru-RU" sz="1050" dirty="0"/>
          </a:p>
        </p:txBody>
      </p:sp>
      <p:sp>
        <p:nvSpPr>
          <p:cNvPr id="8"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1" name="Управляющая кнопка: возврат 10">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5586145"/>
          </a:xfrm>
          <a:prstGeom prst="rect">
            <a:avLst/>
          </a:prstGeom>
        </p:spPr>
        <p:txBody>
          <a:bodyPr>
            <a:spAutoFit/>
          </a:bodyPr>
          <a:lstStyle/>
          <a:p>
            <a:pPr>
              <a:defRPr/>
            </a:pPr>
            <a:r>
              <a:rPr lang="ru-RU" sz="1050" b="1" dirty="0"/>
              <a:t>Тема 4. Преступления против </a:t>
            </a:r>
            <a:r>
              <a:rPr lang="ru-RU" sz="1050" b="1" dirty="0" smtClean="0"/>
              <a:t>свободы личности</a:t>
            </a:r>
            <a:r>
              <a:rPr lang="ru-RU" sz="1050" b="1" dirty="0"/>
              <a:t>.</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Похищение </a:t>
            </a:r>
            <a:r>
              <a:rPr lang="ru-RU" sz="1050" dirty="0"/>
              <a:t>человека (ст. 126 </a:t>
            </a:r>
            <a:r>
              <a:rPr lang="ru-RU" sz="1050" dirty="0" smtClean="0"/>
              <a:t>УК РФ).</a:t>
            </a:r>
            <a:endParaRPr lang="ru-RU" sz="1050" dirty="0"/>
          </a:p>
          <a:p>
            <a:pPr>
              <a:defRPr/>
            </a:pPr>
            <a:r>
              <a:rPr lang="ru-RU" sz="1050" dirty="0" smtClean="0"/>
              <a:t>  Незаконное     </a:t>
            </a:r>
            <a:r>
              <a:rPr lang="ru-RU" sz="1050" dirty="0"/>
              <a:t>лишение     свободы.     Его     отличие     от     похищения     чело века (ст. 127 </a:t>
            </a:r>
            <a:r>
              <a:rPr lang="ru-RU" sz="1050" dirty="0" smtClean="0"/>
              <a:t>УК РФ).</a:t>
            </a:r>
            <a:endParaRPr lang="ru-RU" sz="1050" dirty="0"/>
          </a:p>
          <a:p>
            <a:pPr>
              <a:defRPr/>
            </a:pPr>
            <a:r>
              <a:rPr lang="ru-RU" sz="1050" dirty="0" smtClean="0"/>
              <a:t>  Торговля </a:t>
            </a:r>
            <a:r>
              <a:rPr lang="ru-RU" sz="1050" dirty="0"/>
              <a:t>людьми (ст. </a:t>
            </a:r>
            <a:r>
              <a:rPr lang="ru-RU" sz="1050" dirty="0" smtClean="0"/>
              <a:t>127'УК </a:t>
            </a:r>
            <a:r>
              <a:rPr lang="ru-RU" sz="1050" dirty="0"/>
              <a:t>РФ).</a:t>
            </a:r>
          </a:p>
          <a:p>
            <a:pPr>
              <a:defRPr/>
            </a:pPr>
            <a:r>
              <a:rPr lang="ru-RU" sz="1050" dirty="0" smtClean="0"/>
              <a:t>  Использование </a:t>
            </a:r>
            <a:r>
              <a:rPr lang="ru-RU" sz="1050" dirty="0"/>
              <a:t>рабского труда (ст. 127 </a:t>
            </a:r>
            <a:r>
              <a:rPr lang="ru-RU" sz="1050" dirty="0" smtClean="0"/>
              <a:t>УК РФ).</a:t>
            </a:r>
            <a:endParaRPr lang="ru-RU" sz="1050" dirty="0"/>
          </a:p>
          <a:p>
            <a:pPr>
              <a:defRPr/>
            </a:pPr>
            <a:r>
              <a:rPr lang="ru-RU" sz="1050" dirty="0" smtClean="0"/>
              <a:t>  Незаконное </a:t>
            </a:r>
            <a:r>
              <a:rPr lang="ru-RU" sz="1050" dirty="0"/>
              <a:t>похищение в психиатрический стационар (ст. 128 </a:t>
            </a:r>
            <a:r>
              <a:rPr lang="ru-RU" sz="1050" dirty="0" smtClean="0"/>
              <a:t>УК РФ).</a:t>
            </a:r>
            <a:endParaRPr lang="ru-RU" sz="1050" dirty="0"/>
          </a:p>
          <a:p>
            <a:pPr>
              <a:defRPr/>
            </a:pPr>
            <a:r>
              <a:rPr lang="ru-RU" sz="1050" dirty="0" smtClean="0"/>
              <a:t>  Клевета </a:t>
            </a:r>
            <a:r>
              <a:rPr lang="ru-RU" sz="1050" dirty="0"/>
              <a:t>(ст. 129 </a:t>
            </a:r>
            <a:r>
              <a:rPr lang="ru-RU" sz="1050" dirty="0" smtClean="0"/>
              <a:t>УК РФ).</a:t>
            </a:r>
            <a:endParaRPr lang="ru-RU" sz="1050" dirty="0"/>
          </a:p>
          <a:p>
            <a:pPr>
              <a:defRPr/>
            </a:pPr>
            <a:r>
              <a:rPr lang="ru-RU" sz="1050" dirty="0" smtClean="0"/>
              <a:t>  Оскорбление </a:t>
            </a:r>
            <a:r>
              <a:rPr lang="ru-RU" sz="1050" dirty="0"/>
              <a:t>(ст. 130 </a:t>
            </a:r>
            <a:r>
              <a:rPr lang="ru-RU" sz="1050" dirty="0" smtClean="0"/>
              <a:t>УК РФ). </a:t>
            </a:r>
            <a:r>
              <a:rPr lang="ru-RU" sz="1050" dirty="0"/>
              <a:t>Его отличие от клеветы.</a:t>
            </a:r>
            <a:br>
              <a:rPr lang="ru-RU" sz="1050" dirty="0"/>
            </a:br>
            <a:r>
              <a:rPr lang="ru-RU" sz="1050" i="1" dirty="0"/>
              <a:t>Форма контроля: </a:t>
            </a:r>
            <a:r>
              <a:rPr lang="ru-RU" sz="1050" dirty="0"/>
              <a:t>экзамен</a:t>
            </a:r>
          </a:p>
          <a:p>
            <a:pPr>
              <a:defRPr/>
            </a:pPr>
            <a:r>
              <a:rPr lang="ru-RU" sz="1050" i="1" dirty="0"/>
              <a:t>Средства обучения: </a:t>
            </a:r>
            <a:r>
              <a:rPr lang="ru-RU" sz="1050" dirty="0"/>
              <a:t>опрос, </a:t>
            </a:r>
            <a:r>
              <a:rPr lang="ru-RU" sz="1050" dirty="0" smtClean="0"/>
              <a:t>дискуссия</a:t>
            </a:r>
            <a:endParaRPr lang="ru-RU" sz="1050" dirty="0"/>
          </a:p>
          <a:p>
            <a:pPr>
              <a:defRPr/>
            </a:pPr>
            <a:endParaRPr lang="ru-RU" sz="1050" dirty="0"/>
          </a:p>
          <a:p>
            <a:pPr>
              <a:defRPr/>
            </a:pPr>
            <a:r>
              <a:rPr lang="ru-RU" sz="1050" b="1" dirty="0"/>
              <a:t>Тема 5. Преступления против половой неприкосновенности и половой </a:t>
            </a:r>
            <a:r>
              <a:rPr lang="ru-RU" sz="1050" b="1" dirty="0" smtClean="0"/>
              <a:t>свободы .</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Изнасилование </a:t>
            </a:r>
            <a:r>
              <a:rPr lang="ru-RU" sz="1050" dirty="0"/>
              <a:t>(ст. 131 </a:t>
            </a:r>
            <a:r>
              <a:rPr lang="ru-RU" sz="1050" dirty="0" smtClean="0"/>
              <a:t>УК РФ).</a:t>
            </a:r>
            <a:endParaRPr lang="ru-RU" sz="1050" dirty="0"/>
          </a:p>
          <a:p>
            <a:pPr>
              <a:defRPr/>
            </a:pPr>
            <a:r>
              <a:rPr lang="ru-RU" sz="1050" dirty="0" smtClean="0"/>
              <a:t>  Насильственные  </a:t>
            </a:r>
            <a:r>
              <a:rPr lang="ru-RU" sz="1050" dirty="0"/>
              <a:t>действия   сексуального  характера   (ст. 132 </a:t>
            </a:r>
            <a:r>
              <a:rPr lang="ru-RU" sz="1050" dirty="0" smtClean="0"/>
              <a:t>УК РФ).</a:t>
            </a:r>
            <a:endParaRPr lang="ru-RU" sz="1050" dirty="0"/>
          </a:p>
          <a:p>
            <a:pPr>
              <a:defRPr/>
            </a:pPr>
            <a:r>
              <a:rPr lang="ru-RU" sz="1050" dirty="0" smtClean="0"/>
              <a:t>  Понуждение   </a:t>
            </a:r>
            <a:r>
              <a:rPr lang="ru-RU" sz="1050" dirty="0"/>
              <a:t>к  действиям   сексуального  характера   (ст. 133 </a:t>
            </a:r>
            <a:r>
              <a:rPr lang="ru-RU" sz="1050" dirty="0" smtClean="0"/>
              <a:t>УК РФ).</a:t>
            </a:r>
            <a:endParaRPr lang="ru-RU" sz="1050" dirty="0"/>
          </a:p>
          <a:p>
            <a:pPr>
              <a:defRPr/>
            </a:pPr>
            <a:r>
              <a:rPr lang="ru-RU" sz="1050" dirty="0" smtClean="0"/>
              <a:t>  Половое     </a:t>
            </a:r>
            <a:r>
              <a:rPr lang="ru-RU" sz="1050" dirty="0"/>
              <a:t>сношение     и     иные     действия     сексуального     характера     с лицом, не достигшим 16-летнего возраста (ст. 134 </a:t>
            </a:r>
            <a:r>
              <a:rPr lang="ru-RU" sz="1050" dirty="0" smtClean="0"/>
              <a:t>УК РФ).</a:t>
            </a:r>
            <a:endParaRPr lang="ru-RU" sz="1050" dirty="0"/>
          </a:p>
          <a:p>
            <a:pPr>
              <a:defRPr/>
            </a:pPr>
            <a:r>
              <a:rPr lang="ru-RU" sz="1050" dirty="0" smtClean="0"/>
              <a:t>  Развратные </a:t>
            </a:r>
            <a:r>
              <a:rPr lang="ru-RU" sz="1050" dirty="0"/>
              <a:t>действия (ст. 135 </a:t>
            </a:r>
            <a:r>
              <a:rPr lang="ru-RU" sz="1050" dirty="0" smtClean="0"/>
              <a:t>УК РФ).</a:t>
            </a:r>
            <a:r>
              <a:rPr lang="ru-RU" sz="1050" dirty="0"/>
              <a:t/>
            </a:r>
            <a:br>
              <a:rPr lang="ru-RU" sz="1050" dirty="0"/>
            </a:br>
            <a:r>
              <a:rPr lang="ru-RU" sz="1050" i="1" dirty="0"/>
              <a:t> Средства обучения: </a:t>
            </a:r>
            <a:r>
              <a:rPr lang="ru-RU" sz="1050" dirty="0"/>
              <a:t>опрос, </a:t>
            </a:r>
            <a:r>
              <a:rPr lang="ru-RU" sz="1050" dirty="0" smtClean="0"/>
              <a:t>дискуссия</a:t>
            </a:r>
            <a:endParaRPr lang="ru-RU" sz="1050" dirty="0"/>
          </a:p>
          <a:p>
            <a:pPr>
              <a:defRPr/>
            </a:pPr>
            <a:endParaRPr lang="ru-RU" sz="1050" dirty="0"/>
          </a:p>
          <a:p>
            <a:pPr>
              <a:defRPr/>
            </a:pPr>
            <a:r>
              <a:rPr lang="ru-RU" sz="1050" b="1" dirty="0"/>
              <a:t>Тема 6. Преступления   против   конституционных   прав   и   свобод   человека   и гражданина.</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Преступления</a:t>
            </a:r>
            <a:r>
              <a:rPr lang="ru-RU" sz="1050" dirty="0"/>
              <a:t>,      посягающие      на      политические      права      и      свободы (ст. 136, 141, 141', 142,142', 149 </a:t>
            </a:r>
            <a:r>
              <a:rPr lang="ru-RU" sz="1050" dirty="0" smtClean="0"/>
              <a:t>УК РФ).</a:t>
            </a:r>
            <a:endParaRPr lang="ru-RU" sz="1050" dirty="0"/>
          </a:p>
          <a:p>
            <a:pPr>
              <a:defRPr/>
            </a:pPr>
            <a:r>
              <a:rPr lang="ru-RU" sz="1050" dirty="0" smtClean="0"/>
              <a:t>  Преступления</a:t>
            </a:r>
            <a:r>
              <a:rPr lang="ru-RU" sz="1050" dirty="0"/>
              <a:t>,       посягающие       на       социально-экономические       права       и свободы (ст. 143, 144, 145, 145</a:t>
            </a:r>
            <a:r>
              <a:rPr lang="ru-RU" sz="1050" baseline="30000" dirty="0"/>
              <a:t>1</a:t>
            </a:r>
            <a:r>
              <a:rPr lang="ru-RU" sz="1050" dirty="0"/>
              <a:t>, 146, 147 </a:t>
            </a:r>
            <a:r>
              <a:rPr lang="ru-RU" sz="1050" dirty="0" smtClean="0"/>
              <a:t>УК РФ).</a:t>
            </a:r>
            <a:endParaRPr lang="ru-RU" sz="1050" dirty="0"/>
          </a:p>
          <a:p>
            <a:pPr>
              <a:defRPr/>
            </a:pPr>
            <a:r>
              <a:rPr lang="ru-RU" sz="1050" dirty="0" smtClean="0"/>
              <a:t>  Преступления</a:t>
            </a:r>
            <a:r>
              <a:rPr lang="ru-RU" sz="1050" dirty="0"/>
              <a:t>, посягающие на личные права и свободы (ст. 137, 138, 139, 140, 148 </a:t>
            </a:r>
            <a:r>
              <a:rPr lang="ru-RU" sz="1050" dirty="0" smtClean="0"/>
              <a:t>УК РФ).</a:t>
            </a:r>
            <a:endParaRPr lang="ru-RU" sz="1050" dirty="0"/>
          </a:p>
          <a:p>
            <a:pPr>
              <a:defRPr/>
            </a:pPr>
            <a:r>
              <a:rPr lang="ru-RU" sz="1050" i="1" dirty="0"/>
              <a:t>Форма</a:t>
            </a:r>
            <a:r>
              <a:rPr lang="ru-RU" sz="1050" i="1" u="sng" dirty="0"/>
              <a:t> </a:t>
            </a:r>
            <a:r>
              <a:rPr lang="ru-RU" sz="1050" i="1" dirty="0"/>
              <a:t>контроля: </a:t>
            </a:r>
            <a:r>
              <a:rPr lang="ru-RU" sz="1050" dirty="0"/>
              <a:t>зачет    </a:t>
            </a:r>
          </a:p>
          <a:p>
            <a:pPr>
              <a:defRPr/>
            </a:pPr>
            <a:r>
              <a:rPr lang="ru-RU" sz="1050" i="1" dirty="0"/>
              <a:t>Средства обучения: </a:t>
            </a:r>
            <a:r>
              <a:rPr lang="ru-RU" sz="1050" dirty="0"/>
              <a:t>опрос, дискуссия</a:t>
            </a:r>
          </a:p>
          <a:p>
            <a:pPr>
              <a:defRPr/>
            </a:pPr>
            <a:endParaRPr lang="ru-RU" sz="1050" dirty="0"/>
          </a:p>
          <a:p>
            <a:pPr>
              <a:defRPr/>
            </a:pPr>
            <a:endParaRPr lang="ru-RU" sz="1050"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5101397"/>
          </a:xfrm>
          <a:prstGeom prst="rect">
            <a:avLst/>
          </a:prstGeom>
        </p:spPr>
        <p:txBody>
          <a:bodyPr>
            <a:spAutoFit/>
          </a:bodyPr>
          <a:lstStyle/>
          <a:p>
            <a:pPr>
              <a:defRPr/>
            </a:pPr>
            <a:r>
              <a:rPr lang="ru-RU" sz="1050" b="1" dirty="0"/>
              <a:t>Тема </a:t>
            </a:r>
            <a:r>
              <a:rPr lang="ru-RU" sz="1050" dirty="0"/>
              <a:t>7. </a:t>
            </a:r>
            <a:r>
              <a:rPr lang="ru-RU" sz="1050" b="1" dirty="0"/>
              <a:t>Преступления против семьи и несовершеннолетних.</a:t>
            </a:r>
            <a:endParaRPr lang="ru-RU" sz="1050" dirty="0"/>
          </a:p>
          <a:p>
            <a:pPr>
              <a:defRPr/>
            </a:pPr>
            <a:r>
              <a:rPr lang="ru-RU" sz="1050" i="1" dirty="0"/>
              <a:t>Форма занятия: </a:t>
            </a:r>
            <a:r>
              <a:rPr lang="ru-RU" sz="1050" dirty="0" smtClean="0"/>
              <a:t>семинар. </a:t>
            </a:r>
            <a:r>
              <a:rPr lang="ru-RU" sz="1050" i="1" dirty="0" smtClean="0"/>
              <a:t>Краткое </a:t>
            </a:r>
            <a:r>
              <a:rPr lang="ru-RU" sz="1050" i="1" dirty="0"/>
              <a:t>содержание занятия (перечень вопросов): </a:t>
            </a:r>
            <a:endParaRPr lang="ru-RU" sz="1050" i="1" dirty="0" smtClean="0"/>
          </a:p>
          <a:p>
            <a:pPr>
              <a:defRPr/>
            </a:pPr>
            <a:r>
              <a:rPr lang="ru-RU" sz="1050" dirty="0" smtClean="0"/>
              <a:t>  Общая </a:t>
            </a:r>
            <a:r>
              <a:rPr lang="ru-RU" sz="1050" dirty="0"/>
              <a:t>характеристика преступлений против семьи и несовершеннолетних.</a:t>
            </a:r>
          </a:p>
          <a:p>
            <a:pPr>
              <a:defRPr/>
            </a:pPr>
            <a:r>
              <a:rPr lang="ru-RU" sz="1050" dirty="0" smtClean="0"/>
              <a:t>  Особенности       </a:t>
            </a:r>
            <a:r>
              <a:rPr lang="ru-RU" sz="1050" dirty="0"/>
              <a:t>уголовно-правовых       признаков       объекта       и       объектив ной стороны в преступлениях против семьи и несовершеннолетних.</a:t>
            </a:r>
          </a:p>
          <a:p>
            <a:pPr>
              <a:defRPr/>
            </a:pPr>
            <a:r>
              <a:rPr lang="ru-RU" sz="1050" dirty="0" smtClean="0"/>
              <a:t>  Особенности   </a:t>
            </a:r>
            <a:r>
              <a:rPr lang="ru-RU" sz="1050" dirty="0"/>
              <a:t>уголовно-правовых   признаков   субъектов   преступлений   против семьи и несовершеннолетних.</a:t>
            </a:r>
          </a:p>
          <a:p>
            <a:pPr>
              <a:defRPr/>
            </a:pPr>
            <a:r>
              <a:rPr lang="ru-RU" sz="1050" dirty="0" smtClean="0"/>
              <a:t>  Особенности </a:t>
            </a:r>
            <a:r>
              <a:rPr lang="ru-RU" sz="1050" dirty="0"/>
              <a:t>уголовно-правовых признаков субъективной стороны преступлений против семьи и несовершеннолетних.</a:t>
            </a:r>
          </a:p>
          <a:p>
            <a:pPr>
              <a:defRPr/>
            </a:pPr>
            <a:r>
              <a:rPr lang="ru-RU" sz="1050" i="1" dirty="0"/>
              <a:t>Средства обучения, </a:t>
            </a:r>
            <a:r>
              <a:rPr lang="ru-RU" sz="1050" dirty="0"/>
              <a:t>опрос, дискуссия</a:t>
            </a:r>
          </a:p>
          <a:p>
            <a:pPr>
              <a:defRPr/>
            </a:pPr>
            <a:endParaRPr lang="ru-RU" sz="1050" b="1" dirty="0" smtClean="0"/>
          </a:p>
          <a:p>
            <a:pPr>
              <a:defRPr/>
            </a:pPr>
            <a:r>
              <a:rPr lang="ru-RU" sz="1050" b="1" dirty="0" smtClean="0"/>
              <a:t>Тема </a:t>
            </a:r>
            <a:r>
              <a:rPr lang="ru-RU" sz="1050" b="1" dirty="0"/>
              <a:t>8. </a:t>
            </a:r>
            <a:r>
              <a:rPr lang="ru-RU" sz="1050" b="1" dirty="0" smtClean="0"/>
              <a:t>Преступления против собственности.</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a:t>
            </a:r>
            <a:r>
              <a:rPr lang="ru-RU" sz="1050" dirty="0"/>
              <a:t>хищения. Формы и виды хищения.</a:t>
            </a:r>
          </a:p>
          <a:p>
            <a:pPr>
              <a:defRPr/>
            </a:pPr>
            <a:r>
              <a:rPr lang="ru-RU" sz="1050" dirty="0" smtClean="0"/>
              <a:t>  Кража</a:t>
            </a:r>
            <a:r>
              <a:rPr lang="ru-RU" sz="1050" dirty="0"/>
              <a:t>.</a:t>
            </a:r>
          </a:p>
          <a:p>
            <a:pPr>
              <a:defRPr/>
            </a:pPr>
            <a:r>
              <a:rPr lang="ru-RU" sz="1050" dirty="0" smtClean="0"/>
              <a:t>  Мошенничество</a:t>
            </a:r>
            <a:r>
              <a:rPr lang="ru-RU" sz="1050" dirty="0"/>
              <a:t>.</a:t>
            </a:r>
          </a:p>
          <a:p>
            <a:pPr>
              <a:defRPr/>
            </a:pPr>
            <a:r>
              <a:rPr lang="ru-RU" sz="1050" dirty="0" smtClean="0"/>
              <a:t>  Присвоение </a:t>
            </a:r>
            <a:r>
              <a:rPr lang="ru-RU" sz="1050" dirty="0"/>
              <a:t>или растраты </a:t>
            </a:r>
          </a:p>
          <a:p>
            <a:pPr>
              <a:defRPr/>
            </a:pPr>
            <a:r>
              <a:rPr lang="ru-RU" sz="1050" i="1" dirty="0"/>
              <a:t>Средства обучения: </a:t>
            </a:r>
            <a:r>
              <a:rPr lang="ru-RU" sz="1050" dirty="0"/>
              <a:t>опрос, дискуссия</a:t>
            </a:r>
          </a:p>
          <a:p>
            <a:pPr>
              <a:defRPr/>
            </a:pPr>
            <a:endParaRPr lang="ru-RU" sz="1050" b="1" dirty="0" smtClean="0"/>
          </a:p>
          <a:p>
            <a:pPr>
              <a:defRPr/>
            </a:pPr>
            <a:r>
              <a:rPr lang="ru-RU" sz="1050" b="1" dirty="0" smtClean="0"/>
              <a:t>Тема </a:t>
            </a:r>
            <a:r>
              <a:rPr lang="ru-RU" sz="1050" b="1" dirty="0"/>
              <a:t>9. </a:t>
            </a:r>
            <a:r>
              <a:rPr lang="ru-RU" sz="1050" b="1" dirty="0" smtClean="0"/>
              <a:t>Преступления в сфере экономической деятельности.</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Преступления</a:t>
            </a:r>
            <a:r>
              <a:rPr lang="ru-RU" sz="1050" dirty="0"/>
              <a:t> </a:t>
            </a:r>
            <a:r>
              <a:rPr lang="ru-RU" sz="1050" dirty="0" smtClean="0"/>
              <a:t>должностных</a:t>
            </a:r>
            <a:r>
              <a:rPr lang="ru-RU" sz="1050" dirty="0"/>
              <a:t>	лиц, нарушающих установленные гарантии и порядок осуществления экономической деятельности (ст. 169, 170 </a:t>
            </a:r>
            <a:r>
              <a:rPr lang="ru-RU" sz="1050" dirty="0" smtClean="0"/>
              <a:t>    УК РФ).</a:t>
            </a:r>
            <a:endParaRPr lang="ru-RU" sz="1050" dirty="0"/>
          </a:p>
          <a:p>
            <a:pPr>
              <a:defRPr/>
            </a:pPr>
            <a:r>
              <a:rPr lang="ru-RU" sz="1050" dirty="0" smtClean="0"/>
              <a:t>  Преступления</a:t>
            </a:r>
            <a:r>
              <a:rPr lang="ru-RU" sz="1050" dirty="0"/>
              <a:t>, связанные с нарушением установленного порядка осуществления предпринимательской и иной экономической деятельности (ст. 171, 17 Г, 172, 173, 174, 174</a:t>
            </a:r>
            <a:r>
              <a:rPr lang="ru-RU" sz="1050" baseline="30000" dirty="0"/>
              <a:t>1</a:t>
            </a:r>
            <a:r>
              <a:rPr lang="ru-RU" sz="1050" dirty="0"/>
              <a:t>, 175, 176, 177, 195, 196 </a:t>
            </a:r>
            <a:r>
              <a:rPr lang="ru-RU" sz="1050" dirty="0" smtClean="0"/>
              <a:t>УК РФ).</a:t>
            </a:r>
            <a:endParaRPr lang="ru-RU" sz="1050" dirty="0"/>
          </a:p>
          <a:p>
            <a:pPr>
              <a:defRPr/>
            </a:pPr>
            <a:r>
              <a:rPr lang="ru-RU" sz="1050" dirty="0" smtClean="0"/>
              <a:t>  Нарушения </a:t>
            </a:r>
            <a:r>
              <a:rPr lang="ru-RU" sz="1050" dirty="0"/>
              <a:t>антимонопольного законодательства и иные нарушения в сфере конкуренции (ст. 178, 179, 180, 181 </a:t>
            </a:r>
            <a:r>
              <a:rPr lang="ru-RU" sz="1050" dirty="0" smtClean="0"/>
              <a:t>УК РФ).</a:t>
            </a:r>
            <a:endParaRPr lang="ru-RU" sz="1050" dirty="0"/>
          </a:p>
          <a:p>
            <a:pPr>
              <a:defRPr/>
            </a:pPr>
            <a:r>
              <a:rPr lang="ru-RU" sz="1050" dirty="0" smtClean="0"/>
              <a:t>  Разглашение  </a:t>
            </a:r>
            <a:r>
              <a:rPr lang="ru-RU" sz="1050" dirty="0"/>
              <a:t>коммерческой  или  банковской  тайны  (ст. 183 </a:t>
            </a:r>
            <a:r>
              <a:rPr lang="ru-RU" sz="1050" dirty="0" smtClean="0"/>
              <a:t>УК РФ).</a:t>
            </a:r>
            <a:endParaRPr lang="ru-RU" sz="1050" dirty="0"/>
          </a:p>
          <a:p>
            <a:pPr>
              <a:defRPr/>
            </a:pPr>
            <a:r>
              <a:rPr lang="ru-RU" sz="1050" dirty="0" smtClean="0"/>
              <a:t>  Подкуп </a:t>
            </a:r>
            <a:r>
              <a:rPr lang="ru-RU" sz="1050" dirty="0"/>
              <a:t>участников и организаторов профессиональных спортивных соревнований и зрелищных коммерческих конкурсов (ст. 184 </a:t>
            </a:r>
            <a:r>
              <a:rPr lang="ru-RU" sz="1050" dirty="0" smtClean="0"/>
              <a:t>УК РФ).</a:t>
            </a:r>
            <a:endParaRPr lang="ru-RU" sz="1050" dirty="0"/>
          </a:p>
          <a:p>
            <a:pPr>
              <a:defRPr/>
            </a:pPr>
            <a:r>
              <a:rPr lang="ru-RU" sz="1050" i="1" dirty="0"/>
              <a:t>Средства обучения: </a:t>
            </a:r>
            <a:r>
              <a:rPr lang="ru-RU" sz="1050" dirty="0"/>
              <a:t>опрос, дискуссия</a:t>
            </a:r>
          </a:p>
          <a:p>
            <a:pPr>
              <a:defRPr/>
            </a:pPr>
            <a:endParaRPr lang="ru-RU" sz="1050"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113" y="301625"/>
            <a:ext cx="9144001" cy="6070893"/>
          </a:xfrm>
          <a:prstGeom prst="rect">
            <a:avLst/>
          </a:prstGeom>
        </p:spPr>
        <p:txBody>
          <a:bodyPr>
            <a:spAutoFit/>
          </a:bodyPr>
          <a:lstStyle/>
          <a:p>
            <a:pPr>
              <a:defRPr/>
            </a:pPr>
            <a:r>
              <a:rPr lang="ru-RU" sz="1050" b="1" dirty="0"/>
              <a:t>Тема 10. Преступления   против   интересов   службы   в   коммерческих   и   иных организаций.</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Злоупотребление </a:t>
            </a:r>
            <a:r>
              <a:rPr lang="ru-RU" sz="1050" dirty="0"/>
              <a:t>полномочиями (ст. 201 </a:t>
            </a:r>
            <a:r>
              <a:rPr lang="ru-RU" sz="1050" dirty="0" smtClean="0"/>
              <a:t>УК РФ</a:t>
            </a:r>
            <a:r>
              <a:rPr lang="ru-RU" sz="1050" b="1" dirty="0" smtClean="0"/>
              <a:t>).</a:t>
            </a:r>
            <a:endParaRPr lang="ru-RU" sz="1050" dirty="0"/>
          </a:p>
          <a:p>
            <a:pPr>
              <a:defRPr/>
            </a:pPr>
            <a:r>
              <a:rPr lang="ru-RU" sz="1050" dirty="0" smtClean="0"/>
              <a:t>  Злоупотребление </a:t>
            </a:r>
            <a:r>
              <a:rPr lang="ru-RU" sz="1050" dirty="0"/>
              <a:t>полномочиями частными нотариусами и аудиторами (ст. 202 </a:t>
            </a:r>
            <a:r>
              <a:rPr lang="ru-RU" sz="1050" dirty="0" smtClean="0"/>
              <a:t>УК РФ).</a:t>
            </a:r>
            <a:endParaRPr lang="ru-RU" sz="1050" dirty="0"/>
          </a:p>
          <a:p>
            <a:pPr>
              <a:defRPr/>
            </a:pPr>
            <a:r>
              <a:rPr lang="ru-RU" sz="1050" dirty="0" smtClean="0"/>
              <a:t>  Превышение </a:t>
            </a:r>
            <a:r>
              <a:rPr lang="ru-RU" sz="1050" dirty="0"/>
              <a:t>полномочий служащими частных охранных или детективных служб (ст. 203 </a:t>
            </a:r>
            <a:r>
              <a:rPr lang="ru-RU" sz="1050" dirty="0" smtClean="0"/>
              <a:t>УК РФ).</a:t>
            </a:r>
            <a:endParaRPr lang="ru-RU" sz="1050" dirty="0"/>
          </a:p>
          <a:p>
            <a:pPr>
              <a:defRPr/>
            </a:pPr>
            <a:r>
              <a:rPr lang="ru-RU" sz="1050" dirty="0" smtClean="0"/>
              <a:t>  Коммерческий </a:t>
            </a:r>
            <a:r>
              <a:rPr lang="ru-RU" sz="1050" dirty="0"/>
              <a:t>подкуп (ст. 204 </a:t>
            </a:r>
            <a:r>
              <a:rPr lang="ru-RU" sz="1050" dirty="0" smtClean="0"/>
              <a:t>УК РФ).</a:t>
            </a:r>
            <a:r>
              <a:rPr lang="ru-RU" sz="1050" dirty="0"/>
              <a:t/>
            </a:r>
            <a:br>
              <a:rPr lang="ru-RU" sz="1050" dirty="0"/>
            </a:br>
            <a:r>
              <a:rPr lang="ru-RU" sz="1050" i="1" dirty="0"/>
              <a:t> Средства обучения: </a:t>
            </a:r>
            <a:r>
              <a:rPr lang="ru-RU" sz="1050" dirty="0"/>
              <a:t>опрос, дискуссия</a:t>
            </a:r>
          </a:p>
          <a:p>
            <a:pPr>
              <a:defRPr/>
            </a:pPr>
            <a:endParaRPr lang="ru-RU" sz="1050" dirty="0"/>
          </a:p>
          <a:p>
            <a:pPr>
              <a:defRPr/>
            </a:pPr>
            <a:r>
              <a:rPr lang="ru-RU" sz="1050" b="1" dirty="0"/>
              <a:t>Тема 11. Преступления против общественной </a:t>
            </a:r>
            <a:r>
              <a:rPr lang="ru-RU" sz="1050" b="1" dirty="0" smtClean="0"/>
              <a:t>безопасности и общественного порядка.</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a:t>
            </a:r>
            <a:r>
              <a:rPr lang="ru-RU" sz="1050" dirty="0"/>
              <a:t>и система преступлений против общественной безопасности.</a:t>
            </a:r>
          </a:p>
          <a:p>
            <a:pPr>
              <a:defRPr/>
            </a:pPr>
            <a:r>
              <a:rPr lang="ru-RU" sz="1050" dirty="0" smtClean="0"/>
              <a:t>  Терроризм</a:t>
            </a:r>
            <a:r>
              <a:rPr lang="ru-RU" sz="1050" dirty="0"/>
              <a:t>. Заведомо ложное сообщение об акте терроризма (ст. 205,207 </a:t>
            </a:r>
            <a:r>
              <a:rPr lang="ru-RU" sz="1050" dirty="0" smtClean="0"/>
              <a:t>УК РФ).</a:t>
            </a:r>
            <a:endParaRPr lang="ru-RU" sz="1050" dirty="0"/>
          </a:p>
          <a:p>
            <a:pPr>
              <a:defRPr/>
            </a:pPr>
            <a:r>
              <a:rPr lang="ru-RU" sz="1050" dirty="0" smtClean="0"/>
              <a:t>  Вовлечение </a:t>
            </a:r>
            <a:r>
              <a:rPr lang="ru-RU" sz="1050" dirty="0"/>
              <a:t>в совершение преступлений террористического характера или иное содействие их совершению (ст. 205' </a:t>
            </a:r>
            <a:r>
              <a:rPr lang="ru-RU" sz="1050" dirty="0" smtClean="0"/>
              <a:t>УК РФ).</a:t>
            </a:r>
            <a:endParaRPr lang="ru-RU" sz="1050" dirty="0"/>
          </a:p>
          <a:p>
            <a:pPr>
              <a:defRPr/>
            </a:pPr>
            <a:r>
              <a:rPr lang="ru-RU" sz="1050" dirty="0" smtClean="0"/>
              <a:t>  Захват </a:t>
            </a:r>
            <a:r>
              <a:rPr lang="ru-RU" sz="1050" dirty="0"/>
              <a:t>заложника (ст. 206 </a:t>
            </a:r>
            <a:r>
              <a:rPr lang="ru-RU" sz="1050" dirty="0" smtClean="0"/>
              <a:t>УК РФ). </a:t>
            </a:r>
            <a:r>
              <a:rPr lang="ru-RU" sz="1050" dirty="0"/>
              <a:t>Его отграничение от похищения человека и незаконного лишения свободы (ст. 126 и 127 </a:t>
            </a:r>
            <a:r>
              <a:rPr lang="ru-RU" sz="1050" dirty="0" smtClean="0"/>
              <a:t>УК РФ).</a:t>
            </a:r>
            <a:endParaRPr lang="ru-RU" sz="1050" dirty="0"/>
          </a:p>
          <a:p>
            <a:pPr>
              <a:defRPr/>
            </a:pPr>
            <a:r>
              <a:rPr lang="ru-RU" sz="1050" dirty="0" smtClean="0"/>
              <a:t>  Преступления</a:t>
            </a:r>
            <a:r>
              <a:rPr lang="ru-RU" sz="1050" dirty="0"/>
              <a:t>, связанные с созданием незаконных преступных групп (ст. 208-210 </a:t>
            </a:r>
            <a:r>
              <a:rPr lang="ru-RU" sz="1050" dirty="0" smtClean="0"/>
              <a:t>УК РФ). </a:t>
            </a:r>
            <a:r>
              <a:rPr lang="ru-RU" sz="1050" dirty="0"/>
              <a:t>Их внутривидовое разграничение. </a:t>
            </a:r>
          </a:p>
          <a:p>
            <a:pPr>
              <a:defRPr/>
            </a:pPr>
            <a:r>
              <a:rPr lang="ru-RU" sz="1050" i="1" dirty="0"/>
              <a:t>Средства обучения: </a:t>
            </a:r>
            <a:r>
              <a:rPr lang="ru-RU" sz="1050" dirty="0"/>
              <a:t>опрос, дискуссия </a:t>
            </a:r>
          </a:p>
          <a:p>
            <a:pPr>
              <a:defRPr/>
            </a:pPr>
            <a:endParaRPr lang="ru-RU" sz="1050" dirty="0"/>
          </a:p>
          <a:p>
            <a:pPr>
              <a:defRPr/>
            </a:pPr>
            <a:r>
              <a:rPr lang="ru-RU" sz="1050" b="1" dirty="0"/>
              <a:t>Тема 12. Преступления против здоровья  населения и общественной нравственности.</a:t>
            </a:r>
            <a:endParaRPr lang="ru-RU" sz="1050" dirty="0"/>
          </a:p>
          <a:p>
            <a:pPr>
              <a:defRPr/>
            </a:pPr>
            <a:r>
              <a:rPr lang="ru-RU" sz="1050" i="1" dirty="0"/>
              <a:t>Форма занятия:</a:t>
            </a:r>
            <a:r>
              <a:rPr lang="ru-RU" sz="1050" dirty="0"/>
              <a:t>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a:t>
            </a:r>
            <a:r>
              <a:rPr lang="ru-RU" sz="1050" dirty="0"/>
              <a:t>и виды преступлений   против  здоровья   населения   и  общественной нравственности.</a:t>
            </a:r>
          </a:p>
          <a:p>
            <a:pPr>
              <a:defRPr/>
            </a:pPr>
            <a:r>
              <a:rPr lang="ru-RU" sz="1050" dirty="0" smtClean="0"/>
              <a:t>  Преступления </a:t>
            </a:r>
            <a:r>
              <a:rPr lang="ru-RU" sz="1050" dirty="0"/>
              <a:t>против здоровья населения и общественной нравственности (ст. 228-239 </a:t>
            </a:r>
            <a:r>
              <a:rPr lang="ru-RU" sz="1050" dirty="0" smtClean="0"/>
              <a:t>УК РФ).</a:t>
            </a:r>
            <a:endParaRPr lang="ru-RU" sz="1050" dirty="0"/>
          </a:p>
          <a:p>
            <a:pPr>
              <a:defRPr/>
            </a:pPr>
            <a:r>
              <a:rPr lang="ru-RU" sz="1050" dirty="0" smtClean="0"/>
              <a:t>  Преступления </a:t>
            </a:r>
            <a:r>
              <a:rPr lang="ru-RU" sz="1050" dirty="0"/>
              <a:t>против общественной нравственности (ст. 240-245 </a:t>
            </a:r>
            <a:r>
              <a:rPr lang="ru-RU" sz="1050" dirty="0" smtClean="0"/>
              <a:t>УК РФ).</a:t>
            </a:r>
            <a:endParaRPr lang="ru-RU" sz="1050" dirty="0"/>
          </a:p>
          <a:p>
            <a:pPr>
              <a:defRPr/>
            </a:pPr>
            <a:r>
              <a:rPr lang="ru-RU" sz="1050" i="1" dirty="0"/>
              <a:t>Средства обучения: </a:t>
            </a:r>
            <a:r>
              <a:rPr lang="ru-RU" sz="1050" dirty="0"/>
              <a:t>опрос, дискуссия</a:t>
            </a:r>
          </a:p>
          <a:p>
            <a:pPr>
              <a:defRPr/>
            </a:pPr>
            <a:endParaRPr lang="ru-RU" sz="1050" dirty="0"/>
          </a:p>
          <a:p>
            <a:pPr>
              <a:defRPr/>
            </a:pPr>
            <a:r>
              <a:rPr lang="ru-RU" sz="1050" b="1" dirty="0"/>
              <a:t>Тема 13. Экологические преступления.</a:t>
            </a:r>
            <a:endParaRPr lang="ru-RU" sz="1050" dirty="0"/>
          </a:p>
          <a:p>
            <a:pPr>
              <a:defRPr/>
            </a:pPr>
            <a:r>
              <a:rPr lang="ru-RU" sz="1050" i="1" dirty="0"/>
              <a:t>Форма занятия: </a:t>
            </a:r>
            <a:r>
              <a:rPr lang="ru-RU" sz="1050" dirty="0" smtClean="0"/>
              <a:t>семинар.</a:t>
            </a:r>
            <a:r>
              <a:rPr lang="ru-RU" sz="1050" dirty="0"/>
              <a:t>	</a:t>
            </a:r>
          </a:p>
          <a:p>
            <a:pPr>
              <a:defRPr/>
            </a:pPr>
            <a:r>
              <a:rPr lang="ru-RU" sz="1050" i="1" dirty="0"/>
              <a:t>Краткое содержание занятия (перечень вопросов):</a:t>
            </a:r>
            <a:endParaRPr lang="ru-RU" sz="1050" dirty="0"/>
          </a:p>
          <a:p>
            <a:pPr>
              <a:defRPr/>
            </a:pPr>
            <a:r>
              <a:rPr lang="ru-RU" sz="1050" dirty="0" smtClean="0"/>
              <a:t>  Понятие</a:t>
            </a:r>
            <a:r>
              <a:rPr lang="ru-RU" sz="1050" dirty="0"/>
              <a:t>, система и виды экологических преступлений.</a:t>
            </a:r>
          </a:p>
          <a:p>
            <a:pPr>
              <a:defRPr/>
            </a:pPr>
            <a:r>
              <a:rPr lang="ru-RU" sz="1050" dirty="0" smtClean="0"/>
              <a:t>  Преступления</a:t>
            </a:r>
            <a:r>
              <a:rPr lang="ru-RU" sz="1050" dirty="0"/>
              <a:t>, нарушающие правила экологически значимой деятельности (ст. 246-249 </a:t>
            </a:r>
            <a:r>
              <a:rPr lang="ru-RU" sz="1050" dirty="0" smtClean="0"/>
              <a:t>УК РФ).</a:t>
            </a:r>
            <a:endParaRPr lang="ru-RU" sz="1050" dirty="0"/>
          </a:p>
          <a:p>
            <a:pPr>
              <a:defRPr/>
            </a:pPr>
            <a:r>
              <a:rPr lang="ru-RU" sz="1050" dirty="0" smtClean="0"/>
              <a:t>  Преступления</a:t>
            </a:r>
            <a:r>
              <a:rPr lang="ru-RU" sz="1050" dirty="0"/>
              <a:t>, посягающие на отдельные элементы окружающей среды (воды, атмосферу, почвы, леса, недра, континентальный шельф,</a:t>
            </a:r>
          </a:p>
          <a:p>
            <a:pPr>
              <a:defRPr/>
            </a:pPr>
            <a:r>
              <a:rPr lang="ru-RU" sz="1050" dirty="0"/>
              <a:t>особо охраняемые природные территории и объекты) (ст.250-255, 261, 262 </a:t>
            </a:r>
            <a:r>
              <a:rPr lang="ru-RU" sz="1050" dirty="0" smtClean="0"/>
              <a:t>УК РФ).</a:t>
            </a:r>
            <a:endParaRPr lang="ru-RU" sz="1050" dirty="0"/>
          </a:p>
          <a:p>
            <a:pPr>
              <a:defRPr/>
            </a:pPr>
            <a:r>
              <a:rPr lang="ru-RU" sz="1050" dirty="0" smtClean="0"/>
              <a:t>  Преступления</a:t>
            </a:r>
            <a:r>
              <a:rPr lang="ru-RU" sz="1050" dirty="0"/>
              <a:t>, посягающие на объекты флоры и фауны (ст.256-260 </a:t>
            </a:r>
            <a:r>
              <a:rPr lang="ru-RU" sz="1050" dirty="0" smtClean="0"/>
              <a:t>УК РФ). </a:t>
            </a:r>
            <a:r>
              <a:rPr lang="ru-RU" sz="1050" i="1" dirty="0"/>
              <a:t>Средства обучения: </a:t>
            </a:r>
            <a:r>
              <a:rPr lang="ru-RU" sz="1050" dirty="0"/>
              <a:t>опрос, дискуссия </a:t>
            </a:r>
          </a:p>
          <a:p>
            <a:pPr>
              <a:defRPr/>
            </a:pPr>
            <a:r>
              <a:rPr lang="ru-RU" sz="1050" i="1" dirty="0"/>
              <a:t> </a:t>
            </a:r>
            <a:endParaRPr lang="ru-RU" sz="1050" dirty="0"/>
          </a:p>
          <a:p>
            <a:pPr>
              <a:defRPr/>
            </a:pPr>
            <a:endParaRPr lang="ru-RU" sz="1050"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68611" name="Text Box 5"/>
          <p:cNvSpPr txBox="1">
            <a:spLocks noChangeArrowheads="1"/>
          </p:cNvSpPr>
          <p:nvPr/>
        </p:nvSpPr>
        <p:spPr bwMode="auto">
          <a:xfrm>
            <a:off x="900113" y="1844675"/>
            <a:ext cx="7697787" cy="3195638"/>
          </a:xfrm>
          <a:prstGeom prst="rect">
            <a:avLst/>
          </a:prstGeom>
          <a:noFill/>
          <a:ln w="9525">
            <a:noFill/>
            <a:miter lim="800000"/>
            <a:headEnd/>
            <a:tailEnd/>
          </a:ln>
          <a:effectLst/>
        </p:spPr>
        <p:txBody>
          <a:bodyPr/>
          <a:lstStyle/>
          <a:p>
            <a:pPr eaLnBrk="0" hangingPunct="0">
              <a:spcBef>
                <a:spcPct val="50000"/>
              </a:spcBef>
            </a:pPr>
            <a:r>
              <a:rPr lang="ru-RU" sz="2400" dirty="0">
                <a:latin typeface="Arial Narrow" pitchFamily="34" charset="0"/>
              </a:rPr>
              <a:t>1. Основания и пределы уголовной ответственности за преступное бездействие.</a:t>
            </a:r>
          </a:p>
          <a:p>
            <a:pPr eaLnBrk="0" hangingPunct="0">
              <a:spcBef>
                <a:spcPct val="50000"/>
              </a:spcBef>
            </a:pPr>
            <a:r>
              <a:rPr lang="ru-RU" sz="2400" dirty="0">
                <a:latin typeface="Arial Narrow" pitchFamily="34" charset="0"/>
              </a:rPr>
              <a:t>2. Деяние – необходимый элемент состава преступления.</a:t>
            </a:r>
          </a:p>
          <a:p>
            <a:pPr eaLnBrk="0" hangingPunct="0">
              <a:spcBef>
                <a:spcPct val="50000"/>
              </a:spcBef>
            </a:pPr>
            <a:r>
              <a:rPr lang="ru-RU" sz="2400" dirty="0">
                <a:latin typeface="Arial Narrow" pitchFamily="34" charset="0"/>
              </a:rPr>
              <a:t>3. Основные вопросы причинности в теории отечественного права.</a:t>
            </a:r>
          </a:p>
          <a:p>
            <a:pPr eaLnBrk="0" hangingPunct="0">
              <a:spcBef>
                <a:spcPct val="50000"/>
              </a:spcBef>
            </a:pPr>
            <a:r>
              <a:rPr lang="ru-RU" sz="2400" dirty="0">
                <a:latin typeface="Arial Narrow" pitchFamily="34" charset="0"/>
              </a:rPr>
              <a:t>4. Уголовно-правовое значение факультативных признаков объективной стороны состава преступления.</a:t>
            </a:r>
          </a:p>
        </p:txBody>
      </p:sp>
      <p:sp>
        <p:nvSpPr>
          <p:cNvPr id="68612" name="Rectangle 27"/>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a:p>
            <a:pPr algn="ctr"/>
            <a:endParaRPr lang="ru-RU" sz="1400" b="1">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1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3970318"/>
          </a:xfrm>
          <a:prstGeom prst="rect">
            <a:avLst/>
          </a:prstGeom>
        </p:spPr>
        <p:txBody>
          <a:bodyPr>
            <a:spAutoFit/>
          </a:bodyPr>
          <a:lstStyle/>
          <a:p>
            <a:pPr>
              <a:defRPr/>
            </a:pPr>
            <a:r>
              <a:rPr lang="ru-RU" sz="1050" b="1" dirty="0"/>
              <a:t>Тема 14. Преступления против безопасности движения и эксплуатации транспорта.</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a:t>
            </a:r>
            <a:r>
              <a:rPr lang="ru-RU" sz="1050" dirty="0"/>
              <a:t>и виды преступлений против безопасности движения и эксплуатации транспорта.</a:t>
            </a:r>
          </a:p>
          <a:p>
            <a:pPr>
              <a:defRPr/>
            </a:pPr>
            <a:r>
              <a:rPr lang="ru-RU" sz="1050" dirty="0" smtClean="0"/>
              <a:t>  Преступления</a:t>
            </a:r>
            <a:r>
              <a:rPr lang="ru-RU" sz="1050" dirty="0"/>
              <a:t>, непосредственно связанные с нарушением правил движения и эксплуатации транспорта (ст. 263, 264, 271 </a:t>
            </a:r>
            <a:r>
              <a:rPr lang="ru-RU" sz="1050" dirty="0" smtClean="0"/>
              <a:t>УК РФ).</a:t>
            </a:r>
            <a:endParaRPr lang="ru-RU" sz="1050" dirty="0"/>
          </a:p>
          <a:p>
            <a:pPr>
              <a:defRPr/>
            </a:pPr>
            <a:r>
              <a:rPr lang="ru-RU" sz="1050" dirty="0" smtClean="0"/>
              <a:t>  Иные </a:t>
            </a:r>
            <a:r>
              <a:rPr lang="ru-RU" sz="1050" dirty="0"/>
              <a:t>преступления в сфере функционирования транспорта (ст. 266-270 </a:t>
            </a:r>
            <a:r>
              <a:rPr lang="ru-RU" sz="1050" dirty="0" smtClean="0"/>
              <a:t>УК РФ).</a:t>
            </a:r>
            <a:endParaRPr lang="ru-RU" sz="1050" dirty="0"/>
          </a:p>
          <a:p>
            <a:pPr>
              <a:defRPr/>
            </a:pPr>
            <a:r>
              <a:rPr lang="ru-RU" sz="1050" i="1" dirty="0"/>
              <a:t>Средства обучения: </a:t>
            </a:r>
            <a:r>
              <a:rPr lang="ru-RU" sz="1050" dirty="0"/>
              <a:t>опрос, дискуссия</a:t>
            </a:r>
          </a:p>
          <a:p>
            <a:pPr>
              <a:defRPr/>
            </a:pPr>
            <a:endParaRPr lang="ru-RU" sz="1050" dirty="0"/>
          </a:p>
          <a:p>
            <a:pPr>
              <a:defRPr/>
            </a:pPr>
            <a:r>
              <a:rPr lang="ru-RU" sz="1050" b="1" dirty="0"/>
              <a:t>Тема 15. Преступления в сфере компьютерной информации.</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a:t>
            </a:r>
            <a:r>
              <a:rPr lang="ru-RU" sz="1050" dirty="0"/>
              <a:t>, виды и система преступлений в сфере компьютерной информации.</a:t>
            </a:r>
          </a:p>
          <a:p>
            <a:pPr>
              <a:defRPr/>
            </a:pPr>
            <a:r>
              <a:rPr lang="ru-RU" sz="1050" dirty="0" smtClean="0"/>
              <a:t>  Уголовная </a:t>
            </a:r>
            <a:r>
              <a:rPr lang="ru-RU" sz="1050" dirty="0"/>
              <a:t>ответственность за неправомерный доступ к компьютерной информации (ст. 272 </a:t>
            </a:r>
            <a:r>
              <a:rPr lang="ru-RU" sz="1050" dirty="0" smtClean="0"/>
              <a:t>УК РФ).</a:t>
            </a:r>
            <a:endParaRPr lang="ru-RU" sz="1050" dirty="0"/>
          </a:p>
          <a:p>
            <a:pPr>
              <a:defRPr/>
            </a:pPr>
            <a:r>
              <a:rPr lang="ru-RU" sz="1050" dirty="0" smtClean="0"/>
              <a:t>  Уголовно-правовые </a:t>
            </a:r>
            <a:r>
              <a:rPr lang="ru-RU" sz="1050" dirty="0"/>
              <a:t>основания ответственности за создание, использование и распространение вредоносных программ для ЭВМ (ст. 273-274 </a:t>
            </a:r>
            <a:r>
              <a:rPr lang="ru-RU" sz="1050" dirty="0" smtClean="0"/>
              <a:t>УК РФ).</a:t>
            </a:r>
            <a:endParaRPr lang="ru-RU" sz="1050" dirty="0"/>
          </a:p>
          <a:p>
            <a:pPr>
              <a:defRPr/>
            </a:pPr>
            <a:r>
              <a:rPr lang="ru-RU" sz="1050" i="1" dirty="0"/>
              <a:t>Средства обучения: </a:t>
            </a:r>
            <a:r>
              <a:rPr lang="ru-RU" sz="1050" dirty="0"/>
              <a:t>опрос, дискуссия</a:t>
            </a:r>
          </a:p>
          <a:p>
            <a:pPr>
              <a:defRPr/>
            </a:pPr>
            <a:endParaRPr lang="ru-RU" sz="1050" dirty="0"/>
          </a:p>
          <a:p>
            <a:pPr>
              <a:defRPr/>
            </a:pPr>
            <a:r>
              <a:rPr lang="ru-RU" sz="1050" b="1" dirty="0"/>
              <a:t>Тема 16. Преступления против основ конституционного строя и безопасности государства.</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a:t>
            </a:r>
            <a:r>
              <a:rPr lang="ru-RU" sz="1050" dirty="0"/>
              <a:t>, система и виды преступлений против основ конституционного строя и безопасности государства.</a:t>
            </a:r>
          </a:p>
          <a:p>
            <a:pPr>
              <a:defRPr/>
            </a:pPr>
            <a:r>
              <a:rPr lang="ru-RU" sz="1050" dirty="0" smtClean="0"/>
              <a:t>  Преступления</a:t>
            </a:r>
            <a:r>
              <a:rPr lang="ru-RU" sz="1050" dirty="0"/>
              <a:t>, посягающие на внешнюю безопасность и обороноспособность (ст. 275, 276, 281, 283, 284 </a:t>
            </a:r>
            <a:r>
              <a:rPr lang="ru-RU" sz="1050" dirty="0" smtClean="0"/>
              <a:t>УК РФ).</a:t>
            </a:r>
            <a:endParaRPr lang="ru-RU" sz="1050" dirty="0"/>
          </a:p>
          <a:p>
            <a:pPr>
              <a:defRPr/>
            </a:pPr>
            <a:r>
              <a:rPr lang="ru-RU" sz="1050" dirty="0" smtClean="0"/>
              <a:t>  Преступления</a:t>
            </a:r>
            <a:r>
              <a:rPr lang="ru-RU" sz="1050" dirty="0"/>
              <a:t>, посягающие на основы конституционного строя России (ст. 277-280, 282, 282', 282</a:t>
            </a:r>
            <a:r>
              <a:rPr lang="ru-RU" sz="1050" baseline="30000" dirty="0"/>
              <a:t>2</a:t>
            </a:r>
            <a:r>
              <a:rPr lang="ru-RU" sz="1050" dirty="0"/>
              <a:t> </a:t>
            </a:r>
            <a:r>
              <a:rPr lang="ru-RU" sz="1050" dirty="0" smtClean="0"/>
              <a:t>УК РФ).</a:t>
            </a:r>
            <a:endParaRPr lang="ru-RU" sz="1050" dirty="0"/>
          </a:p>
          <a:p>
            <a:pPr>
              <a:defRPr/>
            </a:pPr>
            <a:r>
              <a:rPr lang="ru-RU" sz="1050" i="1" dirty="0"/>
              <a:t>Средства обучения: </a:t>
            </a:r>
            <a:r>
              <a:rPr lang="ru-RU" sz="1050" dirty="0"/>
              <a:t>опрос, </a:t>
            </a:r>
            <a:r>
              <a:rPr lang="ru-RU" sz="1050" dirty="0" smtClean="0"/>
              <a:t>дискуссия</a:t>
            </a:r>
            <a:endParaRPr lang="ru-RU" sz="1050"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60350"/>
            <a:ext cx="9144000" cy="6070893"/>
          </a:xfrm>
          <a:prstGeom prst="rect">
            <a:avLst/>
          </a:prstGeom>
        </p:spPr>
        <p:txBody>
          <a:bodyPr>
            <a:spAutoFit/>
          </a:bodyPr>
          <a:lstStyle/>
          <a:p>
            <a:pPr>
              <a:defRPr/>
            </a:pPr>
            <a:r>
              <a:rPr lang="ru-RU" sz="1050" b="1" dirty="0"/>
              <a:t>Тема 17. Преступления против государственной власти, интересов государственной службы и службы в органах местного </a:t>
            </a:r>
            <a:r>
              <a:rPr lang="ru-RU" sz="1050" b="1" dirty="0" smtClean="0"/>
              <a:t>самоуправления.</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Общая </a:t>
            </a:r>
            <a:r>
              <a:rPr lang="ru-RU" sz="1050" dirty="0"/>
              <a:t>характеристика преступлений против интересов государственной службы и службы в органах местного самоуправления, понятие должностного лица.</a:t>
            </a:r>
          </a:p>
          <a:p>
            <a:pPr>
              <a:defRPr/>
            </a:pPr>
            <a:r>
              <a:rPr lang="ru-RU" sz="1050" dirty="0" smtClean="0"/>
              <a:t>  Злоупотребление </a:t>
            </a:r>
            <a:r>
              <a:rPr lang="ru-RU" sz="1050" dirty="0"/>
              <a:t>должностными полномочиями (ст. 285 </a:t>
            </a:r>
            <a:r>
              <a:rPr lang="ru-RU" sz="1050" dirty="0" smtClean="0"/>
              <a:t>УК РФ).</a:t>
            </a:r>
            <a:endParaRPr lang="ru-RU" sz="1050" dirty="0"/>
          </a:p>
          <a:p>
            <a:pPr>
              <a:defRPr/>
            </a:pPr>
            <a:r>
              <a:rPr lang="ru-RU" sz="1050" dirty="0" smtClean="0"/>
              <a:t>  Нецелевое </a:t>
            </a:r>
            <a:r>
              <a:rPr lang="ru-RU" sz="1050" dirty="0"/>
              <a:t>расходование бюджетных средств (ст. 285' </a:t>
            </a:r>
            <a:r>
              <a:rPr lang="ru-RU" sz="1050" dirty="0" smtClean="0"/>
              <a:t>УК РФ) </a:t>
            </a:r>
            <a:r>
              <a:rPr lang="ru-RU" sz="1050" dirty="0"/>
              <a:t>и нецелевое расходование средств государственных внебюджетных фондов (ст. 285 </a:t>
            </a:r>
            <a:r>
              <a:rPr lang="ru-RU" sz="1050" dirty="0" smtClean="0"/>
              <a:t>УК РФ).</a:t>
            </a:r>
            <a:endParaRPr lang="ru-RU" sz="1050" dirty="0"/>
          </a:p>
          <a:p>
            <a:pPr>
              <a:defRPr/>
            </a:pPr>
            <a:r>
              <a:rPr lang="ru-RU" sz="1050" dirty="0" smtClean="0"/>
              <a:t>  Превышение </a:t>
            </a:r>
            <a:r>
              <a:rPr lang="ru-RU" sz="1050" dirty="0"/>
              <a:t>должностных полномочий (ст. 286 </a:t>
            </a:r>
            <a:r>
              <a:rPr lang="ru-RU" sz="1050" dirty="0" smtClean="0"/>
              <a:t>УК РФ).</a:t>
            </a:r>
            <a:endParaRPr lang="ru-RU" sz="1050" dirty="0"/>
          </a:p>
          <a:p>
            <a:pPr>
              <a:defRPr/>
            </a:pPr>
            <a:r>
              <a:rPr lang="ru-RU" sz="1050" dirty="0" smtClean="0"/>
              <a:t>  Присвоение </a:t>
            </a:r>
            <a:r>
              <a:rPr lang="ru-RU" sz="1050" dirty="0"/>
              <a:t>полномочий должностного лица (ст. 288 </a:t>
            </a:r>
            <a:r>
              <a:rPr lang="ru-RU" sz="1050" dirty="0" smtClean="0"/>
              <a:t>УК РФ).</a:t>
            </a:r>
            <a:r>
              <a:rPr lang="ru-RU" sz="1050" b="1" dirty="0" smtClean="0"/>
              <a:t> </a:t>
            </a:r>
            <a:r>
              <a:rPr lang="ru-RU" sz="1050" i="1" dirty="0"/>
              <a:t>Средства обучения: </a:t>
            </a:r>
            <a:r>
              <a:rPr lang="ru-RU" sz="1050" dirty="0"/>
              <a:t>опрос, дискуссия </a:t>
            </a:r>
          </a:p>
          <a:p>
            <a:pPr>
              <a:defRPr/>
            </a:pPr>
            <a:endParaRPr lang="ru-RU" sz="1050" dirty="0"/>
          </a:p>
          <a:p>
            <a:pPr>
              <a:defRPr/>
            </a:pPr>
            <a:r>
              <a:rPr lang="ru-RU" sz="1050" b="1" dirty="0"/>
              <a:t>Тема 18. Преступления против правосудия.</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a:t>
            </a:r>
            <a:r>
              <a:rPr lang="ru-RU" sz="1050" dirty="0"/>
              <a:t>и система преступлений против правосудия.</a:t>
            </a:r>
          </a:p>
          <a:p>
            <a:pPr>
              <a:defRPr/>
            </a:pPr>
            <a:r>
              <a:rPr lang="ru-RU" sz="1050" dirty="0" smtClean="0"/>
              <a:t>  Преступления </a:t>
            </a:r>
            <a:r>
              <a:rPr lang="ru-RU" sz="1050" dirty="0"/>
              <a:t>против правосудия,  совершенные лицами,  подвергнутыми мерам уголовно-правового и уголовно-процессуального принуждения.</a:t>
            </a:r>
          </a:p>
          <a:p>
            <a:pPr>
              <a:defRPr/>
            </a:pPr>
            <a:r>
              <a:rPr lang="ru-RU" sz="1050" dirty="0" smtClean="0"/>
              <a:t>  Преступления </a:t>
            </a:r>
            <a:r>
              <a:rPr lang="ru-RU" sz="1050" dirty="0"/>
              <a:t>против правосудия, совершенные лицами, обязанными по закону оказывать содействие правосудию.</a:t>
            </a:r>
          </a:p>
          <a:p>
            <a:pPr>
              <a:defRPr/>
            </a:pPr>
            <a:r>
              <a:rPr lang="ru-RU" sz="1050" dirty="0" smtClean="0"/>
              <a:t>  Преступления </a:t>
            </a:r>
            <a:r>
              <a:rPr lang="ru-RU" sz="1050" dirty="0"/>
              <a:t>против правосудия, совершенные иными лицами, препятствующими отправлению правосудия.	</a:t>
            </a:r>
          </a:p>
          <a:p>
            <a:pPr>
              <a:defRPr/>
            </a:pPr>
            <a:r>
              <a:rPr lang="ru-RU" sz="1050" i="1" dirty="0"/>
              <a:t>Средства обучения: </a:t>
            </a:r>
            <a:r>
              <a:rPr lang="ru-RU" sz="1050" dirty="0"/>
              <a:t>опрос, дискуссия</a:t>
            </a:r>
          </a:p>
          <a:p>
            <a:pPr>
              <a:defRPr/>
            </a:pPr>
            <a:endParaRPr lang="ru-RU" sz="1050" dirty="0"/>
          </a:p>
          <a:p>
            <a:pPr>
              <a:defRPr/>
            </a:pPr>
            <a:r>
              <a:rPr lang="ru-RU" sz="1050" b="1" dirty="0"/>
              <a:t>Тема 19. Преступления против порядка управления.</a:t>
            </a:r>
            <a:endParaRPr lang="ru-RU" sz="1050" dirty="0"/>
          </a:p>
          <a:p>
            <a:pPr>
              <a:defRPr/>
            </a:pPr>
            <a:r>
              <a:rPr lang="ru-RU" sz="1050" i="1" dirty="0"/>
              <a:t>Форма занятия: </a:t>
            </a:r>
            <a:r>
              <a:rPr lang="ru-RU" sz="1050" dirty="0" smtClean="0"/>
              <a:t>семинар.</a:t>
            </a:r>
            <a:endParaRPr lang="ru-RU" sz="1050" dirty="0"/>
          </a:p>
          <a:p>
            <a:pPr>
              <a:defRPr/>
            </a:pPr>
            <a:r>
              <a:rPr lang="ru-RU" sz="1050" i="1" dirty="0"/>
              <a:t>Краткое содержание занятия (перечень вопросов):</a:t>
            </a:r>
            <a:endParaRPr lang="ru-RU" sz="1050" dirty="0"/>
          </a:p>
          <a:p>
            <a:pPr>
              <a:defRPr/>
            </a:pPr>
            <a:r>
              <a:rPr lang="ru-RU" sz="1050" dirty="0" smtClean="0"/>
              <a:t>  Понятие </a:t>
            </a:r>
            <a:r>
              <a:rPr lang="ru-RU" sz="1050" dirty="0"/>
              <a:t>и система преступлений против порядка управления.</a:t>
            </a:r>
          </a:p>
          <a:p>
            <a:pPr>
              <a:defRPr/>
            </a:pPr>
            <a:r>
              <a:rPr lang="ru-RU" sz="1050" dirty="0" smtClean="0"/>
              <a:t>  Преступления </a:t>
            </a:r>
            <a:r>
              <a:rPr lang="ru-RU" sz="1050" dirty="0"/>
              <a:t>против порядка управления, выражающиеся в посягательстве на жизнь, здоровье и личность сотрудников правоохранительных органов и представителей власти (ст. 317-320 </a:t>
            </a:r>
            <a:r>
              <a:rPr lang="ru-RU" sz="1050" dirty="0" smtClean="0"/>
              <a:t>УК РФ).</a:t>
            </a:r>
            <a:endParaRPr lang="ru-RU" sz="1050" dirty="0"/>
          </a:p>
          <a:p>
            <a:pPr>
              <a:defRPr/>
            </a:pPr>
            <a:r>
              <a:rPr lang="ru-RU" sz="1050" dirty="0" smtClean="0"/>
              <a:t>  Преступления </a:t>
            </a:r>
            <a:r>
              <a:rPr lang="ru-RU" sz="1050" dirty="0"/>
              <a:t>против порядка управления, выражающиеся в посягательстве на нормальную работу исправительных учреждений, порядок пересечения государственной границы, а также на порядок обращения со средствами управления, информацией, официальной документацией, государственной символикой и другой управленческой атрибутикой (ст. 321-327 </a:t>
            </a:r>
            <a:r>
              <a:rPr lang="ru-RU" sz="1050" dirty="0" smtClean="0"/>
              <a:t>УК РФ).</a:t>
            </a:r>
            <a:endParaRPr lang="ru-RU" sz="1050" dirty="0"/>
          </a:p>
          <a:p>
            <a:pPr>
              <a:defRPr/>
            </a:pPr>
            <a:r>
              <a:rPr lang="ru-RU" sz="1050" dirty="0" smtClean="0"/>
              <a:t>  Преступления </a:t>
            </a:r>
            <a:r>
              <a:rPr lang="ru-RU" sz="1050" dirty="0"/>
              <a:t>против порядка управления, выражающиеся в посягательстве на управленческие решения уклонение от воинской и альтернативной службы и нарушение порядка осуществления своего права (ст. 328-330 </a:t>
            </a:r>
            <a:r>
              <a:rPr lang="ru-RU" sz="1050" dirty="0" smtClean="0"/>
              <a:t>УК РФ).</a:t>
            </a:r>
            <a:endParaRPr lang="ru-RU" sz="1050" dirty="0"/>
          </a:p>
          <a:p>
            <a:pPr>
              <a:defRPr/>
            </a:pPr>
            <a:r>
              <a:rPr lang="ru-RU" sz="1050" i="1" dirty="0"/>
              <a:t>Форма контроля: </a:t>
            </a:r>
            <a:r>
              <a:rPr lang="ru-RU" sz="1050" dirty="0"/>
              <a:t>экзамен</a:t>
            </a:r>
          </a:p>
          <a:p>
            <a:pPr>
              <a:defRPr/>
            </a:pPr>
            <a:r>
              <a:rPr lang="ru-RU" sz="1050" i="1" dirty="0"/>
              <a:t>Средства обучения: </a:t>
            </a:r>
            <a:r>
              <a:rPr lang="ru-RU" sz="1050" dirty="0"/>
              <a:t>опрос, дискуссия</a:t>
            </a:r>
          </a:p>
          <a:p>
            <a:pPr>
              <a:defRPr/>
            </a:pPr>
            <a:r>
              <a:rPr lang="ru-RU" sz="1050" dirty="0"/>
              <a:t> </a:t>
            </a:r>
          </a:p>
          <a:p>
            <a:pPr>
              <a:defRPr/>
            </a:pPr>
            <a:endParaRPr lang="ru-RU" sz="1050"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Rectangle 1"/>
          <p:cNvSpPr>
            <a:spLocks noChangeArrowheads="1"/>
          </p:cNvSpPr>
          <p:nvPr/>
        </p:nvSpPr>
        <p:spPr bwMode="auto">
          <a:xfrm>
            <a:off x="0" y="333375"/>
            <a:ext cx="8640763" cy="3139321"/>
          </a:xfrm>
          <a:prstGeom prst="rect">
            <a:avLst/>
          </a:prstGeom>
          <a:noFill/>
          <a:ln w="9525">
            <a:noFill/>
            <a:miter lim="800000"/>
            <a:headEnd/>
            <a:tailEnd/>
          </a:ln>
        </p:spPr>
        <p:txBody>
          <a:bodyPr>
            <a:spAutoFit/>
          </a:bodyPr>
          <a:lstStyle/>
          <a:p>
            <a:endParaRPr lang="ru-RU" sz="1100" dirty="0"/>
          </a:p>
          <a:p>
            <a:r>
              <a:rPr lang="ru-RU" sz="1100" b="1" dirty="0"/>
              <a:t>Тема 20. Преступления против военной службы.</a:t>
            </a:r>
            <a:endParaRPr lang="ru-RU" sz="1100" dirty="0"/>
          </a:p>
          <a:p>
            <a:r>
              <a:rPr lang="ru-RU" sz="1100" i="1" dirty="0"/>
              <a:t>Форма занятия: </a:t>
            </a:r>
            <a:r>
              <a:rPr lang="ru-RU" sz="1100" dirty="0" smtClean="0"/>
              <a:t>семинар.</a:t>
            </a:r>
            <a:endParaRPr lang="ru-RU" sz="1100" dirty="0"/>
          </a:p>
          <a:p>
            <a:r>
              <a:rPr lang="ru-RU" sz="1100" i="1" dirty="0"/>
              <a:t>Краткое содержание занятия </a:t>
            </a:r>
            <a:r>
              <a:rPr lang="ru-RU" sz="1100" i="1" dirty="0" smtClean="0"/>
              <a:t>(перечень </a:t>
            </a:r>
            <a:r>
              <a:rPr lang="ru-RU" sz="1100" i="1" dirty="0"/>
              <a:t>вопросов):</a:t>
            </a:r>
            <a:endParaRPr lang="ru-RU" sz="1100" dirty="0"/>
          </a:p>
          <a:p>
            <a:r>
              <a:rPr lang="ru-RU" sz="1100" dirty="0" smtClean="0"/>
              <a:t>  Понятие </a:t>
            </a:r>
            <a:r>
              <a:rPr lang="ru-RU" sz="1100" dirty="0"/>
              <a:t>и общая характеристика преступлений против военной службы.</a:t>
            </a:r>
          </a:p>
          <a:p>
            <a:r>
              <a:rPr lang="ru-RU" sz="1100" dirty="0" smtClean="0"/>
              <a:t>  Субъекты </a:t>
            </a:r>
            <a:r>
              <a:rPr lang="ru-RU" sz="1100" dirty="0"/>
              <a:t>преступлений против военной службы.</a:t>
            </a:r>
          </a:p>
          <a:p>
            <a:r>
              <a:rPr lang="ru-RU" sz="1100" dirty="0" smtClean="0"/>
              <a:t>  Специфика </a:t>
            </a:r>
            <a:r>
              <a:rPr lang="ru-RU" sz="1100" dirty="0"/>
              <a:t>взаимоотношений между начальником и подчиненным в Вооруженных Силах России и в других войсках.</a:t>
            </a:r>
          </a:p>
          <a:p>
            <a:r>
              <a:rPr lang="ru-RU" sz="1100" dirty="0" smtClean="0"/>
              <a:t>  Содержание </a:t>
            </a:r>
            <a:r>
              <a:rPr lang="ru-RU" sz="1100" dirty="0"/>
              <a:t>понятий «самовольное оставление части» и «дезертирство», их различия.</a:t>
            </a:r>
          </a:p>
          <a:p>
            <a:r>
              <a:rPr lang="ru-RU" sz="1100" i="1" dirty="0"/>
              <a:t>Средства обучения: </a:t>
            </a:r>
            <a:r>
              <a:rPr lang="ru-RU" sz="1100" dirty="0"/>
              <a:t>опрос, дискуссия</a:t>
            </a:r>
          </a:p>
          <a:p>
            <a:endParaRPr lang="ru-RU" sz="1100" dirty="0"/>
          </a:p>
          <a:p>
            <a:r>
              <a:rPr lang="ru-RU" sz="1100" b="1" dirty="0"/>
              <a:t>Тема 21. Преступления против мира и безопасности человечества.</a:t>
            </a:r>
            <a:endParaRPr lang="ru-RU" sz="1100" dirty="0"/>
          </a:p>
          <a:p>
            <a:r>
              <a:rPr lang="ru-RU" sz="1100" i="1" dirty="0"/>
              <a:t>Форма занятия: </a:t>
            </a:r>
            <a:r>
              <a:rPr lang="ru-RU" sz="1100" dirty="0" smtClean="0"/>
              <a:t>семинар.</a:t>
            </a:r>
            <a:endParaRPr lang="ru-RU" sz="1100" dirty="0"/>
          </a:p>
          <a:p>
            <a:r>
              <a:rPr lang="ru-RU" sz="1100" i="1" dirty="0"/>
              <a:t>Краткое содержание занятия (перечень вопросов):</a:t>
            </a:r>
            <a:endParaRPr lang="ru-RU" sz="1100" dirty="0"/>
          </a:p>
          <a:p>
            <a:r>
              <a:rPr lang="ru-RU" sz="1100" dirty="0" smtClean="0"/>
              <a:t>  Понятие </a:t>
            </a:r>
            <a:r>
              <a:rPr lang="ru-RU" sz="1100" dirty="0"/>
              <a:t>международного преступления.</a:t>
            </a:r>
          </a:p>
          <a:p>
            <a:r>
              <a:rPr lang="ru-RU" sz="1100" dirty="0" smtClean="0"/>
              <a:t>  Система </a:t>
            </a:r>
            <a:r>
              <a:rPr lang="ru-RU" sz="1100" dirty="0"/>
              <a:t>международных преступлений.</a:t>
            </a:r>
          </a:p>
          <a:p>
            <a:r>
              <a:rPr lang="ru-RU" sz="1100" dirty="0" smtClean="0"/>
              <a:t>  Принципы </a:t>
            </a:r>
            <a:r>
              <a:rPr lang="ru-RU" sz="1100" dirty="0"/>
              <a:t>уголовной ответственности за международные преступления.</a:t>
            </a:r>
          </a:p>
          <a:p>
            <a:r>
              <a:rPr lang="ru-RU" sz="1100" dirty="0" smtClean="0"/>
              <a:t>  Субъекты </a:t>
            </a:r>
            <a:r>
              <a:rPr lang="ru-RU" sz="1100" dirty="0"/>
              <a:t>международных преступлений. </a:t>
            </a:r>
            <a:r>
              <a:rPr lang="ru-RU" sz="1100" i="1" dirty="0"/>
              <a:t>Форма контроля: </a:t>
            </a:r>
            <a:r>
              <a:rPr lang="ru-RU" sz="1100" dirty="0"/>
              <a:t>экзамен</a:t>
            </a:r>
          </a:p>
          <a:p>
            <a:r>
              <a:rPr lang="ru-RU" sz="1100" i="1" dirty="0" smtClean="0"/>
              <a:t>Средства </a:t>
            </a:r>
            <a:r>
              <a:rPr lang="ru-RU" sz="1100" i="1" dirty="0"/>
              <a:t>обучения: </a:t>
            </a:r>
            <a:r>
              <a:rPr lang="ru-RU" sz="1100" dirty="0"/>
              <a:t>опрос, </a:t>
            </a:r>
            <a:r>
              <a:rPr lang="ru-RU" sz="1100" dirty="0" smtClean="0"/>
              <a:t>дискуссия</a:t>
            </a:r>
            <a:endParaRPr lang="ru-RU" sz="1100"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1"/>
          <p:cNvSpPr>
            <a:spLocks noChangeArrowheads="1"/>
          </p:cNvSpPr>
          <p:nvPr/>
        </p:nvSpPr>
        <p:spPr bwMode="auto">
          <a:xfrm>
            <a:off x="0" y="333375"/>
            <a:ext cx="8640763" cy="5139869"/>
          </a:xfrm>
          <a:prstGeom prst="rect">
            <a:avLst/>
          </a:prstGeom>
          <a:noFill/>
          <a:ln w="9525">
            <a:noFill/>
            <a:miter lim="800000"/>
            <a:headEnd/>
            <a:tailEnd/>
          </a:ln>
        </p:spPr>
        <p:txBody>
          <a:bodyPr>
            <a:spAutoFit/>
          </a:bodyPr>
          <a:lstStyle/>
          <a:p>
            <a:r>
              <a:rPr lang="ru-RU" sz="1600" b="1" dirty="0"/>
              <a:t>2.4.Методические указания по самостоятельной работе студентов</a:t>
            </a:r>
            <a:endParaRPr lang="ru-RU" sz="1600" dirty="0"/>
          </a:p>
          <a:p>
            <a:r>
              <a:rPr lang="ru-RU" sz="1600" b="1" i="1" dirty="0"/>
              <a:t>Методические указания для подготовки к семинарским занятиям.</a:t>
            </a:r>
            <a:endParaRPr lang="ru-RU" sz="1600" dirty="0"/>
          </a:p>
          <a:p>
            <a:r>
              <a:rPr lang="ru-RU" sz="1000" dirty="0"/>
              <a:t>  </a:t>
            </a:r>
          </a:p>
          <a:p>
            <a:r>
              <a:rPr lang="ru-RU" sz="1000" dirty="0"/>
              <a:t>    </a:t>
            </a:r>
            <a:r>
              <a:rPr lang="ru-RU" sz="1200" dirty="0"/>
              <a:t>Вопросы, предусмотренные темами занятий, требуют анализа со­ставов преступлений, содержащихся Особенной части Уголовного кодекса РФ. Юридический анализ состава того или иного преступления следует осуществить в такой последовательности: определение места состава преступления в системе Особенной части </a:t>
            </a:r>
            <a:r>
              <a:rPr lang="ru-RU" sz="1200" dirty="0" smtClean="0"/>
              <a:t>УК РФ; </a:t>
            </a:r>
            <a:r>
              <a:rPr lang="ru-RU" sz="1200" dirty="0"/>
              <a:t>уяснение диспозиции статьи </a:t>
            </a:r>
            <a:r>
              <a:rPr lang="ru-RU" sz="1200" dirty="0" smtClean="0"/>
              <a:t>УК РФ, </a:t>
            </a:r>
            <a:r>
              <a:rPr lang="ru-RU" sz="1200" dirty="0"/>
              <a:t>определяющей изучаемое преступление; уяснение признаков состава преступления (объект, объективная и субъективная сторона, субъект преступления).</a:t>
            </a:r>
          </a:p>
          <a:p>
            <a:r>
              <a:rPr lang="ru-RU" sz="1200" dirty="0"/>
              <a:t>   При изучении объекта преступления необходимо понять, что собой представляют родовой или непосредственный объекты посягательства, что является предметом преступления. При анализе объективной сторо­ны того или иного преступления следует выяснить, какими именно дей­ствиями (бездействием) оно совершается. При этом надо обращать вни­мание на структуру состава - материальный он или формальный. В ма­териальных составах, помимо деяния, указаны общественно опасные последствия; в формальных - действие (бездействие). Имея в виду это обстоятельство, можно сделать достаточный вывод о конкретном со­держании действия (бездействия), о сути общественно опасных послед­ствий, причинной связи и моменте окончания деяния. Структуру соста­ва следует иметь в виду и при анализе субъективной стороны преступ­ления. В формальных составах вина определяется лишь по отношению к деянию (действию или бездействию). Формула вины, по сравнению с изложенной в ст. 25. 26 </a:t>
            </a:r>
            <a:r>
              <a:rPr lang="ru-RU" sz="1200" dirty="0" smtClean="0"/>
              <a:t>УК РФ </a:t>
            </a:r>
            <a:r>
              <a:rPr lang="ru-RU" sz="1200" dirty="0"/>
              <a:t>короче; из нее исключается от­ношение лица к последствиям совершаемого им деяния. В материаль­ных составах вина включает в себя и отношение к последствиям. В составы преступлений в качестве обязательных (основных) признаков субъективной стороны преступлений могут входить мотив и цель. По­этому в каждом конкретном случае необходимо уяснить их содержание. Особого внимания требует и анализ признаков, характеризующих субъ­екта того или иного преступления. При решении вопроса о возрасте, с которого наступает уголовная ответственность, надо обращаться к ст. 20 </a:t>
            </a:r>
            <a:r>
              <a:rPr lang="ru-RU" sz="1200" dirty="0" smtClean="0"/>
              <a:t>УК РФ. </a:t>
            </a:r>
            <a:r>
              <a:rPr lang="ru-RU" sz="1200" dirty="0"/>
              <a:t>Также следует иметь в виду, что ряд преступлений может быть совершен специальным субъектом - лицами, которые, наряду с вменяе­мостью и достижением возраста уголовной ответственности, должны обладать соответствии с уголовным законом и рядом иных, особых признаков, необходимых для субъекта данного преступления.</a:t>
            </a:r>
          </a:p>
          <a:p>
            <a:endParaRPr lang="ru-RU" sz="1000" dirty="0"/>
          </a:p>
        </p:txBody>
      </p:sp>
      <p:sp>
        <p:nvSpPr>
          <p:cNvPr id="11"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3"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13">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Rectangle 1"/>
          <p:cNvSpPr>
            <a:spLocks noChangeArrowheads="1"/>
          </p:cNvSpPr>
          <p:nvPr/>
        </p:nvSpPr>
        <p:spPr bwMode="auto">
          <a:xfrm>
            <a:off x="0" y="188640"/>
            <a:ext cx="8964488" cy="7171194"/>
          </a:xfrm>
          <a:prstGeom prst="rect">
            <a:avLst/>
          </a:prstGeom>
          <a:noFill/>
          <a:ln w="9525">
            <a:noFill/>
            <a:miter lim="800000"/>
            <a:headEnd/>
            <a:tailEnd/>
          </a:ln>
        </p:spPr>
        <p:txBody>
          <a:bodyPr wrap="square">
            <a:spAutoFit/>
          </a:bodyPr>
          <a:lstStyle/>
          <a:p>
            <a:r>
              <a:rPr lang="ru-RU" sz="1000" b="1" i="1" dirty="0"/>
              <a:t>Тема </a:t>
            </a:r>
            <a:r>
              <a:rPr lang="ru-RU" sz="1000" b="1" i="1" dirty="0" smtClean="0"/>
              <a:t>1. </a:t>
            </a:r>
            <a:r>
              <a:rPr lang="ru-RU" sz="1000" b="1" dirty="0" smtClean="0"/>
              <a:t>ПОНЯТИЕ И СИСТЕМА ОСОБЕННОЙ ЧАСТИ УГОЛОВНОГО ПРАВА РФ. ПОНЯТИЕ И ЗНАЧЕНИЕ КВАЛИФИКАЦИИ ПРЕСТУПЛЕНИЙ </a:t>
            </a:r>
            <a:endParaRPr lang="ru-RU" sz="1000" dirty="0"/>
          </a:p>
          <a:p>
            <a:pPr lvl="0" hangingPunct="0"/>
            <a:r>
              <a:rPr lang="ru-RU" sz="1000" dirty="0" smtClean="0"/>
              <a:t>1.Понятие и значение Особенной части уголовного права.</a:t>
            </a:r>
          </a:p>
          <a:p>
            <a:pPr lvl="0" hangingPunct="0"/>
            <a:r>
              <a:rPr lang="ru-RU" sz="1000" dirty="0" smtClean="0"/>
              <a:t>2.Система Особенной части уголовного законодательства России, ее становление и развитие.</a:t>
            </a:r>
          </a:p>
          <a:p>
            <a:pPr lvl="0" hangingPunct="0"/>
            <a:r>
              <a:rPr lang="ru-RU" sz="1000" dirty="0" smtClean="0"/>
              <a:t>3.Квалификация преступлений: понятие, значение, стадии.</a:t>
            </a:r>
          </a:p>
          <a:p>
            <a:endParaRPr lang="ru-RU" sz="1000" dirty="0"/>
          </a:p>
          <a:p>
            <a:r>
              <a:rPr lang="ru-RU" sz="1000" b="1" i="1" dirty="0"/>
              <a:t>Тема 2. </a:t>
            </a:r>
            <a:r>
              <a:rPr lang="ru-RU" sz="1000" b="1" dirty="0" smtClean="0"/>
              <a:t>ПРЕСТУПЛЕНИЯ ПРОТИВ ЖИЗНИ </a:t>
            </a:r>
            <a:endParaRPr lang="ru-RU" sz="1000" dirty="0"/>
          </a:p>
          <a:p>
            <a:r>
              <a:rPr lang="ru-RU" sz="1000" b="1" dirty="0"/>
              <a:t>Занятие </a:t>
            </a:r>
            <a:r>
              <a:rPr lang="ru-RU" sz="1000" b="1" dirty="0" smtClean="0"/>
              <a:t>1.</a:t>
            </a:r>
            <a:endParaRPr lang="ru-RU" sz="1000" b="1" dirty="0"/>
          </a:p>
          <a:p>
            <a:pPr lvl="0" hangingPunct="0"/>
            <a:r>
              <a:rPr lang="ru-RU" sz="1000" b="1" dirty="0" smtClean="0"/>
              <a:t>1.</a:t>
            </a:r>
            <a:r>
              <a:rPr lang="ru-RU" sz="1000" dirty="0" smtClean="0"/>
              <a:t>Общая характеристика преступлений против жизни, их место в системе преступлений против личности.</a:t>
            </a:r>
          </a:p>
          <a:p>
            <a:pPr lvl="0" hangingPunct="0"/>
            <a:r>
              <a:rPr lang="ru-RU" sz="1000" dirty="0" smtClean="0"/>
              <a:t>2.Понятие, признаки и виды убийства. </a:t>
            </a:r>
          </a:p>
          <a:p>
            <a:pPr lvl="0" hangingPunct="0"/>
            <a:r>
              <a:rPr lang="ru-RU" sz="1000" dirty="0" smtClean="0"/>
              <a:t>3.Жизнь как объект убийства.</a:t>
            </a:r>
          </a:p>
          <a:p>
            <a:pPr lvl="0" hangingPunct="0"/>
            <a:r>
              <a:rPr lang="ru-RU" sz="1000" dirty="0" smtClean="0"/>
              <a:t>4.Объективные признаки убийства.</a:t>
            </a:r>
          </a:p>
          <a:p>
            <a:pPr lvl="0" hangingPunct="0"/>
            <a:r>
              <a:rPr lang="ru-RU" sz="1000" dirty="0" smtClean="0"/>
              <a:t>5.Субъективные признаки убийства.</a:t>
            </a:r>
          </a:p>
          <a:p>
            <a:pPr lvl="0" hangingPunct="0"/>
            <a:r>
              <a:rPr lang="ru-RU" sz="1000" dirty="0" smtClean="0"/>
              <a:t>6.Убийство без отягчающих и смягчающих обстоятельств (ч. 1 ст. 105 УК РФ).</a:t>
            </a:r>
            <a:r>
              <a:rPr lang="ru-RU" sz="1000" b="1" dirty="0" smtClean="0"/>
              <a:t> </a:t>
            </a:r>
          </a:p>
          <a:p>
            <a:pPr hangingPunct="0"/>
            <a:r>
              <a:rPr lang="ru-RU" sz="1000" b="1" dirty="0" smtClean="0"/>
              <a:t>Задачи:</a:t>
            </a:r>
            <a:endParaRPr lang="ru-RU" sz="1000" dirty="0" smtClean="0"/>
          </a:p>
          <a:p>
            <a:pPr lvl="0"/>
            <a:r>
              <a:rPr lang="ru-RU" sz="1000" dirty="0" smtClean="0"/>
              <a:t>1.Сазонова продолжительное время сожительствовала с </a:t>
            </a:r>
            <a:r>
              <a:rPr lang="ru-RU" sz="1000" dirty="0" err="1" smtClean="0"/>
              <a:t>Кожаковым</a:t>
            </a:r>
            <a:r>
              <a:rPr lang="ru-RU" sz="1000" dirty="0" smtClean="0"/>
              <a:t>, от ко­торого родила ребенка. Желая избежать выплаты алиментов, </a:t>
            </a:r>
            <a:r>
              <a:rPr lang="ru-RU" sz="1000" dirty="0" err="1" smtClean="0"/>
              <a:t>Кожаков</a:t>
            </a:r>
            <a:r>
              <a:rPr lang="ru-RU" sz="1000" dirty="0" smtClean="0"/>
              <a:t> подго­ворил Сазонову умертвить ребенка, обещая после этого на ней жениться. Когда Сазонова отравила ребенка, </a:t>
            </a:r>
            <a:r>
              <a:rPr lang="ru-RU" sz="1000" dirty="0" err="1" smtClean="0"/>
              <a:t>Кожаков</a:t>
            </a:r>
            <a:r>
              <a:rPr lang="ru-RU" sz="1000" dirty="0" smtClean="0"/>
              <a:t> от своего обещания отказался.</a:t>
            </a:r>
          </a:p>
          <a:p>
            <a:pPr lvl="0"/>
            <a:r>
              <a:rPr lang="ru-RU" sz="1000" dirty="0" smtClean="0"/>
              <a:t>2.Ильин предложил Жукову совершить убийство Березина, за что обещал выплатить 5 тыс. руб. Когда Березин подходил к подъезду своего дома, Жуков из-за угла бро­сил ему под ноги гранату. Граната не взорвалась, и Березин не пострадал. Жуков, имея в запасе вторую гранату, бросать ее не стал, так как испу­гался, что Березин бросит в него невзорвавшуюся гранату, и убежал.</a:t>
            </a:r>
          </a:p>
          <a:p>
            <a:pPr lvl="0"/>
            <a:r>
              <a:rPr lang="ru-RU" sz="1000" dirty="0" smtClean="0"/>
              <a:t>3.Ранее дважды судимый за грабеж и разбойное нападение и приговорен­ный к длительному сроку лишения свободы Горин, освободившись из ис­правительной колонии, решил убить пятерых свидетелей по его последне­му делу. С этой целью он незаконно приобрел и хранил холодное и огне­стрельное оружие с боеприпасами. О тайнике с оружием и своих планах Горин, будучи в состоянии сильно­го алкогольного опьянения, рассказал своему соседу </a:t>
            </a:r>
            <a:r>
              <a:rPr lang="ru-RU" sz="1000" dirty="0" err="1" smtClean="0"/>
              <a:t>Токову</a:t>
            </a:r>
            <a:r>
              <a:rPr lang="ru-RU" sz="1000" dirty="0" smtClean="0"/>
              <a:t>, который че­рез неделю сообщил об услышанном участковому.</a:t>
            </a:r>
          </a:p>
          <a:p>
            <a:pPr lvl="0"/>
            <a:r>
              <a:rPr lang="ru-RU" sz="1000" dirty="0" smtClean="0"/>
              <a:t>4.Подозревая жену в супружеской неверности, </a:t>
            </a:r>
            <a:r>
              <a:rPr lang="ru-RU" sz="1000" dirty="0" err="1" smtClean="0"/>
              <a:t>Мукин</a:t>
            </a:r>
            <a:r>
              <a:rPr lang="ru-RU" sz="1000" dirty="0" smtClean="0"/>
              <a:t> часто бил ее. В ре­зультате она с двумя детьми переселилась на частную квартиру, но затем возвратилась к мужу. Через неделю </a:t>
            </a:r>
            <a:r>
              <a:rPr lang="ru-RU" sz="1000" dirty="0" err="1" smtClean="0"/>
              <a:t>Мукин</a:t>
            </a:r>
            <a:r>
              <a:rPr lang="ru-RU" sz="1000" dirty="0" smtClean="0"/>
              <a:t> вновь избил жену, и она, забрав детей, ушла от него. В последующие дни </a:t>
            </a:r>
            <a:r>
              <a:rPr lang="ru-RU" sz="1000" dirty="0" err="1" smtClean="0"/>
              <a:t>Мукин</a:t>
            </a:r>
            <a:r>
              <a:rPr lang="ru-RU" sz="1000" dirty="0" smtClean="0"/>
              <a:t> предлагал жене помириться, но она, не­смотря на неоднократные его просьбы, отказалась вернуться. Через месяц </a:t>
            </a:r>
            <a:r>
              <a:rPr lang="ru-RU" sz="1000" dirty="0" err="1" smtClean="0"/>
              <a:t>Мукин</a:t>
            </a:r>
            <a:r>
              <a:rPr lang="ru-RU" sz="1000" dirty="0" smtClean="0"/>
              <a:t> снова пришел к жене в нетрезвом состоянии и стал уговаривать продолжить совместную жизнь, но </a:t>
            </a:r>
            <a:r>
              <a:rPr lang="ru-RU" sz="1000" dirty="0" err="1" smtClean="0"/>
              <a:t>Мукина</a:t>
            </a:r>
            <a:r>
              <a:rPr lang="ru-RU" sz="1000" dirty="0" smtClean="0"/>
              <a:t> отказалась. В разго­воре </a:t>
            </a:r>
            <a:r>
              <a:rPr lang="ru-RU" sz="1000" dirty="0" err="1" smtClean="0"/>
              <a:t>Мукин</a:t>
            </a:r>
            <a:r>
              <a:rPr lang="ru-RU" sz="1000" dirty="0" smtClean="0"/>
              <a:t> спросил жену, откуда у нее появились мебель и одежда. </a:t>
            </a:r>
            <a:r>
              <a:rPr lang="ru-RU" sz="1000" dirty="0" err="1" smtClean="0"/>
              <a:t>Муки­на</a:t>
            </a:r>
            <a:r>
              <a:rPr lang="ru-RU" sz="1000" dirty="0" smtClean="0"/>
              <a:t> ответила, что эти вещи ей помогли приобрести друзья. Приревновав жену, </a:t>
            </a:r>
            <a:r>
              <a:rPr lang="ru-RU" sz="1000" dirty="0" err="1" smtClean="0"/>
              <a:t>Мукин</a:t>
            </a:r>
            <a:r>
              <a:rPr lang="ru-RU" sz="1000" dirty="0" smtClean="0"/>
              <a:t> схватил кухонный нож и в присутствии детей стал наносить ей удары в различные части тела. Когда сын Виктор пытался отнять нож, </a:t>
            </a:r>
            <a:r>
              <a:rPr lang="ru-RU" sz="1000" dirty="0" err="1" smtClean="0"/>
              <a:t>Мукин</a:t>
            </a:r>
            <a:r>
              <a:rPr lang="ru-RU" sz="1000" dirty="0" smtClean="0"/>
              <a:t> ранил его в руку. </a:t>
            </a:r>
            <a:r>
              <a:rPr lang="ru-RU" sz="1000" dirty="0" err="1" smtClean="0"/>
              <a:t>Мукиной</a:t>
            </a:r>
            <a:r>
              <a:rPr lang="ru-RU" sz="1000" dirty="0" smtClean="0"/>
              <a:t> было нанесено семь ножевых ранений, в том числе с повреж­дением легких и сердца, от которых она скончалась.</a:t>
            </a:r>
          </a:p>
          <a:p>
            <a:pPr lvl="0"/>
            <a:r>
              <a:rPr lang="ru-RU" sz="1000" dirty="0" smtClean="0"/>
              <a:t>5.Рысов у ворот своего дома был остановлен ночью тремя неизвестны­ми, один из которых ударил его рукой по голове, причинив легкий вред здоровью. После этого </a:t>
            </a:r>
            <a:r>
              <a:rPr lang="ru-RU" sz="1000" dirty="0" err="1" smtClean="0"/>
              <a:t>Рысов</a:t>
            </a:r>
            <a:r>
              <a:rPr lang="ru-RU" sz="1000" dirty="0" smtClean="0"/>
              <a:t> забежал домой, взял находившееся в разоб­ранном виде охотничье ружье, собрал его, зарядил и выбежал из дома. На улице он увидел троих неизвестных. Ошибочно считая, что именно они напали на него, </a:t>
            </a:r>
            <a:r>
              <a:rPr lang="ru-RU" sz="1000" dirty="0" err="1" smtClean="0"/>
              <a:t>Рысов</a:t>
            </a:r>
            <a:r>
              <a:rPr lang="ru-RU" sz="1000" dirty="0" smtClean="0"/>
              <a:t> бросился преследовать их и произвел один предуп­редительный выстрел, а вторым выстрелом смертельно ранил </a:t>
            </a:r>
            <a:r>
              <a:rPr lang="ru-RU" sz="1000" dirty="0" err="1" smtClean="0"/>
              <a:t>Базова</a:t>
            </a:r>
            <a:r>
              <a:rPr lang="ru-RU" sz="1000" dirty="0" smtClean="0"/>
              <a:t>. По делу установлено, что раненый никакого отношения к нападению на </a:t>
            </a:r>
            <a:r>
              <a:rPr lang="ru-RU" sz="1000" dirty="0" err="1" smtClean="0"/>
              <a:t>Рысова</a:t>
            </a:r>
            <a:r>
              <a:rPr lang="ru-RU" sz="1000" dirty="0" smtClean="0"/>
              <a:t> не имел. Ранив </a:t>
            </a:r>
            <a:r>
              <a:rPr lang="ru-RU" sz="1000" dirty="0" err="1" smtClean="0"/>
              <a:t>Базова</a:t>
            </a:r>
            <a:r>
              <a:rPr lang="ru-RU" sz="1000" dirty="0" smtClean="0"/>
              <a:t>, </a:t>
            </a:r>
            <a:r>
              <a:rPr lang="ru-RU" sz="1000" dirty="0" err="1" smtClean="0"/>
              <a:t>Рысов</a:t>
            </a:r>
            <a:r>
              <a:rPr lang="ru-RU" sz="1000" dirty="0" smtClean="0"/>
              <a:t> вернулся домой и попросил жену, чтобы она вы­звала милицию и «скорую помощь».</a:t>
            </a:r>
          </a:p>
          <a:p>
            <a:pPr lvl="0"/>
            <a:r>
              <a:rPr lang="ru-RU" sz="1000" dirty="0" smtClean="0"/>
              <a:t>6.Косов длительное время находился в интимных отношениях с Яровой и неоднократно предлагал ей выйти за него замуж. Однако </a:t>
            </a:r>
            <a:r>
              <a:rPr lang="ru-RU" sz="1000" dirty="0" err="1" smtClean="0"/>
              <a:t>Ярова</a:t>
            </a:r>
            <a:r>
              <a:rPr lang="ru-RU" sz="1000" dirty="0" smtClean="0"/>
              <a:t> отвечала отказом, мотивируя это тем, что не может оставить мужа из-за его болез­ни. Поэтому Косов решил совершить убийство мужа Яровой. С этой целью Косов, зная, что муж Яровой вечером будет в квартире один, пришел к нему и потребовал оставить жену. Получив отказ, Косов схватил швабру, которой нанес </a:t>
            </a:r>
            <a:r>
              <a:rPr lang="ru-RU" sz="1000" dirty="0" err="1" smtClean="0"/>
              <a:t>Ярову</a:t>
            </a:r>
            <a:r>
              <a:rPr lang="ru-RU" sz="1000" dirty="0" smtClean="0"/>
              <a:t> пятнадцать ударов по голове. От полученных травм потерпевший скончался.</a:t>
            </a:r>
          </a:p>
          <a:p>
            <a:pPr lvl="0" hangingPunct="0"/>
            <a:endParaRPr lang="ru-RU" sz="1000" dirty="0" smtClean="0"/>
          </a:p>
          <a:p>
            <a:endParaRPr lang="ru-RU" sz="1000" dirty="0" smtClean="0"/>
          </a:p>
          <a:p>
            <a:pPr lvl="0" hangingPunct="0"/>
            <a:endParaRPr lang="ru-RU" sz="1000" dirty="0" smtClean="0"/>
          </a:p>
          <a:p>
            <a:pPr hangingPunct="0"/>
            <a:r>
              <a:rPr lang="ru-RU" sz="1000" dirty="0" smtClean="0"/>
              <a:t> </a:t>
            </a:r>
          </a:p>
          <a:p>
            <a:endParaRPr lang="ru-RU" sz="1000" dirty="0"/>
          </a:p>
        </p:txBody>
      </p:sp>
      <p:sp>
        <p:nvSpPr>
          <p:cNvPr id="7" name="AutoShape 2054">
            <a:hlinkClick r:id="" action="ppaction://hlinkshowjump?jump=nextslide" highlightClick="1"/>
          </p:cNvPr>
          <p:cNvSpPr>
            <a:spLocks noChangeArrowheads="1"/>
          </p:cNvSpPr>
          <p:nvPr/>
        </p:nvSpPr>
        <p:spPr bwMode="auto">
          <a:xfrm flipV="1">
            <a:off x="7452320" y="6597352"/>
            <a:ext cx="719882" cy="260648"/>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597352"/>
            <a:ext cx="719410" cy="260648"/>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597352"/>
            <a:ext cx="467544"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597352"/>
            <a:ext cx="468000"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Rectangle 1"/>
          <p:cNvSpPr>
            <a:spLocks noChangeArrowheads="1"/>
          </p:cNvSpPr>
          <p:nvPr/>
        </p:nvSpPr>
        <p:spPr bwMode="auto">
          <a:xfrm>
            <a:off x="0" y="333375"/>
            <a:ext cx="8640763" cy="368300"/>
          </a:xfrm>
          <a:prstGeom prst="rect">
            <a:avLst/>
          </a:prstGeom>
          <a:noFill/>
          <a:ln w="9525">
            <a:noFill/>
            <a:miter lim="800000"/>
            <a:headEnd/>
            <a:tailEnd/>
          </a:ln>
        </p:spPr>
        <p:txBody>
          <a:bodyPr>
            <a:spAutoFit/>
          </a:bodyPr>
          <a:lstStyle/>
          <a:p>
            <a:endParaRPr lang="ru-RU"/>
          </a:p>
        </p:txBody>
      </p:sp>
      <p:sp>
        <p:nvSpPr>
          <p:cNvPr id="473091" name="Rectangle 2"/>
          <p:cNvSpPr>
            <a:spLocks noChangeArrowheads="1"/>
          </p:cNvSpPr>
          <p:nvPr/>
        </p:nvSpPr>
        <p:spPr bwMode="auto">
          <a:xfrm>
            <a:off x="0" y="333374"/>
            <a:ext cx="8964488" cy="5940088"/>
          </a:xfrm>
          <a:prstGeom prst="rect">
            <a:avLst/>
          </a:prstGeom>
          <a:noFill/>
          <a:ln w="9525">
            <a:noFill/>
            <a:miter lim="800000"/>
            <a:headEnd/>
            <a:tailEnd/>
          </a:ln>
        </p:spPr>
        <p:txBody>
          <a:bodyPr wrap="square">
            <a:spAutoFit/>
          </a:bodyPr>
          <a:lstStyle/>
          <a:p>
            <a:r>
              <a:rPr lang="ru-RU" sz="1000" b="1" dirty="0" smtClean="0"/>
              <a:t>Занятие 2.</a:t>
            </a:r>
            <a:endParaRPr lang="ru-RU" sz="1000" dirty="0" smtClean="0"/>
          </a:p>
          <a:p>
            <a:r>
              <a:rPr lang="ru-RU" sz="1000" dirty="0" smtClean="0"/>
              <a:t>1)  квалифицированные убийства, выделенные по объективным признакам (п.п. «а»–«ж» ч. 2 ст. 105 УК РФ);</a:t>
            </a:r>
          </a:p>
          <a:p>
            <a:r>
              <a:rPr lang="ru-RU" sz="1000" dirty="0" smtClean="0"/>
              <a:t>2)  квалифицированные убийства, выделенные по субъективным признакам (п.п. «</a:t>
            </a:r>
            <a:r>
              <a:rPr lang="ru-RU" sz="1000" dirty="0" err="1" smtClean="0"/>
              <a:t>з</a:t>
            </a:r>
            <a:r>
              <a:rPr lang="ru-RU" sz="1000" dirty="0" smtClean="0"/>
              <a:t>»–«м» ч. 2 ст. 105 УК РФ);</a:t>
            </a:r>
          </a:p>
          <a:p>
            <a:r>
              <a:rPr lang="ru-RU" sz="1000" dirty="0" smtClean="0"/>
              <a:t>3) убийства, сопряженные с другими преступлениями (п.п. «в», «</a:t>
            </a:r>
            <a:r>
              <a:rPr lang="ru-RU" sz="1000" dirty="0" err="1" smtClean="0"/>
              <a:t>з</a:t>
            </a:r>
            <a:r>
              <a:rPr lang="ru-RU" sz="1000" dirty="0" smtClean="0"/>
              <a:t>», «к» ч. 2 ст. 105 УК РФ);</a:t>
            </a:r>
          </a:p>
          <a:p>
            <a:r>
              <a:rPr lang="ru-RU" sz="1000" dirty="0" smtClean="0"/>
              <a:t>4) возможности сочетания между собой различных квалифицирующих признаков.</a:t>
            </a:r>
          </a:p>
          <a:p>
            <a:r>
              <a:rPr lang="ru-RU" sz="1000" b="1" dirty="0" smtClean="0"/>
              <a:t> </a:t>
            </a:r>
            <a:endParaRPr lang="ru-RU" sz="1000" dirty="0" smtClean="0"/>
          </a:p>
          <a:p>
            <a:r>
              <a:rPr lang="ru-RU" sz="1000" b="1" dirty="0" smtClean="0"/>
              <a:t>Задачи:</a:t>
            </a:r>
            <a:endParaRPr lang="ru-RU" sz="1000" dirty="0" smtClean="0"/>
          </a:p>
          <a:p>
            <a:pPr lvl="0" hangingPunct="0"/>
            <a:r>
              <a:rPr lang="ru-RU" sz="1000" dirty="0" smtClean="0"/>
              <a:t>1.2 января 1997 г. Упоров и его знакомый Петров попросили Иващенко, который управлял автомашиной, довезти их до центральной площади города (приблизительно 10 километров). Когда приехали в обусловленное место, Упоров, чтобы избежать оплаты за проезд, несколько раз ударил Иващенко кулаком в висок, от которых потерпевший потерял сознание (через неделю скончался). После этого Упоров завладел автомашиной, доехал на ней до окраины города и там ее бросил.</a:t>
            </a:r>
          </a:p>
          <a:p>
            <a:pPr lvl="0" hangingPunct="0"/>
            <a:r>
              <a:rPr lang="ru-RU" sz="1000" dirty="0" smtClean="0"/>
              <a:t>2.Павлов, Палагин и Талипов распивали спиртные напитки на берегу реки. Рядом загорала Дмитриева. По предложению Палагина, Талипов, не достигший 14 лет, украл из сумочки Дмитриевой ее содержимое (помаду и сотовый телефон) и ушел, чтобы обменять их на водку. Через некоторое время Дмитриева взяла свою сумку и ушла в сторону причала. Обнаружив отсутствие в сумочке своих вещей, она вернулась и, обращаясь ко всем присутствующим, потребовала возвратить телефон, заявив, что в противном случае она сообщит о краже в отдел полиции. Тогда Павлов стал избивать ее, а затем схватил за волосы и потащил в кусты. За ним пошел Палагин. В кустах Павлов нанес Дмитриевой удар по голове пустой бутылкой, от чего бутылка разбилась. Палагин по предложению Павлова принес еще одну бутылку с места распития спиртных напитков и передал Павлову, который затем нанес потерпевшей второй удар бутылкой по голове, после чего потерпевшая без сознания  упала. После этого Талипов, возвратившийся со спиртным, передал Павлову свой нож, и тот нанес им Дмитриевой 28 ранений, от которых она тут же скончалась. </a:t>
            </a:r>
          </a:p>
          <a:p>
            <a:pPr lvl="0" hangingPunct="0"/>
            <a:r>
              <a:rPr lang="ru-RU" sz="1000" dirty="0" smtClean="0"/>
              <a:t>3.Степаненко находился у себя дома после ссоры и драки с </a:t>
            </a:r>
            <a:r>
              <a:rPr lang="ru-RU" sz="1000" dirty="0" err="1" smtClean="0"/>
              <a:t>Кунгуровым</a:t>
            </a:r>
            <a:r>
              <a:rPr lang="ru-RU" sz="1000" dirty="0" smtClean="0"/>
              <a:t> и Ивановым. Когда Кунгуров в очередной раз появился возле дома Степаненко, последний прицелился в </a:t>
            </a:r>
            <a:r>
              <a:rPr lang="ru-RU" sz="1000" dirty="0" err="1" smtClean="0"/>
              <a:t>Кунгурова</a:t>
            </a:r>
            <a:r>
              <a:rPr lang="ru-RU" sz="1000" dirty="0" smtClean="0"/>
              <a:t> из ружья с дробовым зарядом и выстрелил. Недалеко от </a:t>
            </a:r>
            <a:r>
              <a:rPr lang="ru-RU" sz="1000" dirty="0" err="1" smtClean="0"/>
              <a:t>Кунгурова</a:t>
            </a:r>
            <a:r>
              <a:rPr lang="ru-RU" sz="1000" dirty="0" smtClean="0"/>
              <a:t> в это время стояли Иванов и </a:t>
            </a:r>
            <a:r>
              <a:rPr lang="ru-RU" sz="1000" dirty="0" err="1" smtClean="0"/>
              <a:t>Жбанников</a:t>
            </a:r>
            <a:r>
              <a:rPr lang="ru-RU" sz="1000" dirty="0" smtClean="0"/>
              <a:t>.</a:t>
            </a:r>
          </a:p>
          <a:p>
            <a:r>
              <a:rPr lang="ru-RU" sz="1000" dirty="0" smtClean="0"/>
              <a:t>Варианты ситуации: а) Кунгуров погиб, а </a:t>
            </a:r>
            <a:r>
              <a:rPr lang="ru-RU" sz="1000" dirty="0" err="1" smtClean="0"/>
              <a:t>Жбанников</a:t>
            </a:r>
            <a:r>
              <a:rPr lang="ru-RU" sz="1000" dirty="0" smtClean="0"/>
              <a:t> и Иванов упали, испугавшись выстрела; б) от огнестрельных ранений скончались Кунгуров и Иванов; в) Иванов остался невредим, Кунгуров получил смертельное ранение, а здоровью </a:t>
            </a:r>
            <a:r>
              <a:rPr lang="ru-RU" sz="1000" dirty="0" err="1" smtClean="0"/>
              <a:t>Жбанникова</a:t>
            </a:r>
            <a:r>
              <a:rPr lang="ru-RU" sz="1000" dirty="0" smtClean="0"/>
              <a:t> был причинен тяжкий вред; г) оба потерпевших остались живы, но здоровью </a:t>
            </a:r>
            <a:r>
              <a:rPr lang="ru-RU" sz="1000" dirty="0" err="1" smtClean="0"/>
              <a:t>Кунгурова</a:t>
            </a:r>
            <a:r>
              <a:rPr lang="ru-RU" sz="1000" dirty="0" smtClean="0"/>
              <a:t> причинен тяжкий вред, а здоровью </a:t>
            </a:r>
            <a:r>
              <a:rPr lang="ru-RU" sz="1000" dirty="0" err="1" smtClean="0"/>
              <a:t>Жбанникова</a:t>
            </a:r>
            <a:r>
              <a:rPr lang="ru-RU" sz="1000" dirty="0" smtClean="0"/>
              <a:t> - вред средней тяжести; </a:t>
            </a:r>
            <a:r>
              <a:rPr lang="ru-RU" sz="1000" dirty="0" err="1" smtClean="0"/>
              <a:t>д</a:t>
            </a:r>
            <a:r>
              <a:rPr lang="ru-RU" sz="1000" dirty="0" smtClean="0"/>
              <a:t>) Кунгуров не пострадал, так как успел лечь на землю, а </a:t>
            </a:r>
            <a:r>
              <a:rPr lang="ru-RU" sz="1000" dirty="0" err="1" smtClean="0"/>
              <a:t>Жбанников</a:t>
            </a:r>
            <a:r>
              <a:rPr lang="ru-RU" sz="1000" dirty="0" smtClean="0"/>
              <a:t> погиб; е) Кунгуров не пострадал, а здоровью </a:t>
            </a:r>
            <a:r>
              <a:rPr lang="ru-RU" sz="1000" dirty="0" err="1" smtClean="0"/>
              <a:t>Жбанникова</a:t>
            </a:r>
            <a:r>
              <a:rPr lang="ru-RU" sz="1000" dirty="0" smtClean="0"/>
              <a:t> причинен тяжкий вред.</a:t>
            </a:r>
          </a:p>
          <a:p>
            <a:pPr lvl="0" hangingPunct="0"/>
            <a:r>
              <a:rPr lang="ru-RU" sz="1000" dirty="0" smtClean="0"/>
              <a:t>4.Аверьянов, не желая возвращать долг К. в размере 5 000 000 долларов США, обратился  к своему знакомому </a:t>
            </a:r>
            <a:r>
              <a:rPr lang="ru-RU" sz="1000" dirty="0" err="1" smtClean="0"/>
              <a:t>Ястребову</a:t>
            </a:r>
            <a:r>
              <a:rPr lang="ru-RU" sz="1000" dirty="0" smtClean="0"/>
              <a:t>.  Скрывая наличие у него долга перед потерпевшим, и вводя его в заблуждение относительно того, что якобы К. угрожает его жизни и здоровью, попросил </a:t>
            </a:r>
            <a:r>
              <a:rPr lang="ru-RU" sz="1000" dirty="0" err="1" smtClean="0"/>
              <a:t>Ястребова</a:t>
            </a:r>
            <a:r>
              <a:rPr lang="ru-RU" sz="1000" dirty="0" smtClean="0"/>
              <a:t> найти лиц, которые за денежное вознаграждение согласятся лишить жизни К. За убийство потерпевшего он пообещал заплатить вознаграждение в размере  30 000 долларов США. Ястребов, желая получить часть вознаграждения за убийство К., принял это предложение, пообещав подобрать лиц, готовых совершить убийство К. Ястребов собрал необходимую информацию о К., приобрел оружие – автомат АКС-74 У, пистолет-пулемет Скорпион и боеприпасы к ним, договорился с Ситниковым и </a:t>
            </a:r>
            <a:r>
              <a:rPr lang="ru-RU" sz="1000" dirty="0" err="1" smtClean="0"/>
              <a:t>Плахотником</a:t>
            </a:r>
            <a:r>
              <a:rPr lang="ru-RU" sz="1000" dirty="0" smtClean="0"/>
              <a:t> о лишении жизни К. за вознаграждение. Кроме того, он изучил обстановку  и возможные пути отхода, определил место и время нападения. В намеченный день в 20 часов вечера Ситников и </a:t>
            </a:r>
            <a:r>
              <a:rPr lang="ru-RU" sz="1000" dirty="0" err="1" smtClean="0"/>
              <a:t>Плахотник</a:t>
            </a:r>
            <a:r>
              <a:rPr lang="ru-RU" sz="1000" dirty="0" smtClean="0"/>
              <a:t> совершили нападение на потерпевшего. С целью лишения жизни К. ими  было произведено не менее 25 выстрелов из автомата АКС-74 У и пистолета-пулемета Скорпион во дворе жилого дома. От множественных огнестрельных ранений потерпевший скончался на месте происшествия, а его охраннику М. был причинен вред здоровью средней тяжести.</a:t>
            </a:r>
          </a:p>
          <a:p>
            <a:endParaRPr lang="ru-RU" sz="1000" dirty="0"/>
          </a:p>
        </p:txBody>
      </p:sp>
      <p:sp>
        <p:nvSpPr>
          <p:cNvPr id="8"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10"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1" name="Управляющая кнопка: возврат 10">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Rectangle 1"/>
          <p:cNvSpPr>
            <a:spLocks noChangeArrowheads="1"/>
          </p:cNvSpPr>
          <p:nvPr/>
        </p:nvSpPr>
        <p:spPr bwMode="auto">
          <a:xfrm>
            <a:off x="0" y="333375"/>
            <a:ext cx="8892480" cy="6186309"/>
          </a:xfrm>
          <a:prstGeom prst="rect">
            <a:avLst/>
          </a:prstGeom>
          <a:noFill/>
          <a:ln w="9525">
            <a:noFill/>
            <a:miter lim="800000"/>
            <a:headEnd/>
            <a:tailEnd/>
          </a:ln>
        </p:spPr>
        <p:txBody>
          <a:bodyPr wrap="square">
            <a:spAutoFit/>
          </a:bodyPr>
          <a:lstStyle/>
          <a:p>
            <a:r>
              <a:rPr lang="ru-RU" sz="1000" b="1" dirty="0" smtClean="0"/>
              <a:t>Занятие 3.</a:t>
            </a:r>
            <a:endParaRPr lang="ru-RU" sz="1000" dirty="0" smtClean="0"/>
          </a:p>
          <a:p>
            <a:pPr lvl="0"/>
            <a:r>
              <a:rPr lang="ru-RU" sz="1000" dirty="0" smtClean="0"/>
              <a:t>Убийство матерью новорожденного ребенка (ст. 106 УК РФ);</a:t>
            </a:r>
          </a:p>
          <a:p>
            <a:pPr lvl="0"/>
            <a:r>
              <a:rPr lang="ru-RU" sz="1000" dirty="0" smtClean="0"/>
              <a:t>Убийство, совершенное в состоянии аффекта (ст. 107 УК РФ);</a:t>
            </a:r>
          </a:p>
          <a:p>
            <a:pPr lvl="0"/>
            <a:r>
              <a:rPr lang="ru-RU" sz="1000" dirty="0" smtClean="0"/>
              <a:t>Убийство, совершенное при превышении пределов необходимой обороны либо при превышении мер, необходимых для задержания лица, совершившего преступление (ст. 108 УК РФ).</a:t>
            </a:r>
          </a:p>
          <a:p>
            <a:r>
              <a:rPr lang="ru-RU" sz="1000" b="1" dirty="0" smtClean="0"/>
              <a:t>Задачи:</a:t>
            </a:r>
            <a:endParaRPr lang="ru-RU" sz="1000" dirty="0" smtClean="0"/>
          </a:p>
          <a:p>
            <a:pPr lvl="0" hangingPunct="0"/>
            <a:r>
              <a:rPr lang="ru-RU" sz="1000" dirty="0" smtClean="0"/>
              <a:t>1.Тучный, находясь у пивного ларька, вступил в ссору с </a:t>
            </a:r>
            <a:r>
              <a:rPr lang="ru-RU" sz="1000" dirty="0" err="1" smtClean="0"/>
              <a:t>Макусом</a:t>
            </a:r>
            <a:r>
              <a:rPr lang="ru-RU" sz="1000" dirty="0" smtClean="0"/>
              <a:t>, обругал его нецензурными словами и имевшимся у него самодельным ножом пытался нанести удар. </a:t>
            </a:r>
            <a:r>
              <a:rPr lang="ru-RU" sz="1000" dirty="0" err="1" smtClean="0"/>
              <a:t>Макусов</a:t>
            </a:r>
            <a:r>
              <a:rPr lang="ru-RU" sz="1000" dirty="0" smtClean="0"/>
              <a:t> же ударил пивной кружкой по лицу находившегося здесь же Демина. Тогда Тучный и Демин стали избивать </a:t>
            </a:r>
            <a:r>
              <a:rPr lang="ru-RU" sz="1000" dirty="0" err="1" smtClean="0"/>
              <a:t>Макуса</a:t>
            </a:r>
            <a:r>
              <a:rPr lang="ru-RU" sz="1000" dirty="0" smtClean="0"/>
              <a:t>. Пришедший на место происшествия Зубр пресек эти действия. Однако Демин, вырвавшись из рук Зубра, нанес кулаком удар по голове </a:t>
            </a:r>
            <a:r>
              <a:rPr lang="ru-RU" sz="1000" dirty="0" err="1" smtClean="0"/>
              <a:t>Макуса</a:t>
            </a:r>
            <a:r>
              <a:rPr lang="ru-RU" sz="1000" dirty="0" smtClean="0"/>
              <a:t>, от чего тот через 12 часов умер.</a:t>
            </a:r>
          </a:p>
          <a:p>
            <a:pPr lvl="0" hangingPunct="0"/>
            <a:r>
              <a:rPr lang="ru-RU" sz="1000" dirty="0" smtClean="0"/>
              <a:t>2.Мишуля в присутствии группы верующих с целью утвердить себя в их глазах как «чудотворца» и «спасителя», прочитав молитву, стал делать 73-летней </a:t>
            </a:r>
            <a:r>
              <a:rPr lang="ru-RU" sz="1000" dirty="0" err="1" smtClean="0"/>
              <a:t>Шуткиной</a:t>
            </a:r>
            <a:r>
              <a:rPr lang="ru-RU" sz="1000" dirty="0" smtClean="0"/>
              <a:t> болевой массаж вдоль позвоночника, чтобы «изгнать беса». </a:t>
            </a:r>
            <a:r>
              <a:rPr lang="ru-RU" sz="1000" dirty="0" err="1" smtClean="0"/>
              <a:t>Шуткина</a:t>
            </a:r>
            <a:r>
              <a:rPr lang="ru-RU" sz="1000" dirty="0" smtClean="0"/>
              <a:t> просила его прекратить, жаловалась на боли в сердце, однако </a:t>
            </a:r>
            <a:r>
              <a:rPr lang="ru-RU" sz="1000" dirty="0" err="1" smtClean="0"/>
              <a:t>Мишуля</a:t>
            </a:r>
            <a:r>
              <a:rPr lang="ru-RU" sz="1000" dirty="0" smtClean="0"/>
              <a:t>, не растерявшись, пытался ее воскресить, вливая ей в рот отвар, который называл «живой кровью», и заставлял верующих читать молитву. </a:t>
            </a:r>
            <a:r>
              <a:rPr lang="ru-RU" sz="1000" dirty="0" err="1" smtClean="0"/>
              <a:t>Шуткина</a:t>
            </a:r>
            <a:r>
              <a:rPr lang="ru-RU" sz="1000" dirty="0" smtClean="0"/>
              <a:t> умерла тут же. </a:t>
            </a:r>
          </a:p>
          <a:p>
            <a:pPr lvl="0" hangingPunct="0"/>
            <a:r>
              <a:rPr lang="ru-RU" sz="1000" dirty="0" smtClean="0"/>
              <a:t>3.Изуверов стал избивать Сидорова Евгения в присутствии брата, Кошкина и </a:t>
            </a:r>
            <a:r>
              <a:rPr lang="ru-RU" sz="1000" dirty="0" err="1" smtClean="0"/>
              <a:t>Панагина</a:t>
            </a:r>
            <a:r>
              <a:rPr lang="ru-RU" sz="1000" dirty="0" smtClean="0"/>
              <a:t> за отказ одолжить ему деньги. В ответ на это Сидоров Александр взял охотничье ружье и выстрелил вверх, однако Евгений сказал брату, что стрелять не надо, и направился домой. Несмотря на явное нежелание Сидорова Евгения продолжать выяснение отношений, Изуверов снова стал избивать его руками и ногами. Сидоров Александр потребовал прекратить эти действия. Тогда Изуверов, угрожая, стал приближаться к нему. В это время Сидоров Евгений выстрелил из ружья в сторону </a:t>
            </a:r>
            <a:r>
              <a:rPr lang="ru-RU" sz="1000" dirty="0" err="1" smtClean="0"/>
              <a:t>Изуверова</a:t>
            </a:r>
            <a:r>
              <a:rPr lang="ru-RU" sz="1000" dirty="0" smtClean="0"/>
              <a:t>, причинив ему огнестрельное ранение с повреждением бедренной артерии, от чего тот через некоторое время скончался.</a:t>
            </a:r>
          </a:p>
          <a:p>
            <a:pPr lvl="0" hangingPunct="0"/>
            <a:r>
              <a:rPr lang="ru-RU" sz="1000" dirty="0" smtClean="0"/>
              <a:t>4.Лунины 5 лет жили вместе, не состояв в зарегистрированном браке, имели общего ребенка. После трехлетнего перерыва в совместной жизни они решили снова наладить ее, стали проживать вместе, вели общее хозяйство. Так продолжалось около года. Однажды Лунин пришел домой, но ему не открыли. Он зубилом сломал замок и увидел в комнате полуобнаженную жену и лежащего в постели мужчину. Лунин стал наносить зубилом, которым открывал дверь, удары жене и мужчине. В результате женщина скончалась, а здоровью мужчины был причинен тяжкий вред.</a:t>
            </a:r>
          </a:p>
          <a:p>
            <a:pPr lvl="0" hangingPunct="0"/>
            <a:r>
              <a:rPr lang="ru-RU" sz="1000" dirty="0" smtClean="0"/>
              <a:t>5.Зимянин возвращался с работы домой. По дороге его встретили незнакомые ему Горин и Кузовков. Из хулиганских побуждений они стали избивать его. Горин вытащил из кармана пистолет и стал угрожать Зимянину убийством. Поведение нападавших вызвало у Зимянина сильное душевное волнение. Неожиданно он вырвал пистолет у Горина и произвел два выстрела – в Горина, а затем в </a:t>
            </a:r>
            <a:r>
              <a:rPr lang="ru-RU" sz="1000" dirty="0" err="1" smtClean="0"/>
              <a:t>Кузовкова</a:t>
            </a:r>
            <a:r>
              <a:rPr lang="ru-RU" sz="1000" dirty="0" smtClean="0"/>
              <a:t>. Оба нападавших были убиты. </a:t>
            </a:r>
          </a:p>
          <a:p>
            <a:pPr lvl="0" hangingPunct="0"/>
            <a:r>
              <a:rPr lang="ru-RU" sz="1000" dirty="0" smtClean="0"/>
              <a:t>6.Иванова, находясь в роддоме, узнала, что ее сожитель сожительствует еще с двумя женщинами, одна из которых тоже ждет ребенка. Решив избавиться от младенца, она в день  выписки из роддома оставила его на крыльце недостроенного дома. Ребенок умер.</a:t>
            </a:r>
          </a:p>
          <a:p>
            <a:r>
              <a:rPr lang="ru-RU" sz="1000" dirty="0" smtClean="0"/>
              <a:t>Вариант ситуации: Иванова попросила акушерку за 20 тыс. рублей помочь избавится от ребенка, которая во время родов задушила его.</a:t>
            </a:r>
          </a:p>
          <a:p>
            <a:r>
              <a:rPr lang="ru-RU" sz="1000" dirty="0" smtClean="0"/>
              <a:t> </a:t>
            </a:r>
          </a:p>
          <a:p>
            <a:r>
              <a:rPr lang="ru-RU" sz="1000" b="1" dirty="0" smtClean="0"/>
              <a:t>Занятие 4.</a:t>
            </a:r>
            <a:endParaRPr lang="ru-RU" sz="1000" dirty="0" smtClean="0"/>
          </a:p>
          <a:p>
            <a:pPr lvl="0" hangingPunct="0"/>
            <a:r>
              <a:rPr lang="ru-RU" sz="1000" dirty="0" smtClean="0"/>
              <a:t>Причинение смерти по неосторожности (ст. 109 УК РФ).</a:t>
            </a:r>
          </a:p>
          <a:p>
            <a:pPr lvl="0" hangingPunct="0"/>
            <a:r>
              <a:rPr lang="ru-RU" sz="1000" dirty="0" smtClean="0"/>
              <a:t>Доведение до самоубийства (ст. 110 УК РФ).</a:t>
            </a:r>
          </a:p>
          <a:p>
            <a:pPr lvl="0" hangingPunct="0"/>
            <a:r>
              <a:rPr lang="ru-RU" sz="1000" dirty="0" smtClean="0"/>
              <a:t>Квалификация иных преступлений, последствием которых является смерть потерпевшего.</a:t>
            </a:r>
          </a:p>
          <a:p>
            <a:pPr lvl="0" hangingPunct="0"/>
            <a:r>
              <a:rPr lang="ru-RU" sz="1000" dirty="0" smtClean="0"/>
              <a:t>Контрольная работа по теме «Преступления против жизни».</a:t>
            </a:r>
          </a:p>
          <a:p>
            <a:r>
              <a:rPr lang="ru-RU" b="1" dirty="0" smtClean="0"/>
              <a:t> </a:t>
            </a:r>
            <a:r>
              <a:rPr lang="ru-RU" dirty="0" smtClean="0"/>
              <a:t/>
            </a:r>
            <a:br>
              <a:rPr lang="ru-RU" dirty="0" smtClean="0"/>
            </a:br>
            <a:endParaRPr lang="ru-RU" dirty="0"/>
          </a:p>
        </p:txBody>
      </p:sp>
      <p:sp>
        <p:nvSpPr>
          <p:cNvPr id="7"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Rectangle 1"/>
          <p:cNvSpPr>
            <a:spLocks noChangeArrowheads="1"/>
          </p:cNvSpPr>
          <p:nvPr/>
        </p:nvSpPr>
        <p:spPr bwMode="auto">
          <a:xfrm>
            <a:off x="0" y="0"/>
            <a:ext cx="9144000" cy="7332777"/>
          </a:xfrm>
          <a:prstGeom prst="rect">
            <a:avLst/>
          </a:prstGeom>
          <a:noFill/>
          <a:ln w="9525">
            <a:noFill/>
            <a:miter lim="800000"/>
            <a:headEnd/>
            <a:tailEnd/>
          </a:ln>
        </p:spPr>
        <p:txBody>
          <a:bodyPr wrap="square">
            <a:spAutoFit/>
          </a:bodyPr>
          <a:lstStyle/>
          <a:p>
            <a:r>
              <a:rPr lang="ru-RU" sz="850" b="1" cap="all" dirty="0" smtClean="0"/>
              <a:t>ТЕМА 3.  Преступления против здоровья </a:t>
            </a:r>
            <a:endParaRPr lang="ru-RU" sz="850" dirty="0" smtClean="0"/>
          </a:p>
          <a:p>
            <a:r>
              <a:rPr lang="ru-RU" sz="850" b="1" dirty="0" smtClean="0"/>
              <a:t>Занятие 1.</a:t>
            </a:r>
            <a:endParaRPr lang="ru-RU" sz="850" dirty="0" smtClean="0"/>
          </a:p>
          <a:p>
            <a:pPr lvl="0" hangingPunct="0"/>
            <a:r>
              <a:rPr lang="ru-RU" sz="850" dirty="0" smtClean="0"/>
              <a:t>Общая характеристика преступлений против здоровья.</a:t>
            </a:r>
          </a:p>
          <a:p>
            <a:pPr lvl="0" hangingPunct="0"/>
            <a:r>
              <a:rPr lang="ru-RU" sz="850" dirty="0" smtClean="0"/>
              <a:t>Понятие, виды вреда здоровью; критерии их выделения.</a:t>
            </a:r>
          </a:p>
          <a:p>
            <a:pPr lvl="0" hangingPunct="0"/>
            <a:r>
              <a:rPr lang="ru-RU" sz="850" dirty="0" smtClean="0"/>
              <a:t>Причинение тяжкого вреда здоровью:</a:t>
            </a:r>
          </a:p>
          <a:p>
            <a:r>
              <a:rPr lang="ru-RU" sz="850" dirty="0" smtClean="0"/>
              <a:t>а)умышленное причинение тяжкого вреда здоровью без отягчающих и смягчающих обстоятельств (ч. 1 ст. 111 УК РФ), его виды; отграничение от покушения на убийство;</a:t>
            </a:r>
          </a:p>
          <a:p>
            <a:r>
              <a:rPr lang="ru-RU" sz="850" dirty="0" smtClean="0"/>
              <a:t>б)квалифицированные виды умышленного причинения тяжкого вреда здоровью (</a:t>
            </a:r>
            <a:r>
              <a:rPr lang="ru-RU" sz="850" dirty="0" err="1" smtClean="0"/>
              <a:t>чч</a:t>
            </a:r>
            <a:r>
              <a:rPr lang="ru-RU" sz="850" dirty="0" smtClean="0"/>
              <a:t>. 2–4 ст. 111 УК РФ); отграничение ч. 4 ст. 111 УК РФ от убийства и причинения смерти по неосторожности;</a:t>
            </a:r>
          </a:p>
          <a:p>
            <a:r>
              <a:rPr lang="ru-RU" sz="850" dirty="0" smtClean="0"/>
              <a:t>в)привилегированные виды умышленного причинения тяжкого вреда здоровью (ст.ст. 113, 114 УК РФ);</a:t>
            </a:r>
          </a:p>
          <a:p>
            <a:r>
              <a:rPr lang="ru-RU" sz="850" dirty="0" smtClean="0"/>
              <a:t>г)причинение тяжкого вреда здоровью по неосторожности (ст. 118 УК РФ).</a:t>
            </a:r>
          </a:p>
          <a:p>
            <a:pPr lvl="0" hangingPunct="0"/>
            <a:r>
              <a:rPr lang="ru-RU" sz="850" dirty="0" smtClean="0"/>
              <a:t>Причинение средней тяжести вреда здоровью (ст.ст. 112–114 УК РФ).</a:t>
            </a:r>
          </a:p>
          <a:p>
            <a:pPr lvl="0" hangingPunct="0"/>
            <a:r>
              <a:rPr lang="ru-RU" sz="850" dirty="0" smtClean="0"/>
              <a:t>Умышленное причинение легкого вреда здоровью (ст. 115 УК РФ).</a:t>
            </a:r>
          </a:p>
          <a:p>
            <a:r>
              <a:rPr lang="ru-RU" sz="850" b="1" dirty="0" smtClean="0"/>
              <a:t>Задачи:</a:t>
            </a:r>
            <a:endParaRPr lang="ru-RU" sz="850" dirty="0" smtClean="0"/>
          </a:p>
          <a:p>
            <a:r>
              <a:rPr lang="ru-RU" sz="850" dirty="0" smtClean="0"/>
              <a:t>1.Столбов, поссорившись со своей тещей, нанес ей телефонной трубкой удар по лицу и выбил правый глаз. Следствием было установлено, что правый глаз потерпевшей был незрячим. Квалифицируйте действия Столбова.</a:t>
            </a:r>
          </a:p>
          <a:p>
            <a:pPr lvl="0" hangingPunct="0"/>
            <a:r>
              <a:rPr lang="ru-RU" sz="850" dirty="0" smtClean="0"/>
              <a:t>Шаповалов, прекратив супружеские отношения с </a:t>
            </a:r>
            <a:r>
              <a:rPr lang="ru-RU" sz="850" dirty="0" err="1" smtClean="0"/>
              <a:t>Клементьевой</a:t>
            </a:r>
            <a:r>
              <a:rPr lang="ru-RU" sz="850" dirty="0" smtClean="0"/>
              <a:t> и выехав из принадлежащего ей дома, неоднократно требовал от нее уплатить ему деньги за произведенные им в доме работы, угрожая убийством. Когда при очередной встрече </a:t>
            </a:r>
            <a:r>
              <a:rPr lang="ru-RU" sz="850" dirty="0" err="1" smtClean="0"/>
              <a:t>Клементьева</a:t>
            </a:r>
            <a:r>
              <a:rPr lang="ru-RU" sz="850" dirty="0" smtClean="0"/>
              <a:t> вновь отказалась выполнить его требование, Шаповалов попытался ударить ее ножом в спину, однако в этот момент она резко повернулась, в результате чего было отрезано ухо.</a:t>
            </a:r>
          </a:p>
          <a:p>
            <a:pPr lvl="0" hangingPunct="0"/>
            <a:r>
              <a:rPr lang="ru-RU" sz="850" dirty="0" smtClean="0"/>
              <a:t>2.15-летние подростки Карпов и Поливанов, играя во дворе, поссорились. Карпов ударил Поливанова по щеке, Поливанов отозвал Карпова за сарай, и там завязалась драка. Поливанов три раза ударил Карпова кулаком по лицу и голове. Один из ударов, нанесенный в левый висок, повлек за собой осколочный перелом височной кости, сопровождающийся внутренним кровотечением. На следующий день состояние Карпова резко ухудшилось, он был доставлен в больницу, где через несколько часов скончался.</a:t>
            </a:r>
          </a:p>
          <a:p>
            <a:pPr lvl="0" hangingPunct="0"/>
            <a:r>
              <a:rPr lang="ru-RU" sz="850" dirty="0" smtClean="0"/>
              <a:t>3.Сожитель </a:t>
            </a:r>
            <a:r>
              <a:rPr lang="ru-RU" sz="850" dirty="0" err="1" smtClean="0"/>
              <a:t>Ельцовой</a:t>
            </a:r>
            <a:r>
              <a:rPr lang="ru-RU" sz="850" dirty="0" smtClean="0"/>
              <a:t> </a:t>
            </a:r>
            <a:r>
              <a:rPr lang="ru-RU" sz="850" dirty="0" err="1" smtClean="0"/>
              <a:t>Кульниченко</a:t>
            </a:r>
            <a:r>
              <a:rPr lang="ru-RU" sz="850" dirty="0" smtClean="0"/>
              <a:t>, с которым она прожила около года, постоянно беспричинно избивал ее, требования уйти из ее квартиры игнорировал. После встречи Нового года у знакомых по дороге домой </a:t>
            </a:r>
            <a:r>
              <a:rPr lang="ru-RU" sz="850" dirty="0" err="1" smtClean="0"/>
              <a:t>Ельцова</a:t>
            </a:r>
            <a:r>
              <a:rPr lang="ru-RU" sz="850" dirty="0" smtClean="0"/>
              <a:t> и </a:t>
            </a:r>
            <a:r>
              <a:rPr lang="ru-RU" sz="850" dirty="0" err="1" smtClean="0"/>
              <a:t>Кульниченко</a:t>
            </a:r>
            <a:r>
              <a:rPr lang="ru-RU" sz="850" dirty="0" smtClean="0"/>
              <a:t> поссорились. </a:t>
            </a:r>
            <a:r>
              <a:rPr lang="ru-RU" sz="850" dirty="0" err="1" smtClean="0"/>
              <a:t>Кульниченко</a:t>
            </a:r>
            <a:r>
              <a:rPr lang="ru-RU" sz="850" dirty="0" smtClean="0"/>
              <a:t> хотел избить </a:t>
            </a:r>
            <a:r>
              <a:rPr lang="ru-RU" sz="850" dirty="0" err="1" smtClean="0"/>
              <a:t>Ельцову</a:t>
            </a:r>
            <a:r>
              <a:rPr lang="ru-RU" sz="850" dirty="0" smtClean="0"/>
              <a:t>, но ей удалось вырваться и убежать в свою квартиру. Следом пришел </a:t>
            </a:r>
            <a:r>
              <a:rPr lang="ru-RU" sz="850" dirty="0" err="1" smtClean="0"/>
              <a:t>Кульниченко</a:t>
            </a:r>
            <a:r>
              <a:rPr lang="ru-RU" sz="850" dirty="0" smtClean="0"/>
              <a:t>, стал требовать водки, ударил женщину по лицу. Когда он уснул, </a:t>
            </a:r>
            <a:r>
              <a:rPr lang="ru-RU" sz="850" dirty="0" err="1" smtClean="0"/>
              <a:t>Ельцова</a:t>
            </a:r>
            <a:r>
              <a:rPr lang="ru-RU" sz="850" dirty="0" smtClean="0"/>
              <a:t> взяла топор-колун и нанесла </a:t>
            </a:r>
            <a:r>
              <a:rPr lang="ru-RU" sz="850" dirty="0" err="1" smtClean="0"/>
              <a:t>Кульниченко</a:t>
            </a:r>
            <a:r>
              <a:rPr lang="ru-RU" sz="850" dirty="0" smtClean="0"/>
              <a:t> удар по голове, но как только увидела кровь, побежала к соседям вызвать «скорую помощь». Через 28 дней </a:t>
            </a:r>
            <a:r>
              <a:rPr lang="ru-RU" sz="850" dirty="0" err="1" smtClean="0"/>
              <a:t>Кульниченко</a:t>
            </a:r>
            <a:r>
              <a:rPr lang="ru-RU" sz="850" dirty="0" smtClean="0"/>
              <a:t> скончался в реанимации.</a:t>
            </a:r>
          </a:p>
          <a:p>
            <a:pPr hangingPunct="0"/>
            <a:endParaRPr lang="ru-RU" sz="850" b="1" dirty="0" smtClean="0"/>
          </a:p>
          <a:p>
            <a:pPr hangingPunct="0"/>
            <a:r>
              <a:rPr lang="ru-RU" sz="850" b="1" dirty="0" smtClean="0"/>
              <a:t>Занятие 2. </a:t>
            </a:r>
            <a:endParaRPr lang="ru-RU" sz="850" dirty="0" smtClean="0"/>
          </a:p>
          <a:p>
            <a:pPr lvl="0" hangingPunct="0"/>
            <a:r>
              <a:rPr lang="ru-RU" sz="850" dirty="0" smtClean="0"/>
              <a:t>Побои (ст. 116 УК РФ).</a:t>
            </a:r>
          </a:p>
          <a:p>
            <a:pPr lvl="0" hangingPunct="0"/>
            <a:r>
              <a:rPr lang="ru-RU" sz="850" dirty="0" smtClean="0"/>
              <a:t>Истязание (ст. 117 УК РФ). Примечание к ст. 117 УК РФ. Соотношение со ст.ст. 111, 112, 115 УК РФ.</a:t>
            </a:r>
          </a:p>
          <a:p>
            <a:pPr lvl="0" hangingPunct="0"/>
            <a:r>
              <a:rPr lang="ru-RU" sz="850" dirty="0" smtClean="0"/>
              <a:t>Понятие и виды насилия. Варианты закрепления насилия в Особенной части УК РФ. Правила квалификации насильственных преступлений при разных вариантах закрепления насилия в УК РФ.</a:t>
            </a:r>
          </a:p>
          <a:p>
            <a:pPr lvl="0" hangingPunct="0"/>
            <a:r>
              <a:rPr lang="ru-RU" sz="850" dirty="0" smtClean="0"/>
              <a:t>Понятие физического насилия.</a:t>
            </a:r>
          </a:p>
          <a:p>
            <a:pPr lvl="0" hangingPunct="0"/>
            <a:r>
              <a:rPr lang="ru-RU" sz="850" dirty="0" smtClean="0"/>
              <a:t>Понятие психического насилия.</a:t>
            </a:r>
          </a:p>
          <a:p>
            <a:r>
              <a:rPr lang="ru-RU" sz="850" b="1" dirty="0" smtClean="0"/>
              <a:t>Задачи:</a:t>
            </a:r>
            <a:endParaRPr lang="ru-RU" sz="850" dirty="0" smtClean="0"/>
          </a:p>
          <a:p>
            <a:pPr lvl="0"/>
            <a:r>
              <a:rPr lang="ru-RU" sz="850" dirty="0" smtClean="0"/>
              <a:t>1.Тучкин пришел домой ночью в нетрезвом состоянии. Жена </a:t>
            </a:r>
            <a:r>
              <a:rPr lang="ru-RU" sz="850" dirty="0" err="1" smtClean="0"/>
              <a:t>Тучкина</a:t>
            </a:r>
            <a:r>
              <a:rPr lang="ru-RU" sz="850" dirty="0" smtClean="0"/>
              <a:t> сделала ему замечание. В ответ на это </a:t>
            </a:r>
            <a:r>
              <a:rPr lang="ru-RU" sz="850" dirty="0" err="1" smtClean="0"/>
              <a:t>Тучкин</a:t>
            </a:r>
            <a:r>
              <a:rPr lang="ru-RU" sz="850" dirty="0" smtClean="0"/>
              <a:t> избил свою жену, нанося ей множество ударов по лицу и телу. Потерпевшая подала на него заявление в милицию с просьбой привлечь мужа к уголовной от­ветственности. Узнав об этом, </a:t>
            </a:r>
            <a:r>
              <a:rPr lang="ru-RU" sz="850" dirty="0" err="1" smtClean="0"/>
              <a:t>Тучкин</a:t>
            </a:r>
            <a:r>
              <a:rPr lang="ru-RU" sz="850" dirty="0" smtClean="0"/>
              <a:t> в течение недели каждый день избивал жену. Судмедэксперт обнаружил на теле потерпевшей много­численные ссадины и кровоподтеки. Квалифицируйте действия </a:t>
            </a:r>
            <a:r>
              <a:rPr lang="ru-RU" sz="850" dirty="0" err="1" smtClean="0"/>
              <a:t>Тучкина</a:t>
            </a:r>
            <a:r>
              <a:rPr lang="ru-RU" sz="850" dirty="0" smtClean="0"/>
              <a:t>. Изменится ли квалификация действий </a:t>
            </a:r>
            <a:r>
              <a:rPr lang="ru-RU" sz="850" dirty="0" err="1" smtClean="0"/>
              <a:t>Тучкина</a:t>
            </a:r>
            <a:r>
              <a:rPr lang="ru-RU" sz="850" dirty="0" smtClean="0"/>
              <a:t>, если он избивал жену только один раз?</a:t>
            </a:r>
          </a:p>
          <a:p>
            <a:pPr lvl="0" hangingPunct="0"/>
            <a:r>
              <a:rPr lang="ru-RU" sz="850" dirty="0" smtClean="0"/>
              <a:t>2.Сожители Ивкин и </a:t>
            </a:r>
            <a:r>
              <a:rPr lang="ru-RU" sz="850" dirty="0" err="1" smtClean="0"/>
              <a:t>Липова</a:t>
            </a:r>
            <a:r>
              <a:rPr lang="ru-RU" sz="850" dirty="0" smtClean="0"/>
              <a:t> серьезно поссорились. После семейного скандала потерпевшая приняла снотворное и крепко уснула. Ивкин испытывая злобу к своей гражданской жене, взял бутылку, заведомо зная, что в ней содержится легковоспламеняющаяся жидкость (не менее 400 мл), полил различные участки тела Липовой, а также одеяло, которым она была укрыта. Затем используя зажигалку, Ивкин поджег потерпевшую </a:t>
            </a:r>
            <a:r>
              <a:rPr lang="ru-RU" sz="850" dirty="0" err="1" smtClean="0"/>
              <a:t>Липову</a:t>
            </a:r>
            <a:r>
              <a:rPr lang="ru-RU" sz="850" dirty="0" smtClean="0"/>
              <a:t>. Однако после того как вспыхнуло одеяло и огонь распространился на голову, шею, туловище, конечности Липовой, Ивкин стал тушить пламя на теле подожженной им потерпевшей и вызвал скорую помощь. В результате действий Ивкина потерпевшая получила термические ожоги 3-4 степени, площадью, составляющей 50% поверхности тела, которые отнесены к категории опасных для жизни и расценены как телесные повреждения, повлекшие тяжкий вред здоровью и смерть Липовой. </a:t>
            </a:r>
          </a:p>
          <a:p>
            <a:pPr lvl="0" hangingPunct="0"/>
            <a:r>
              <a:rPr lang="ru-RU" sz="850" dirty="0" smtClean="0"/>
              <a:t>3.Васильев с женой на своей автомашине искали пропавшего теленка. Во время поисков они заехали на охраняемое свекольное поле, где их автомашина заглохла.  Васильев пытался устранить неисправность,  чтобы уехать.  В это время к нему подошел пьяный охранник – Пастухов и стал прогонять  его.  Васильев толкнул Пастухова, отчего Пастухов упал и ударился о бампер автомашины. На помощь Пастухову подошел охранник Быков, также находившийся в состоянии опьянения, он в нецензурной форме потребовал от Васильева уехать. В ответ Васильев поднял с земли свеклу и кинул ее в Быкова. В результате действий Васильева Пастухову был причинен легкий вред здоровью, а Быкову – кровоподтеки на лице.</a:t>
            </a:r>
          </a:p>
          <a:p>
            <a:pPr lvl="0" hangingPunct="0"/>
            <a:r>
              <a:rPr lang="ru-RU" sz="850" dirty="0" smtClean="0"/>
              <a:t>4.Алеша Гаврилов, ученик 2 класса, плохо учился, не слушался родителей, дрался с ребятами. Отец Гаврилова несколько раз сильно бил его по обнаженной спине и ягодицам сухими березовыми прутьями. Квалифицируйте его действия. Какой будет квалификация, если: а) после одного из избиений мальчик был помещен в больницу, где находился на излечении в течение месяца; б) мальчик пытался покончить жизнь самоубийством?</a:t>
            </a:r>
          </a:p>
          <a:p>
            <a:pPr lvl="0" hangingPunct="0"/>
            <a:endParaRPr lang="ru-RU" sz="1000" dirty="0" smtClean="0"/>
          </a:p>
          <a:p>
            <a:endParaRPr lang="ru-RU" sz="1000" dirty="0"/>
          </a:p>
        </p:txBody>
      </p:sp>
      <p:sp>
        <p:nvSpPr>
          <p:cNvPr id="7" name="AutoShape 2054">
            <a:hlinkClick r:id="" action="ppaction://hlinkshowjump?jump=nextslide" highlightClick="1"/>
          </p:cNvPr>
          <p:cNvSpPr>
            <a:spLocks noChangeArrowheads="1"/>
          </p:cNvSpPr>
          <p:nvPr/>
        </p:nvSpPr>
        <p:spPr bwMode="auto">
          <a:xfrm flipV="1">
            <a:off x="7884368" y="6669360"/>
            <a:ext cx="431850" cy="18864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7380312" y="6669360"/>
            <a:ext cx="431378" cy="18864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9" name="AutoShape 2083">
            <a:hlinkClick r:id="rId2" action="ppaction://hlinksldjump" highlightClick="1"/>
          </p:cNvPr>
          <p:cNvSpPr>
            <a:spLocks noChangeArrowheads="1"/>
          </p:cNvSpPr>
          <p:nvPr/>
        </p:nvSpPr>
        <p:spPr bwMode="auto">
          <a:xfrm>
            <a:off x="8748464" y="6669360"/>
            <a:ext cx="395536" cy="18864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rId3" action="ppaction://hlinksldjump" highlightClick="1"/>
          </p:cNvPr>
          <p:cNvSpPr/>
          <p:nvPr/>
        </p:nvSpPr>
        <p:spPr>
          <a:xfrm>
            <a:off x="8388424" y="6669360"/>
            <a:ext cx="288032" cy="18864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Rectangle 1"/>
          <p:cNvSpPr>
            <a:spLocks noChangeArrowheads="1"/>
          </p:cNvSpPr>
          <p:nvPr/>
        </p:nvSpPr>
        <p:spPr bwMode="auto">
          <a:xfrm>
            <a:off x="0" y="0"/>
            <a:ext cx="9144000" cy="6617196"/>
          </a:xfrm>
          <a:prstGeom prst="rect">
            <a:avLst/>
          </a:prstGeom>
          <a:noFill/>
          <a:ln w="9525">
            <a:noFill/>
            <a:miter lim="800000"/>
            <a:headEnd/>
            <a:tailEnd/>
          </a:ln>
        </p:spPr>
        <p:txBody>
          <a:bodyPr wrap="square">
            <a:spAutoFit/>
          </a:bodyPr>
          <a:lstStyle/>
          <a:p>
            <a:r>
              <a:rPr lang="ru-RU" sz="1200" b="1" dirty="0" smtClean="0"/>
              <a:t> </a:t>
            </a:r>
          </a:p>
          <a:p>
            <a:r>
              <a:rPr lang="ru-RU" sz="1000" b="1" dirty="0" smtClean="0"/>
              <a:t>Занятие 3.</a:t>
            </a:r>
            <a:endParaRPr lang="ru-RU" sz="1000" dirty="0" smtClean="0"/>
          </a:p>
          <a:p>
            <a:pPr lvl="0" hangingPunct="0"/>
            <a:r>
              <a:rPr lang="ru-RU" sz="1000" dirty="0" smtClean="0"/>
              <a:t>Заражение венерической болезнью (ст. 121 УК РФ) и заражение ВИЧ-инфекцией (ст. 122 УК РФ). Примечание к ст. 122 УК РФ.</a:t>
            </a:r>
          </a:p>
          <a:p>
            <a:pPr lvl="0" hangingPunct="0"/>
            <a:r>
              <a:rPr lang="ru-RU" sz="1000" dirty="0" smtClean="0"/>
              <a:t>Незаконное производство аборта (ст. 123 УК РФ). Отграничение от убийства.</a:t>
            </a:r>
          </a:p>
          <a:p>
            <a:pPr lvl="0" hangingPunct="0"/>
            <a:r>
              <a:rPr lang="ru-RU" sz="1000" dirty="0" smtClean="0"/>
              <a:t>Оставление в опасности (ст. 125 УК РФ). Соотношение с убийством (ст.ст. 105–106 УК РФ) и неоказанием помощи больному (ст. 124 УК РФ).</a:t>
            </a:r>
          </a:p>
          <a:p>
            <a:r>
              <a:rPr lang="ru-RU" sz="1000" b="1" dirty="0" smtClean="0"/>
              <a:t>Задачи:</a:t>
            </a:r>
            <a:endParaRPr lang="ru-RU" sz="1000" dirty="0" smtClean="0"/>
          </a:p>
          <a:p>
            <a:pPr lvl="0"/>
            <a:r>
              <a:rPr lang="ru-RU" sz="1000" dirty="0" smtClean="0"/>
              <a:t>1.Веригин обнаружил, что заражен гонореей. Не обращаясь за по­мощью к врачам, Веригин стал заниматься самолечением. Через не­сколько дней, заметив у себя наметившиеся признаки излечения, Вери­гин вступил в половую связь с </a:t>
            </a:r>
            <a:r>
              <a:rPr lang="ru-RU" sz="1000" dirty="0" err="1" smtClean="0"/>
              <a:t>Легкодымовой</a:t>
            </a:r>
            <a:r>
              <a:rPr lang="ru-RU" sz="1000" dirty="0" smtClean="0"/>
              <a:t>, в результате чего заразил ее венерической болезнью.  Содержат ли действия Веригина состав преступления?</a:t>
            </a:r>
          </a:p>
          <a:p>
            <a:pPr lvl="0"/>
            <a:r>
              <a:rPr lang="ru-RU" sz="1000" dirty="0" smtClean="0"/>
              <a:t>2.Гурова заболела венерической болезнью. При медицинском освидетель­ствовании она была уведомлена о наличии у нее венерической болезни и предупреждена о необходимости прохождения курса лечения в медицин­ском учреждении. Получив такое предупреждение, она уволилась с работы и переехала в другой город, где в гостинице вступила в половую связь с соседом. Подлежат ли уголовно-правовой квалификации действия Гуровой? Если да, то квалифицируйте.</a:t>
            </a:r>
          </a:p>
          <a:p>
            <a:pPr lvl="0" hangingPunct="0"/>
            <a:r>
              <a:rPr lang="ru-RU" sz="1000" dirty="0" smtClean="0"/>
              <a:t>3.Поздним морозным вечером Истомин шел домой и увидел лежащего на земле около магазина пьяного Окунева. Не раздумывая, Истомин снял с него добротный полушубок и норковую шапку, и скрылся. От переохлаждения Окунев скончался.</a:t>
            </a:r>
          </a:p>
          <a:p>
            <a:pPr lvl="0" hangingPunct="0"/>
            <a:r>
              <a:rPr lang="ru-RU" sz="1000" dirty="0" smtClean="0"/>
              <a:t>4.По просьбе Бондаревой, находившейся на третьем  месяце беременности, ее знакомая врач-терапевт </a:t>
            </a:r>
            <a:r>
              <a:rPr lang="ru-RU" sz="1000" dirty="0" err="1" smtClean="0"/>
              <a:t>Ипашева</a:t>
            </a:r>
            <a:r>
              <a:rPr lang="ru-RU" sz="1000" dirty="0" smtClean="0"/>
              <a:t> ввела ей сильнодействующий препарат, чтобы вызвать аборт. После этого произошел выкидыш, и Бондарева была доставлена в больницу в тяжелом состоянии, где лечилась больше месяца.</a:t>
            </a:r>
          </a:p>
          <a:p>
            <a:pPr lvl="0" hangingPunct="0"/>
            <a:r>
              <a:rPr lang="ru-RU" sz="1000" dirty="0" smtClean="0"/>
              <a:t>5.Водитель такси Молдаванов в ночное время сбил пешехода. Остановив машину, он подошел к пострадавшему и увидел, что последний находится в бессознательном состоянии. Испугавшись ответственности, Молдаванов с места происшествия скрылся. Потерпевший скончался от болевого шока.</a:t>
            </a:r>
          </a:p>
          <a:p>
            <a:pPr lvl="0" hangingPunct="0"/>
            <a:r>
              <a:rPr lang="ru-RU" sz="1000" dirty="0" smtClean="0"/>
              <a:t>6.Молодая мама, не имея средств к существованию, решила избавиться от грудного ребенка. Тщательно завернув его, она положила ребенка на крыльцо жилого дома и скрылась. Ребенка подобрали.</a:t>
            </a:r>
          </a:p>
          <a:p>
            <a:pPr lvl="0" hangingPunct="0"/>
            <a:r>
              <a:rPr lang="ru-RU" sz="1000" dirty="0" smtClean="0"/>
              <a:t>7.15-летняя </a:t>
            </a:r>
            <a:r>
              <a:rPr lang="ru-RU" sz="1000" dirty="0" err="1" smtClean="0"/>
              <a:t>Манаенкова</a:t>
            </a:r>
            <a:r>
              <a:rPr lang="ru-RU" sz="1000" dirty="0" smtClean="0"/>
              <a:t> добровольно вступила в половую связь с 17-летним Владимировым, предупредив последнего, что она заражена ВИЧ - инфекцией. Однако Владимиров это обстоятельство проигнорировал, в результате чего тоже заразился.</a:t>
            </a:r>
          </a:p>
          <a:p>
            <a:pPr lvl="0" hangingPunct="0"/>
            <a:r>
              <a:rPr lang="ru-RU" sz="1000" dirty="0" smtClean="0"/>
              <a:t>8.С  17 июля по 4 августа 2009 г. Солнцева многократно обращалась к врачам детской поликлиники по поводу состояния здоровья своего полуторалетнего сына Миши, у которого наблюдались кашель, насморк, хрипы, одышка, высокая температура, охриплость голоса. Из-за путаницы с участками и периода отпусков ребенка осматривали разные врачи, и каждый раз ему ставился новый диагноз: сначала ОРЗ, затем бронхит, </a:t>
            </a:r>
            <a:r>
              <a:rPr lang="ru-RU" sz="1000" dirty="0" err="1" smtClean="0"/>
              <a:t>аллергоз</a:t>
            </a:r>
            <a:r>
              <a:rPr lang="ru-RU" sz="1000" dirty="0" smtClean="0"/>
              <a:t>, дерматит. Кроме того, несколько раз Солнцевой отказывали в приеме, мотивируя это тем, что мальчик «с другого участка». Рентгеновского снимка ребенку не сделали, несмотря на кашель и высокую температуру. 4 августа Мишу увезли в реанимацию, где через 4 дня он умер. При вскрытии обнаружилось, что у мальчика была двусторонняя пневмония, вызванная инородным телом бронха, а непосредственной причиной смерти стала эмфизема левого легкого и двусторонний пневмоторакс. Когда ребенка привезли в реанимацию, спасти его было уже нельзя. </a:t>
            </a:r>
          </a:p>
          <a:p>
            <a:pPr lvl="0" hangingPunct="0"/>
            <a:r>
              <a:rPr lang="ru-RU" sz="1000" dirty="0" smtClean="0"/>
              <a:t>9.В приемное отделение нейрохирургического стационара Цветкова принесла своего сына в бессознательном состоянии. Врач отделения Филиппов не принял ребенка и направил мать в соседнюю детскую больницу. В эту больницу Цветкова доставила сына уже без признаков жизни. Как было установлено, смерть ребенка наступила от аспирации инородного тела.</a:t>
            </a:r>
          </a:p>
          <a:p>
            <a:pPr hangingPunct="0"/>
            <a:r>
              <a:rPr lang="ru-RU" sz="1000" dirty="0" smtClean="0"/>
              <a:t> </a:t>
            </a:r>
          </a:p>
          <a:p>
            <a:r>
              <a:rPr lang="ru-RU" sz="1000" b="1" dirty="0" smtClean="0"/>
              <a:t>Занятие 4.</a:t>
            </a:r>
            <a:endParaRPr lang="ru-RU" sz="1000" dirty="0" smtClean="0"/>
          </a:p>
          <a:p>
            <a:pPr lvl="0" hangingPunct="0"/>
            <a:r>
              <a:rPr lang="ru-RU" sz="1000" dirty="0" smtClean="0"/>
              <a:t>Общая характеристика преступлений, опасных для жизни и здоровья, их место в системе преступлений против личности.</a:t>
            </a:r>
          </a:p>
          <a:p>
            <a:pPr lvl="0" hangingPunct="0"/>
            <a:r>
              <a:rPr lang="ru-RU" sz="1000" dirty="0" smtClean="0"/>
              <a:t>Угроза убийством или причинением тяжкого вреда здоровью (ст. 119 УК РФ). Отграничение угрозы от покушения на убийство или причинения тяжкого вреда здоровью.</a:t>
            </a:r>
          </a:p>
          <a:p>
            <a:pPr lvl="0" hangingPunct="0"/>
            <a:r>
              <a:rPr lang="ru-RU" sz="1000" dirty="0" smtClean="0"/>
              <a:t>Принуждение к изъятию органов или тканей человека для трансплантации (ст. 120 УК РФ).</a:t>
            </a:r>
          </a:p>
          <a:p>
            <a:pPr lvl="0" hangingPunct="0"/>
            <a:r>
              <a:rPr lang="ru-RU" sz="1000" dirty="0" smtClean="0"/>
              <a:t>Письменная контрольная работа по теме «Преступления против здоровья»</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036050" cy="6786473"/>
          </a:xfrm>
          <a:prstGeom prst="rect">
            <a:avLst/>
          </a:prstGeom>
        </p:spPr>
        <p:txBody>
          <a:bodyPr wrap="square">
            <a:spAutoFit/>
          </a:bodyPr>
          <a:lstStyle/>
          <a:p>
            <a:pPr>
              <a:defRPr/>
            </a:pPr>
            <a:r>
              <a:rPr lang="ru-RU" sz="900" b="1" dirty="0" smtClean="0"/>
              <a:t>ТЕМА 4. ПРЕСТУПЛЕНИЯ ПРОТИВ СВОБОДЫ ЛИЧНОСТИ </a:t>
            </a:r>
            <a:endParaRPr lang="ru-RU" sz="900" dirty="0" smtClean="0"/>
          </a:p>
          <a:p>
            <a:pPr lvl="0" hangingPunct="0"/>
            <a:r>
              <a:rPr lang="ru-RU" sz="900" dirty="0" smtClean="0"/>
              <a:t>Общая характеристика преступлений против свободы личности.</a:t>
            </a:r>
          </a:p>
          <a:p>
            <a:pPr lvl="0" hangingPunct="0"/>
            <a:r>
              <a:rPr lang="ru-RU" sz="900" dirty="0" smtClean="0"/>
              <a:t>Похищение человека (ст. 126 УК РФ). Примечание к ст. 126 УК РФ.</a:t>
            </a:r>
          </a:p>
          <a:p>
            <a:pPr lvl="0" hangingPunct="0"/>
            <a:r>
              <a:rPr lang="ru-RU" sz="900" dirty="0" smtClean="0"/>
              <a:t>Незаконное лишение свободы (ст. 127 УК РФ). Соотношение с похищением человека (ст. 126 УК РФ).</a:t>
            </a:r>
          </a:p>
          <a:p>
            <a:pPr lvl="0" hangingPunct="0"/>
            <a:r>
              <a:rPr lang="ru-RU" sz="900" dirty="0" smtClean="0"/>
              <a:t>Торговля людьми (ст.127¹ УК РФ). Примечания к ст. 127¹ УК РФ.</a:t>
            </a:r>
          </a:p>
          <a:p>
            <a:pPr lvl="0" hangingPunct="0"/>
            <a:r>
              <a:rPr lang="ru-RU" sz="900" dirty="0" smtClean="0"/>
              <a:t>Использование рабского труда (ст. 127² УК РФ).   </a:t>
            </a:r>
          </a:p>
          <a:p>
            <a:r>
              <a:rPr lang="ru-RU" sz="900" b="1" dirty="0" smtClean="0"/>
              <a:t>Задачи:</a:t>
            </a:r>
            <a:endParaRPr lang="ru-RU" sz="900" dirty="0" smtClean="0"/>
          </a:p>
          <a:p>
            <a:pPr lvl="0" hangingPunct="0"/>
            <a:r>
              <a:rPr lang="ru-RU" sz="900" dirty="0" smtClean="0"/>
              <a:t>1.Коммерсант из г. Междуреченска </a:t>
            </a:r>
            <a:r>
              <a:rPr lang="ru-RU" sz="900" dirty="0" err="1" smtClean="0"/>
              <a:t>Ищуков</a:t>
            </a:r>
            <a:r>
              <a:rPr lang="ru-RU" sz="900" dirty="0" smtClean="0"/>
              <a:t>, чтобы заставить жительницу г. Новосибирска Селиверстову вернуть ему долг в 60 тыс. рублей, похитил ее 5-летнего сына и поместил его на балкон своей квартиры. Жена </a:t>
            </a:r>
            <a:r>
              <a:rPr lang="ru-RU" sz="900" dirty="0" err="1" smtClean="0"/>
              <a:t>Ищукова</a:t>
            </a:r>
            <a:r>
              <a:rPr lang="ru-RU" sz="900" dirty="0" smtClean="0"/>
              <a:t> била ребенка, таскала его за волосы и даже окунула его руки в кипяток. Спил он на тряпках под открытым небом. Через 2 месяца сотрудники полиции его освободили.</a:t>
            </a:r>
          </a:p>
          <a:p>
            <a:pPr lvl="0"/>
            <a:r>
              <a:rPr lang="ru-RU" sz="900" dirty="0" smtClean="0"/>
              <a:t>2.Худяков  и Баринова решили похитить с  целью получения  выкупа Шмидт Яну – несовершеннолетнюю дочь руководителя коммерческого банка, где Худяков работал начальником охраны. По указанию Худякова Баринова привлекла к участию в похищении свою знакомую Дмитриенко и ее сожителя Красилова. 13 сентября  2010 г. Худяков и Баринова прибыли  на  автомашине </a:t>
            </a:r>
            <a:r>
              <a:rPr lang="ru-RU" sz="900" dirty="0" err="1" smtClean="0"/>
              <a:t>Toyota</a:t>
            </a:r>
            <a:r>
              <a:rPr lang="ru-RU" sz="900" dirty="0" smtClean="0"/>
              <a:t> </a:t>
            </a:r>
            <a:r>
              <a:rPr lang="ru-RU" sz="900" dirty="0" err="1" smtClean="0"/>
              <a:t>Camry</a:t>
            </a:r>
            <a:r>
              <a:rPr lang="ru-RU" sz="900" dirty="0" smtClean="0"/>
              <a:t> к зданию университета, где училась Яна. Баринова вызвала девушку из аудитории и сообщила ей ложные сведения о  несчастном случае с отцом и о его желании видеть дочь. Яну привезли на квартиру к Дмитриенко. В течение месяца потерпевшую охранял Красилов. Отцу передавались письма с требованием выкупа в размере 500 тыс. долларов США под угрозой расправы с похищенной дочерью. В результате переговоров Шмидт согласился  выплатить только 250 тыс. долларов США, на что похитители согласились. 13 октября Шмидт положил указанную сумму в условленное место, и они освободили Яну. При попытке забрать деньги Красилов, а затем и другие похитители были задержаны.</a:t>
            </a:r>
          </a:p>
          <a:p>
            <a:pPr lvl="0" hangingPunct="0"/>
            <a:r>
              <a:rPr lang="ru-RU" sz="900" dirty="0" smtClean="0"/>
              <a:t>3.А., разъезжая по городам Алтайского края, выявлял лиц без определенного места жительства и предлагал им работу у чабанов Ингушетии, которые за каждого привезенного работника платили ему 20 тыс. рублей. Чабаны использовали данных лиц для перегона овечьих отар с одного пастбища на другое, фактически удерживая на положении рабов.</a:t>
            </a:r>
          </a:p>
          <a:p>
            <a:endParaRPr lang="ru-RU" sz="900" b="1" dirty="0" smtClean="0"/>
          </a:p>
          <a:p>
            <a:r>
              <a:rPr lang="ru-RU" sz="900" b="1" dirty="0" smtClean="0"/>
              <a:t>ТЕМА 5. ПРЕСТУПЛЕНИЯ ПРОТИВ ПОЛОВОЙ НЕПРИКОСНОВЕННОСТИ И ПОЛОВОЙ СВОБОДЫ </a:t>
            </a:r>
            <a:endParaRPr lang="ru-RU" sz="900" dirty="0" smtClean="0"/>
          </a:p>
          <a:p>
            <a:r>
              <a:rPr lang="ru-RU" sz="900" b="1" dirty="0" smtClean="0"/>
              <a:t>Занятие 1.</a:t>
            </a:r>
            <a:endParaRPr lang="ru-RU" sz="900" dirty="0" smtClean="0"/>
          </a:p>
          <a:p>
            <a:pPr lvl="0" hangingPunct="0"/>
            <a:r>
              <a:rPr lang="ru-RU" sz="900" dirty="0" smtClean="0"/>
              <a:t>Общая характеристика половых преступлений.</a:t>
            </a:r>
          </a:p>
          <a:p>
            <a:pPr lvl="0" hangingPunct="0"/>
            <a:r>
              <a:rPr lang="ru-RU" sz="900" dirty="0" smtClean="0"/>
              <a:t>Изнасилование (ст. 131 УК РФ).</a:t>
            </a:r>
          </a:p>
          <a:p>
            <a:pPr lvl="0" hangingPunct="0"/>
            <a:r>
              <a:rPr lang="ru-RU" sz="900" dirty="0" smtClean="0"/>
              <a:t>Насильственные действия сексуального характера (ст. 132 УК РФ). Соотношение данных составов преступлений.</a:t>
            </a:r>
          </a:p>
          <a:p>
            <a:pPr hangingPunct="0"/>
            <a:r>
              <a:rPr lang="ru-RU" sz="900" b="1" dirty="0" smtClean="0"/>
              <a:t>Задачи:</a:t>
            </a:r>
            <a:endParaRPr lang="ru-RU" sz="900" dirty="0" smtClean="0"/>
          </a:p>
          <a:p>
            <a:pPr lvl="0" hangingPunct="0"/>
            <a:r>
              <a:rPr lang="ru-RU" sz="900" dirty="0" smtClean="0"/>
              <a:t>1.Усов, Орлов и сожительница Орлова Лукина распивали на ферме спиртные напитки. Около 22 часов Лукина пошла домой. Вслед за ней пошли Орлов и Усов. Догнав Лукину у плотины, они решили ее изнасиловать. С этой целью Усов столкнул Лукину с плотины в лог. Лукина укусила его за палец. Преодолевая сопротивление Лукиной, Усов нанес ей удары кулаком по голове, причинив травму, сопровождавшуюся ушибом головного мозга, после чего изнасиловал ее. Орлов, услышав удары, немного постоял на плотине и ушел домой. На следующий день утром Лукина пришла домой, а через некоторое время скончалась.</a:t>
            </a:r>
          </a:p>
          <a:p>
            <a:pPr lvl="0" hangingPunct="0"/>
            <a:r>
              <a:rPr lang="ru-RU" sz="900" dirty="0" smtClean="0"/>
              <a:t>2.Возвращаясь домой после работы в первом часу ночи, Зорина остановила попутный автомобиль, которым управлял Трофимов. В  автомобиле находился еще приятель Трофимова – Гусейнов. Трофимов и Гусейнов решили изнасиловать Зорину и с этой целью поехали за город. Догадавшись об их намерениях, Зорина стала кричать, плакать и требовать, чтобы ее высадили из машины. Тогда Трофимов предложил Гусейнову заткнуть ей рот. Гусейнов, угрожая Зориной расправой, взял у Трофимова нож и приставил его к горлу потерпевшей. За городом Трофимов остановил автомобиль и сказал Зориной, что они по очереди совершат с ней половой акт, и если она хочет жить, то не должна сопротивляться. Гусейнов вышел из машины, а Трофимов совершил с Зориной половой акт. После этого он вышел, а Гусейнов, сев в автомобиль, предложил Зориной совершить с ним половой акт. Однако Зорина попросила не трогать ее, пообещала познакомить его в городе со своей подругой,  с которой он может хорошо провести время. Гусейнов согласился и записал номер мобильного телефона потерпевшей.</a:t>
            </a:r>
          </a:p>
          <a:p>
            <a:pPr lvl="0" hangingPunct="0"/>
            <a:r>
              <a:rPr lang="ru-RU" sz="900" dirty="0" smtClean="0"/>
              <a:t>3.Шишкин и Грязнов, вступив в предварительный сговор, проникли ночью в квартиру к  </a:t>
            </a:r>
            <a:r>
              <a:rPr lang="ru-RU" sz="900" dirty="0" err="1" smtClean="0"/>
              <a:t>Сундуковой</a:t>
            </a:r>
            <a:r>
              <a:rPr lang="ru-RU" sz="900" dirty="0" smtClean="0"/>
              <a:t>.  Заставили  </a:t>
            </a:r>
            <a:r>
              <a:rPr lang="ru-RU" sz="900" dirty="0" err="1" smtClean="0"/>
              <a:t>Сундукову</a:t>
            </a:r>
            <a:r>
              <a:rPr lang="ru-RU" sz="900" dirty="0" smtClean="0"/>
              <a:t> одеться и, угрожая  убийством, вывели потерпевшую из подъезда, посадили в автомобиль и вывезли её в автомобильный бокс гаражно-строительного кооператива. Там, продолжая удерживать потерпевшую в автомобиле, под угрозой расправы с ней совершили  половые сношения в различных формах. При этом  Шишкин совершил половое сношение с </a:t>
            </a:r>
            <a:r>
              <a:rPr lang="ru-RU" sz="900" dirty="0" err="1" smtClean="0"/>
              <a:t>Сундуковой</a:t>
            </a:r>
            <a:r>
              <a:rPr lang="ru-RU" sz="900" dirty="0" smtClean="0"/>
              <a:t> в естественной форме. А  Грязнов – насильственный половой акт в извращенной форме. На почве случившегося у потерпевшей наблюдалось временное психическое расстройство в форме «посттравматического стрессового расстройства психики».</a:t>
            </a:r>
          </a:p>
          <a:p>
            <a:pPr lvl="0" hangingPunct="0"/>
            <a:r>
              <a:rPr lang="ru-RU" sz="900" dirty="0" smtClean="0"/>
              <a:t>4.Воронов, 18 лет, Капустин, 16 лет, и Седельников, 17 лет, по сговору между собой совершили преступление при следующих обстоятельствах. Увидев в парке молодого человека с девушкой, Воронов стал избивать его, Седельников держал девушку, а Капустин совершил с ней половой акт. В результате избиения здоровью потерпевшего был причинен тяжкий вред.</a:t>
            </a:r>
          </a:p>
          <a:p>
            <a:pPr lvl="0" hangingPunct="0"/>
            <a:endParaRPr lang="ru-RU" sz="1050" dirty="0" smtClean="0"/>
          </a:p>
          <a:p>
            <a:pPr>
              <a:defRPr/>
            </a:pPr>
            <a:r>
              <a:rPr lang="ru-RU" sz="1050" dirty="0" smtClean="0"/>
              <a:t>   </a:t>
            </a: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Объективная сторона преступления</a:t>
            </a:r>
          </a:p>
        </p:txBody>
      </p:sp>
      <p:sp>
        <p:nvSpPr>
          <p:cNvPr id="391178" name="Rectangle 10"/>
          <p:cNvSpPr>
            <a:spLocks noChangeArrowheads="1"/>
          </p:cNvSpPr>
          <p:nvPr/>
        </p:nvSpPr>
        <p:spPr bwMode="auto">
          <a:xfrm>
            <a:off x="900113" y="4221163"/>
            <a:ext cx="7978775" cy="1955800"/>
          </a:xfrm>
          <a:prstGeom prst="rect">
            <a:avLst/>
          </a:prstGeom>
          <a:solidFill>
            <a:srgbClr val="DDDDDD"/>
          </a:solidFill>
          <a:ln w="19050">
            <a:noFill/>
            <a:miter lim="800000"/>
            <a:headEnd/>
            <a:tailEnd/>
          </a:ln>
          <a:effectLst>
            <a:outerShdw dist="107763" dir="2700000" algn="ctr" rotWithShape="0">
              <a:srgbClr val="808080"/>
            </a:outerShdw>
          </a:effectLst>
        </p:spPr>
        <p:txBody>
          <a:bodyPr/>
          <a:lstStyle/>
          <a:p>
            <a:pPr algn="ctr" eaLnBrk="0" hangingPunct="0"/>
            <a:r>
              <a:rPr lang="ru-RU" sz="2000" b="1">
                <a:solidFill>
                  <a:srgbClr val="000000"/>
                </a:solidFill>
                <a:latin typeface="Arial Narrow" pitchFamily="34" charset="0"/>
              </a:rPr>
              <a:t>     Основные признаки</a:t>
            </a:r>
          </a:p>
        </p:txBody>
      </p:sp>
      <p:sp>
        <p:nvSpPr>
          <p:cNvPr id="391185" name="AutoShape 17"/>
          <p:cNvSpPr>
            <a:spLocks noChangeArrowheads="1"/>
          </p:cNvSpPr>
          <p:nvPr/>
        </p:nvSpPr>
        <p:spPr bwMode="auto">
          <a:xfrm>
            <a:off x="4133850" y="4652963"/>
            <a:ext cx="2093913" cy="1443037"/>
          </a:xfrm>
          <a:prstGeom prst="leftRightArrow">
            <a:avLst>
              <a:gd name="adj1" fmla="val 50000"/>
              <a:gd name="adj2" fmla="val 29021"/>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ru-RU" sz="1600" dirty="0">
                <a:latin typeface="Arial Narrow" pitchFamily="34" charset="0"/>
              </a:rPr>
              <a:t>Причинно-</a:t>
            </a:r>
          </a:p>
          <a:p>
            <a:pPr algn="ctr" eaLnBrk="0" hangingPunct="0"/>
            <a:r>
              <a:rPr lang="ru-RU" sz="1600" dirty="0">
                <a:latin typeface="Arial Narrow" pitchFamily="34" charset="0"/>
              </a:rPr>
              <a:t>следственная</a:t>
            </a:r>
          </a:p>
          <a:p>
            <a:pPr algn="ctr" eaLnBrk="0" hangingPunct="0"/>
            <a:r>
              <a:rPr lang="ru-RU" sz="1600" dirty="0">
                <a:latin typeface="Arial Narrow" pitchFamily="34" charset="0"/>
              </a:rPr>
              <a:t>связь</a:t>
            </a:r>
          </a:p>
        </p:txBody>
      </p:sp>
      <p:sp>
        <p:nvSpPr>
          <p:cNvPr id="391186" name="Oval 18"/>
          <p:cNvSpPr>
            <a:spLocks noChangeArrowheads="1"/>
          </p:cNvSpPr>
          <p:nvPr/>
        </p:nvSpPr>
        <p:spPr bwMode="auto">
          <a:xfrm>
            <a:off x="6477000" y="4365625"/>
            <a:ext cx="2343150" cy="1511300"/>
          </a:xfrm>
          <a:prstGeom prst="ellipse">
            <a:avLst/>
          </a:prstGeom>
          <a:blipFill dpi="0" rotWithShape="0">
            <a:blip r:embed="rId3" cstate="print"/>
            <a:srcRect/>
            <a:tile tx="0" ty="0" sx="100000" sy="100000" flip="none" algn="tl"/>
          </a:blip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400" b="1">
                <a:latin typeface="Arial Narrow" pitchFamily="34" charset="0"/>
              </a:rPr>
              <a:t>Преступный</a:t>
            </a:r>
          </a:p>
          <a:p>
            <a:pPr algn="ctr" eaLnBrk="0" hangingPunct="0"/>
            <a:r>
              <a:rPr lang="ru-RU" sz="2400" b="1">
                <a:latin typeface="Arial Narrow" pitchFamily="34" charset="0"/>
              </a:rPr>
              <a:t>результат</a:t>
            </a:r>
          </a:p>
        </p:txBody>
      </p:sp>
      <p:sp>
        <p:nvSpPr>
          <p:cNvPr id="391187" name="Oval 19"/>
          <p:cNvSpPr>
            <a:spLocks noChangeArrowheads="1"/>
          </p:cNvSpPr>
          <p:nvPr/>
        </p:nvSpPr>
        <p:spPr bwMode="auto">
          <a:xfrm>
            <a:off x="990600" y="4419600"/>
            <a:ext cx="3048000" cy="1447800"/>
          </a:xfrm>
          <a:prstGeom prst="ellipse">
            <a:avLst/>
          </a:prstGeom>
          <a:blipFill dpi="0" rotWithShape="0">
            <a:blip r:embed="rId4" cstate="print"/>
            <a:srcRect/>
            <a:tile tx="0" ty="0" sx="100000" sy="100000" flip="none" algn="tl"/>
          </a:blip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000" b="1">
                <a:latin typeface="Arial Narrow" pitchFamily="34" charset="0"/>
              </a:rPr>
              <a:t>Общественно опасное</a:t>
            </a:r>
          </a:p>
          <a:p>
            <a:pPr algn="ctr" eaLnBrk="0" hangingPunct="0"/>
            <a:r>
              <a:rPr lang="ru-RU" sz="2000" b="1">
                <a:latin typeface="Arial Narrow" pitchFamily="34" charset="0"/>
              </a:rPr>
              <a:t> деяние в виде действия</a:t>
            </a:r>
          </a:p>
          <a:p>
            <a:pPr algn="ctr" eaLnBrk="0" hangingPunct="0"/>
            <a:r>
              <a:rPr lang="ru-RU" sz="2000" b="1">
                <a:latin typeface="Arial Narrow" pitchFamily="34" charset="0"/>
              </a:rPr>
              <a:t> или бездействия</a:t>
            </a:r>
          </a:p>
        </p:txBody>
      </p:sp>
      <p:graphicFrame>
        <p:nvGraphicFramePr>
          <p:cNvPr id="391188" name="Object 20"/>
          <p:cNvGraphicFramePr>
            <a:graphicFrameLocks noChangeAspect="1"/>
          </p:cNvGraphicFramePr>
          <p:nvPr/>
        </p:nvGraphicFramePr>
        <p:xfrm>
          <a:off x="304800" y="1828800"/>
          <a:ext cx="485775" cy="914400"/>
        </p:xfrm>
        <a:graphic>
          <a:graphicData uri="http://schemas.openxmlformats.org/presentationml/2006/ole">
            <mc:AlternateContent xmlns:mc="http://schemas.openxmlformats.org/markup-compatibility/2006">
              <mc:Choice xmlns:v="urn:schemas-microsoft-com:vml" Requires="v">
                <p:oleObj spid="_x0000_s69674" name="Clip" r:id="rId5" imgW="1728788" imgH="3252788" progId="">
                  <p:embed/>
                </p:oleObj>
              </mc:Choice>
              <mc:Fallback>
                <p:oleObj name="Clip" r:id="rId5" imgW="1728788" imgH="3252788" progId="">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828800"/>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Rectangle 29"/>
          <p:cNvSpPr>
            <a:spLocks noChangeArrowheads="1"/>
          </p:cNvSpPr>
          <p:nvPr/>
        </p:nvSpPr>
        <p:spPr bwMode="auto">
          <a:xfrm>
            <a:off x="900113" y="1412875"/>
            <a:ext cx="7920037"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Объективная сторона</a:t>
            </a:r>
          </a:p>
          <a:p>
            <a:pPr algn="ctr"/>
            <a:endParaRPr lang="ru-RU" sz="1400" b="1" dirty="0">
              <a:latin typeface="Arial" charset="0"/>
            </a:endParaRPr>
          </a:p>
        </p:txBody>
      </p:sp>
      <p:sp>
        <p:nvSpPr>
          <p:cNvPr id="69641" name="Rectangle 30"/>
          <p:cNvSpPr>
            <a:spLocks noChangeArrowheads="1"/>
          </p:cNvSpPr>
          <p:nvPr/>
        </p:nvSpPr>
        <p:spPr bwMode="auto">
          <a:xfrm>
            <a:off x="900113" y="1916832"/>
            <a:ext cx="7920037" cy="223289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600" b="1" i="1" dirty="0">
                <a:solidFill>
                  <a:schemeClr val="bg1"/>
                </a:solidFill>
              </a:rPr>
              <a:t>Объективная сторона</a:t>
            </a:r>
            <a:r>
              <a:rPr lang="ru-RU" sz="1600" dirty="0">
                <a:solidFill>
                  <a:schemeClr val="bg1"/>
                </a:solidFill>
              </a:rPr>
              <a:t> состава преступления - это совокупность юридически</a:t>
            </a:r>
          </a:p>
          <a:p>
            <a:pPr algn="ctr" eaLnBrk="0" hangingPunct="0">
              <a:spcBef>
                <a:spcPct val="50000"/>
              </a:spcBef>
            </a:pPr>
            <a:r>
              <a:rPr lang="ru-RU" sz="1600" dirty="0">
                <a:solidFill>
                  <a:schemeClr val="bg1"/>
                </a:solidFill>
              </a:rPr>
              <a:t> значимых признаков,</a:t>
            </a:r>
          </a:p>
          <a:p>
            <a:pPr algn="ctr" eaLnBrk="0" hangingPunct="0">
              <a:spcBef>
                <a:spcPct val="50000"/>
              </a:spcBef>
            </a:pPr>
            <a:r>
              <a:rPr lang="ru-RU" sz="1600" dirty="0">
                <a:solidFill>
                  <a:schemeClr val="bg1"/>
                </a:solidFill>
              </a:rPr>
              <a:t> которые характеризуются наличием деяния в виде </a:t>
            </a:r>
          </a:p>
          <a:p>
            <a:pPr algn="ctr" eaLnBrk="0" hangingPunct="0">
              <a:spcBef>
                <a:spcPct val="50000"/>
              </a:spcBef>
            </a:pPr>
            <a:r>
              <a:rPr lang="ru-RU" sz="1600" dirty="0">
                <a:solidFill>
                  <a:schemeClr val="bg1"/>
                </a:solidFill>
              </a:rPr>
              <a:t>действия или бездействия, причинно-следственной связи,</a:t>
            </a:r>
          </a:p>
          <a:p>
            <a:pPr algn="ctr" eaLnBrk="0" hangingPunct="0">
              <a:spcBef>
                <a:spcPct val="50000"/>
              </a:spcBef>
            </a:pPr>
            <a:r>
              <a:rPr lang="ru-RU" sz="1600" dirty="0">
                <a:solidFill>
                  <a:schemeClr val="bg1"/>
                </a:solidFill>
              </a:rPr>
              <a:t> преступного результата, а также факультативных признаков</a:t>
            </a:r>
          </a:p>
          <a:p>
            <a:pPr algn="ctr" eaLnBrk="0" hangingPunct="0">
              <a:spcBef>
                <a:spcPct val="50000"/>
              </a:spcBef>
            </a:pPr>
            <a:r>
              <a:rPr lang="ru-RU" sz="1600" dirty="0">
                <a:solidFill>
                  <a:schemeClr val="bg1"/>
                </a:solidFill>
              </a:rPr>
              <a:t> (время, место, способы совершения преступления).</a:t>
            </a:r>
          </a:p>
          <a:p>
            <a:pPr algn="ctr"/>
            <a:endParaRPr lang="ru-RU" sz="1400" b="1" dirty="0">
              <a:solidFill>
                <a:srgbClr val="000000"/>
              </a:solidFill>
            </a:endParaRPr>
          </a:p>
        </p:txBody>
      </p:sp>
      <p:sp>
        <p:nvSpPr>
          <p:cNvPr id="18"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9"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0"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1" name="Управляющая кнопка: возврат 15">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5000"/>
                                  </p:stCondLst>
                                  <p:childTnLst>
                                    <p:set>
                                      <p:cBhvr>
                                        <p:cTn id="6" dur="1" fill="hold">
                                          <p:stCondLst>
                                            <p:cond delay="0"/>
                                          </p:stCondLst>
                                        </p:cTn>
                                        <p:tgtEl>
                                          <p:spTgt spid="391178"/>
                                        </p:tgtEl>
                                        <p:attrNameLst>
                                          <p:attrName>style.visibility</p:attrName>
                                        </p:attrNameLst>
                                      </p:cBhvr>
                                      <p:to>
                                        <p:strVal val="visible"/>
                                      </p:to>
                                    </p:set>
                                    <p:animEffect transition="in" filter="barn(inHorizontal)">
                                      <p:cBhvr>
                                        <p:cTn id="7" dur="500"/>
                                        <p:tgtEl>
                                          <p:spTgt spid="391178"/>
                                        </p:tgtEl>
                                      </p:cBhvr>
                                    </p:animEffect>
                                  </p:childTnLst>
                                </p:cTn>
                              </p:par>
                            </p:childTnLst>
                          </p:cTn>
                        </p:par>
                        <p:par>
                          <p:cTn id="8" fill="hold" nodeType="afterGroup">
                            <p:stCondLst>
                              <p:cond delay="5500"/>
                            </p:stCondLst>
                            <p:childTnLst>
                              <p:par>
                                <p:cTn id="9" presetID="2" presetClass="entr" presetSubtype="8" fill="hold" grpId="0" nodeType="afterEffect">
                                  <p:stCondLst>
                                    <p:cond delay="3000"/>
                                  </p:stCondLst>
                                  <p:childTnLst>
                                    <p:set>
                                      <p:cBhvr>
                                        <p:cTn id="10" dur="1" fill="hold">
                                          <p:stCondLst>
                                            <p:cond delay="0"/>
                                          </p:stCondLst>
                                        </p:cTn>
                                        <p:tgtEl>
                                          <p:spTgt spid="391187"/>
                                        </p:tgtEl>
                                        <p:attrNameLst>
                                          <p:attrName>style.visibility</p:attrName>
                                        </p:attrNameLst>
                                      </p:cBhvr>
                                      <p:to>
                                        <p:strVal val="visible"/>
                                      </p:to>
                                    </p:set>
                                    <p:anim calcmode="lin" valueType="num">
                                      <p:cBhvr additive="base">
                                        <p:cTn id="11" dur="500" fill="hold"/>
                                        <p:tgtEl>
                                          <p:spTgt spid="391187"/>
                                        </p:tgtEl>
                                        <p:attrNameLst>
                                          <p:attrName>ppt_x</p:attrName>
                                        </p:attrNameLst>
                                      </p:cBhvr>
                                      <p:tavLst>
                                        <p:tav tm="0">
                                          <p:val>
                                            <p:strVal val="0-#ppt_w/2"/>
                                          </p:val>
                                        </p:tav>
                                        <p:tav tm="100000">
                                          <p:val>
                                            <p:strVal val="#ppt_x"/>
                                          </p:val>
                                        </p:tav>
                                      </p:tavLst>
                                    </p:anim>
                                    <p:anim calcmode="lin" valueType="num">
                                      <p:cBhvr additive="base">
                                        <p:cTn id="12" dur="500" fill="hold"/>
                                        <p:tgtEl>
                                          <p:spTgt spid="39118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9000"/>
                            </p:stCondLst>
                            <p:childTnLst>
                              <p:par>
                                <p:cTn id="14" presetID="2" presetClass="entr" presetSubtype="2" fill="hold" grpId="0" nodeType="afterEffect">
                                  <p:stCondLst>
                                    <p:cond delay="3000"/>
                                  </p:stCondLst>
                                  <p:childTnLst>
                                    <p:set>
                                      <p:cBhvr>
                                        <p:cTn id="15" dur="1" fill="hold">
                                          <p:stCondLst>
                                            <p:cond delay="0"/>
                                          </p:stCondLst>
                                        </p:cTn>
                                        <p:tgtEl>
                                          <p:spTgt spid="391186"/>
                                        </p:tgtEl>
                                        <p:attrNameLst>
                                          <p:attrName>style.visibility</p:attrName>
                                        </p:attrNameLst>
                                      </p:cBhvr>
                                      <p:to>
                                        <p:strVal val="visible"/>
                                      </p:to>
                                    </p:set>
                                    <p:anim calcmode="lin" valueType="num">
                                      <p:cBhvr additive="base">
                                        <p:cTn id="16" dur="500" fill="hold"/>
                                        <p:tgtEl>
                                          <p:spTgt spid="391186"/>
                                        </p:tgtEl>
                                        <p:attrNameLst>
                                          <p:attrName>ppt_x</p:attrName>
                                        </p:attrNameLst>
                                      </p:cBhvr>
                                      <p:tavLst>
                                        <p:tav tm="0">
                                          <p:val>
                                            <p:strVal val="1+#ppt_w/2"/>
                                          </p:val>
                                        </p:tav>
                                        <p:tav tm="100000">
                                          <p:val>
                                            <p:strVal val="#ppt_x"/>
                                          </p:val>
                                        </p:tav>
                                      </p:tavLst>
                                    </p:anim>
                                    <p:anim calcmode="lin" valueType="num">
                                      <p:cBhvr additive="base">
                                        <p:cTn id="17" dur="500" fill="hold"/>
                                        <p:tgtEl>
                                          <p:spTgt spid="39118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500"/>
                            </p:stCondLst>
                            <p:childTnLst>
                              <p:par>
                                <p:cTn id="19" presetID="2" presetClass="entr" presetSubtype="4" fill="hold" grpId="0" nodeType="afterEffect">
                                  <p:stCondLst>
                                    <p:cond delay="3000"/>
                                  </p:stCondLst>
                                  <p:childTnLst>
                                    <p:set>
                                      <p:cBhvr>
                                        <p:cTn id="20" dur="1" fill="hold">
                                          <p:stCondLst>
                                            <p:cond delay="0"/>
                                          </p:stCondLst>
                                        </p:cTn>
                                        <p:tgtEl>
                                          <p:spTgt spid="391185"/>
                                        </p:tgtEl>
                                        <p:attrNameLst>
                                          <p:attrName>style.visibility</p:attrName>
                                        </p:attrNameLst>
                                      </p:cBhvr>
                                      <p:to>
                                        <p:strVal val="visible"/>
                                      </p:to>
                                    </p:set>
                                    <p:anim calcmode="lin" valueType="num">
                                      <p:cBhvr additive="base">
                                        <p:cTn id="21" dur="500" fill="hold"/>
                                        <p:tgtEl>
                                          <p:spTgt spid="391185"/>
                                        </p:tgtEl>
                                        <p:attrNameLst>
                                          <p:attrName>ppt_x</p:attrName>
                                        </p:attrNameLst>
                                      </p:cBhvr>
                                      <p:tavLst>
                                        <p:tav tm="0">
                                          <p:val>
                                            <p:strVal val="#ppt_x"/>
                                          </p:val>
                                        </p:tav>
                                        <p:tav tm="100000">
                                          <p:val>
                                            <p:strVal val="#ppt_x"/>
                                          </p:val>
                                        </p:tav>
                                      </p:tavLst>
                                    </p:anim>
                                    <p:anim calcmode="lin" valueType="num">
                                      <p:cBhvr additive="base">
                                        <p:cTn id="22" dur="500" fill="hold"/>
                                        <p:tgtEl>
                                          <p:spTgt spid="391185"/>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6000"/>
                            </p:stCondLst>
                            <p:childTnLst>
                              <p:par>
                                <p:cTn id="24" presetID="15" presetClass="entr" presetSubtype="0" fill="hold" nodeType="afterEffect">
                                  <p:stCondLst>
                                    <p:cond delay="0"/>
                                  </p:stCondLst>
                                  <p:childTnLst>
                                    <p:set>
                                      <p:cBhvr>
                                        <p:cTn id="25" dur="1" fill="hold">
                                          <p:stCondLst>
                                            <p:cond delay="0"/>
                                          </p:stCondLst>
                                        </p:cTn>
                                        <p:tgtEl>
                                          <p:spTgt spid="391188"/>
                                        </p:tgtEl>
                                        <p:attrNameLst>
                                          <p:attrName>style.visibility</p:attrName>
                                        </p:attrNameLst>
                                      </p:cBhvr>
                                      <p:to>
                                        <p:strVal val="visible"/>
                                      </p:to>
                                    </p:set>
                                    <p:anim calcmode="lin" valueType="num">
                                      <p:cBhvr>
                                        <p:cTn id="26" dur="1000" fill="hold"/>
                                        <p:tgtEl>
                                          <p:spTgt spid="391188"/>
                                        </p:tgtEl>
                                        <p:attrNameLst>
                                          <p:attrName>ppt_w</p:attrName>
                                        </p:attrNameLst>
                                      </p:cBhvr>
                                      <p:tavLst>
                                        <p:tav tm="0">
                                          <p:val>
                                            <p:fltVal val="0"/>
                                          </p:val>
                                        </p:tav>
                                        <p:tav tm="100000">
                                          <p:val>
                                            <p:strVal val="#ppt_w"/>
                                          </p:val>
                                        </p:tav>
                                      </p:tavLst>
                                    </p:anim>
                                    <p:anim calcmode="lin" valueType="num">
                                      <p:cBhvr>
                                        <p:cTn id="27" dur="1000" fill="hold"/>
                                        <p:tgtEl>
                                          <p:spTgt spid="391188"/>
                                        </p:tgtEl>
                                        <p:attrNameLst>
                                          <p:attrName>ppt_h</p:attrName>
                                        </p:attrNameLst>
                                      </p:cBhvr>
                                      <p:tavLst>
                                        <p:tav tm="0">
                                          <p:val>
                                            <p:fltVal val="0"/>
                                          </p:val>
                                        </p:tav>
                                        <p:tav tm="100000">
                                          <p:val>
                                            <p:strVal val="#ppt_h"/>
                                          </p:val>
                                        </p:tav>
                                      </p:tavLst>
                                    </p:anim>
                                    <p:anim calcmode="lin" valueType="num">
                                      <p:cBhvr>
                                        <p:cTn id="28" dur="1000" fill="hold"/>
                                        <p:tgtEl>
                                          <p:spTgt spid="39118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911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8" grpId="0" animBg="1"/>
      <p:bldP spid="391185" grpId="0" animBg="1"/>
      <p:bldP spid="391186" grpId="0" animBg="1"/>
      <p:bldP spid="391187" grpId="0" animBg="1"/>
    </p:bldLst>
  </p:timing>
</p:sld>
</file>

<file path=ppt/slides/slide5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Rectangle 1"/>
          <p:cNvSpPr>
            <a:spLocks noChangeArrowheads="1"/>
          </p:cNvSpPr>
          <p:nvPr/>
        </p:nvSpPr>
        <p:spPr bwMode="auto">
          <a:xfrm>
            <a:off x="0" y="0"/>
            <a:ext cx="9144000" cy="6924973"/>
          </a:xfrm>
          <a:prstGeom prst="rect">
            <a:avLst/>
          </a:prstGeom>
          <a:noFill/>
          <a:ln w="9525">
            <a:noFill/>
            <a:miter lim="800000"/>
            <a:headEnd/>
            <a:tailEnd/>
          </a:ln>
        </p:spPr>
        <p:txBody>
          <a:bodyPr wrap="square">
            <a:spAutoFit/>
          </a:bodyPr>
          <a:lstStyle/>
          <a:p>
            <a:r>
              <a:rPr lang="ru-RU" sz="1000" b="1" dirty="0" smtClean="0"/>
              <a:t>Занятие 2.</a:t>
            </a:r>
            <a:endParaRPr lang="ru-RU" sz="1000" dirty="0" smtClean="0"/>
          </a:p>
          <a:p>
            <a:pPr lvl="0" hangingPunct="0"/>
            <a:r>
              <a:rPr lang="ru-RU" sz="1000" dirty="0" smtClean="0"/>
              <a:t>Понуждение к действиям сексуального характера (ст. 133 УК РФ). Отличие от ст.ст. 131 и 132 УК РФ.</a:t>
            </a:r>
          </a:p>
          <a:p>
            <a:pPr lvl="0" hangingPunct="0"/>
            <a:r>
              <a:rPr lang="ru-RU" sz="1000" dirty="0" smtClean="0"/>
              <a:t>Половое сношение и иные действия сексуального характера с лицом, не достигшим шестнадцатилетнего возраста (ст. 134 УК РФ). Отличие от ст.ст. 131 и 132 УК РФ. Примечания.</a:t>
            </a:r>
          </a:p>
          <a:p>
            <a:pPr lvl="0" hangingPunct="0"/>
            <a:r>
              <a:rPr lang="ru-RU" sz="1000" dirty="0" smtClean="0"/>
              <a:t>Развратные действия (ст. 135 УК РФ). Отграничение развратных действий от иных половых преступлений, совершенных в отношении малолетнего или несовершеннолетнего лица (п. «а» ч. 3 ст. 131 и п. «а» ч. 3 ст. 132,  п. «б» ч. 4 ст. 131 и п. «б» ч. 4 ст. 132, ст. 134 УК РФ).</a:t>
            </a:r>
          </a:p>
          <a:p>
            <a:pPr hangingPunct="0"/>
            <a:r>
              <a:rPr lang="ru-RU" sz="1000" b="1" dirty="0" smtClean="0"/>
              <a:t>Задачи:</a:t>
            </a:r>
            <a:endParaRPr lang="ru-RU" sz="1000" dirty="0" smtClean="0"/>
          </a:p>
          <a:p>
            <a:pPr lvl="0" hangingPunct="0"/>
            <a:r>
              <a:rPr lang="ru-RU" sz="1000" dirty="0" smtClean="0"/>
              <a:t>1.Хамовников пригласил покататься на мотоцикле 9-летнюю девочку Светлану </a:t>
            </a:r>
            <a:r>
              <a:rPr lang="ru-RU" sz="1000" dirty="0" err="1" smtClean="0"/>
              <a:t>Синякову</a:t>
            </a:r>
            <a:r>
              <a:rPr lang="ru-RU" sz="1000" dirty="0" smtClean="0"/>
              <a:t>. По просьбе Светланы Хамовников остановил мотоцикл на поляне, чтобы собрать цветы, а затем предложил ей совершить половой акт, на что она согласилась, а после расплакалась и отказалась возвращаться с ним домой. Опасаясь, что девочка расскажет об этом дома и в деревне, Хамовников задушил ее. </a:t>
            </a:r>
          </a:p>
          <a:p>
            <a:r>
              <a:rPr lang="ru-RU" sz="1000" dirty="0" smtClean="0"/>
              <a:t>Через месяц Хамовников, угрожая гаечным ключом, изнасиловал ранее не знакомую ему несовершеннолетнюю Кирову, которая после изнасилования заявила, что сможет его опознать. Чтобы избежать ответственности, Хамовников отрезал потерпевшей язык и руки, а затем утопил в реке, неоднократно погружая ее в воду.</a:t>
            </a:r>
          </a:p>
          <a:p>
            <a:pPr lvl="0" hangingPunct="0"/>
            <a:r>
              <a:rPr lang="ru-RU" sz="1000" dirty="0" smtClean="0"/>
              <a:t>2.Художник Дмитриев неоднократно приглашал к себе в квартиру 10-летнюю Ануфриеву Лену для позирования. Однажды в нетрезвом состоянии Дмитриев совершил с Леной половой акт.</a:t>
            </a:r>
          </a:p>
          <a:p>
            <a:endParaRPr lang="ru-RU" sz="1200" dirty="0" smtClean="0"/>
          </a:p>
          <a:p>
            <a:r>
              <a:rPr lang="ru-RU" sz="1000" b="1" cap="all" dirty="0" smtClean="0"/>
              <a:t>ТЕМА 6. ПРЕСТУПЛЕНИЯ ПРОТИВ КОНСТИТУЦИОННЫХ  ПРАВ И СВОБОД ЧЕЛОВЕКА И ГРАЖДАНИНА </a:t>
            </a:r>
            <a:endParaRPr lang="ru-RU" sz="1000" dirty="0" smtClean="0"/>
          </a:p>
          <a:p>
            <a:pPr lvl="0" hangingPunct="0"/>
            <a:r>
              <a:rPr lang="ru-RU" sz="1000" dirty="0" smtClean="0"/>
              <a:t>Занятие 1.</a:t>
            </a:r>
          </a:p>
          <a:p>
            <a:pPr lvl="0" hangingPunct="0"/>
            <a:r>
              <a:rPr lang="ru-RU" sz="1000" dirty="0" smtClean="0"/>
              <a:t>Общая характеристика и виды преступлений против конституционных прав и свобод человека и гражданина.</a:t>
            </a:r>
          </a:p>
          <a:p>
            <a:pPr lvl="0" hangingPunct="0"/>
            <a:r>
              <a:rPr lang="ru-RU" sz="1000" dirty="0" smtClean="0"/>
              <a:t>Нарушение равенства прав и свобод человека и гражданина (ст. 136 УК РФ)</a:t>
            </a:r>
          </a:p>
          <a:p>
            <a:pPr lvl="0" hangingPunct="0"/>
            <a:r>
              <a:rPr lang="ru-RU" sz="1000" dirty="0" smtClean="0"/>
              <a:t>Нарушение неприкосновенности частной жизни (ст. 137 УК РФ).</a:t>
            </a:r>
          </a:p>
          <a:p>
            <a:pPr lvl="0" hangingPunct="0"/>
            <a:r>
              <a:rPr lang="ru-RU" sz="1000" dirty="0" smtClean="0"/>
              <a:t> Нарушение неприкосновенности жилища (ст. 139 УК РФ). Примечание к ст. 139 УК РФ.</a:t>
            </a:r>
          </a:p>
          <a:p>
            <a:pPr lvl="0" hangingPunct="0"/>
            <a:r>
              <a:rPr lang="ru-RU" sz="1000" dirty="0" smtClean="0"/>
              <a:t>Воспрепятствование осуществлению избирательных прав или работе избирательных комиссий (ст. 141 УК РФ); фальсификация избирательных документов, документов референдума (ст. 142 УК РФ).</a:t>
            </a:r>
          </a:p>
          <a:p>
            <a:r>
              <a:rPr lang="ru-RU" sz="1000" b="1" dirty="0" smtClean="0"/>
              <a:t>Задачи:</a:t>
            </a:r>
            <a:endParaRPr lang="ru-RU" sz="1000" dirty="0" smtClean="0"/>
          </a:p>
          <a:p>
            <a:pPr lvl="0" hangingPunct="0"/>
            <a:r>
              <a:rPr lang="ru-RU" sz="1000" dirty="0" smtClean="0"/>
              <a:t>1.Бизнесмен </a:t>
            </a:r>
            <a:r>
              <a:rPr lang="ru-RU" sz="1000" dirty="0" err="1" smtClean="0"/>
              <a:t>Конопельцев</a:t>
            </a:r>
            <a:r>
              <a:rPr lang="ru-RU" sz="1000" dirty="0" smtClean="0"/>
              <a:t>, подозревая свою жену в супружеской измене, обратился в частную фирму «Детектив» с просьбой организовать наблюдение за ней и предоставить ему информацию о том, как </a:t>
            </a:r>
            <a:r>
              <a:rPr lang="ru-RU" sz="1000" dirty="0" err="1" smtClean="0"/>
              <a:t>Конопельцева</a:t>
            </a:r>
            <a:r>
              <a:rPr lang="ru-RU" sz="1000" dirty="0" smtClean="0"/>
              <a:t> проводит время, где и с кем встречается. Сотрудник фирмы Березовский в течение 3 недель осуществлял подобное наблюдение, а затем передал заказчику собранные материалы: фотографии, запечатлевшие </a:t>
            </a:r>
            <a:r>
              <a:rPr lang="ru-RU" sz="1000" dirty="0" err="1" smtClean="0"/>
              <a:t>Конопельцеву</a:t>
            </a:r>
            <a:r>
              <a:rPr lang="ru-RU" sz="1000" dirty="0" smtClean="0"/>
              <a:t> с одним из подчиненных ее мужа в ресторане и возле бассейна загородного дома, аудиозаписи их разговоров, из которых можно было сделать вывод о том, что между ними сложились интимные отношения. Подчиненного </a:t>
            </a:r>
            <a:r>
              <a:rPr lang="ru-RU" sz="1000" dirty="0" err="1" smtClean="0"/>
              <a:t>Конопельцев</a:t>
            </a:r>
            <a:r>
              <a:rPr lang="ru-RU" sz="1000" dirty="0" smtClean="0"/>
              <a:t> сразу же уволил, а к жене предъявил иск о расторжении брака. </a:t>
            </a:r>
            <a:r>
              <a:rPr lang="ru-RU" sz="1000" dirty="0" err="1" smtClean="0"/>
              <a:t>Конопельцева</a:t>
            </a:r>
            <a:r>
              <a:rPr lang="ru-RU" sz="1000" dirty="0" smtClean="0"/>
              <a:t> обратилась в правоохранительные органы с требованием привлечь Березовского к уголовной ответственности по ст.ст. 137 и 139 УК РФ, поскольку он не только собирал сведения о ее личной жизни, но и без ее ведома проник в ее дом для установки прослушивающего устройства. </a:t>
            </a:r>
          </a:p>
          <a:p>
            <a:pPr lvl="0" hangingPunct="0"/>
            <a:r>
              <a:rPr lang="ru-RU" sz="1000" dirty="0" smtClean="0"/>
              <a:t>2.Стапильский, являясь учредителем ряда коммерческих организаций,  и участвуя в выборах на пост главы муниципального образования (поселка с населением около 1000 жителей), осознавая, что может проиграть всего лишь несколько голосов, осуществил следующее. Он зарегистрировал в поселке накануне выборов новых 150 человек из числа зависимых от него лиц, заплатив при этом местным жителям, по адресам которых прописывалось по 10–20 человек, по 1000 рублей за каждого вновь  зарегистрированного. Каждому из зарегистрированных 150-ти человек, проголосовавшему в день выборов за </a:t>
            </a:r>
            <a:r>
              <a:rPr lang="ru-RU" sz="1000" dirty="0" err="1" smtClean="0"/>
              <a:t>Стапильского</a:t>
            </a:r>
            <a:r>
              <a:rPr lang="ru-RU" sz="1000" dirty="0" smtClean="0"/>
              <a:t>, было обещано денежное вознаграждение в размере 500–1500 рублей. В противном случае им грозило увольнение по месту работы из организаций, подчиненных </a:t>
            </a:r>
            <a:r>
              <a:rPr lang="ru-RU" sz="1000" dirty="0" err="1" smtClean="0"/>
              <a:t>Стапильскому</a:t>
            </a:r>
            <a:r>
              <a:rPr lang="ru-RU" sz="1000" dirty="0" smtClean="0"/>
              <a:t>.       В день выборов эти лица в централизованном порядке на автотранспорте были доставлены в поселок, где приняли участие в голосовании. В результате с перевесом в 80 голосов победил </a:t>
            </a:r>
            <a:r>
              <a:rPr lang="ru-RU" sz="1000" dirty="0" err="1" smtClean="0"/>
              <a:t>Стапильский</a:t>
            </a:r>
            <a:r>
              <a:rPr lang="ru-RU" sz="1000" dirty="0" smtClean="0"/>
              <a:t>.</a:t>
            </a:r>
          </a:p>
          <a:p>
            <a:pPr lvl="0" hangingPunct="0"/>
            <a:r>
              <a:rPr lang="ru-RU" sz="1000" dirty="0" smtClean="0"/>
              <a:t>3.Клименко, жительница одного из сел, получила 15 000 рублей для подкупа избирателей в пользу кандидата в депутаты областного законодательного собрания Широкого. Ей удалось подкупить 16 избирателей, каждому из которых она выплатила по 50 рублей (всего 800 рублей) в качестве вознаграждения за голосование в поддержку этого кандидата. Её действия были пресечены сотрудниками полиции. </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956376" y="6597352"/>
            <a:ext cx="431850" cy="260648"/>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7524328" y="6597352"/>
            <a:ext cx="359370" cy="260648"/>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820472" y="6597352"/>
            <a:ext cx="323528"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388424" y="6597352"/>
            <a:ext cx="395992"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040389"/>
          </a:xfrm>
          <a:prstGeom prst="rect">
            <a:avLst/>
          </a:prstGeom>
        </p:spPr>
        <p:txBody>
          <a:bodyPr wrap="square">
            <a:spAutoFit/>
          </a:bodyPr>
          <a:lstStyle/>
          <a:p>
            <a:pPr>
              <a:defRPr/>
            </a:pPr>
            <a:r>
              <a:rPr lang="ru-RU" sz="1050" b="1" dirty="0" smtClean="0"/>
              <a:t>Занятие 2.</a:t>
            </a:r>
            <a:endParaRPr lang="ru-RU" sz="1050" dirty="0" smtClean="0"/>
          </a:p>
          <a:p>
            <a:pPr lvl="0" hangingPunct="0"/>
            <a:r>
              <a:rPr lang="ru-RU" sz="1050" dirty="0" smtClean="0"/>
              <a:t>Нарушение правил охраны труда (ст. 143 УК РФ). Соотношение со ст.ст. 215–219 УК РФ.</a:t>
            </a:r>
          </a:p>
          <a:p>
            <a:pPr lvl="0" hangingPunct="0"/>
            <a:r>
              <a:rPr lang="ru-RU" sz="1050" dirty="0" smtClean="0"/>
              <a:t>Невыплата заработной платы, пенсий, стипендий, пособий и иных выплат (ст. 145¹ УК РФ).</a:t>
            </a:r>
          </a:p>
          <a:p>
            <a:pPr lvl="0" hangingPunct="0"/>
            <a:r>
              <a:rPr lang="ru-RU" sz="1050" dirty="0" smtClean="0"/>
              <a:t>Нарушение авторских и смежных прав (ст. 146 УК РФ). Нарушение изобретательских и патентных прав (ст. 147 УК РФ).</a:t>
            </a:r>
          </a:p>
          <a:p>
            <a:pPr lvl="0" hangingPunct="0"/>
            <a:r>
              <a:rPr lang="ru-RU" sz="1050" dirty="0" smtClean="0"/>
              <a:t>Воспрепятствование осуществлению права на свободу совести и вероисповеданий (ст. 148 УК РФ).</a:t>
            </a:r>
          </a:p>
          <a:p>
            <a:r>
              <a:rPr lang="ru-RU" sz="1050" b="1" dirty="0" smtClean="0"/>
              <a:t>Задачи:</a:t>
            </a:r>
            <a:endParaRPr lang="ru-RU" sz="1050" dirty="0" smtClean="0"/>
          </a:p>
          <a:p>
            <a:pPr lvl="0" hangingPunct="0"/>
            <a:r>
              <a:rPr lang="ru-RU" sz="1050" dirty="0" smtClean="0"/>
              <a:t>1.Главный механик стройуправления </a:t>
            </a:r>
            <a:r>
              <a:rPr lang="ru-RU" sz="1050" dirty="0" err="1" smtClean="0"/>
              <a:t>Кноров</a:t>
            </a:r>
            <a:r>
              <a:rPr lang="ru-RU" sz="1050" dirty="0" smtClean="0"/>
              <a:t> и прораб </a:t>
            </a:r>
            <a:r>
              <a:rPr lang="ru-RU" sz="1050" dirty="0" err="1" smtClean="0"/>
              <a:t>Булдаков</a:t>
            </a:r>
            <a:r>
              <a:rPr lang="ru-RU" sz="1050" dirty="0" smtClean="0"/>
              <a:t> дали распоряжение об эксплуатации электрооборудования на одном из </a:t>
            </a:r>
            <a:r>
              <a:rPr lang="ru-RU" sz="1050" dirty="0" err="1" smtClean="0"/>
              <a:t>зернотоков</a:t>
            </a:r>
            <a:r>
              <a:rPr lang="ru-RU" sz="1050" dirty="0" smtClean="0"/>
              <a:t>, несмотря на то, что электропроводка во многих местах была оголена и кое-где провисла. Пришедшая на смену в нетрезвом состоянии сторож </a:t>
            </a:r>
            <a:r>
              <a:rPr lang="ru-RU" sz="1050" dirty="0" err="1" smtClean="0"/>
              <a:t>Желткова</a:t>
            </a:r>
            <a:r>
              <a:rPr lang="ru-RU" sz="1050" dirty="0" smtClean="0"/>
              <a:t> повесила платок на провисающие провода, а сама пошла спать в сторожку. В результате короткого замыкания возник пожар, </a:t>
            </a:r>
            <a:r>
              <a:rPr lang="ru-RU" sz="1050" dirty="0" err="1" smtClean="0"/>
              <a:t>Желткова</a:t>
            </a:r>
            <a:r>
              <a:rPr lang="ru-RU" sz="1050" dirty="0" smtClean="0"/>
              <a:t> погибла.</a:t>
            </a:r>
          </a:p>
          <a:p>
            <a:pPr lvl="0" hangingPunct="0"/>
            <a:r>
              <a:rPr lang="ru-RU" sz="1050" dirty="0" smtClean="0"/>
              <a:t>2.Начальник автоколонны Семенов не обеспечивал рабочих приспособлениями и инструментами, необходимыми для безопасного ремонта машин, в частности, тормозными колодками. При замене карданного вала одна из машин, снявшаяся с ручного тормоза, из-за отсутствия тормозных колодок начала движение под уклон. При этом погиб водитель Романов, и был причинен тяжкий вред здоровью его родственника Пантелеева, который пришел к Романову на работу, чтобы передать ему ключи от квартиры.</a:t>
            </a:r>
          </a:p>
          <a:p>
            <a:pPr lvl="0" hangingPunct="0"/>
            <a:endParaRPr lang="ru-RU" sz="1050" b="1" cap="all" dirty="0" smtClean="0"/>
          </a:p>
          <a:p>
            <a:pPr lvl="0" hangingPunct="0"/>
            <a:r>
              <a:rPr lang="ru-RU" sz="1050" b="1" cap="all" dirty="0" smtClean="0"/>
              <a:t>ТЕМА 7. ПРЕСТУПЛЕНИЯ ПРОТИВ семьи и несовершеннолетних </a:t>
            </a:r>
            <a:endParaRPr lang="ru-RU" sz="1050" dirty="0" smtClean="0"/>
          </a:p>
          <a:p>
            <a:pPr lvl="0" hangingPunct="0"/>
            <a:r>
              <a:rPr lang="ru-RU" sz="1050" dirty="0" smtClean="0"/>
              <a:t>Общая характеристика и виды преступлений против семьи и несовершеннолетних.</a:t>
            </a:r>
          </a:p>
          <a:p>
            <a:pPr lvl="0" hangingPunct="0"/>
            <a:r>
              <a:rPr lang="ru-RU" sz="1050" dirty="0" smtClean="0"/>
              <a:t>Вовлечение несовершеннолетнего в совершение преступления (ст. 150 УК РФ).</a:t>
            </a:r>
          </a:p>
          <a:p>
            <a:pPr lvl="0" hangingPunct="0"/>
            <a:r>
              <a:rPr lang="ru-RU" sz="1050" dirty="0" smtClean="0"/>
              <a:t> Вовлечение несовершеннолетнего в совершение антиобщественных действий (ст. 151 УК РФ). Соотношение со ст. 205¹ УК РФ. Примечание к ст. 151 УК РФ, ст. 205¹ УК РФ. </a:t>
            </a:r>
          </a:p>
          <a:p>
            <a:pPr lvl="0" hangingPunct="0"/>
            <a:r>
              <a:rPr lang="ru-RU" sz="1050" dirty="0" smtClean="0"/>
              <a:t>Розничная продажа несовершеннолетним алкогольной продукции (ст. 151</a:t>
            </a:r>
            <a:r>
              <a:rPr lang="ru-RU" sz="1050" baseline="30000" dirty="0" smtClean="0"/>
              <a:t>1</a:t>
            </a:r>
            <a:r>
              <a:rPr lang="ru-RU" sz="1050" dirty="0" smtClean="0"/>
              <a:t> УК РФ).</a:t>
            </a:r>
          </a:p>
          <a:p>
            <a:r>
              <a:rPr lang="ru-RU" sz="1050" b="1" dirty="0" smtClean="0"/>
              <a:t>Задачи:</a:t>
            </a:r>
            <a:endParaRPr lang="ru-RU" sz="1050" dirty="0" smtClean="0"/>
          </a:p>
          <a:p>
            <a:pPr lvl="0" hangingPunct="0"/>
            <a:r>
              <a:rPr lang="ru-RU" sz="1050" b="1" dirty="0" smtClean="0"/>
              <a:t>1.</a:t>
            </a:r>
            <a:r>
              <a:rPr lang="ru-RU" sz="1050" dirty="0" smtClean="0"/>
              <a:t>Между супругами Зверевыми произошла ссора на почве злоупотребления спиртными напитками. Зверев угрожал жене уничтожить или продать их имущество с целью получения денег на приобретение водки, а затем заснул. Зверева из-за постоянных скандалов и пьянства мужа решила убить его. Около полуночи Зверева задушила мужа полотенцем. Затем разбудила дочь, которую Зверев также часто избивал, и попросила ее помочь спрятать труп.  Мать и дочь вместе спрятали труп. </a:t>
            </a:r>
          </a:p>
          <a:p>
            <a:pPr lvl="0" hangingPunct="0"/>
            <a:r>
              <a:rPr lang="ru-RU" sz="1050" dirty="0" smtClean="0"/>
              <a:t>2.Шмаленков познакомился с 12-летним Питерским и стал уговаривать его, чтобы тот похитил у кого-либо из сверстников сотовый телефон, убеждая Питерского, что поскольку он еще мал, ему ничего не будет. Питерский, общаясь в парке с ранее ему не знакомым малолетним Никитиным, под предлогом совершить звонок, попросил у последнего телефон </a:t>
            </a:r>
            <a:r>
              <a:rPr lang="ru-RU" sz="1050" dirty="0" err="1" smtClean="0"/>
              <a:t>Samsung</a:t>
            </a:r>
            <a:r>
              <a:rPr lang="ru-RU" sz="1050" dirty="0" smtClean="0"/>
              <a:t> </a:t>
            </a:r>
            <a:r>
              <a:rPr lang="ru-RU" sz="1050" dirty="0" err="1" smtClean="0"/>
              <a:t>Galaxy</a:t>
            </a:r>
            <a:r>
              <a:rPr lang="ru-RU" sz="1050" dirty="0" smtClean="0"/>
              <a:t> </a:t>
            </a:r>
            <a:r>
              <a:rPr lang="ru-RU" sz="1050" dirty="0" err="1" smtClean="0"/>
              <a:t>Ace</a:t>
            </a:r>
            <a:r>
              <a:rPr lang="ru-RU" sz="1050" dirty="0" smtClean="0"/>
              <a:t> и с ним убежал. Впоследствии Питерский передал телефон </a:t>
            </a:r>
            <a:r>
              <a:rPr lang="ru-RU" sz="1050" dirty="0" err="1" smtClean="0"/>
              <a:t>Шмаленкову</a:t>
            </a:r>
            <a:r>
              <a:rPr lang="ru-RU" sz="1050" dirty="0" smtClean="0"/>
              <a:t>. Через некоторое время </a:t>
            </a:r>
            <a:r>
              <a:rPr lang="ru-RU" sz="1050" dirty="0" err="1" smtClean="0"/>
              <a:t>Шмаленков</a:t>
            </a:r>
            <a:r>
              <a:rPr lang="ru-RU" sz="1050" dirty="0" smtClean="0"/>
              <a:t> снова обратился к Питерскому с аналогичным предложением, однако тот отказался вновь совершать подобные действия. Тогда </a:t>
            </a:r>
            <a:r>
              <a:rPr lang="ru-RU" sz="1050" dirty="0" err="1" smtClean="0"/>
              <a:t>Шмаленков</a:t>
            </a:r>
            <a:r>
              <a:rPr lang="ru-RU" sz="1050" dirty="0" smtClean="0"/>
              <a:t> пригрозил ему убийством, если тот кому-нибудь расскажет о том, что </a:t>
            </a:r>
            <a:r>
              <a:rPr lang="ru-RU" sz="1050" dirty="0" err="1" smtClean="0"/>
              <a:t>Шмаленков</a:t>
            </a:r>
            <a:r>
              <a:rPr lang="ru-RU" sz="1050" dirty="0" smtClean="0"/>
              <a:t> обращался к нему с такими просьбами.</a:t>
            </a:r>
          </a:p>
          <a:p>
            <a:pPr lvl="0" hangingPunct="0"/>
            <a:r>
              <a:rPr lang="ru-RU" sz="1050" dirty="0" smtClean="0"/>
              <a:t>3.В ходе распития  спиртных напитков в доме </a:t>
            </a:r>
            <a:r>
              <a:rPr lang="ru-RU" sz="1050" dirty="0" err="1" smtClean="0"/>
              <a:t>Ямщикова</a:t>
            </a:r>
            <a:r>
              <a:rPr lang="ru-RU" sz="1050" dirty="0" smtClean="0"/>
              <a:t>, у </a:t>
            </a:r>
            <a:r>
              <a:rPr lang="ru-RU" sz="1050" dirty="0" err="1" smtClean="0"/>
              <a:t>Ямщикова</a:t>
            </a:r>
            <a:r>
              <a:rPr lang="ru-RU" sz="1050" dirty="0" smtClean="0"/>
              <a:t> и Яковлева возникли личные неприязненные отношения к их товарищу </a:t>
            </a:r>
            <a:r>
              <a:rPr lang="ru-RU" sz="1050" dirty="0" err="1" smtClean="0"/>
              <a:t>Костицину</a:t>
            </a:r>
            <a:r>
              <a:rPr lang="ru-RU" sz="1050" dirty="0" smtClean="0"/>
              <a:t>. Ямщиков и Яковлев тут же напали и избили </a:t>
            </a:r>
            <a:r>
              <a:rPr lang="ru-RU" sz="1050" dirty="0" err="1" smtClean="0"/>
              <a:t>Костицина</a:t>
            </a:r>
            <a:r>
              <a:rPr lang="ru-RU" sz="1050" dirty="0" smtClean="0"/>
              <a:t>. В результате их совместных действий потерпевшему были причинены телесные повреждения, повлекшие за собой тяжкий вред здоровью. Видя, что потерпевший  находится  без сознания,  не может самостоятельно двигаться и совершать другие активные действия,  Ямщиков и Яковлев с целью скрыть  избиение,  решили вынести его на улицу,  где он, по их мнению, должен был  замерзнуть  и  умереть  от  переохлаждения. Находившихся   в  то  время  в  доме  несовершеннолетних сестер   </a:t>
            </a:r>
            <a:r>
              <a:rPr lang="ru-RU" sz="1050" dirty="0" err="1" smtClean="0"/>
              <a:t>Ямщикова</a:t>
            </a:r>
            <a:r>
              <a:rPr lang="ru-RU" sz="1050" dirty="0" smtClean="0"/>
              <a:t> Женю и Олю, они попросили помочь вытащить избитого </a:t>
            </a:r>
            <a:r>
              <a:rPr lang="ru-RU" sz="1050" dirty="0" err="1" smtClean="0"/>
              <a:t>Костицина</a:t>
            </a:r>
            <a:r>
              <a:rPr lang="ru-RU" sz="1050" dirty="0" smtClean="0"/>
              <a:t> на улицу. Все четверо они вынесли потерпевшего в переулок, расположенный недалеко от дома, где Ямщиков и Яковлев продолжили  избиение </a:t>
            </a:r>
            <a:r>
              <a:rPr lang="ru-RU" sz="1050" dirty="0" err="1" smtClean="0"/>
              <a:t>Костицина</a:t>
            </a:r>
            <a:r>
              <a:rPr lang="ru-RU" sz="1050" dirty="0" smtClean="0"/>
              <a:t>,  а затем оставили его на морозе.  Женя и Оля  в  это  время  наблюдали  за окружающей  обстановкой с целью предупреждения о появлении прохожих и сотрудников полиции. Смерть </a:t>
            </a:r>
            <a:r>
              <a:rPr lang="ru-RU" sz="1050" dirty="0" err="1" smtClean="0"/>
              <a:t>Костицина</a:t>
            </a:r>
            <a:r>
              <a:rPr lang="ru-RU" sz="1050" dirty="0" smtClean="0"/>
              <a:t> наступила от общего переохлаждения организма.</a:t>
            </a:r>
          </a:p>
          <a:p>
            <a:pPr lvl="0" hangingPunct="0"/>
            <a:endParaRPr lang="ru-RU" sz="1050" dirty="0" smtClean="0"/>
          </a:p>
          <a:p>
            <a:pPr>
              <a:defRPr/>
            </a:pP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53336"/>
            <a:ext cx="719882" cy="404664"/>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53336"/>
            <a:ext cx="719410" cy="404664"/>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Rectangle 1"/>
          <p:cNvSpPr>
            <a:spLocks noChangeArrowheads="1"/>
          </p:cNvSpPr>
          <p:nvPr/>
        </p:nvSpPr>
        <p:spPr bwMode="auto">
          <a:xfrm>
            <a:off x="0" y="1"/>
            <a:ext cx="8964488" cy="6740307"/>
          </a:xfrm>
          <a:prstGeom prst="rect">
            <a:avLst/>
          </a:prstGeom>
          <a:noFill/>
          <a:ln w="9525">
            <a:noFill/>
            <a:miter lim="800000"/>
            <a:headEnd/>
            <a:tailEnd/>
          </a:ln>
        </p:spPr>
        <p:txBody>
          <a:bodyPr wrap="square">
            <a:spAutoFit/>
          </a:bodyPr>
          <a:lstStyle/>
          <a:p>
            <a:r>
              <a:rPr lang="ru-RU" sz="1050" b="1" dirty="0" smtClean="0"/>
              <a:t>ТЕМА 8. КОРЫСТНЫЕ ПРЕСТУПЛЕНИЯ ПРОТИВ СОБСТВЕННОСТИ, ОТНОСЯЩИЕСЯ К ХИЩЕНИЯМ </a:t>
            </a:r>
            <a:endParaRPr lang="ru-RU" sz="1050" dirty="0" smtClean="0"/>
          </a:p>
          <a:p>
            <a:r>
              <a:rPr lang="ru-RU" sz="1050" b="1" dirty="0" smtClean="0"/>
              <a:t> </a:t>
            </a:r>
            <a:endParaRPr lang="ru-RU" sz="1050" dirty="0" smtClean="0"/>
          </a:p>
          <a:p>
            <a:r>
              <a:rPr lang="ru-RU" sz="1050" b="1" dirty="0" smtClean="0"/>
              <a:t>Занятие 1.</a:t>
            </a:r>
            <a:endParaRPr lang="ru-RU" sz="1050" dirty="0" smtClean="0"/>
          </a:p>
          <a:p>
            <a:pPr lvl="0" hangingPunct="0"/>
            <a:r>
              <a:rPr lang="ru-RU" sz="1050" dirty="0" smtClean="0"/>
              <a:t>Общая характеристика и виды преступлений против собственности.</a:t>
            </a:r>
          </a:p>
          <a:p>
            <a:pPr lvl="0" hangingPunct="0"/>
            <a:r>
              <a:rPr lang="ru-RU" sz="1050" dirty="0" smtClean="0"/>
              <a:t>Понятие и признаки хищения чужого имущества. Примечание к ст. 158 УК РФ:</a:t>
            </a:r>
          </a:p>
          <a:p>
            <a:r>
              <a:rPr lang="ru-RU" sz="1050" dirty="0" smtClean="0"/>
              <a:t>а)объективные признаки хищения; </a:t>
            </a:r>
          </a:p>
          <a:p>
            <a:r>
              <a:rPr lang="ru-RU" sz="1050" dirty="0" smtClean="0"/>
              <a:t>б)субъективные признаки хищения.</a:t>
            </a:r>
          </a:p>
          <a:p>
            <a:pPr lvl="0" hangingPunct="0"/>
            <a:r>
              <a:rPr lang="ru-RU" sz="1050" dirty="0" smtClean="0"/>
              <a:t>Формы хищения и критерии их выделения.</a:t>
            </a:r>
          </a:p>
          <a:p>
            <a:pPr lvl="0" hangingPunct="0"/>
            <a:r>
              <a:rPr lang="ru-RU" sz="1050" dirty="0" smtClean="0"/>
              <a:t>Кража (ст. 158 УК РФ).</a:t>
            </a:r>
          </a:p>
          <a:p>
            <a:r>
              <a:rPr lang="ru-RU" sz="1050" b="1" dirty="0" smtClean="0"/>
              <a:t> </a:t>
            </a:r>
            <a:endParaRPr lang="ru-RU" sz="1050" dirty="0" smtClean="0"/>
          </a:p>
          <a:p>
            <a:r>
              <a:rPr lang="ru-RU" sz="1050" b="1" dirty="0" smtClean="0"/>
              <a:t>Задачи:</a:t>
            </a:r>
            <a:endParaRPr lang="ru-RU" sz="1050" dirty="0" smtClean="0"/>
          </a:p>
          <a:p>
            <a:pPr lvl="0" hangingPunct="0"/>
            <a:r>
              <a:rPr lang="ru-RU" sz="1050" dirty="0" smtClean="0"/>
              <a:t>И., находясь в салоне полного пассажиров трамвая, подошёл к С., лезвием бритвы разрезал полиэтиленовый мешок и похитил кошелёк с 2003 рублями. На остановке вместе с группой молодых людей вышел из вагона. Вышла и С., обнаружив пропажу. Увидев молодых людей, вышедших из трамвая, потребовала  от них вернуть ей деньги. И. убежал, выкинув кошелёк.</a:t>
            </a:r>
          </a:p>
          <a:p>
            <a:pPr lvl="0" hangingPunct="0"/>
            <a:r>
              <a:rPr lang="ru-RU" sz="1050" dirty="0" smtClean="0"/>
              <a:t>Несовершеннолетняя  </a:t>
            </a:r>
            <a:r>
              <a:rPr lang="ru-RU" sz="1050" dirty="0" err="1" smtClean="0"/>
              <a:t>Цепилова</a:t>
            </a:r>
            <a:r>
              <a:rPr lang="ru-RU" sz="1050" dirty="0" smtClean="0"/>
              <a:t>, находясь в </a:t>
            </a:r>
            <a:r>
              <a:rPr lang="ru-RU" sz="1050" dirty="0" err="1" smtClean="0"/>
              <a:t>ликеро-водочном</a:t>
            </a:r>
            <a:r>
              <a:rPr lang="ru-RU" sz="1050" dirty="0" smtClean="0"/>
              <a:t> отделе магазина «</a:t>
            </a:r>
            <a:r>
              <a:rPr lang="ru-RU" sz="1050" dirty="0" err="1" smtClean="0"/>
              <a:t>Холидей</a:t>
            </a:r>
            <a:r>
              <a:rPr lang="ru-RU" sz="1050" dirty="0" smtClean="0"/>
              <a:t> Классик», взяла из коньячной витрины бутылку коньяка «Арарат  Отборный» стоимостью 1002 рубля 64 копейки, положила к себе в сумку и направилась в  сторону выхода  из магазина, минуя кассовую зону. За действиями девушки наблюдал старший смены, в обязанности которого входит контроль за ходовыми товарами. О факте хищения он предупредил по рации сотрудников охраны. При выходе из магазина </a:t>
            </a:r>
            <a:r>
              <a:rPr lang="ru-RU" sz="1050" dirty="0" err="1" smtClean="0"/>
              <a:t>Цепилова</a:t>
            </a:r>
            <a:r>
              <a:rPr lang="ru-RU" sz="1050" dirty="0" smtClean="0"/>
              <a:t> была остановлена,  и ей было предложено оплатить взятый товар. Однако она стала все отрицать, в связи с чем были вызваны сотрудники полиции, похищенный ею коньяк был изъят.</a:t>
            </a:r>
          </a:p>
          <a:p>
            <a:pPr lvl="0" hangingPunct="0"/>
            <a:r>
              <a:rPr lang="ru-RU" sz="1050" dirty="0" smtClean="0"/>
              <a:t>Силантьев, работая разнорабочим на строительстве жилого дома, пользуясь доступом в помещение склада, взял 14 кранов-смесителей общей стоимостью 4736 рублей. Смесители он пытался вынести с территории строительного объекта, однако во время выхода был остановлен сотрудниками охраны, потребовавшими предъявить сумку для досмотра. Силантьев, не говоря ни слова, быстро выбежал из проходной вместе с сумкой, однако его догнал один из охранников. При задержании Силантьев оказал ему сопротивление, причинив легкий вред здоровью. Сумку со смесителями к моменту задержания Силантьев успел спрятать в газон.</a:t>
            </a:r>
          </a:p>
          <a:p>
            <a:pPr lvl="0" hangingPunct="0"/>
            <a:r>
              <a:rPr lang="ru-RU" sz="1050" dirty="0" smtClean="0"/>
              <a:t>Самсонов, Григорьев и Кириллов договорились совершить хищение из магазина в районном селе.  При возможном столкновении со сторожем они решили припугнуть его припасенным обрезом дробовика, связать, а затем забрать ювелирные изделия, часы, дамские меховые пальто и другие ценные вещи. Они не исключали при этом возможность и убийства сторожа, если бы он оказал им активное противодействие. Проникнув в торговый зал магазина через выставленное стекло, Самсонов и Григорьев подверглись нападению крупной сторожевой собаки, которую сторож магазина Брусницын брал с собой на ночное дежурство. Собака неожиданно прыгнула на спину Григорьеву и подмяла его. Самсонов сильным ударом ноги отбросил собаку, а когда она бросилась на него, убил ее выстрелом из обреза. Сторож Брусницын оставался в подсобном помещении и только после бегства преступников поднял тревогу. Кириллов, услышав в магазине шум борьбы и выстрел, уехал с места преступления, не дожидаясь Самсонова и Григорьева.</a:t>
            </a:r>
          </a:p>
          <a:p>
            <a:pPr lvl="0" hangingPunct="0"/>
            <a:r>
              <a:rPr lang="ru-RU" sz="1050" dirty="0" smtClean="0"/>
              <a:t>После отбытия наказания за разбой Комаров возвратился к прежнему месту жительства, познакомился с </a:t>
            </a:r>
            <a:r>
              <a:rPr lang="ru-RU" sz="1050" dirty="0" err="1" smtClean="0"/>
              <a:t>Ташиной</a:t>
            </a:r>
            <a:r>
              <a:rPr lang="ru-RU" sz="1050" dirty="0" smtClean="0"/>
              <a:t> и стал проживать у нее на квартире. По договоренности с Комаровым </a:t>
            </a:r>
            <a:r>
              <a:rPr lang="ru-RU" sz="1050" dirty="0" err="1" smtClean="0"/>
              <a:t>Ташина</a:t>
            </a:r>
            <a:r>
              <a:rPr lang="ru-RU" sz="1050" dirty="0" smtClean="0"/>
              <a:t> вечером приходила в ресторан, занимала отдельный столик и знакомилась с мужчинами, которым говорила, что у нее есть муж, но в настоящее время он в командировке. После выпивки </a:t>
            </a:r>
            <a:r>
              <a:rPr lang="ru-RU" sz="1050" dirty="0" err="1" smtClean="0"/>
              <a:t>Ташина</a:t>
            </a:r>
            <a:r>
              <a:rPr lang="ru-RU" sz="1050" dirty="0" smtClean="0"/>
              <a:t> приглашала новых знакомых к себе домой, но предупреждала, что возможно возвращение мужа из командировки в любой момент и тогда будут неприятности. Через некоторое время после прихода </a:t>
            </a:r>
            <a:r>
              <a:rPr lang="ru-RU" sz="1050" dirty="0" err="1" smtClean="0"/>
              <a:t>Ташиной</a:t>
            </a:r>
            <a:r>
              <a:rPr lang="ru-RU" sz="1050" dirty="0" smtClean="0"/>
              <a:t> в квартиру с очередным знакомым Комаров начинал громко стучать в дверь. </a:t>
            </a:r>
            <a:r>
              <a:rPr lang="ru-RU" sz="1050" dirty="0" err="1" smtClean="0"/>
              <a:t>Ташина</a:t>
            </a:r>
            <a:r>
              <a:rPr lang="ru-RU" sz="1050" dirty="0" smtClean="0"/>
              <a:t>, ссылаясь на неожиданное возвращение мужа, выпроваживала мужчин через окно, похищая у них в этот момент деньги, часы и другие ценные предметы.</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0"/>
            <a:ext cx="9144000" cy="6070893"/>
          </a:xfrm>
          <a:prstGeom prst="rect">
            <a:avLst/>
          </a:prstGeom>
        </p:spPr>
        <p:txBody>
          <a:bodyPr wrap="square">
            <a:spAutoFit/>
          </a:bodyPr>
          <a:lstStyle/>
          <a:p>
            <a:pPr>
              <a:defRPr/>
            </a:pPr>
            <a:r>
              <a:rPr lang="ru-RU" sz="1050" b="1" dirty="0" smtClean="0"/>
              <a:t>Занятие 2.</a:t>
            </a:r>
            <a:endParaRPr lang="ru-RU" sz="1050" dirty="0" smtClean="0"/>
          </a:p>
          <a:p>
            <a:r>
              <a:rPr lang="ru-RU" sz="1050" b="1" dirty="0" smtClean="0"/>
              <a:t> </a:t>
            </a:r>
            <a:endParaRPr lang="ru-RU" sz="1050" dirty="0" smtClean="0"/>
          </a:p>
          <a:p>
            <a:pPr lvl="0"/>
            <a:r>
              <a:rPr lang="ru-RU" sz="1050" dirty="0" smtClean="0"/>
              <a:t>Ненасильственный грабеж (ст. 161 УК РФ). Отличие ненасильственного грабежа от кражи.</a:t>
            </a:r>
          </a:p>
          <a:p>
            <a:pPr lvl="0" hangingPunct="0"/>
            <a:r>
              <a:rPr lang="ru-RU" sz="1050" dirty="0" smtClean="0"/>
              <a:t>Присвоение или растрата (ст. 160 УК РФ). Отличие от кражи.</a:t>
            </a:r>
          </a:p>
          <a:p>
            <a:pPr lvl="0" hangingPunct="0"/>
            <a:r>
              <a:rPr lang="ru-RU" sz="1050" dirty="0" smtClean="0"/>
              <a:t>Мошенничество (ст. 159 УК РФ). Отграничение от кражи, присвоения или растраты.</a:t>
            </a:r>
          </a:p>
          <a:p>
            <a:pPr hangingPunct="0"/>
            <a:r>
              <a:rPr lang="ru-RU" sz="1050" dirty="0" smtClean="0"/>
              <a:t> </a:t>
            </a:r>
          </a:p>
          <a:p>
            <a:pPr hangingPunct="0"/>
            <a:r>
              <a:rPr lang="ru-RU" sz="1050" dirty="0" smtClean="0"/>
              <a:t> </a:t>
            </a:r>
          </a:p>
          <a:p>
            <a:r>
              <a:rPr lang="ru-RU" sz="1050" b="1" dirty="0" smtClean="0"/>
              <a:t>Задачи:</a:t>
            </a:r>
            <a:endParaRPr lang="ru-RU" sz="1050" dirty="0" smtClean="0"/>
          </a:p>
          <a:p>
            <a:pPr lvl="0" hangingPunct="0"/>
            <a:r>
              <a:rPr lang="ru-RU" sz="1050" dirty="0" smtClean="0"/>
              <a:t>1.Алешин ночью проник в сарай во дворе </a:t>
            </a:r>
            <a:r>
              <a:rPr lang="ru-RU" sz="1050" dirty="0" err="1" smtClean="0"/>
              <a:t>Нахапетовой</a:t>
            </a:r>
            <a:r>
              <a:rPr lang="ru-RU" sz="1050" dirty="0" smtClean="0"/>
              <a:t> и похитил оттуда четыре поросенка общей стоимостью 2400 рублей, а также забрал стоявшую на террасе дома алюминиевую флягу стоимостью 500 рублей. На улице его поджидал </a:t>
            </a:r>
            <a:r>
              <a:rPr lang="ru-RU" sz="1050" dirty="0" err="1" smtClean="0"/>
              <a:t>Корчуганов</a:t>
            </a:r>
            <a:r>
              <a:rPr lang="ru-RU" sz="1050" dirty="0" smtClean="0"/>
              <a:t>, который помог Алешину погрузить похищенное в коляску мотоцикла и увезти домой. При расследовании уголовного дела выяснилось, что у </a:t>
            </a:r>
            <a:r>
              <a:rPr lang="ru-RU" sz="1050" dirty="0" err="1" smtClean="0"/>
              <a:t>Нахапетовой</a:t>
            </a:r>
            <a:r>
              <a:rPr lang="ru-RU" sz="1050" dirty="0" smtClean="0"/>
              <a:t> четверо детей в возрасте от 3 до 9 лет, она не работает, доход семьи складывается из пособий на детей и алиментов от бывшего мужа, которые поступают нерегулярно в среднем в сумме 1000–1500 рублей в месяц.</a:t>
            </a:r>
          </a:p>
          <a:p>
            <a:pPr lvl="0" hangingPunct="0"/>
            <a:r>
              <a:rPr lang="ru-RU" sz="1050" dirty="0" smtClean="0"/>
              <a:t>2.Между </a:t>
            </a:r>
            <a:r>
              <a:rPr lang="ru-RU" sz="1050" dirty="0" err="1" smtClean="0"/>
              <a:t>Камневым</a:t>
            </a:r>
            <a:r>
              <a:rPr lang="ru-RU" sz="1050" dirty="0" smtClean="0"/>
              <a:t> и </a:t>
            </a:r>
            <a:r>
              <a:rPr lang="ru-RU" sz="1050" dirty="0" err="1" smtClean="0"/>
              <a:t>Мешковым</a:t>
            </a:r>
            <a:r>
              <a:rPr lang="ru-RU" sz="1050" dirty="0" smtClean="0"/>
              <a:t> возник конфликт. </a:t>
            </a:r>
            <a:r>
              <a:rPr lang="ru-RU" sz="1050" dirty="0" err="1" smtClean="0"/>
              <a:t>Камнев</a:t>
            </a:r>
            <a:r>
              <a:rPr lang="ru-RU" sz="1050" dirty="0" smtClean="0"/>
              <a:t> на почве личных неприязненных отношений умышленно нанес руками и ногами не менее 8 ударов  в область  лица </a:t>
            </a:r>
            <a:r>
              <a:rPr lang="ru-RU" sz="1050" dirty="0" err="1" smtClean="0"/>
              <a:t>Мешкова</a:t>
            </a:r>
            <a:r>
              <a:rPr lang="ru-RU" sz="1050" dirty="0" smtClean="0"/>
              <a:t>, причинив последнему физическую боль и телесные повреждения, не повлекшие вреда здоровью. После чего, воспользовавшись тем, что из кармана потерпевшего во время избиения выпал сотовый телефон </a:t>
            </a:r>
            <a:r>
              <a:rPr lang="ru-RU" sz="1050" dirty="0" err="1" smtClean="0"/>
              <a:t>Nokia</a:t>
            </a:r>
            <a:r>
              <a:rPr lang="ru-RU" sz="1050" dirty="0" smtClean="0"/>
              <a:t>, в котором также находились денежные средства в сумме 2000 рублей, похитил указанное имущество, причинив </a:t>
            </a:r>
            <a:r>
              <a:rPr lang="ru-RU" sz="1050" dirty="0" err="1" smtClean="0"/>
              <a:t>Мешкову</a:t>
            </a:r>
            <a:r>
              <a:rPr lang="ru-RU" sz="1050" dirty="0" smtClean="0"/>
              <a:t> материальный  ущерб в сумме 3360 рублей.</a:t>
            </a:r>
          </a:p>
          <a:p>
            <a:pPr lvl="0" hangingPunct="0"/>
            <a:r>
              <a:rPr lang="ru-RU" sz="1050" dirty="0" smtClean="0"/>
              <a:t>3.Б., демонстрируя кошелёк, попросила продать ей 3 бутылки водки и палку сырокопченой колбасы. Продавец, передав водку, отошла  от прилавка за колбасой. В этот момент Б. передала водку своему знакомому Х. Когда Х. вышел из магазина, Б. заявила продавцу, что у неё нет денег и она рассчитается через 2 дня. Продавец потребовала от Х. вернуть водку, что последний и хотел сделать. Но Б. вырвала у Х. водку и пыталась убежать, но была задержана. </a:t>
            </a:r>
          </a:p>
          <a:p>
            <a:pPr lvl="0" hangingPunct="0"/>
            <a:r>
              <a:rPr lang="ru-RU" sz="1050" dirty="0" smtClean="0"/>
              <a:t>4.Анисимов, являясь инвалидом 3 группы и получая пенсию в размере 4766 рублей, обратился территориальный пенсионный отдел ПФР с заявлением назначить ему пенсию по старости на льготных условиях и предоставил фиктивную справку о том, что он 25 лет проработал на шахте. В течение года и 7 месяцев ему платили повышенную пенсию в размере 9413 рублей. После этого факт подделки справки был выявлен.</a:t>
            </a:r>
          </a:p>
          <a:p>
            <a:pPr lvl="0" hangingPunct="0"/>
            <a:r>
              <a:rPr lang="ru-RU" sz="1050" dirty="0" smtClean="0"/>
              <a:t>5.Толстошеин и </a:t>
            </a:r>
            <a:r>
              <a:rPr lang="ru-RU" sz="1050" dirty="0" err="1" smtClean="0"/>
              <a:t>Летуева</a:t>
            </a:r>
            <a:r>
              <a:rPr lang="ru-RU" sz="1050" dirty="0" smtClean="0"/>
              <a:t>, завсегдатаи ночного клуба «Пилот», однажды уходили оттуда в 2 часа ночи, и полусонный гардеробщик по ошибке выдал им вместо искусственной шубы </a:t>
            </a:r>
            <a:r>
              <a:rPr lang="ru-RU" sz="1050" dirty="0" err="1" smtClean="0"/>
              <a:t>Летуевой</a:t>
            </a:r>
            <a:r>
              <a:rPr lang="ru-RU" sz="1050" dirty="0" smtClean="0"/>
              <a:t> норковое манто стоимостью 110 тыс. рублей. Сначала </a:t>
            </a:r>
            <a:r>
              <a:rPr lang="ru-RU" sz="1050" dirty="0" err="1" smtClean="0"/>
              <a:t>Летуева</a:t>
            </a:r>
            <a:r>
              <a:rPr lang="ru-RU" sz="1050" dirty="0" smtClean="0"/>
              <a:t> не хотела надевать чужую вещь, но Толстошеин и подруга </a:t>
            </a:r>
            <a:r>
              <a:rPr lang="ru-RU" sz="1050" dirty="0" err="1" smtClean="0"/>
              <a:t>Летуевой</a:t>
            </a:r>
            <a:r>
              <a:rPr lang="ru-RU" sz="1050" dirty="0" smtClean="0"/>
              <a:t> уговорили ее, и она не удержалась. Все это запечатлела телекамера, установленная в «Пилоте», благодаря чему манто удалось быстро разыскать и возвратить хозяйке. Толстошеин и </a:t>
            </a:r>
            <a:r>
              <a:rPr lang="ru-RU" sz="1050" dirty="0" err="1" smtClean="0"/>
              <a:t>Летуева</a:t>
            </a:r>
            <a:r>
              <a:rPr lang="ru-RU" sz="1050" dirty="0" smtClean="0"/>
              <a:t> пояснили, что если бы сотрудники полиции их не нашли, они сами бы вернули чужую шубу, только ждали, когда появится объявление с обещанием вознаграждения за возврат.</a:t>
            </a:r>
          </a:p>
          <a:p>
            <a:pPr lvl="0" hangingPunct="0"/>
            <a:r>
              <a:rPr lang="ru-RU" sz="1050" dirty="0" smtClean="0"/>
              <a:t>6.Бронников в период с января по август 2007 г. заключал устные и письменные договоры с частными лицами и представителями предприятий о поставке сахарного песка и гречневой крупы. Полученные от них деньги он тратил, а некоторым особо настойчивым клиентам деньги возвращал за счет вновь заключенных договоров. Нередко он представлялся как работник фирмы «Политехника». 5 потерпевших, от которых он получил по 4000 рублей и не выполнил своих обязательств, а также не вернул деньги, обратились в правоохранительные органы. Когда стали искать Бронникова и фирму, от имени которой он действовал, то такой фирмы не оказалось.</a:t>
            </a:r>
          </a:p>
          <a:p>
            <a:pPr>
              <a:defRPr/>
            </a:pP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2306" name="Rectangle 1"/>
          <p:cNvSpPr>
            <a:spLocks noChangeArrowheads="1"/>
          </p:cNvSpPr>
          <p:nvPr/>
        </p:nvSpPr>
        <p:spPr bwMode="auto">
          <a:xfrm>
            <a:off x="0" y="333375"/>
            <a:ext cx="8892480" cy="5447645"/>
          </a:xfrm>
          <a:prstGeom prst="rect">
            <a:avLst/>
          </a:prstGeom>
          <a:noFill/>
          <a:ln w="9525">
            <a:noFill/>
            <a:miter lim="800000"/>
            <a:headEnd/>
            <a:tailEnd/>
          </a:ln>
        </p:spPr>
        <p:txBody>
          <a:bodyPr wrap="square">
            <a:spAutoFit/>
          </a:bodyPr>
          <a:lstStyle/>
          <a:p>
            <a:pPr hangingPunct="0"/>
            <a:r>
              <a:rPr lang="ru-RU" sz="1200" b="1" dirty="0" smtClean="0"/>
              <a:t>Занятие 3.</a:t>
            </a:r>
            <a:endParaRPr lang="ru-RU" sz="1200" dirty="0" smtClean="0"/>
          </a:p>
          <a:p>
            <a:pPr lvl="0" hangingPunct="0"/>
            <a:r>
              <a:rPr lang="ru-RU" sz="1200" dirty="0" smtClean="0"/>
              <a:t>Насильственный грабеж (п. «г» ч. 2 ст. 161 УК РФ).</a:t>
            </a:r>
          </a:p>
          <a:p>
            <a:pPr lvl="0" hangingPunct="0"/>
            <a:r>
              <a:rPr lang="ru-RU" sz="1200" dirty="0" smtClean="0"/>
              <a:t>Разбой (ст. 162 УК РФ). Отграничение от насильственного грабежа.</a:t>
            </a:r>
          </a:p>
          <a:p>
            <a:pPr lvl="0" hangingPunct="0"/>
            <a:r>
              <a:rPr lang="ru-RU" sz="1200" dirty="0" smtClean="0"/>
              <a:t>Хищение предметов, имеющих особую ценность (ст. 164 УК РФ).</a:t>
            </a:r>
          </a:p>
          <a:p>
            <a:r>
              <a:rPr lang="ru-RU" sz="1200" dirty="0" smtClean="0"/>
              <a:t> </a:t>
            </a:r>
          </a:p>
          <a:p>
            <a:r>
              <a:rPr lang="ru-RU" sz="1200" b="1" dirty="0" smtClean="0"/>
              <a:t>Задачи:</a:t>
            </a:r>
            <a:endParaRPr lang="ru-RU" sz="1200" dirty="0" smtClean="0"/>
          </a:p>
          <a:p>
            <a:pPr lvl="0" hangingPunct="0"/>
            <a:r>
              <a:rPr lang="ru-RU" sz="1200" dirty="0" smtClean="0"/>
              <a:t>1.Гасников и </a:t>
            </a:r>
            <a:r>
              <a:rPr lang="ru-RU" sz="1200" dirty="0" err="1" smtClean="0"/>
              <a:t>Слюдинский</a:t>
            </a:r>
            <a:r>
              <a:rPr lang="ru-RU" sz="1200" dirty="0" smtClean="0"/>
              <a:t> сели в автомобиль и попросили водителя </a:t>
            </a:r>
            <a:r>
              <a:rPr lang="ru-RU" sz="1200" dirty="0" err="1" smtClean="0"/>
              <a:t>Заречнева</a:t>
            </a:r>
            <a:r>
              <a:rPr lang="ru-RU" sz="1200" dirty="0" smtClean="0"/>
              <a:t> довезти их до кинотеатра. В пути </a:t>
            </a:r>
            <a:r>
              <a:rPr lang="ru-RU" sz="1200" dirty="0" err="1" smtClean="0"/>
              <a:t>Слюдинский</a:t>
            </a:r>
            <a:r>
              <a:rPr lang="ru-RU" sz="1200" dirty="0" smtClean="0"/>
              <a:t> использовал в отношении </a:t>
            </a:r>
            <a:r>
              <a:rPr lang="ru-RU" sz="1200" dirty="0" err="1" smtClean="0"/>
              <a:t>Заречнева</a:t>
            </a:r>
            <a:r>
              <a:rPr lang="ru-RU" sz="1200" dirty="0" smtClean="0"/>
              <a:t> газовый баллончик, а </a:t>
            </a:r>
            <a:r>
              <a:rPr lang="ru-RU" sz="1200" dirty="0" err="1" smtClean="0"/>
              <a:t>Гасников</a:t>
            </a:r>
            <a:r>
              <a:rPr lang="ru-RU" sz="1200" dirty="0" smtClean="0"/>
              <a:t> пытался схватить </a:t>
            </a:r>
            <a:r>
              <a:rPr lang="ru-RU" sz="1200" dirty="0" err="1" smtClean="0"/>
              <a:t>Заречнева</a:t>
            </a:r>
            <a:r>
              <a:rPr lang="ru-RU" sz="1200" dirty="0" smtClean="0"/>
              <a:t> за одежду, но тот смог остановить машину, вырвался и убежал. </a:t>
            </a:r>
            <a:r>
              <a:rPr lang="ru-RU" sz="1200" dirty="0" err="1" smtClean="0"/>
              <a:t>Гасников</a:t>
            </a:r>
            <a:r>
              <a:rPr lang="ru-RU" sz="1200" dirty="0" smtClean="0"/>
              <a:t> и </a:t>
            </a:r>
            <a:r>
              <a:rPr lang="ru-RU" sz="1200" dirty="0" err="1" smtClean="0"/>
              <a:t>Слюдинский</a:t>
            </a:r>
            <a:r>
              <a:rPr lang="ru-RU" sz="1200" dirty="0" smtClean="0"/>
              <a:t> завладели автомобилем, однако были задержаны.</a:t>
            </a:r>
          </a:p>
          <a:p>
            <a:pPr lvl="0" hangingPunct="0"/>
            <a:r>
              <a:rPr lang="ru-RU" sz="1200" dirty="0" smtClean="0"/>
              <a:t>2.Жабина, являясь заведующей кафе, систематически совершала хищения денег из кассы кафе. Так, в период с 01.07.2010 по 30.09.2010 она взяла: 1) денежные средства в сумме 41455,75 рублей, вырученные от реализации товаров; 2) 43000 рублей, полученные от реализации продуктов питания; 3) продукты питания и деньги на общую сумму 16120 рублей. </a:t>
            </a:r>
          </a:p>
          <a:p>
            <a:pPr lvl="0" hangingPunct="0"/>
            <a:r>
              <a:rPr lang="ru-RU" sz="1200" dirty="0" smtClean="0"/>
              <a:t>3.Миронов и Журавлев с целью завладения имуществом Дадонова под видом осмотра продающейся видеоаппаратуры вошли в квартиру последнего. Миронов сбил хозяина квартиры с ног и нанес множество ударов, от чего у того оказалась вывихнута рука и сломан указательный палец. Затем они связали его электрошнуром и забрали находившиеся в доме деньги и семейные реликвии на сумму 10 тыс. рублей.</a:t>
            </a:r>
          </a:p>
          <a:p>
            <a:pPr lvl="0" hangingPunct="0"/>
            <a:r>
              <a:rPr lang="ru-RU" sz="1200" dirty="0" smtClean="0"/>
              <a:t>4.Ипатов украл газовый пистолет и, имея его при себе, похитил из дома </a:t>
            </a:r>
            <a:r>
              <a:rPr lang="ru-RU" sz="1200" dirty="0" err="1" smtClean="0"/>
              <a:t>Германенко</a:t>
            </a:r>
            <a:r>
              <a:rPr lang="ru-RU" sz="1200" dirty="0" smtClean="0"/>
              <a:t> иконы, которые хотел продать иностранцам, но был задержан. В экспертном заключении было отмечено, что иконы имеют историко-культурную и художественную ценность.</a:t>
            </a:r>
          </a:p>
          <a:p>
            <a:pPr lvl="0" hangingPunct="0"/>
            <a:r>
              <a:rPr lang="ru-RU" sz="1200" dirty="0" smtClean="0"/>
              <a:t>5.Рано утром Жаворонков и Савельев постучали в окошечко киоска, где продавец подсчитывала выручку, и попросили продать сигареты. Когда она отвернулась достать сигареты, в окно был просунут предмет, похожий на обрез с двумя стволами. Жаворонков сказал: «Отдавай выручку, а то пальнет». Продавец нажала на кнопку сигнализации, а потом передала коробку с тремя тысячами рублей. Затем Жаворонков потребовал шампанского, но в это время подъехала милиция. Впоследствии выяснилось, что предмет, которым угрожали продавцу, был макетом. Изменится ли квалификация, если это действительно был обрез, но неисправный и не пригодный для производства выстрелов, о чем виновные знали?</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0"/>
            <a:ext cx="8892480" cy="5909310"/>
          </a:xfrm>
          <a:prstGeom prst="rect">
            <a:avLst/>
          </a:prstGeom>
        </p:spPr>
        <p:txBody>
          <a:bodyPr wrap="square">
            <a:spAutoFit/>
          </a:bodyPr>
          <a:lstStyle/>
          <a:p>
            <a:pPr>
              <a:defRPr/>
            </a:pPr>
            <a:r>
              <a:rPr lang="ru-RU" sz="1050" b="1" dirty="0" smtClean="0"/>
              <a:t>ТЕМА 9. КОРЫСТНЫЕ ПРЕСТУПЛЕНИЯ ПРОТИВ СОБСТВЕННОСТИ БЕЗ ПРИЗНАКОВ ХИЩЕНИЯ. ИНЫЕ ПРЕСТУПЛЕНИЯ ПРОТИВ СОБСТВЕННОСТИ </a:t>
            </a:r>
            <a:endParaRPr lang="ru-RU" sz="1050" dirty="0" smtClean="0"/>
          </a:p>
          <a:p>
            <a:pPr hangingPunct="0"/>
            <a:r>
              <a:rPr lang="ru-RU" sz="1050" b="1" dirty="0" smtClean="0"/>
              <a:t> </a:t>
            </a:r>
            <a:endParaRPr lang="ru-RU" sz="1050" dirty="0" smtClean="0"/>
          </a:p>
          <a:p>
            <a:pPr hangingPunct="0"/>
            <a:r>
              <a:rPr lang="ru-RU" sz="1050" b="1" dirty="0" smtClean="0"/>
              <a:t>Занятие 1.</a:t>
            </a:r>
            <a:endParaRPr lang="ru-RU" sz="1050" dirty="0" smtClean="0"/>
          </a:p>
          <a:p>
            <a:pPr lvl="0" hangingPunct="0"/>
            <a:r>
              <a:rPr lang="ru-RU" sz="1050" dirty="0" smtClean="0"/>
              <a:t>Вымогательство (ст. 163 УК РФ). Отличие от грабежа (ст. 161 УК РФ) и разбоя (ст. 162 УК РФ), принуждения к совершению сделки или отказу от ее совершения (ст. 179 УК РФ).</a:t>
            </a:r>
          </a:p>
          <a:p>
            <a:pPr lvl="0" hangingPunct="0"/>
            <a:r>
              <a:rPr lang="ru-RU" sz="1050" dirty="0" smtClean="0"/>
              <a:t>Причинение имущественного ущерба путем обмана или злоупотребления доверием (ст. 165 УК РФ). Отграничение от мошенничества (ст. 159 УК РФ).</a:t>
            </a:r>
          </a:p>
          <a:p>
            <a:r>
              <a:rPr lang="ru-RU" sz="1050" b="1" dirty="0" smtClean="0"/>
              <a:t>Задачи:</a:t>
            </a:r>
            <a:endParaRPr lang="ru-RU" sz="1050" dirty="0" smtClean="0"/>
          </a:p>
          <a:p>
            <a:pPr lvl="0" hangingPunct="0"/>
            <a:r>
              <a:rPr lang="ru-RU" sz="1050" dirty="0" smtClean="0"/>
              <a:t>1.Александров застраховал домашнее имущество на сумму 1 </a:t>
            </a:r>
            <a:r>
              <a:rPr lang="ru-RU" sz="1050" dirty="0" err="1" smtClean="0"/>
              <a:t>млн</a:t>
            </a:r>
            <a:r>
              <a:rPr lang="ru-RU" sz="1050" dirty="0" smtClean="0"/>
              <a:t> рублей, в несколько раз превысив его действительную стоимость. С целью получения страховой суммы он инсценировал возгорание вещей от включения утюга, а на самом деле поджег часть вещей, а наиболее ценные вывез. Через некоторое время он сообщил о пожаре. В результате пожара сгорела его квартира и квартира соседей.</a:t>
            </a:r>
          </a:p>
          <a:p>
            <a:pPr lvl="0" hangingPunct="0"/>
            <a:r>
              <a:rPr lang="ru-RU" sz="1050" dirty="0" smtClean="0"/>
              <a:t>2.Даниленко, узнав, что </a:t>
            </a:r>
            <a:r>
              <a:rPr lang="ru-RU" sz="1050" dirty="0" err="1" smtClean="0"/>
              <a:t>Таштагалов</a:t>
            </a:r>
            <a:r>
              <a:rPr lang="ru-RU" sz="1050" dirty="0" smtClean="0"/>
              <a:t> не отдает долг его сестре </a:t>
            </a:r>
            <a:r>
              <a:rPr lang="ru-RU" sz="1050" dirty="0" err="1" smtClean="0"/>
              <a:t>Кромушкиной</a:t>
            </a:r>
            <a:r>
              <a:rPr lang="ru-RU" sz="1050" dirty="0" smtClean="0"/>
              <a:t>, встретил его на улице и, угрожая ножом, заставил его пойти к своему знакомому, взять в долг деньги и отдать </a:t>
            </a:r>
            <a:r>
              <a:rPr lang="ru-RU" sz="1050" dirty="0" err="1" smtClean="0"/>
              <a:t>Кромушкиной</a:t>
            </a:r>
            <a:r>
              <a:rPr lang="ru-RU" sz="1050" dirty="0" smtClean="0"/>
              <a:t>.</a:t>
            </a:r>
          </a:p>
          <a:p>
            <a:pPr lvl="0" hangingPunct="0"/>
            <a:r>
              <a:rPr lang="ru-RU" sz="1050" dirty="0" smtClean="0"/>
              <a:t>3.Закиров передал через неустановленное лицо директору мясокомбината </a:t>
            </a:r>
            <a:r>
              <a:rPr lang="ru-RU" sz="1050" dirty="0" err="1" smtClean="0"/>
              <a:t>Гаврюшкину</a:t>
            </a:r>
            <a:r>
              <a:rPr lang="ru-RU" sz="1050" dirty="0" smtClean="0"/>
              <a:t> письмо, в котором указал, что </a:t>
            </a:r>
            <a:r>
              <a:rPr lang="ru-RU" sz="1050" dirty="0" err="1" smtClean="0"/>
              <a:t>Гаврюшкину</a:t>
            </a:r>
            <a:r>
              <a:rPr lang="ru-RU" sz="1050" dirty="0" smtClean="0"/>
              <a:t> следует приготовить 25 тыс. рублей, завернуть их в газету, положить в целлофановый пакет и оставить утром за своим гаражом в кювете. В том же письме </a:t>
            </a:r>
            <a:r>
              <a:rPr lang="ru-RU" sz="1050" dirty="0" err="1" smtClean="0"/>
              <a:t>Гаврюшкину</a:t>
            </a:r>
            <a:r>
              <a:rPr lang="ru-RU" sz="1050" dirty="0" smtClean="0"/>
              <a:t> было обещано, что за попытку уклониться он будет «пущен в расход». </a:t>
            </a:r>
            <a:r>
              <a:rPr lang="ru-RU" sz="1050" dirty="0" err="1" smtClean="0"/>
              <a:t>Гаврюшкин</a:t>
            </a:r>
            <a:r>
              <a:rPr lang="ru-RU" sz="1050" dirty="0" smtClean="0"/>
              <a:t> обратился в полицию и после этого положил в установленное место пакет с деньгами. Как только он это сделал, туда пошел находившийся в дружеских отношениях с </a:t>
            </a:r>
            <a:r>
              <a:rPr lang="ru-RU" sz="1050" dirty="0" err="1" smtClean="0"/>
              <a:t>Закировым</a:t>
            </a:r>
            <a:r>
              <a:rPr lang="ru-RU" sz="1050" dirty="0" smtClean="0"/>
              <a:t> Дудников, но, заподозрив опасность разоблачения, пакет не взял, а ушел к лесополосе и встретился там с </a:t>
            </a:r>
            <a:r>
              <a:rPr lang="ru-RU" sz="1050" dirty="0" err="1" smtClean="0"/>
              <a:t>Закировым</a:t>
            </a:r>
            <a:r>
              <a:rPr lang="ru-RU" sz="1050" dirty="0" smtClean="0"/>
              <a:t>. Последний проводил его до дома, где они расстались. На следующий день </a:t>
            </a:r>
            <a:r>
              <a:rPr lang="ru-RU" sz="1050" dirty="0" err="1" smtClean="0"/>
              <a:t>Закиров</a:t>
            </a:r>
            <a:r>
              <a:rPr lang="ru-RU" sz="1050" dirty="0" smtClean="0"/>
              <a:t> бросил в почтовый ящик </a:t>
            </a:r>
            <a:r>
              <a:rPr lang="ru-RU" sz="1050" dirty="0" err="1" smtClean="0"/>
              <a:t>Гаврюшкина</a:t>
            </a:r>
            <a:r>
              <a:rPr lang="ru-RU" sz="1050" dirty="0" smtClean="0"/>
              <a:t> записку с угрозами и требованием подготовить 25 тыс. рублей и держать их дома, но за ними не пришел.</a:t>
            </a:r>
          </a:p>
          <a:p>
            <a:pPr lvl="0" hangingPunct="0"/>
            <a:r>
              <a:rPr lang="ru-RU" sz="1050" dirty="0" smtClean="0"/>
              <a:t>4.Тщательно разработав план и вооружившись, </a:t>
            </a:r>
            <a:r>
              <a:rPr lang="ru-RU" sz="1050" dirty="0" err="1" smtClean="0"/>
              <a:t>Харузин</a:t>
            </a:r>
            <a:r>
              <a:rPr lang="ru-RU" sz="1050" dirty="0" smtClean="0"/>
              <a:t>, </a:t>
            </a:r>
            <a:r>
              <a:rPr lang="ru-RU" sz="1050" dirty="0" err="1" smtClean="0"/>
              <a:t>Иканов</a:t>
            </a:r>
            <a:r>
              <a:rPr lang="ru-RU" sz="1050" dirty="0" smtClean="0"/>
              <a:t> и </a:t>
            </a:r>
            <a:r>
              <a:rPr lang="ru-RU" sz="1050" dirty="0" err="1" smtClean="0"/>
              <a:t>Стебликов</a:t>
            </a:r>
            <a:r>
              <a:rPr lang="ru-RU" sz="1050" dirty="0" smtClean="0"/>
              <a:t> приходили к руководителям торговых фирм и вежливо предлагали им свои услуги по охране организаций («крышу»), за что им ежемесячно должны платить дань в размере 10 тысяч рублей. Два руководителя уплатили названную сумму добровольно. Еще в двух случаях переговоры не закончили успехом, в связи с чем одному из руководителей угрожали оружием, а другого увезли и закрыли на сутки в гараже.</a:t>
            </a:r>
          </a:p>
          <a:p>
            <a:pPr lvl="0" hangingPunct="0"/>
            <a:r>
              <a:rPr lang="ru-RU" sz="1050" dirty="0" smtClean="0"/>
              <a:t>5.С., В. и П. совершали преступления по одной и той же схеме. Двигаясь на своем транспортном средстве, они останавливались около большегрузных машин, стоящих около ворот контрольно-пропускных пунктов предприятий города. С., В., П. заявляли  о своей принадлежности к одной из известных преступных группировок и требовали у водителей деньги за безопасный проезд по автомобильным трассам области. При этом угрожали, что в случае отказа выполнить их требования, они разобьют стекла автомобиля, повредят шины, а шоферу причинят телесные повреждения. Водители автомашин, осознавая численное и физическое превосходство преступников, реально воспринимая высказанные в их адрес угрозы, вынужденно подчинялись незаконным требованиям и передавали осужденным денежные средства.</a:t>
            </a:r>
          </a:p>
          <a:p>
            <a:r>
              <a:rPr lang="ru-RU" sz="1050" dirty="0" smtClean="0"/>
              <a:t>По одному из эпизодов  потерпевший Б. отказался выполнить требования С., В. и П. Тогда они нанесли потерпевшему ряд ударов по животу, причинивших ему физическую боль. После избиения Б. передал им деньги.</a:t>
            </a:r>
          </a:p>
          <a:p>
            <a:pPr>
              <a:defRPr/>
            </a:pP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4354" name="Rectangle 1"/>
          <p:cNvSpPr>
            <a:spLocks noChangeArrowheads="1"/>
          </p:cNvSpPr>
          <p:nvPr/>
        </p:nvSpPr>
        <p:spPr bwMode="auto">
          <a:xfrm>
            <a:off x="0" y="0"/>
            <a:ext cx="9144000" cy="6709529"/>
          </a:xfrm>
          <a:prstGeom prst="rect">
            <a:avLst/>
          </a:prstGeom>
          <a:noFill/>
          <a:ln w="9525">
            <a:noFill/>
            <a:miter lim="800000"/>
            <a:headEnd/>
            <a:tailEnd/>
          </a:ln>
        </p:spPr>
        <p:txBody>
          <a:bodyPr wrap="square">
            <a:spAutoFit/>
          </a:bodyPr>
          <a:lstStyle/>
          <a:p>
            <a:r>
              <a:rPr lang="ru-RU" sz="1000" b="1" dirty="0" smtClean="0"/>
              <a:t>Занятие 2.</a:t>
            </a:r>
            <a:endParaRPr lang="ru-RU" sz="1000" dirty="0" smtClean="0"/>
          </a:p>
          <a:p>
            <a:pPr lvl="0" hangingPunct="0"/>
            <a:r>
              <a:rPr lang="ru-RU" sz="1000" dirty="0" smtClean="0"/>
              <a:t>Неправомерное завладение автомобилем или иным транспортным средством без цели хищения (ст. 166 УК РФ). Отграничение от хищений.</a:t>
            </a:r>
          </a:p>
          <a:p>
            <a:pPr lvl="0" hangingPunct="0"/>
            <a:r>
              <a:rPr lang="ru-RU" sz="1000" dirty="0" smtClean="0"/>
              <a:t>Умышленное уничтожение или повреждение имущества (ст. 167 УК РФ). Соотношение с уничтожением или повреждением лесных насаждений (ст. 261 УК РФ).</a:t>
            </a:r>
          </a:p>
          <a:p>
            <a:pPr lvl="0" hangingPunct="0"/>
            <a:r>
              <a:rPr lang="ru-RU" sz="1000" dirty="0" smtClean="0"/>
              <a:t>Уничтожение или повреждение имущества по неосторожности (ст. 168 УК РФ). Соотношение с уничтожением или повреждением лесных насаждений (ст. 261 УК РФ).</a:t>
            </a:r>
          </a:p>
          <a:p>
            <a:r>
              <a:rPr lang="ru-RU" sz="1000" b="1" dirty="0" smtClean="0"/>
              <a:t>Задачи:</a:t>
            </a:r>
            <a:endParaRPr lang="ru-RU" sz="1000" dirty="0" smtClean="0"/>
          </a:p>
          <a:p>
            <a:pPr lvl="0" hangingPunct="0"/>
            <a:r>
              <a:rPr lang="ru-RU" sz="1000" dirty="0" smtClean="0"/>
              <a:t>1.Канарейкин около 22 часов в состоянии алкогольного опьянения поджег входную дверь в квартире </a:t>
            </a:r>
            <a:r>
              <a:rPr lang="ru-RU" sz="1000" dirty="0" err="1" smtClean="0"/>
              <a:t>Самульцева</a:t>
            </a:r>
            <a:r>
              <a:rPr lang="ru-RU" sz="1000" dirty="0" smtClean="0"/>
              <a:t>. Поскольку находившиеся дома жильцы потушили пожар, сгорела только часть обшивки.</a:t>
            </a:r>
          </a:p>
          <a:p>
            <a:pPr lvl="0" hangingPunct="0"/>
            <a:r>
              <a:rPr lang="ru-RU" sz="1000" dirty="0" smtClean="0"/>
              <a:t>2.Р. рассказала своему сожителю, что её бывший муж Н., чтобы попасть в  её квартиру сломал входную дверь, так как она его не захотела впустить,  ударил 3 раза кулаком по лицу. Сожитель, будучи в состоянии алкогольного опьянения, пришёл в дом Н. будто бы распить бутылку водки, ударил Н. бутылкой по голове, ногой по лицу, в результате чего Н. пришлось лечиться 2 недели. После избиения Н. Р. забрал телевизор и зимнюю норковую шапку Н., якобы в счёт стоимости ремонта двери. </a:t>
            </a:r>
          </a:p>
          <a:p>
            <a:pPr lvl="0" hangingPunct="0"/>
            <a:r>
              <a:rPr lang="ru-RU" sz="1000" dirty="0" smtClean="0"/>
              <a:t>3.15-ти летний Ш. увидел около магазина припаркованный скутер, рядом с которым не было хозяина, и решил завладеть им. В течение дня Ш. катался на  скутере по улицам города. А вечером с целью сокрытия следов преступления недалеко за городом, в овраге, поджег его. Скутер был полностью уничтожен огнем. Преступлением потерпевшему причинен ущерб в размере стоимости  скутера – 16 312 руб.</a:t>
            </a:r>
          </a:p>
          <a:p>
            <a:endParaRPr lang="ru-RU" sz="1000" dirty="0" smtClean="0"/>
          </a:p>
          <a:p>
            <a:r>
              <a:rPr lang="ru-RU" sz="1000" b="1" dirty="0" smtClean="0"/>
              <a:t>ТЕМА 10. ПРЕСТУПЛЕНИЯ В СФЕРЕ ЭКОНОМИЧЕСКОЙ ДЕЯТЕЛЬНОСТИ </a:t>
            </a:r>
            <a:endParaRPr lang="ru-RU" sz="1000" dirty="0" smtClean="0"/>
          </a:p>
          <a:p>
            <a:r>
              <a:rPr lang="ru-RU" sz="1000" b="1" dirty="0" smtClean="0"/>
              <a:t>Занятие 1.</a:t>
            </a:r>
            <a:endParaRPr lang="ru-RU" sz="1000" dirty="0" smtClean="0"/>
          </a:p>
          <a:p>
            <a:pPr lvl="0" hangingPunct="0"/>
            <a:r>
              <a:rPr lang="ru-RU" sz="1000" dirty="0" smtClean="0"/>
              <a:t>Общая характеристика и виды преступлений в сфере экономической деятельности. </a:t>
            </a:r>
          </a:p>
          <a:p>
            <a:pPr lvl="0" hangingPunct="0"/>
            <a:r>
              <a:rPr lang="ru-RU" sz="1000" dirty="0" smtClean="0"/>
              <a:t>Воспрепятствование законной предпринимательской или иной деятельности (ст. 169 УК РФ). Примечание к ст. 169 УК РФ.</a:t>
            </a:r>
          </a:p>
          <a:p>
            <a:pPr lvl="0" hangingPunct="0"/>
            <a:r>
              <a:rPr lang="ru-RU" sz="1000" dirty="0" smtClean="0"/>
              <a:t>Незаконное предпринимательство (ст. 171 УК РФ) и незаконная банковская деятельность (ст. 172 УК РФ). Незаконные организация и проведение азартных игр (ст. 171² УК РФ).</a:t>
            </a:r>
          </a:p>
          <a:p>
            <a:pPr lvl="0" hangingPunct="0"/>
            <a:r>
              <a:rPr lang="ru-RU" sz="1000" dirty="0" smtClean="0"/>
              <a:t>Легализация (отмывание) денежных средств или иного имущества, приобретенных другими лицами преступным путем (ст. 174 УК РФ), отличие от легализации (отмывания) денежных средств или иного имущества, приобретенных лицом в результате совершения им преступления (ст. 174</a:t>
            </a:r>
            <a:r>
              <a:rPr lang="ru-RU" sz="1000" baseline="30000" dirty="0" smtClean="0"/>
              <a:t>1</a:t>
            </a:r>
            <a:r>
              <a:rPr lang="ru-RU" sz="1000" dirty="0" smtClean="0"/>
              <a:t> УК РФ). Соотношение с приобретением или сбытом имущества, заведомо добытого преступным путем (ст. 175 УК РФ).</a:t>
            </a:r>
          </a:p>
          <a:p>
            <a:r>
              <a:rPr lang="ru-RU" sz="1000" b="1" dirty="0" smtClean="0"/>
              <a:t>Задачи:</a:t>
            </a:r>
            <a:endParaRPr lang="ru-RU" sz="1000" dirty="0" smtClean="0"/>
          </a:p>
          <a:p>
            <a:pPr lvl="0" hangingPunct="0"/>
            <a:r>
              <a:rPr lang="ru-RU" sz="1000" dirty="0" smtClean="0"/>
              <a:t>1. Курбанов и Валиев, закупив в Казахстане 500 ковров по цене 1000 рублей, привезли их в г. Барнаул, где в период с 11 по 21 февраля 2012 г. реализовали гражданам 400 ковров по цене 4000 рублей, после чего были задержаны сотрудниками полиции за осуществление торговли без регистрации.</a:t>
            </a:r>
          </a:p>
          <a:p>
            <a:pPr lvl="0" hangingPunct="0"/>
            <a:r>
              <a:rPr lang="ru-RU" sz="1000" dirty="0" smtClean="0"/>
              <a:t>2.Члены организованной преступной группы К., Ф. и П. от незаконной продажи оружия получили 10 </a:t>
            </a:r>
            <a:r>
              <a:rPr lang="ru-RU" sz="1000" dirty="0" err="1" smtClean="0"/>
              <a:t>млн</a:t>
            </a:r>
            <a:r>
              <a:rPr lang="ru-RU" sz="1000" dirty="0" smtClean="0"/>
              <a:t> 750 тыс. рублей. По предварительной договоренности эти деньги были отданы директору казино </a:t>
            </a:r>
            <a:r>
              <a:rPr lang="ru-RU" sz="1000" dirty="0" err="1" smtClean="0"/>
              <a:t>Крыловскому</a:t>
            </a:r>
            <a:r>
              <a:rPr lang="ru-RU" sz="1000" dirty="0" smtClean="0"/>
              <a:t>. Он организовал несколько выигрышей для К. на общую сумму 10 </a:t>
            </a:r>
            <a:r>
              <a:rPr lang="ru-RU" sz="1000" dirty="0" err="1" smtClean="0"/>
              <a:t>млн</a:t>
            </a:r>
            <a:r>
              <a:rPr lang="ru-RU" sz="1000" dirty="0" smtClean="0"/>
              <a:t> 750 тыс. рублей. За оказанные услуги </a:t>
            </a:r>
            <a:r>
              <a:rPr lang="ru-RU" sz="1000" dirty="0" err="1" smtClean="0"/>
              <a:t>Крыловский</a:t>
            </a:r>
            <a:r>
              <a:rPr lang="ru-RU" sz="1000" dirty="0" smtClean="0"/>
              <a:t> получил 1 </a:t>
            </a:r>
            <a:r>
              <a:rPr lang="ru-RU" sz="1000" dirty="0" err="1" smtClean="0"/>
              <a:t>млн</a:t>
            </a:r>
            <a:r>
              <a:rPr lang="ru-RU" sz="1000" dirty="0" smtClean="0"/>
              <a:t> 75 тыс. рублей.</a:t>
            </a:r>
          </a:p>
          <a:p>
            <a:pPr lvl="0" hangingPunct="0"/>
            <a:r>
              <a:rPr lang="ru-RU" sz="1000" dirty="0" smtClean="0"/>
              <a:t>3.Половников встретил на улице неустановленных следствием лиц, которые предложили ему по низкой цене (за 5000 рублей) купить LED телевизор </a:t>
            </a:r>
            <a:r>
              <a:rPr lang="ru-RU" sz="1000" dirty="0" err="1" smtClean="0"/>
              <a:t>Samsung</a:t>
            </a:r>
            <a:r>
              <a:rPr lang="ru-RU" sz="1000" dirty="0" smtClean="0"/>
              <a:t>. По поведению продавцов и отсутствию документов на телевизор Половников догадался, что телевизор похищен, однако приобрел его.</a:t>
            </a:r>
          </a:p>
          <a:p>
            <a:pPr lvl="0" hangingPunct="0"/>
            <a:r>
              <a:rPr lang="ru-RU" sz="1000" dirty="0" smtClean="0"/>
              <a:t>4.Каморин и </a:t>
            </a:r>
            <a:r>
              <a:rPr lang="ru-RU" sz="1000" dirty="0" err="1" smtClean="0"/>
              <a:t>Боннер</a:t>
            </a:r>
            <a:r>
              <a:rPr lang="ru-RU" sz="1000" dirty="0" smtClean="0"/>
              <a:t> после торговли, обнаружили в выручке 10 поддельных купюр достоинством в 1 тыс. рублей. Чтобы освободится от них без потерь, они решили на них купить сотовый телефон, отправив за покупкой семнадцатилетнего сына </a:t>
            </a:r>
            <a:r>
              <a:rPr lang="ru-RU" sz="1000" dirty="0" err="1" smtClean="0"/>
              <a:t>Каморина</a:t>
            </a:r>
            <a:r>
              <a:rPr lang="ru-RU" sz="1000" dirty="0" smtClean="0"/>
              <a:t>. Продавец обнаружила подделку.</a:t>
            </a:r>
          </a:p>
          <a:p>
            <a:pPr lvl="0" hangingPunct="0"/>
            <a:r>
              <a:rPr lang="ru-RU" sz="1000" dirty="0" smtClean="0"/>
              <a:t>5.Пеньков построил под своим гаражом проветриваемое и освещаемое помещение, в котором установил две швейные машины. Работниц нанимал своеобразным путем: приглашал домой поужинать, поил, подсыпав снотворного, спускал в подземелье, а затем заставлял шить вещи, которые потом сбывал. За попытку вырваться жестоко избивал. Так подпольная мастерская просуществовала два года, шили товар две женщины. Всего изготовлено было товара на 60 млн. рублей.</a:t>
            </a:r>
          </a:p>
          <a:p>
            <a:pPr lvl="0" hangingPunct="0"/>
            <a:endParaRPr lang="ru-RU" sz="1000" dirty="0" smtClean="0"/>
          </a:p>
          <a:p>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0"/>
            <a:ext cx="9144000" cy="6182336"/>
          </a:xfrm>
          <a:prstGeom prst="rect">
            <a:avLst/>
          </a:prstGeom>
        </p:spPr>
        <p:txBody>
          <a:bodyPr wrap="square">
            <a:spAutoFit/>
          </a:bodyPr>
          <a:lstStyle/>
          <a:p>
            <a:pPr>
              <a:defRPr/>
            </a:pPr>
            <a:r>
              <a:rPr lang="ru-RU" sz="1200" b="1" dirty="0" smtClean="0"/>
              <a:t>Занятие 2.</a:t>
            </a:r>
            <a:endParaRPr lang="ru-RU" sz="1200" dirty="0" smtClean="0"/>
          </a:p>
          <a:p>
            <a:pPr lvl="0" hangingPunct="0"/>
            <a:r>
              <a:rPr lang="ru-RU" sz="1200" dirty="0" smtClean="0"/>
              <a:t>Изготовление, хранение, перевозка или сбыт поддельных денег или ценных бумаг (ст. 186 УК РФ). Соотношение с изготовлением или сбытом поддельных кредитных либо расчетных карт и иных платежных документов (ст. 187 УК РФ).</a:t>
            </a:r>
          </a:p>
          <a:p>
            <a:pPr lvl="0" hangingPunct="0"/>
            <a:r>
              <a:rPr lang="ru-RU" sz="1200" dirty="0" smtClean="0"/>
              <a:t>Уклонение от уплаты таможенных платежей, взимаемых с организации или физического лица (ст. 194 УК РФ).</a:t>
            </a:r>
          </a:p>
          <a:p>
            <a:pPr lvl="0" hangingPunct="0"/>
            <a:r>
              <a:rPr lang="ru-RU" sz="1200" dirty="0" smtClean="0"/>
              <a:t>Уклонение от уплаты налогов и (или) сборов с физического лица (ст. 198 УК РФ). Уклонение от уплаты налогов и (или) сборов с организации (ст. 199 УК РФ).</a:t>
            </a:r>
          </a:p>
          <a:p>
            <a:pPr hangingPunct="0"/>
            <a:r>
              <a:rPr lang="ru-RU" sz="1200" b="1" dirty="0" smtClean="0"/>
              <a:t>Задачи:</a:t>
            </a:r>
            <a:endParaRPr lang="ru-RU" sz="1200" dirty="0" smtClean="0"/>
          </a:p>
          <a:p>
            <a:pPr lvl="0" hangingPunct="0"/>
            <a:r>
              <a:rPr lang="ru-RU" sz="1200" dirty="0" smtClean="0"/>
              <a:t>1.Т. решил изготавливать и сбывать купюры Центрального Банка России. Для этого он оборудовал в своем гараже </a:t>
            </a:r>
            <a:r>
              <a:rPr lang="ru-RU" sz="1200" dirty="0" err="1" smtClean="0"/>
              <a:t>минитипографию</a:t>
            </a:r>
            <a:r>
              <a:rPr lang="ru-RU" sz="1200" dirty="0" smtClean="0"/>
              <a:t>. В клише, используемое для печати, Т. намеренно внес дефект: на оборотной стороне банкноты мелким шрифтом печаталась надпись «сувенир». Купюры отличались достаточно высоким качеством подделки, но надпись «сувенир» могла быть обнаружена при внимательном рассмотрении купюры.</a:t>
            </a:r>
          </a:p>
          <a:p>
            <a:pPr lvl="0" hangingPunct="0"/>
            <a:r>
              <a:rPr lang="ru-RU" sz="1200" dirty="0" smtClean="0"/>
              <a:t>2.Представитель объединения «Геофизика» И. договорился с президентом зарубежной фирмы Д. о поставке крупной партии новейшей техники. С целью уменьшения суммы таможенной пошлины они договорились в декларации указать вместо техники комплектующие детали. Объединением «Геофизика» на оплату пошлины было выделено 30 тыс. долларов США. Пошлина была оплачена в размере 15 тыс. долларов США. Остальные деньги И. и Д. поделили между собой.</a:t>
            </a:r>
          </a:p>
          <a:p>
            <a:pPr lvl="0" hangingPunct="0"/>
            <a:r>
              <a:rPr lang="ru-RU" sz="1200" dirty="0" smtClean="0"/>
              <a:t> </a:t>
            </a:r>
          </a:p>
          <a:p>
            <a:pPr hangingPunct="0"/>
            <a:r>
              <a:rPr lang="ru-RU" sz="1200" b="1" dirty="0" smtClean="0"/>
              <a:t>Занятие 3.</a:t>
            </a:r>
            <a:endParaRPr lang="ru-RU" sz="1200" dirty="0" smtClean="0"/>
          </a:p>
          <a:p>
            <a:pPr lvl="0" hangingPunct="0"/>
            <a:r>
              <a:rPr lang="ru-RU" sz="1200" dirty="0" smtClean="0"/>
              <a:t>Общая характеристика </a:t>
            </a:r>
            <a:r>
              <a:rPr lang="ru-RU" sz="1200" dirty="0" err="1" smtClean="0"/>
              <a:t>антирейдерских</a:t>
            </a:r>
            <a:r>
              <a:rPr lang="ru-RU" sz="1200" dirty="0" smtClean="0"/>
              <a:t> составов преступлений (ст. 170¹, 185², 185</a:t>
            </a:r>
            <a:r>
              <a:rPr lang="ru-RU" sz="1200" baseline="30000" dirty="0" smtClean="0"/>
              <a:t>4</a:t>
            </a:r>
            <a:r>
              <a:rPr lang="ru-RU" sz="1200" dirty="0" smtClean="0"/>
              <a:t>, 185</a:t>
            </a:r>
            <a:r>
              <a:rPr lang="ru-RU" sz="1200" baseline="30000" dirty="0" smtClean="0"/>
              <a:t>5</a:t>
            </a:r>
            <a:r>
              <a:rPr lang="ru-RU" sz="1200" dirty="0" smtClean="0"/>
              <a:t>, 185</a:t>
            </a:r>
            <a:r>
              <a:rPr lang="ru-RU" sz="1200" baseline="30000" dirty="0" smtClean="0"/>
              <a:t>6</a:t>
            </a:r>
            <a:r>
              <a:rPr lang="ru-RU" sz="1200" dirty="0" smtClean="0"/>
              <a:t>, 285</a:t>
            </a:r>
            <a:r>
              <a:rPr lang="ru-RU" sz="1200" baseline="30000" dirty="0" smtClean="0"/>
              <a:t>3</a:t>
            </a:r>
            <a:r>
              <a:rPr lang="ru-RU" sz="1200" dirty="0" smtClean="0"/>
              <a:t> УК РФ).</a:t>
            </a:r>
          </a:p>
          <a:p>
            <a:pPr lvl="0" hangingPunct="0"/>
            <a:r>
              <a:rPr lang="ru-RU" sz="1200" dirty="0" smtClean="0"/>
              <a:t>Фальсификация единого государственного реестра юридических лиц, реестра владельцев ценных бумаг или системы депозитарного учета (ст. 170¹ УК РФ). </a:t>
            </a:r>
          </a:p>
          <a:p>
            <a:pPr lvl="0" hangingPunct="0"/>
            <a:r>
              <a:rPr lang="ru-RU" sz="1200" dirty="0" smtClean="0"/>
              <a:t>Фальсификация решения общего собрания акционеров (участников) хозяйственного общества или решения совета директоров (наблюдательного совета) хозяйственного общества (ст. 185</a:t>
            </a:r>
            <a:r>
              <a:rPr lang="ru-RU" sz="1200" baseline="30000" dirty="0" smtClean="0"/>
              <a:t>5</a:t>
            </a:r>
            <a:r>
              <a:rPr lang="ru-RU" sz="1200" dirty="0" smtClean="0"/>
              <a:t> УК РФ).</a:t>
            </a:r>
          </a:p>
          <a:p>
            <a:pPr hangingPunct="0"/>
            <a:r>
              <a:rPr lang="ru-RU" sz="1200" b="1" dirty="0" smtClean="0"/>
              <a:t>Задачи:</a:t>
            </a:r>
            <a:endParaRPr lang="ru-RU" sz="1200" dirty="0" smtClean="0"/>
          </a:p>
          <a:p>
            <a:pPr lvl="0" hangingPunct="0"/>
            <a:r>
              <a:rPr lang="ru-RU" sz="1200" dirty="0" smtClean="0"/>
              <a:t>1.Б., обладал 50% голосов в уставном капитале ООО «Пчелка» и имел право участвовать в управлении делами общества. Он составил и подписал протокол внеочередного общего собрания участников, внеся в него недостоверные сведения о принятии решения о досрочном прекращении полномочий генерального директора М. и об избрании себя новым директором. При этом Б. в протоколе общего собрания указал, что вопросы повестки дня приняты единогласно, при наличии 100% голосов от общего числа голосов участников общества (на самом деле общее собрание проходило при наличии лишь 50% голосов). В дальнейшем Б. представил указанный протокол общего собрания, содержащий сфальсифицированные данные о результатах голосования участников общества на общем собрании в территориальное подразделение ФНС для государственной регистрации и внесения соответствующих изменений в ЕГРЮЛ. При этом он, как единоличный исполнительный орган, получал реальную возможность распорядиться имуществом хозяйственного общества.</a:t>
            </a:r>
          </a:p>
          <a:p>
            <a:pPr>
              <a:defRPr/>
            </a:pPr>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6402" name="Rectangle 1"/>
          <p:cNvSpPr>
            <a:spLocks noChangeArrowheads="1"/>
          </p:cNvSpPr>
          <p:nvPr/>
        </p:nvSpPr>
        <p:spPr bwMode="auto">
          <a:xfrm>
            <a:off x="0" y="333375"/>
            <a:ext cx="9144000" cy="5632311"/>
          </a:xfrm>
          <a:prstGeom prst="rect">
            <a:avLst/>
          </a:prstGeom>
          <a:noFill/>
          <a:ln w="9525">
            <a:noFill/>
            <a:miter lim="800000"/>
            <a:headEnd/>
            <a:tailEnd/>
          </a:ln>
        </p:spPr>
        <p:txBody>
          <a:bodyPr>
            <a:spAutoFit/>
          </a:bodyPr>
          <a:lstStyle/>
          <a:p>
            <a:r>
              <a:rPr lang="ru-RU" sz="1200" b="1" cap="all" dirty="0" smtClean="0"/>
              <a:t>ТЕМА 11. ПРЕСТУПЛЕНИЯ ПРОТИВ ИНТЕРЕСОВ СЛУЖБЫ В КОММЕРЧЕСКИХ И ИНЫХ ОРГАНИЗАЦИЯХ                                                             </a:t>
            </a:r>
            <a:endParaRPr lang="ru-RU" sz="1200" dirty="0" smtClean="0"/>
          </a:p>
          <a:p>
            <a:r>
              <a:rPr lang="ru-RU" sz="1200" b="1" dirty="0" smtClean="0"/>
              <a:t>Занятие 1.</a:t>
            </a:r>
            <a:endParaRPr lang="ru-RU" sz="1200" dirty="0" smtClean="0"/>
          </a:p>
          <a:p>
            <a:pPr lvl="0" hangingPunct="0"/>
            <a:r>
              <a:rPr lang="ru-RU" sz="1200" dirty="0" smtClean="0"/>
              <a:t>Особенности  объекта, объективной и субъективной стороны составов преступлений против интересов службы в коммерческих и иных организациях.</a:t>
            </a:r>
          </a:p>
          <a:p>
            <a:pPr lvl="0" hangingPunct="0"/>
            <a:r>
              <a:rPr lang="ru-RU" sz="1200" dirty="0" smtClean="0"/>
              <a:t>Признаки лица, выполняющего управленческие функции в коммерческой или иной организации. Примечания к ст. 201 УК РФ.</a:t>
            </a:r>
          </a:p>
          <a:p>
            <a:pPr lvl="0" hangingPunct="0"/>
            <a:r>
              <a:rPr lang="ru-RU" sz="1200" dirty="0" smtClean="0"/>
              <a:t>Злоупотребление полномочиями (ст. 201 УК РФ). </a:t>
            </a:r>
          </a:p>
          <a:p>
            <a:r>
              <a:rPr lang="ru-RU" sz="1200" b="1" dirty="0" smtClean="0"/>
              <a:t>Задачи:</a:t>
            </a:r>
            <a:endParaRPr lang="ru-RU" sz="1200" dirty="0" smtClean="0"/>
          </a:p>
          <a:p>
            <a:pPr lvl="0" hangingPunct="0"/>
            <a:r>
              <a:rPr lang="ru-RU" sz="1200" dirty="0" smtClean="0"/>
              <a:t>1.Руководитель муниципального предприятия «</a:t>
            </a:r>
            <a:r>
              <a:rPr lang="ru-RU" sz="1200" dirty="0" err="1" smtClean="0"/>
              <a:t>Мостинжстрой</a:t>
            </a:r>
            <a:r>
              <a:rPr lang="ru-RU" sz="1200" dirty="0" smtClean="0"/>
              <a:t>» </a:t>
            </a:r>
            <a:r>
              <a:rPr lang="ru-RU" sz="1200" dirty="0" err="1" smtClean="0"/>
              <a:t>Чучалин</a:t>
            </a:r>
            <a:r>
              <a:rPr lang="ru-RU" sz="1200" dirty="0" smtClean="0"/>
              <a:t>, являясь одновременно председателем Совета директоров СП «Перестройка», безвозмездно передал в распоряжение последнему ряд находящихся в муниципальной собственности строений в престижных районах Москвы. В последующем незаконно переданные СП помещения сдавались в аренду за валюту различным фирмам. Сам </a:t>
            </a:r>
            <a:r>
              <a:rPr lang="ru-RU" sz="1200" dirty="0" err="1" smtClean="0"/>
              <a:t>Чучалин</a:t>
            </a:r>
            <a:r>
              <a:rPr lang="ru-RU" sz="1200" dirty="0" smtClean="0"/>
              <a:t> получал заработную плату в обоих предприятиях, неоднократно использовал валютные средства СП для поездок за рубеж, приобрел коттедж, машину, две квартиры.</a:t>
            </a:r>
          </a:p>
          <a:p>
            <a:pPr lvl="0" hangingPunct="0"/>
            <a:r>
              <a:rPr lang="ru-RU" sz="1200" dirty="0" smtClean="0"/>
              <a:t>2.Комитетом по управлению муниципальным имуществом был заключен договор с частной фирмой «Восход», по которому последняя получала в аренду сроком на один год часть помещения кинотеатра «Космос», находящегося в муниципальной собственности, площадью 107 кв. м для кафе-бара. Через 4 месяца директор кинотеатра «Космос» Воробьев при встрече с руководителем фирмы «Восход» </a:t>
            </a:r>
            <a:r>
              <a:rPr lang="ru-RU" sz="1200" dirty="0" err="1" smtClean="0"/>
              <a:t>Половченко</a:t>
            </a:r>
            <a:r>
              <a:rPr lang="ru-RU" sz="1200" dirty="0" smtClean="0"/>
              <a:t> потребовал от последнего 25 тыс. рублей, обещая в противном случае сообщить в комитет по управлению имуществом, что фактически под кафе сдана площадь в 132 кв. м, и устроить так, чтобы договор не был продлен. Через 2 дня </a:t>
            </a:r>
            <a:r>
              <a:rPr lang="ru-RU" sz="1200" dirty="0" err="1" smtClean="0"/>
              <a:t>Половченко</a:t>
            </a:r>
            <a:r>
              <a:rPr lang="ru-RU" sz="1200" dirty="0" smtClean="0"/>
              <a:t> принес требуемую сумму.</a:t>
            </a:r>
          </a:p>
          <a:p>
            <a:pPr hangingPunct="0"/>
            <a:r>
              <a:rPr lang="ru-RU" sz="1200" dirty="0" smtClean="0"/>
              <a:t> </a:t>
            </a:r>
          </a:p>
          <a:p>
            <a:pPr hangingPunct="0"/>
            <a:r>
              <a:rPr lang="ru-RU" sz="1200" b="1" dirty="0" smtClean="0"/>
              <a:t>Занятие 2.</a:t>
            </a:r>
            <a:endParaRPr lang="ru-RU" sz="1200" dirty="0" smtClean="0"/>
          </a:p>
          <a:p>
            <a:pPr lvl="0" hangingPunct="0"/>
            <a:r>
              <a:rPr lang="ru-RU" sz="1200" dirty="0" smtClean="0"/>
              <a:t>Злоупотребление полномочиями частными нотариусами и аудиторами (ст. 202 УК РФ). Соотношение со ст. 201 УК РФ.</a:t>
            </a:r>
          </a:p>
          <a:p>
            <a:pPr lvl="0" hangingPunct="0"/>
            <a:r>
              <a:rPr lang="ru-RU" sz="1200" dirty="0" smtClean="0"/>
              <a:t>Превышение полномочий частным детективом или работником частной охранной организации, имеющим удостоверение частного охранника, при выполнении ими своих должностных обязанностей (ст. 203 УК РФ). </a:t>
            </a:r>
          </a:p>
          <a:p>
            <a:pPr lvl="0" hangingPunct="0"/>
            <a:r>
              <a:rPr lang="ru-RU" sz="1200" dirty="0" smtClean="0"/>
              <a:t>Коммерческий подкуп (ст. 204 УК РФ).</a:t>
            </a:r>
          </a:p>
          <a:p>
            <a:r>
              <a:rPr lang="ru-RU" sz="1200" b="1" dirty="0" smtClean="0"/>
              <a:t>Задачи:</a:t>
            </a:r>
            <a:endParaRPr lang="ru-RU" sz="1200" dirty="0" smtClean="0"/>
          </a:p>
          <a:p>
            <a:pPr lvl="0" hangingPunct="0"/>
            <a:r>
              <a:rPr lang="ru-RU" sz="1200" dirty="0" smtClean="0"/>
              <a:t>1.Юрин, работая в должности председателя комиссии по кредитам коммерческого банка, выдавал кредиты за вознаграждение в размере 5% от общей суммы кредита, не обращая внимание на возможность возврата клиентами кредита. В результате этих нарушений банк в течение года потерял на невозвратных кредитах 1 </a:t>
            </a:r>
            <a:r>
              <a:rPr lang="ru-RU" sz="1200" dirty="0" err="1" smtClean="0"/>
              <a:t>млн</a:t>
            </a:r>
            <a:r>
              <a:rPr lang="ru-RU" sz="1200" dirty="0" smtClean="0"/>
              <a:t> рублей.</a:t>
            </a:r>
          </a:p>
          <a:p>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1"/>
            <a:ext cx="9144000" cy="6700376"/>
          </a:xfrm>
          <a:prstGeom prst="rect">
            <a:avLst/>
          </a:prstGeom>
        </p:spPr>
        <p:txBody>
          <a:bodyPr wrap="square">
            <a:spAutoFit/>
          </a:bodyPr>
          <a:lstStyle/>
          <a:p>
            <a:pPr>
              <a:defRPr/>
            </a:pPr>
            <a:r>
              <a:rPr lang="ru-RU" sz="1050" b="1" dirty="0" smtClean="0"/>
              <a:t>ТЕМА 12. ПРЕСТУПЛЕНИЯ ПРОТИВ ОБЩЕСТВЕННОЙ БЕЗОПАСНОСТИ И ОБЩЕСТВЕННОГО ПОРЯДКА (10 часов)</a:t>
            </a:r>
            <a:endParaRPr lang="ru-RU" sz="1050" dirty="0" smtClean="0"/>
          </a:p>
          <a:p>
            <a:r>
              <a:rPr lang="ru-RU" sz="1050" b="1" dirty="0" smtClean="0"/>
              <a:t> </a:t>
            </a:r>
            <a:endParaRPr lang="ru-RU" sz="1050" dirty="0" smtClean="0"/>
          </a:p>
          <a:p>
            <a:r>
              <a:rPr lang="ru-RU" sz="1050" b="1" dirty="0" smtClean="0"/>
              <a:t>Занятие 1. </a:t>
            </a:r>
            <a:endParaRPr lang="ru-RU" sz="1050" dirty="0" smtClean="0"/>
          </a:p>
          <a:p>
            <a:pPr lvl="0"/>
            <a:r>
              <a:rPr lang="ru-RU" sz="1050" dirty="0" smtClean="0"/>
              <a:t>Общая характеристика преступлений против общественной безопасности и общественного порядка.</a:t>
            </a:r>
          </a:p>
          <a:p>
            <a:pPr lvl="0"/>
            <a:r>
              <a:rPr lang="ru-RU" sz="1050" dirty="0" smtClean="0"/>
              <a:t>Террористический акт (ст. 205 УК РФ). </a:t>
            </a:r>
          </a:p>
          <a:p>
            <a:pPr lvl="0"/>
            <a:r>
              <a:rPr lang="ru-RU" sz="1050" dirty="0" smtClean="0"/>
              <a:t>Заведомо ложное сообщение об акте терроризма (ст. 207 УК РФ).</a:t>
            </a:r>
          </a:p>
          <a:p>
            <a:pPr lvl="0"/>
            <a:r>
              <a:rPr lang="ru-RU" sz="1050" dirty="0" smtClean="0"/>
              <a:t>Содействие террористической деятельности (ст. 205</a:t>
            </a:r>
            <a:r>
              <a:rPr lang="ru-RU" sz="1050" baseline="30000" dirty="0" smtClean="0"/>
              <a:t>1 </a:t>
            </a:r>
            <a:r>
              <a:rPr lang="ru-RU" sz="1050" dirty="0" smtClean="0"/>
              <a:t>УК РФ). Публичные призывы к осуществлению террористической деятельности или публичное оправдание терроризма  (ст. 205</a:t>
            </a:r>
            <a:r>
              <a:rPr lang="ru-RU" sz="1050" baseline="30000" dirty="0" smtClean="0"/>
              <a:t>2</a:t>
            </a:r>
            <a:r>
              <a:rPr lang="ru-RU" sz="1050" dirty="0" smtClean="0"/>
              <a:t> УК РФ).</a:t>
            </a:r>
          </a:p>
          <a:p>
            <a:pPr lvl="0"/>
            <a:r>
              <a:rPr lang="ru-RU" sz="1050" dirty="0" smtClean="0"/>
              <a:t>Захват заложника (ст. 206 УК РФ). Отграничение от похищения человека (ст. 126 УК РФ) и незаконного лишения свободы (ст. 127 УК РФ).</a:t>
            </a:r>
          </a:p>
          <a:p>
            <a:r>
              <a:rPr lang="ru-RU" sz="1050" b="1" dirty="0" smtClean="0"/>
              <a:t>Задачи:</a:t>
            </a:r>
            <a:endParaRPr lang="ru-RU" sz="1050" dirty="0" smtClean="0"/>
          </a:p>
          <a:p>
            <a:pPr lvl="0" hangingPunct="0"/>
            <a:r>
              <a:rPr lang="ru-RU" sz="1050" dirty="0" smtClean="0"/>
              <a:t>1.Селезнев и </a:t>
            </a:r>
            <a:r>
              <a:rPr lang="ru-RU" sz="1050" dirty="0" err="1" smtClean="0"/>
              <a:t>Михрюткина</a:t>
            </a:r>
            <a:r>
              <a:rPr lang="ru-RU" sz="1050" dirty="0" smtClean="0"/>
              <a:t> с целью срыва выборов главы местной администрации установили на автовокзале взрывное устройство и поздно ночью взорвали его. Никто из людей не пострадал. На следующий день Селезнев позвонил в избирательную комиссию и сообщил, что если выборы не будут отменены, взрывы будут продолжаться.</a:t>
            </a:r>
          </a:p>
          <a:p>
            <a:pPr lvl="0" hangingPunct="0"/>
            <a:r>
              <a:rPr lang="ru-RU" sz="1050" dirty="0" smtClean="0"/>
              <a:t>2.Смердиева и </a:t>
            </a:r>
            <a:r>
              <a:rPr lang="ru-RU" sz="1050" dirty="0" err="1" smtClean="0"/>
              <a:t>Пелизова</a:t>
            </a:r>
            <a:r>
              <a:rPr lang="ru-RU" sz="1050" dirty="0" smtClean="0"/>
              <a:t> на железнодорожном вокзале г. </a:t>
            </a:r>
            <a:r>
              <a:rPr lang="ru-RU" sz="1050" dirty="0" err="1" smtClean="0"/>
              <a:t>Асинск</a:t>
            </a:r>
            <a:r>
              <a:rPr lang="ru-RU" sz="1050" dirty="0" smtClean="0"/>
              <a:t> в полиэтиленовом пакете оставили пластиковое взрывное устройство с часовым механизмом. Как и было запрограммировано, устройство сработало в 18.00 - в то время, когда обычно в здании вокзала собиралось максимальное количество людей. В результате произошедшего взрыва два человека погибли, троим причинен вред здоровью средней тяжести, на восстановление разрушенного вокзала потрачено 3 миллиона рублей. Виновные мотивировали свое поведение желанием посеять панику среди населения.</a:t>
            </a:r>
          </a:p>
          <a:p>
            <a:pPr lvl="0"/>
            <a:r>
              <a:rPr lang="ru-RU" sz="1050" dirty="0" smtClean="0"/>
              <a:t>3.Фундуков неоднократно сообщал по телефону в милицию о </a:t>
            </a:r>
            <a:r>
              <a:rPr lang="ru-RU" sz="1050" dirty="0" err="1" smtClean="0"/>
              <a:t>заминировании</a:t>
            </a:r>
            <a:r>
              <a:rPr lang="ru-RU" sz="1050" dirty="0" smtClean="0"/>
              <a:t> различных зданий города: телеграфа, вокзала, гостиницы, киноте­атра, каждый раз меняя свой голос. Сотрудники милиции и военнослужа­щие делали оцепление «заминированного» участка, производили эвакуа­цию людей из указанных </a:t>
            </a:r>
            <a:r>
              <a:rPr lang="ru-RU" sz="1050" dirty="0" err="1" smtClean="0"/>
              <a:t>Фундуковым</a:t>
            </a:r>
            <a:r>
              <a:rPr lang="ru-RU" sz="1050" dirty="0" smtClean="0"/>
              <a:t> зданий, выносили необходимые вещи, технику и др., но взрывных устройств не обнаруживали.</a:t>
            </a:r>
          </a:p>
          <a:p>
            <a:pPr lvl="0"/>
            <a:r>
              <a:rPr lang="ru-RU" sz="1050" dirty="0" smtClean="0"/>
              <a:t>4.Руднев и </a:t>
            </a:r>
            <a:r>
              <a:rPr lang="ru-RU" sz="1050" dirty="0" err="1" smtClean="0"/>
              <a:t>Журин</a:t>
            </a:r>
            <a:r>
              <a:rPr lang="ru-RU" sz="1050" dirty="0" smtClean="0"/>
              <a:t>, обидевшись на главного врача Пака, уволившего их с работы за нарушение трудовой дисциплины, позвонили в Министерство здравоохранения республики и потребовали его увольнения, угрожая в про­тивном случае взорвать основной корпус больницы, который ими уже за­минирован. Из основного корпуса больницы были эвакуированы больные и медицинский персонал, а также произведены работы по поиску взрыв­ных устройств. В ходе поиска в котельной больницы были обнаружены два взрывных устройства, установленные Рудневым и </a:t>
            </a:r>
            <a:r>
              <a:rPr lang="ru-RU" sz="1050" dirty="0" err="1" smtClean="0"/>
              <a:t>Журиным</a:t>
            </a:r>
            <a:r>
              <a:rPr lang="ru-RU" sz="1050" dirty="0" smtClean="0"/>
              <a:t>.</a:t>
            </a:r>
          </a:p>
          <a:p>
            <a:pPr lvl="0"/>
            <a:r>
              <a:rPr lang="ru-RU" sz="1050" dirty="0" smtClean="0"/>
              <a:t>5.Акучинский и </a:t>
            </a:r>
            <a:r>
              <a:rPr lang="ru-RU" sz="1050" dirty="0" err="1" smtClean="0"/>
              <a:t>Мулявин</a:t>
            </a:r>
            <a:r>
              <a:rPr lang="ru-RU" sz="1050" dirty="0" smtClean="0"/>
              <a:t>, вооруженные двумя автоматами Калашникова, ворвались в больницу г. Лесогорск, под угрозой применения оружия собрали медицинский персонал терапевтического отделения в одной из палат, имеющей на окнах решетки, и закрыли там людей. В процессе совершения этих действий </a:t>
            </a:r>
            <a:r>
              <a:rPr lang="ru-RU" sz="1050" dirty="0" err="1" smtClean="0"/>
              <a:t>Мулявин</a:t>
            </a:r>
            <a:r>
              <a:rPr lang="ru-RU" sz="1050" dirty="0" smtClean="0"/>
              <a:t> нанес удар автоматом по голове медсестре </a:t>
            </a:r>
            <a:r>
              <a:rPr lang="ru-RU" sz="1050" dirty="0" err="1" smtClean="0"/>
              <a:t>Душечкиной</a:t>
            </a:r>
            <a:r>
              <a:rPr lang="ru-RU" sz="1050" dirty="0" smtClean="0"/>
              <a:t>, которая упиралась и не желала подчиняться, в результате чего здоровью медсестры был причинен вред средней тяжести. Затем </a:t>
            </a:r>
            <a:r>
              <a:rPr lang="ru-RU" sz="1050" dirty="0" err="1" smtClean="0"/>
              <a:t>Акучинский</a:t>
            </a:r>
            <a:r>
              <a:rPr lang="ru-RU" sz="1050" dirty="0" smtClean="0"/>
              <a:t> и </a:t>
            </a:r>
            <a:r>
              <a:rPr lang="ru-RU" sz="1050" dirty="0" err="1" smtClean="0"/>
              <a:t>Мулявин</a:t>
            </a:r>
            <a:r>
              <a:rPr lang="ru-RU" sz="1050" dirty="0" smtClean="0"/>
              <a:t> забаррикадировались в соседнем смежном с палатой помещении, позвонили по мобильному телефону начальнику находившейся за городом исправительной колонии и потребовали доставить к ним трех их сообщников по одному из совершенных ранее преступлений, осужденных к длительным срокам лишения свободы и отбывающих наказание в этой колонии. В противном случае обещали через два часа начать расстреливать сотрудников больницы по одному человеку в час. Кроме того, преступники позвонили мэру города </a:t>
            </a:r>
            <a:r>
              <a:rPr lang="ru-RU" sz="1050" dirty="0" err="1" smtClean="0"/>
              <a:t>Козинкину</a:t>
            </a:r>
            <a:r>
              <a:rPr lang="ru-RU" sz="1050" dirty="0" smtClean="0"/>
              <a:t> и потребовали от него два джипа и 300 тыс. рублей на тех же самых условиях. Через два часа, не дождавшись выполнения требований, они действительно застрелили врача </a:t>
            </a:r>
            <a:r>
              <a:rPr lang="ru-RU" sz="1050" dirty="0" err="1" smtClean="0"/>
              <a:t>Порникова</a:t>
            </a:r>
            <a:r>
              <a:rPr lang="ru-RU" sz="1050" dirty="0" smtClean="0"/>
              <a:t>. В результате проведенной сотрудниками ОМОН операции другие работники больницы были освобождены, а </a:t>
            </a:r>
            <a:r>
              <a:rPr lang="ru-RU" sz="1050" dirty="0" err="1" smtClean="0"/>
              <a:t>Акучинский</a:t>
            </a:r>
            <a:r>
              <a:rPr lang="ru-RU" sz="1050" dirty="0" smtClean="0"/>
              <a:t> и </a:t>
            </a:r>
            <a:r>
              <a:rPr lang="ru-RU" sz="1050" dirty="0" err="1" smtClean="0"/>
              <a:t>Мулявин</a:t>
            </a:r>
            <a:r>
              <a:rPr lang="ru-RU" sz="1050" dirty="0" smtClean="0"/>
              <a:t> обезврежены.</a:t>
            </a:r>
          </a:p>
          <a:p>
            <a:pPr lvl="0"/>
            <a:endParaRPr lang="ru-RU" sz="1050" dirty="0" smtClean="0"/>
          </a:p>
          <a:p>
            <a:pPr>
              <a:defRPr/>
            </a:pPr>
            <a:r>
              <a:rPr lang="ru-RU" sz="1050" i="1" dirty="0" smtClean="0"/>
              <a:t>	</a:t>
            </a: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70659" name="Text Box 4"/>
          <p:cNvSpPr txBox="1">
            <a:spLocks noChangeArrowheads="1"/>
          </p:cNvSpPr>
          <p:nvPr/>
        </p:nvSpPr>
        <p:spPr bwMode="auto">
          <a:xfrm>
            <a:off x="0" y="1916832"/>
            <a:ext cx="8923338" cy="2465388"/>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Постановление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p>
          <a:p>
            <a:pPr eaLnBrk="0" hangingPunct="0">
              <a:spcBef>
                <a:spcPct val="50000"/>
              </a:spcBef>
              <a:buFontTx/>
              <a:buChar char="•"/>
            </a:pPr>
            <a:r>
              <a:rPr lang="ru-RU" sz="2400" dirty="0">
                <a:latin typeface="Segoe Print" pitchFamily="2" charset="0"/>
                <a:hlinkClick r:id="rId8"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b="1" dirty="0">
                <a:solidFill>
                  <a:srgbClr val="FF3300"/>
                </a:solidFill>
                <a:latin typeface="Segoe Print" pitchFamily="2" charset="0"/>
              </a:rPr>
              <a:t>Лекция</a:t>
            </a:r>
          </a:p>
        </p:txBody>
      </p:sp>
      <p:sp>
        <p:nvSpPr>
          <p:cNvPr id="70660" name="Rectangle 21"/>
          <p:cNvSpPr>
            <a:spLocks noChangeArrowheads="1"/>
          </p:cNvSpPr>
          <p:nvPr/>
        </p:nvSpPr>
        <p:spPr bwMode="auto">
          <a:xfrm>
            <a:off x="-22225" y="22542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Субъект преступления</a:t>
            </a:r>
          </a:p>
          <a:p>
            <a:pPr algn="ctr"/>
            <a:endParaRPr lang="ru-RU" sz="1400" b="1">
              <a:latin typeface="Arial"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8">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55.wav">
            <a:hlinkClick r:id="" action="ppaction://media"/>
          </p:cNvPr>
          <p:cNvPicPr>
            <a:picLocks noRot="1" noChangeAspect="1"/>
          </p:cNvPicPr>
          <p:nvPr>
            <a:audioFile r:link="rId1"/>
          </p:nvPr>
        </p:nvPicPr>
        <p:blipFill>
          <a:blip r:embed="rId10" cstate="print"/>
          <a:stretch>
            <a:fillRect/>
          </a:stretch>
        </p:blipFill>
        <p:spPr>
          <a:xfrm>
            <a:off x="1043608" y="4437112"/>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265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5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8450" name="Rectangle 1"/>
          <p:cNvSpPr>
            <a:spLocks noChangeArrowheads="1"/>
          </p:cNvSpPr>
          <p:nvPr/>
        </p:nvSpPr>
        <p:spPr bwMode="auto">
          <a:xfrm>
            <a:off x="0" y="0"/>
            <a:ext cx="9144000" cy="7155805"/>
          </a:xfrm>
          <a:prstGeom prst="rect">
            <a:avLst/>
          </a:prstGeom>
          <a:noFill/>
          <a:ln w="9525">
            <a:noFill/>
            <a:miter lim="800000"/>
            <a:headEnd/>
            <a:tailEnd/>
          </a:ln>
        </p:spPr>
        <p:txBody>
          <a:bodyPr wrap="square">
            <a:spAutoFit/>
          </a:bodyPr>
          <a:lstStyle/>
          <a:p>
            <a:r>
              <a:rPr lang="ru-RU" sz="900" b="1" dirty="0" smtClean="0"/>
              <a:t>Занятие 2.</a:t>
            </a:r>
            <a:endParaRPr lang="ru-RU" sz="900" dirty="0" smtClean="0"/>
          </a:p>
          <a:p>
            <a:pPr lvl="0"/>
            <a:r>
              <a:rPr lang="ru-RU" sz="900" dirty="0" smtClean="0"/>
              <a:t>Массовые беспорядки (ст. 212 УК РФ).</a:t>
            </a:r>
          </a:p>
          <a:p>
            <a:pPr lvl="0"/>
            <a:r>
              <a:rPr lang="ru-RU" sz="900" dirty="0" smtClean="0"/>
              <a:t>Хулиганство (ст. 213 УК РФ). </a:t>
            </a:r>
          </a:p>
          <a:p>
            <a:pPr lvl="0"/>
            <a:r>
              <a:rPr lang="ru-RU" sz="900" dirty="0" smtClean="0"/>
              <a:t>Вандализм (ст. 214 УК РФ). </a:t>
            </a:r>
          </a:p>
          <a:p>
            <a:r>
              <a:rPr lang="ru-RU" sz="900" b="1" dirty="0" smtClean="0"/>
              <a:t>Задачи:</a:t>
            </a:r>
            <a:endParaRPr lang="ru-RU" sz="900" dirty="0" smtClean="0"/>
          </a:p>
          <a:p>
            <a:pPr lvl="0" hangingPunct="0"/>
            <a:r>
              <a:rPr lang="ru-RU" sz="900" dirty="0" smtClean="0"/>
              <a:t>1.Муханов, будучи в состоянии сильного алкогольного опьянения, около полудня сел в поезд московского метрополитена. В вагоне, при отсутствии к тому какого-либо повода, он начал приставать к пассажирам, вытащил из кармана нож и стал им размахивать. Не встретив должного отпора, </a:t>
            </a:r>
            <a:r>
              <a:rPr lang="ru-RU" sz="900" dirty="0" err="1" smtClean="0"/>
              <a:t>Муханов</a:t>
            </a:r>
            <a:r>
              <a:rPr lang="ru-RU" sz="900" dirty="0" smtClean="0"/>
              <a:t> нанес удар в плечо 55-летнему </a:t>
            </a:r>
            <a:r>
              <a:rPr lang="ru-RU" sz="900" dirty="0" err="1" smtClean="0"/>
              <a:t>Бергаеву</a:t>
            </a:r>
            <a:r>
              <a:rPr lang="ru-RU" sz="900" dirty="0" smtClean="0"/>
              <a:t>, который сделал ему замечание, затем порезал куртки еще нескольких пассажиров и два сиденья вагона. Вошедшие на следующей станции в вагон военнослужащие Сергачев и Калинин задержали </a:t>
            </a:r>
            <a:r>
              <a:rPr lang="ru-RU" sz="900" dirty="0" err="1" smtClean="0"/>
              <a:t>Муханова</a:t>
            </a:r>
            <a:r>
              <a:rPr lang="ru-RU" sz="900" dirty="0" smtClean="0"/>
              <a:t> и доставили его в отделение милиции.</a:t>
            </a:r>
          </a:p>
          <a:p>
            <a:pPr lvl="0" hangingPunct="0"/>
            <a:r>
              <a:rPr lang="ru-RU" sz="900" dirty="0" smtClean="0"/>
              <a:t>2.Травилов, лидер одной из крайне правых организаций, будучи на концерте рок-группы «Сломанные колеса», использовал агрессивно настроенных поклонников этого стиля музыки в своих целях. В конце выступления группы он взобрался на сцену, схватил микрофон и начал выкрикивать лозунги «Направь свою энергию в нужное русло!», «Ломай, жги все на пути!», «Нам нет преград!». Несколько десятков человек, воодушевленных призывами </a:t>
            </a:r>
            <a:r>
              <a:rPr lang="ru-RU" sz="900" dirty="0" err="1" smtClean="0"/>
              <a:t>Травилова</a:t>
            </a:r>
            <a:r>
              <a:rPr lang="ru-RU" sz="900" dirty="0" smtClean="0"/>
              <a:t>, с криками выбежали из здания, перевернули 2 коммерческие палатки, разбили витрину магазина, избили проходивших мимо </a:t>
            </a:r>
            <a:r>
              <a:rPr lang="ru-RU" sz="900" dirty="0" err="1" smtClean="0"/>
              <a:t>Слонова</a:t>
            </a:r>
            <a:r>
              <a:rPr lang="ru-RU" sz="900" dirty="0" smtClean="0"/>
              <a:t> и Медведева. С большим трудом сотрудники милиции восстановили должный порядок. При задержании </a:t>
            </a:r>
            <a:r>
              <a:rPr lang="ru-RU" sz="900" dirty="0" err="1" smtClean="0"/>
              <a:t>Травилова</a:t>
            </a:r>
            <a:r>
              <a:rPr lang="ru-RU" sz="900" dirty="0" smtClean="0"/>
              <a:t> выяснилось, что еще до концерта он заплатил по 50-60 рублей учащимся техникума, дал им задание первыми «проявить активность», что они с успехом выполнили.</a:t>
            </a:r>
          </a:p>
          <a:p>
            <a:pPr lvl="0" hangingPunct="0"/>
            <a:r>
              <a:rPr lang="ru-RU" sz="900" dirty="0" smtClean="0"/>
              <a:t>3.Группа экстремистов во главе с Роговым, воспользовавшись недоволь­ством населения города, систематической невыплатой заработной платы, убедила их, что во всем виновато начальство, бывшие коммунисты, и призвала идти на штурм здания администрации. Возбужденная толпа рину­лась по улицам к зданию, выкрикивая угрозы, мешая движению транспор­та, а отдельные граждане, большинство из которых составляли подростки и лица, находившиеся в состоянии опьянения, били стекла витрин мага­зинов, домов, громили киоски. Сотрудникам милиции удалось прекратить беспорядки. Утром следующего дня группа Рогова стала распространять ложные слухи об избитых детях и зверствах милиции. В результате собрав­шаяся толпа предприняла попытку захвата здания ОВД, в ходе которой участники нападения бросали в здание бутылки с бензином, а в работни­ков милиции — камни. Неоднократные призывы работников милиции пре­кратить противоправные действия положительных результатов не дали. В результате беспорядков материальный ущерб составил свыше 1 </a:t>
            </a:r>
            <a:r>
              <a:rPr lang="ru-RU" sz="900" dirty="0" err="1" smtClean="0"/>
              <a:t>млн</a:t>
            </a:r>
            <a:r>
              <a:rPr lang="ru-RU" sz="900" dirty="0" smtClean="0"/>
              <a:t> руб., пострадало 48 человек, в том числе 21 работник милиции.</a:t>
            </a:r>
          </a:p>
          <a:p>
            <a:endParaRPr lang="ru-RU" sz="900" dirty="0" smtClean="0"/>
          </a:p>
          <a:p>
            <a:r>
              <a:rPr lang="ru-RU" sz="900" b="1" dirty="0" smtClean="0"/>
              <a:t>Занятие 3.</a:t>
            </a:r>
            <a:endParaRPr lang="ru-RU" sz="900" dirty="0" smtClean="0"/>
          </a:p>
          <a:p>
            <a:pPr lvl="0"/>
            <a:r>
              <a:rPr lang="ru-RU" sz="900" dirty="0" smtClean="0"/>
              <a:t>Незаконные приобретение, передача, сбыт, хранение, перевозка или ношение оружия, его основных частей, боеприпасов, взрывчатых веществ и взрывных устройств (ст. 222 УК РФ).</a:t>
            </a:r>
          </a:p>
          <a:p>
            <a:pPr lvl="0"/>
            <a:r>
              <a:rPr lang="ru-RU" sz="900" dirty="0" smtClean="0"/>
              <a:t>Незаконное изготовление оружия (ст. 223 УК РФ).</a:t>
            </a:r>
          </a:p>
          <a:p>
            <a:pPr lvl="0"/>
            <a:r>
              <a:rPr lang="ru-RU" sz="900" dirty="0" smtClean="0"/>
              <a:t>Хищение либо вымогательство оружия, боеприпасов, взрывчатых веществ и взрывных устройств (ст. 226 УК РФ).</a:t>
            </a:r>
          </a:p>
          <a:p>
            <a:r>
              <a:rPr lang="ru-RU" sz="900" b="1" dirty="0" smtClean="0"/>
              <a:t>Задачи:</a:t>
            </a:r>
            <a:endParaRPr lang="ru-RU" sz="900" dirty="0" smtClean="0"/>
          </a:p>
          <a:p>
            <a:pPr lvl="0" hangingPunct="0"/>
            <a:r>
              <a:rPr lang="ru-RU" sz="900" dirty="0" smtClean="0"/>
              <a:t>1.Военнослужащие Смехов и </a:t>
            </a:r>
            <a:r>
              <a:rPr lang="ru-RU" sz="900" dirty="0" err="1" smtClean="0"/>
              <a:t>Улыбкин</a:t>
            </a:r>
            <a:r>
              <a:rPr lang="ru-RU" sz="900" dirty="0" smtClean="0"/>
              <a:t> проникли в помещение дежурного по части и, воспользовавшись тем, что дежурный офицер Степкин отлучился, забрали из ящика стола пистолет ПМ, оставленный там Степкиным. Оружие они спрятали в спортивном зале, имея намерение впоследствии вернуть его на место. После обнаружения пропажи оружия личный состав воинской части в течение двух суток искал пистолет. Смехов и </a:t>
            </a:r>
            <a:r>
              <a:rPr lang="ru-RU" sz="900" dirty="0" err="1" smtClean="0"/>
              <a:t>Улыбкин</a:t>
            </a:r>
            <a:r>
              <a:rPr lang="ru-RU" sz="900" dirty="0" smtClean="0"/>
              <a:t> тоже принимали участие в поисках, а затем явились к командованию и выдали оружие. Свои действия они объяснили тем, что хотели подшутить над Степкиным.</a:t>
            </a:r>
          </a:p>
          <a:p>
            <a:pPr lvl="0" hangingPunct="0"/>
            <a:r>
              <a:rPr lang="ru-RU" sz="900" dirty="0" smtClean="0"/>
              <a:t>2.Данилов на свалке </a:t>
            </a:r>
            <a:r>
              <a:rPr lang="ru-RU" sz="900" dirty="0" err="1" smtClean="0"/>
              <a:t>Вторчермета</a:t>
            </a:r>
            <a:r>
              <a:rPr lang="ru-RU" sz="900" dirty="0" smtClean="0"/>
              <a:t> нашел детали, из которых собрал две винтовки ТОЗ, пистолет ТТ и автомат АКМ и хранил их дома. Сотрудникам милиции он объяснил, что занимается коллекционированием оружия.</a:t>
            </a:r>
          </a:p>
          <a:p>
            <a:pPr lvl="0" hangingPunct="0"/>
            <a:r>
              <a:rPr lang="ru-RU" sz="900" dirty="0" smtClean="0"/>
              <a:t>3.Студент Ижевского механического института Филимонов по разработанному плану совершил хищение из музея института восьми пистолетов, трех автоматов системы Калашникова и опытный образец автомата системы Драгунова. Часть этого оружия Филимонов реализовал неустановленным лицам. Через некоторое время, вооружившись украденным пистолетом системы Марголина с патронами и глушителем, он пришел в тир и совершил убийство начальника тира и еще двух лиц, которые случайно зашли туда в момент совершения им убийства. Из тира Филимонов похитил два револьвера, девять пистолетов системы Марголина, пистолетные и спортивно-охотничьи патроны калибра 5,6 мм. Похищенное оружие Филимонов намеревался продать.</a:t>
            </a:r>
          </a:p>
          <a:p>
            <a:pPr lvl="0" hangingPunct="0"/>
            <a:r>
              <a:rPr lang="ru-RU" sz="900" dirty="0" smtClean="0"/>
              <a:t>4.Рассомахин, работая взрывником предприятия «</a:t>
            </a:r>
            <a:r>
              <a:rPr lang="ru-RU" sz="900" dirty="0" err="1" smtClean="0"/>
              <a:t>Красноярсквзрывпром</a:t>
            </a:r>
            <a:r>
              <a:rPr lang="ru-RU" sz="900" dirty="0" smtClean="0"/>
              <a:t>», воспользовавшись отсутствием на предприятии надлежащего контроля за использованием выданной для производства работ взрывчатки, похитил 30 патронированных зарядов бризантного взрывчатого вещества аммонита и большое количество детонаторов и детонирующего шнура. Похищенное он хранил дома. До момента пресечения его деятельности сотрудниками милиции он успел продать 20 зарядов своему знакомому Гриневу.</a:t>
            </a:r>
          </a:p>
          <a:p>
            <a:pPr lvl="0"/>
            <a:r>
              <a:rPr lang="ru-RU" sz="900" dirty="0" smtClean="0"/>
              <a:t>5.Савинов, задержанный милицией по подозрению в краже (подозрение оказалось необоснованным), в результате длительной беседы с начальни­ком </a:t>
            </a:r>
            <a:r>
              <a:rPr lang="ru-RU" sz="900" dirty="0" err="1" smtClean="0"/>
              <a:t>горотдела</a:t>
            </a:r>
            <a:r>
              <a:rPr lang="ru-RU" sz="900" dirty="0" smtClean="0"/>
              <a:t> внутренних дел заявил, что у него на квартире незаконно хранятся огнестрельное оружие и боеприпасы. В результате обыска на квартире Савинова был обнаружен пистолет и патроны к нему.</a:t>
            </a:r>
          </a:p>
          <a:p>
            <a:pPr lvl="0" hangingPunct="0"/>
            <a:endParaRPr lang="ru-RU" sz="900" dirty="0" smtClean="0"/>
          </a:p>
          <a:p>
            <a:pPr lvl="0"/>
            <a:endParaRPr lang="ru-RU" sz="900" dirty="0" smtClean="0"/>
          </a:p>
          <a:p>
            <a:endParaRPr lang="ru-RU" sz="900" dirty="0"/>
          </a:p>
        </p:txBody>
      </p:sp>
      <p:sp>
        <p:nvSpPr>
          <p:cNvPr id="3" name="AutoShape 2054">
            <a:hlinkClick r:id="" action="ppaction://hlinkshowjump?jump=nextslide" highlightClick="1"/>
          </p:cNvPr>
          <p:cNvSpPr>
            <a:spLocks noChangeArrowheads="1"/>
          </p:cNvSpPr>
          <p:nvPr/>
        </p:nvSpPr>
        <p:spPr bwMode="auto">
          <a:xfrm flipV="1">
            <a:off x="7452320" y="6525344"/>
            <a:ext cx="719882" cy="332656"/>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525344"/>
            <a:ext cx="719410" cy="332656"/>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817251"/>
          </a:xfrm>
          <a:prstGeom prst="rect">
            <a:avLst/>
          </a:prstGeom>
        </p:spPr>
        <p:txBody>
          <a:bodyPr wrap="square">
            <a:spAutoFit/>
          </a:bodyPr>
          <a:lstStyle/>
          <a:p>
            <a:pPr>
              <a:defRPr/>
            </a:pPr>
            <a:r>
              <a:rPr lang="ru-RU" sz="950" b="1" dirty="0" smtClean="0"/>
              <a:t>Занятие 4.</a:t>
            </a:r>
            <a:endParaRPr lang="ru-RU" sz="950" dirty="0" smtClean="0"/>
          </a:p>
          <a:p>
            <a:pPr lvl="0"/>
            <a:r>
              <a:rPr lang="ru-RU" sz="950" dirty="0" smtClean="0"/>
              <a:t>Контрабанда  сильнодействующих, ядовитых, отравляющих, взрывчатых, радиоактивных веществ, радиационных источников, ядерных материалов, огнестрельного оружия или его основных частей, взрывных устройств, боеприпасов, оружия массового поражения, средств его доставки, иного вооружения, иной военной техники, а также материалов и оборудования, которые могут быть использованы при создании оружия массового поражения, средств его доставки, иного вооружения, иной военной техники, а равно стратегически важных товаров и ресурсов или культурных ценностей (ст. 226</a:t>
            </a:r>
            <a:r>
              <a:rPr lang="ru-RU" sz="950" baseline="30000" dirty="0" smtClean="0"/>
              <a:t>1</a:t>
            </a:r>
            <a:r>
              <a:rPr lang="ru-RU" sz="950" dirty="0" smtClean="0"/>
              <a:t> УК РФ).</a:t>
            </a:r>
          </a:p>
          <a:p>
            <a:pPr lvl="0"/>
            <a:r>
              <a:rPr lang="ru-RU" sz="950" dirty="0" smtClean="0"/>
              <a:t>Нарушение правил безопасности при ведении горных, строительных или иных работ (ст. 215 УК РФ).</a:t>
            </a:r>
          </a:p>
          <a:p>
            <a:pPr lvl="0"/>
            <a:r>
              <a:rPr lang="ru-RU" sz="950" dirty="0" smtClean="0"/>
              <a:t>Нарушение правил безопасности на взрывоопасных объектах (ст. 216 УК РФ).</a:t>
            </a:r>
          </a:p>
          <a:p>
            <a:pPr lvl="0"/>
            <a:r>
              <a:rPr lang="ru-RU" sz="950" dirty="0" smtClean="0"/>
              <a:t>Нарушение требований пожарной безопасности (ст. 219 УК РФ).</a:t>
            </a:r>
          </a:p>
          <a:p>
            <a:pPr lvl="0"/>
            <a:r>
              <a:rPr lang="ru-RU" sz="950" dirty="0" smtClean="0"/>
              <a:t>Приведение в негодность объектов жизнеобеспечения (ст. 215</a:t>
            </a:r>
            <a:r>
              <a:rPr lang="ru-RU" sz="950" baseline="30000" dirty="0" smtClean="0"/>
              <a:t>2 </a:t>
            </a:r>
            <a:r>
              <a:rPr lang="ru-RU" sz="950" dirty="0" smtClean="0"/>
              <a:t>УК РФ).</a:t>
            </a:r>
          </a:p>
          <a:p>
            <a:pPr lvl="0"/>
            <a:r>
              <a:rPr lang="ru-RU" sz="950" dirty="0" smtClean="0"/>
              <a:t>Приведение в негодность нефтепроводов, нефтепродуктопроводов и газопроводов (ст. 215</a:t>
            </a:r>
            <a:r>
              <a:rPr lang="ru-RU" sz="950" baseline="30000" dirty="0" smtClean="0"/>
              <a:t>3 </a:t>
            </a:r>
            <a:r>
              <a:rPr lang="ru-RU" sz="950" dirty="0" smtClean="0"/>
              <a:t>УК РФ). </a:t>
            </a:r>
          </a:p>
          <a:p>
            <a:endParaRPr lang="ru-RU" sz="950" b="1" dirty="0" smtClean="0"/>
          </a:p>
          <a:p>
            <a:r>
              <a:rPr lang="ru-RU" sz="950" b="1" dirty="0" smtClean="0"/>
              <a:t>Занятие 5.</a:t>
            </a:r>
            <a:endParaRPr lang="ru-RU" sz="950" dirty="0" smtClean="0"/>
          </a:p>
          <a:p>
            <a:pPr lvl="0"/>
            <a:r>
              <a:rPr lang="ru-RU" sz="950" dirty="0" smtClean="0"/>
              <a:t>Бандитизм (ст. 209 УК РФ).</a:t>
            </a:r>
          </a:p>
          <a:p>
            <a:pPr lvl="0"/>
            <a:r>
              <a:rPr lang="ru-RU" sz="950" dirty="0" smtClean="0"/>
              <a:t>Организация преступного сообщества (преступной организации) или участие в нем (ней) (ст. 210 УК РФ).</a:t>
            </a:r>
          </a:p>
          <a:p>
            <a:pPr lvl="0"/>
            <a:r>
              <a:rPr lang="ru-RU" sz="950" dirty="0" smtClean="0"/>
              <a:t>Организация незаконного вооруженного формирования или участие в нем (ст. 208 УК РФ).</a:t>
            </a:r>
          </a:p>
          <a:p>
            <a:pPr lvl="0"/>
            <a:r>
              <a:rPr lang="ru-RU" sz="950" dirty="0" smtClean="0"/>
              <a:t>Угон судна воздушного или водного транспорта либо железнодорожного подвижного состава (ст. 211 УК РФ).</a:t>
            </a:r>
          </a:p>
          <a:p>
            <a:r>
              <a:rPr lang="ru-RU" sz="950" b="1" dirty="0" smtClean="0"/>
              <a:t>Задачи:</a:t>
            </a:r>
            <a:endParaRPr lang="ru-RU" sz="950" dirty="0" smtClean="0"/>
          </a:p>
          <a:p>
            <a:pPr lvl="0" hangingPunct="0"/>
            <a:r>
              <a:rPr lang="ru-RU" sz="950" dirty="0" smtClean="0"/>
              <a:t>1.Ранее дважды судимый Кречетов вернулся из мест лишения свободы в г. </a:t>
            </a:r>
            <a:r>
              <a:rPr lang="ru-RU" sz="950" dirty="0" err="1" smtClean="0"/>
              <a:t>Московск</a:t>
            </a:r>
            <a:r>
              <a:rPr lang="ru-RU" sz="950" dirty="0" smtClean="0"/>
              <a:t>. Вступив в контакт с представителями преступного мира, он, имея авторитет в их среде, на одной из сходок сумел объединить три преступные группировки, занимавшиеся вымогательством и контролировавшие игорный бизнес города, в одну организацию с целью получения прибыли от оборота наркотических средств. Выйдя на зарубежных производителей опия, Кречетов организовал перевозку наркотика через границу РФ, его хранение и сбыт в </a:t>
            </a:r>
            <a:r>
              <a:rPr lang="ru-RU" sz="950" dirty="0" err="1" smtClean="0"/>
              <a:t>Московске</a:t>
            </a:r>
            <a:r>
              <a:rPr lang="ru-RU" sz="950" dirty="0" smtClean="0"/>
              <a:t> через людей своей организации. Под прикрытием физкультурно-оздоровительного кабинета он создал место для потребления опия, причем «клиентами» этого кабинета были преимущественно учащиеся ПТУ. Деньги, полученные таким образом, Кречетов направлял на увеличение оборота наркотических средств, восполнение «воровского </a:t>
            </a:r>
            <a:r>
              <a:rPr lang="ru-RU" sz="950" dirty="0" err="1" smtClean="0"/>
              <a:t>общака</a:t>
            </a:r>
            <a:r>
              <a:rPr lang="ru-RU" sz="950" dirty="0" smtClean="0"/>
              <a:t>», подкуп должностных лиц таможенных органов, вкладывал на депозит в банк. Через год деятельность этой организации была пресечена сотрудниками правоохранительных органов.</a:t>
            </a:r>
          </a:p>
          <a:p>
            <a:pPr lvl="0" hangingPunct="0"/>
            <a:r>
              <a:rPr lang="ru-RU" sz="950" dirty="0" smtClean="0"/>
              <a:t> 2.Белов, Сванидзе и Кошелев создали группу для совершения нападений на квартиры граждан. В составе группы ими было совершено семь разбойных нападений. В распоряжении группы имелись автомашина BMW, два сотовых телефона, баллончики с </a:t>
            </a:r>
            <a:r>
              <a:rPr lang="ru-RU" sz="950" dirty="0" err="1" smtClean="0"/>
              <a:t>нервно-паралитическим</a:t>
            </a:r>
            <a:r>
              <a:rPr lang="ru-RU" sz="950" dirty="0" smtClean="0"/>
              <a:t> газом и пистолет системы ТТ. Во время одного из нападений Кошелев причинил тяжкий вред здоровью Смирнову, который пытался позвонить в милицию. Во время задержания все трое оказали сотрудникам милиции активное сопротивление, применив ножи и пистолет, при этом Сванидзе тяжело ранил сотрудника милиции. </a:t>
            </a:r>
          </a:p>
          <a:p>
            <a:pPr lvl="0" hangingPunct="0"/>
            <a:r>
              <a:rPr lang="ru-RU" sz="950" dirty="0" smtClean="0"/>
              <a:t> 3.Ранее судимые за хулиганство </a:t>
            </a:r>
            <a:r>
              <a:rPr lang="ru-RU" sz="950" dirty="0" err="1" smtClean="0"/>
              <a:t>Кац</a:t>
            </a:r>
            <a:r>
              <a:rPr lang="ru-RU" sz="950" dirty="0" smtClean="0"/>
              <a:t>, Новгородцев и Панин по предложению </a:t>
            </a:r>
            <a:r>
              <a:rPr lang="ru-RU" sz="950" dirty="0" err="1" smtClean="0"/>
              <a:t>Каца</a:t>
            </a:r>
            <a:r>
              <a:rPr lang="ru-RU" sz="950" dirty="0" smtClean="0"/>
              <a:t> объединились в вооруженную группу для нападений на женщин в целях совершения изнасилований. Группа была вооружена финскими ножами и пистолетом, который незаконно хранил </a:t>
            </a:r>
            <a:r>
              <a:rPr lang="ru-RU" sz="950" dirty="0" err="1" smtClean="0"/>
              <a:t>Кац</a:t>
            </a:r>
            <a:r>
              <a:rPr lang="ru-RU" sz="950" dirty="0" smtClean="0"/>
              <a:t>. Встретив в лесопарке </a:t>
            </a:r>
            <a:r>
              <a:rPr lang="ru-RU" sz="950" dirty="0" err="1" smtClean="0"/>
              <a:t>Кудлатову</a:t>
            </a:r>
            <a:r>
              <a:rPr lang="ru-RU" sz="950" dirty="0" smtClean="0"/>
              <a:t> и Косматову, преступники, угрожая пистолетом, изнасиловали их. Через 10 дней они же, проезжая по ночной улице на автомобиле, схватили Боткину, затащили в машину и там изнасиловали. Через неделю в том же </a:t>
            </a:r>
            <a:r>
              <a:rPr lang="ru-RU" sz="950" dirty="0" err="1" smtClean="0"/>
              <a:t>лесопаркеони</a:t>
            </a:r>
            <a:r>
              <a:rPr lang="ru-RU" sz="950" dirty="0" smtClean="0"/>
              <a:t> пытались изнасиловать Цыганкову, Швабрину и Толкачеву, но потерпевшим удалось вырваться и убежать. </a:t>
            </a:r>
            <a:r>
              <a:rPr lang="ru-RU" sz="950" dirty="0" err="1" smtClean="0"/>
              <a:t>Кац</a:t>
            </a:r>
            <a:r>
              <a:rPr lang="ru-RU" sz="950" dirty="0" smtClean="0"/>
              <a:t> выстрелил из пистолета им вслед, ранив Толкачеву в кисть. Спустя три дня </a:t>
            </a:r>
            <a:r>
              <a:rPr lang="ru-RU" sz="950" dirty="0" err="1" smtClean="0"/>
              <a:t>Кац</a:t>
            </a:r>
            <a:r>
              <a:rPr lang="ru-RU" sz="950" dirty="0" smtClean="0"/>
              <a:t> и Панин напали на двух десятиклассниц, возвращавшихся из школы, но осуществить преступные намерения им помешал Ковалев – тренер секции боевого самбо, задержавший Панина.</a:t>
            </a:r>
          </a:p>
          <a:p>
            <a:pPr lvl="0" hangingPunct="0"/>
            <a:r>
              <a:rPr lang="ru-RU" sz="950" dirty="0" smtClean="0"/>
              <a:t>4. Работники рыболовецкого кооператива Юшкевич, </a:t>
            </a:r>
            <a:r>
              <a:rPr lang="ru-RU" sz="950" dirty="0" err="1" smtClean="0"/>
              <a:t>Мотаров</a:t>
            </a:r>
            <a:r>
              <a:rPr lang="ru-RU" sz="950" dirty="0" smtClean="0"/>
              <a:t>, </a:t>
            </a:r>
            <a:r>
              <a:rPr lang="ru-RU" sz="950" dirty="0" err="1" smtClean="0"/>
              <a:t>Стекин</a:t>
            </a:r>
            <a:r>
              <a:rPr lang="ru-RU" sz="950" dirty="0" smtClean="0"/>
              <a:t> и </a:t>
            </a:r>
            <a:r>
              <a:rPr lang="ru-RU" sz="950" dirty="0" err="1" smtClean="0"/>
              <a:t>Ватрунов</a:t>
            </a:r>
            <a:r>
              <a:rPr lang="ru-RU" sz="950" dirty="0" smtClean="0"/>
              <a:t> с ведома председателя кооператива Карпова шесть раз выходили на траулере в Белое море и с применением пистолетов, обрезов и ножей совершали нападения на суда для завладения находящимся на них имуществом. Всего таким способом они приобрели имущества на сумму 98 тыс. руб., а затем продали его и вырученные деньги поделили между собой. Во время очередного рейда они были задержаны пограничным кораблем.</a:t>
            </a:r>
          </a:p>
          <a:p>
            <a:pPr lvl="0"/>
            <a:r>
              <a:rPr lang="ru-RU" sz="950" dirty="0" smtClean="0"/>
              <a:t>5.Запевалов, Бердников и Мосичев объединились в целях нападения на ювелирные магазины и граждан и последующего бегства за границу. Они добыли гранатомет, ручной пулемет, пистолет, взрывные устройства и гидрокостюмы (на случай бегства за рубеж водным путем), а также учеб­ник английского языка. Группа занималась освоением восточных едино­борств и разработкой планов преступной деятельности. Ее возглавил сту­дент шестого курса Воронежского медицинского института </a:t>
            </a:r>
            <a:r>
              <a:rPr lang="ru-RU" sz="950" dirty="0" err="1" smtClean="0"/>
              <a:t>Запевалов</a:t>
            </a:r>
            <a:r>
              <a:rPr lang="ru-RU" sz="950" dirty="0" smtClean="0"/>
              <a:t>. Реализуя план первого преступного нападения, </a:t>
            </a:r>
            <a:r>
              <a:rPr lang="ru-RU" sz="950" dirty="0" err="1" smtClean="0"/>
              <a:t>Запевалов</a:t>
            </a:r>
            <a:r>
              <a:rPr lang="ru-RU" sz="950" dirty="0" smtClean="0"/>
              <a:t> прибыл из Воронежа в Москву и по наводке Андреевой, сестры одного из членов группы, знавшей о существовании банды, проник в богато обставленную квартиру. Убив из пистолета находившихся в квартире двух женщин, он похитил крупную сумму денег и драгоценности.</a:t>
            </a:r>
          </a:p>
          <a:p>
            <a:pPr lvl="0"/>
            <a:endParaRPr lang="ru-RU" sz="950" dirty="0" smtClean="0"/>
          </a:p>
          <a:p>
            <a:pPr>
              <a:defRPr/>
            </a:pPr>
            <a:endParaRPr lang="ru-RU" sz="9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7417415"/>
          </a:xfrm>
          <a:prstGeom prst="rect">
            <a:avLst/>
          </a:prstGeom>
        </p:spPr>
        <p:txBody>
          <a:bodyPr wrap="square">
            <a:spAutoFit/>
          </a:bodyPr>
          <a:lstStyle/>
          <a:p>
            <a:pPr>
              <a:defRPr/>
            </a:pPr>
            <a:r>
              <a:rPr lang="ru-RU" sz="850" b="1" dirty="0" smtClean="0"/>
              <a:t>ТЕМА 13. ПРЕСТУПЛЕНИЯ ПРОТИВ ЗДОРОВЬЯ НАСЕЛЕНИЯ И ОБЩЕСТВЕННОЙ НРАВСТВЕННОСТИ (4 часа)</a:t>
            </a:r>
            <a:endParaRPr lang="ru-RU" sz="850" dirty="0" smtClean="0"/>
          </a:p>
          <a:p>
            <a:r>
              <a:rPr lang="ru-RU" sz="850" b="1" dirty="0" smtClean="0"/>
              <a:t>Занятие 1.</a:t>
            </a:r>
            <a:endParaRPr lang="ru-RU" sz="850" dirty="0" smtClean="0"/>
          </a:p>
          <a:p>
            <a:pPr lvl="0"/>
            <a:r>
              <a:rPr lang="ru-RU" sz="850" dirty="0" smtClean="0"/>
              <a:t>Общая характеристика преступлений против здоровья населения и общественной нравственности.</a:t>
            </a:r>
          </a:p>
          <a:p>
            <a:pPr lvl="0"/>
            <a:r>
              <a:rPr lang="ru-RU" sz="850" dirty="0" smtClean="0"/>
              <a:t>Незаконные приобретение, хранение, перевозка, изготовление, переработка наркотических средств, психотропных веществ или их аналогов, а также незаконные приобретение, хранение, перевозка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228 УК РФ). Соотношение с преступлением, предусмотренным ст. 228</a:t>
            </a:r>
            <a:r>
              <a:rPr lang="ru-RU" sz="850" baseline="30000" dirty="0" smtClean="0"/>
              <a:t>3</a:t>
            </a:r>
            <a:r>
              <a:rPr lang="ru-RU" sz="850" dirty="0" smtClean="0"/>
              <a:t> УК РФ. </a:t>
            </a:r>
          </a:p>
          <a:p>
            <a:pPr lvl="0"/>
            <a:r>
              <a:rPr lang="ru-RU" sz="850" dirty="0" smtClean="0"/>
              <a:t>Незаконные производство, сбыт или пересылка наркотических средств, психотропных веществ или их аналогов, а также незаконный сбыт или пересылка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228</a:t>
            </a:r>
            <a:r>
              <a:rPr lang="ru-RU" sz="850" baseline="30000" dirty="0" smtClean="0"/>
              <a:t>1</a:t>
            </a:r>
            <a:r>
              <a:rPr lang="ru-RU" sz="850" dirty="0" smtClean="0"/>
              <a:t> УК РФ). Соотношение с преступлением, предусмотренным ст. 228</a:t>
            </a:r>
            <a:r>
              <a:rPr lang="ru-RU" sz="850" baseline="30000" dirty="0" smtClean="0"/>
              <a:t>4</a:t>
            </a:r>
            <a:r>
              <a:rPr lang="ru-RU" sz="850" dirty="0" smtClean="0"/>
              <a:t> УК РФ. </a:t>
            </a:r>
          </a:p>
          <a:p>
            <a:pPr lvl="0"/>
            <a:r>
              <a:rPr lang="ru-RU" sz="850" dirty="0" smtClean="0"/>
              <a:t>Хищение либо вымогательство наркотических средств или психотропных веществ, а также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229 УК РФ).</a:t>
            </a:r>
          </a:p>
          <a:p>
            <a:r>
              <a:rPr lang="ru-RU" sz="850" b="1" dirty="0" smtClean="0"/>
              <a:t>Задачи:</a:t>
            </a:r>
            <a:endParaRPr lang="ru-RU" sz="850" dirty="0" smtClean="0"/>
          </a:p>
          <a:p>
            <a:pPr lvl="0" hangingPunct="0"/>
            <a:r>
              <a:rPr lang="ru-RU" sz="850" dirty="0" smtClean="0"/>
              <a:t>1.Старшая медицинская сестра онкологического диспансера </a:t>
            </a:r>
            <a:r>
              <a:rPr lang="ru-RU" sz="850" dirty="0" err="1" smtClean="0"/>
              <a:t>Стрехнина</a:t>
            </a:r>
            <a:r>
              <a:rPr lang="ru-RU" sz="850" dirty="0" smtClean="0"/>
              <a:t>, получая наркотические средства для инъекций больным, уменьшала дозы инъекций, а образовавшиеся таким образом излишки наркотических средств присваивала и пересылала по почте своей сестре в п. Сузун Новосибирской области, где та реализовывала их своим знакомым.</a:t>
            </a:r>
          </a:p>
          <a:p>
            <a:pPr lvl="0" hangingPunct="0"/>
            <a:r>
              <a:rPr lang="ru-RU" sz="850" dirty="0" smtClean="0"/>
              <a:t>2.Осужденный </a:t>
            </a:r>
            <a:r>
              <a:rPr lang="ru-RU" sz="850" dirty="0" err="1" smtClean="0"/>
              <a:t>Бельгибаев</a:t>
            </a:r>
            <a:r>
              <a:rPr lang="ru-RU" sz="850" dirty="0" smtClean="0"/>
              <a:t> в зоне исправительной колонии систематически занимался продажей </a:t>
            </a:r>
            <a:r>
              <a:rPr lang="ru-RU" sz="850" dirty="0" err="1" smtClean="0"/>
              <a:t>наркосодержащего</a:t>
            </a:r>
            <a:r>
              <a:rPr lang="ru-RU" sz="850" dirty="0" smtClean="0"/>
              <a:t> вещества - марихуаны высушенной, которую он получал от своей жены. Посылки с марихуаной </a:t>
            </a:r>
            <a:r>
              <a:rPr lang="ru-RU" sz="850" dirty="0" err="1" smtClean="0"/>
              <a:t>Бельгибаева</a:t>
            </a:r>
            <a:r>
              <a:rPr lang="ru-RU" sz="850" dirty="0" smtClean="0"/>
              <a:t> по договоренности направляла на имя </a:t>
            </a:r>
            <a:r>
              <a:rPr lang="ru-RU" sz="850" dirty="0" err="1" smtClean="0"/>
              <a:t>Сырцова</a:t>
            </a:r>
            <a:r>
              <a:rPr lang="ru-RU" sz="850" dirty="0" smtClean="0"/>
              <a:t>, проживавшего рядом с колонией. При получении посылки Сырцов передавал марихуану шоферу Шпагину. Тот во время рейсов в колонию доставлял ее </a:t>
            </a:r>
            <a:r>
              <a:rPr lang="ru-RU" sz="850" dirty="0" err="1" smtClean="0"/>
              <a:t>Бельгибаеву</a:t>
            </a:r>
            <a:r>
              <a:rPr lang="ru-RU" sz="850" dirty="0" smtClean="0"/>
              <a:t>, который делил марихуану на небольшие порции и продавал ее за деньги и вещи осужденным. В этом ему помогал осужденный Наумчик. Всего было продано более 6 кг марихуаны. Вырученные деньги и вещи </a:t>
            </a:r>
            <a:r>
              <a:rPr lang="ru-RU" sz="850" dirty="0" err="1" smtClean="0"/>
              <a:t>Бельгибаев</a:t>
            </a:r>
            <a:r>
              <a:rPr lang="ru-RU" sz="850" dirty="0" smtClean="0"/>
              <a:t> при помощи тех же лиц по почте отсылал своей жене. За доставку марихуаны </a:t>
            </a:r>
            <a:r>
              <a:rPr lang="ru-RU" sz="850" dirty="0" err="1" smtClean="0"/>
              <a:t>Бельгибаев</a:t>
            </a:r>
            <a:r>
              <a:rPr lang="ru-RU" sz="850" dirty="0" smtClean="0"/>
              <a:t> заплатил </a:t>
            </a:r>
            <a:r>
              <a:rPr lang="ru-RU" sz="850" dirty="0" err="1" smtClean="0"/>
              <a:t>Сырцову</a:t>
            </a:r>
            <a:r>
              <a:rPr lang="ru-RU" sz="850" dirty="0" smtClean="0"/>
              <a:t> и Шпагину по 920 руб. Кроме того, Сырцов и Шпагин, не ставя об этом в известность </a:t>
            </a:r>
            <a:r>
              <a:rPr lang="ru-RU" sz="850" dirty="0" err="1" smtClean="0"/>
              <a:t>Бельгибаева</a:t>
            </a:r>
            <a:r>
              <a:rPr lang="ru-RU" sz="850" dirty="0" smtClean="0"/>
              <a:t>, изымали часть содержимого посылок и продавали марихуану подросткам в селе. Всего ими было изъято и продано около 850 г марихуаны.</a:t>
            </a:r>
          </a:p>
          <a:p>
            <a:pPr lvl="0" hangingPunct="0"/>
            <a:r>
              <a:rPr lang="ru-RU" sz="850" dirty="0" smtClean="0"/>
              <a:t>3.Шишкин и </a:t>
            </a:r>
            <a:r>
              <a:rPr lang="ru-RU" sz="850" dirty="0" err="1" smtClean="0"/>
              <a:t>Харютов</a:t>
            </a:r>
            <a:r>
              <a:rPr lang="ru-RU" sz="850" dirty="0" smtClean="0"/>
              <a:t> достоверно знали, что </a:t>
            </a:r>
            <a:r>
              <a:rPr lang="ru-RU" sz="850" dirty="0" err="1" smtClean="0"/>
              <a:t>Кашимов</a:t>
            </a:r>
            <a:r>
              <a:rPr lang="ru-RU" sz="850" dirty="0" smtClean="0"/>
              <a:t> под прикрытием фармацевтической фирмы занимается торговлей гашишем (</a:t>
            </a:r>
            <a:r>
              <a:rPr lang="ru-RU" sz="850" dirty="0" err="1" smtClean="0"/>
              <a:t>анашой</a:t>
            </a:r>
            <a:r>
              <a:rPr lang="ru-RU" sz="850" dirty="0" smtClean="0"/>
              <a:t>). С целью завладеть наркотиками Шишкин и </a:t>
            </a:r>
            <a:r>
              <a:rPr lang="ru-RU" sz="850" dirty="0" err="1" smtClean="0"/>
              <a:t>Харютов</a:t>
            </a:r>
            <a:r>
              <a:rPr lang="ru-RU" sz="850" dirty="0" smtClean="0"/>
              <a:t> пришли к </a:t>
            </a:r>
            <a:r>
              <a:rPr lang="ru-RU" sz="850" dirty="0" err="1" smtClean="0"/>
              <a:t>Кашимову</a:t>
            </a:r>
            <a:r>
              <a:rPr lang="ru-RU" sz="850" dirty="0" smtClean="0"/>
              <a:t> и потребовали выдать им 3 кг гашиша, в противном случае обещали заявить в милицию. </a:t>
            </a:r>
            <a:r>
              <a:rPr lang="ru-RU" sz="850" dirty="0" err="1" smtClean="0"/>
              <a:t>Кашимов</a:t>
            </a:r>
            <a:r>
              <a:rPr lang="ru-RU" sz="850" dirty="0" smtClean="0"/>
              <a:t> отказался выполнить их требование, и через неделю Шишкин и </a:t>
            </a:r>
            <a:r>
              <a:rPr lang="ru-RU" sz="850" dirty="0" err="1" smtClean="0"/>
              <a:t>Харютов</a:t>
            </a:r>
            <a:r>
              <a:rPr lang="ru-RU" sz="850" dirty="0" smtClean="0"/>
              <a:t>, похитив торговца, отвезли его на окраину города, где, связав, подвесили к дереву вниз головой и сказали, что снимут, когда тот согласится отдать </a:t>
            </a:r>
            <a:r>
              <a:rPr lang="ru-RU" sz="850" dirty="0" err="1" smtClean="0"/>
              <a:t>анашу</a:t>
            </a:r>
            <a:r>
              <a:rPr lang="ru-RU" sz="850" dirty="0" smtClean="0"/>
              <a:t>. Через два часа </a:t>
            </a:r>
            <a:r>
              <a:rPr lang="ru-RU" sz="850" dirty="0" err="1" smtClean="0"/>
              <a:t>Кашимов</a:t>
            </a:r>
            <a:r>
              <a:rPr lang="ru-RU" sz="850" dirty="0" smtClean="0"/>
              <a:t> решил отдать им наркотики.</a:t>
            </a:r>
          </a:p>
          <a:p>
            <a:pPr lvl="0"/>
            <a:r>
              <a:rPr lang="ru-RU" sz="850" dirty="0" smtClean="0"/>
              <a:t>4.Феоктистов с целью наживы приобрел в г. Краснодаре у неизвестного три пакетика героина весом около 2 г. Приехав в г Волгоград, он пытался продать их своему знакомому, однако вместо героина в пакетах оказался порошок белого цвета, не являющийся наркотиком.</a:t>
            </a:r>
          </a:p>
          <a:p>
            <a:endParaRPr lang="ru-RU" sz="850" dirty="0" smtClean="0"/>
          </a:p>
          <a:p>
            <a:r>
              <a:rPr lang="ru-RU" sz="850" b="1" dirty="0" smtClean="0"/>
              <a:t>Занятие 2.</a:t>
            </a:r>
            <a:endParaRPr lang="ru-RU" sz="850" dirty="0" smtClean="0"/>
          </a:p>
          <a:p>
            <a:pPr lvl="0"/>
            <a:r>
              <a:rPr lang="ru-RU" sz="850" dirty="0" smtClean="0"/>
              <a:t>Контрабанда наркотических средств, психотропных веществ, их </a:t>
            </a:r>
            <a:r>
              <a:rPr lang="ru-RU" sz="850" dirty="0" err="1" smtClean="0"/>
              <a:t>прекурсоров</a:t>
            </a:r>
            <a:r>
              <a:rPr lang="ru-RU" sz="850" dirty="0" smtClean="0"/>
              <a:t> или аналогов, растений, содержащих наркотические средства, психотропные вещества или их </a:t>
            </a:r>
            <a:r>
              <a:rPr lang="ru-RU" sz="850" dirty="0" err="1" smtClean="0"/>
              <a:t>прекурсоры</a:t>
            </a:r>
            <a:r>
              <a:rPr lang="ru-RU" sz="850" dirty="0" smtClean="0"/>
              <a:t>, либо их частей, содержащих наркотические средства, психотропные вещества или их </a:t>
            </a:r>
            <a:r>
              <a:rPr lang="ru-RU" sz="850" dirty="0" err="1" smtClean="0"/>
              <a:t>прекурсоры</a:t>
            </a:r>
            <a:r>
              <a:rPr lang="ru-RU" sz="850" dirty="0" smtClean="0"/>
              <a:t>, инструментов или оборудования, находящихся под специальным контролем и используемых для изготовления наркотических средств или психотропных веществ (ст. 229</a:t>
            </a:r>
            <a:r>
              <a:rPr lang="ru-RU" sz="850" baseline="30000" dirty="0" smtClean="0"/>
              <a:t>1</a:t>
            </a:r>
            <a:r>
              <a:rPr lang="ru-RU" sz="850" dirty="0" smtClean="0"/>
              <a:t> УК РФ).</a:t>
            </a:r>
          </a:p>
          <a:p>
            <a:pPr lvl="0"/>
            <a:r>
              <a:rPr lang="ru-RU" sz="850" dirty="0" smtClean="0"/>
              <a:t>Склонение к потреблению наркотических средств, психотропных веществ или их аналогов (ст. 230 УК РФ).</a:t>
            </a:r>
          </a:p>
          <a:p>
            <a:pPr lvl="0"/>
            <a:r>
              <a:rPr lang="ru-RU" sz="850" dirty="0" smtClean="0"/>
              <a:t>Незаконное культивирование растений, содержащих наркотические средства или психотропные вещества либо их </a:t>
            </a:r>
            <a:r>
              <a:rPr lang="ru-RU" sz="850" dirty="0" err="1" smtClean="0"/>
              <a:t>прекурсоры</a:t>
            </a:r>
            <a:r>
              <a:rPr lang="ru-RU" sz="850" dirty="0" smtClean="0"/>
              <a:t> (ст. 231 УК РФ).</a:t>
            </a:r>
          </a:p>
          <a:p>
            <a:pPr lvl="0"/>
            <a:r>
              <a:rPr lang="ru-RU" sz="850" dirty="0" smtClean="0"/>
              <a:t>Незаконный оборот сильнодействующих или ядовитых веществ в целях сбыта (ст. 234 УК РФ).</a:t>
            </a:r>
          </a:p>
          <a:p>
            <a:r>
              <a:rPr lang="ru-RU" sz="850" b="1" dirty="0" smtClean="0"/>
              <a:t>Задачи:</a:t>
            </a:r>
            <a:endParaRPr lang="ru-RU" sz="850" dirty="0" smtClean="0"/>
          </a:p>
          <a:p>
            <a:pPr lvl="0" hangingPunct="0"/>
            <a:r>
              <a:rPr lang="ru-RU" sz="850" dirty="0" smtClean="0"/>
              <a:t>1. </a:t>
            </a:r>
            <a:r>
              <a:rPr lang="ru-RU" sz="850" dirty="0" err="1" smtClean="0"/>
              <a:t>Канабисов</a:t>
            </a:r>
            <a:r>
              <a:rPr lang="ru-RU" sz="850" dirty="0" smtClean="0"/>
              <a:t>, будучи лесником, выращивал на полянах в горно-лесистой труднодоступной местности индийскую коноплю. Собранный урожай в виде полуфабрикатов он продавал лицам, занимающимся изготовлением наркотических средств. Всего </a:t>
            </a:r>
            <a:r>
              <a:rPr lang="ru-RU" sz="850" dirty="0" err="1" smtClean="0"/>
              <a:t>Канабисовым</a:t>
            </a:r>
            <a:r>
              <a:rPr lang="ru-RU" sz="850" dirty="0" smtClean="0"/>
              <a:t> было собрано и реализовано четыре урожая индийской конопли общим объемом  по 90-95 кг каждый.</a:t>
            </a:r>
          </a:p>
          <a:p>
            <a:pPr lvl="0" hangingPunct="0"/>
            <a:r>
              <a:rPr lang="ru-RU" sz="850" dirty="0" smtClean="0"/>
              <a:t>2.Ранее судимый за злостное хулиганство Шкуратов систематически приобретал для потребления у знакомого наркотические средства. При этом Шкуратов неоднократно давал «затянуться» своему приятелю несовершеннолетнему Кузнецову, до этого не употреблявшему никаких наркотиков. Кузнецову понравилось такое курение, и он уже самостоятельно стал приобретать наркотики у знакомых продавцов Шкуратова. </a:t>
            </a:r>
          </a:p>
          <a:p>
            <a:pPr lvl="0" hangingPunct="0"/>
            <a:r>
              <a:rPr lang="ru-RU" sz="850" dirty="0" smtClean="0"/>
              <a:t>3. Шишкин и </a:t>
            </a:r>
            <a:r>
              <a:rPr lang="ru-RU" sz="850" dirty="0" err="1" smtClean="0"/>
              <a:t>Харютов</a:t>
            </a:r>
            <a:r>
              <a:rPr lang="ru-RU" sz="850" dirty="0" smtClean="0"/>
              <a:t> достоверно знали, что </a:t>
            </a:r>
            <a:r>
              <a:rPr lang="ru-RU" sz="850" dirty="0" err="1" smtClean="0"/>
              <a:t>Кашимов</a:t>
            </a:r>
            <a:r>
              <a:rPr lang="ru-RU" sz="850" dirty="0" smtClean="0"/>
              <a:t> под прикрытием фармацевтической фирмы занимается торговлей гашишем (</a:t>
            </a:r>
            <a:r>
              <a:rPr lang="ru-RU" sz="850" dirty="0" err="1" smtClean="0"/>
              <a:t>анашой</a:t>
            </a:r>
            <a:r>
              <a:rPr lang="ru-RU" sz="850" dirty="0" smtClean="0"/>
              <a:t>). С целью завладеть наркотиками Шишкин и </a:t>
            </a:r>
            <a:r>
              <a:rPr lang="ru-RU" sz="850" dirty="0" err="1" smtClean="0"/>
              <a:t>Харютов</a:t>
            </a:r>
            <a:r>
              <a:rPr lang="ru-RU" sz="850" dirty="0" smtClean="0"/>
              <a:t> пришли к </a:t>
            </a:r>
            <a:r>
              <a:rPr lang="ru-RU" sz="850" dirty="0" err="1" smtClean="0"/>
              <a:t>Кашимову</a:t>
            </a:r>
            <a:r>
              <a:rPr lang="ru-RU" sz="850" dirty="0" smtClean="0"/>
              <a:t> и потребовали выдать им 3 кг гашиша, в противном случае обещали заявить в милицию. </a:t>
            </a:r>
            <a:r>
              <a:rPr lang="ru-RU" sz="850" dirty="0" err="1" smtClean="0"/>
              <a:t>Кашимов</a:t>
            </a:r>
            <a:r>
              <a:rPr lang="ru-RU" sz="850" dirty="0" smtClean="0"/>
              <a:t> отказался выполнить их требование, и через неделю Шишкин и </a:t>
            </a:r>
            <a:r>
              <a:rPr lang="ru-RU" sz="850" dirty="0" err="1" smtClean="0"/>
              <a:t>Харютов</a:t>
            </a:r>
            <a:r>
              <a:rPr lang="ru-RU" sz="850" dirty="0" smtClean="0"/>
              <a:t>, похитив торговца, отвезли его на окраину города, где, связав, подвесили к дереву вниз головой и сказали, что снимут, когда тот согласится отдать </a:t>
            </a:r>
            <a:r>
              <a:rPr lang="ru-RU" sz="850" dirty="0" err="1" smtClean="0"/>
              <a:t>анашу</a:t>
            </a:r>
            <a:r>
              <a:rPr lang="ru-RU" sz="850" dirty="0" smtClean="0"/>
              <a:t>. Через два часа </a:t>
            </a:r>
            <a:r>
              <a:rPr lang="ru-RU" sz="850" dirty="0" err="1" smtClean="0"/>
              <a:t>Кашимов</a:t>
            </a:r>
            <a:r>
              <a:rPr lang="ru-RU" sz="850" dirty="0" smtClean="0"/>
              <a:t> решил отдать им наркотики.</a:t>
            </a:r>
          </a:p>
          <a:p>
            <a:pPr lvl="0" hangingPunct="0"/>
            <a:r>
              <a:rPr lang="ru-RU" sz="850" dirty="0" smtClean="0"/>
              <a:t>4.Шлыков, работая в заводской фотолаборатории, среди других химических препаратов нашел сулему - сильнодействующее ядовитое вещество. Один пакетик с порошком он передал Гусевой, которую склонил к сожительству, не расторгнув брак с женой, имевшей от него ребенка. Однажды ночью в своей квартире Гусева сказала </a:t>
            </a:r>
            <a:r>
              <a:rPr lang="ru-RU" sz="850" dirty="0" err="1" smtClean="0"/>
              <a:t>Шлыкову</a:t>
            </a:r>
            <a:r>
              <a:rPr lang="ru-RU" sz="850" dirty="0" smtClean="0"/>
              <a:t>, что их близкие отношения должны быть прекращены из-за упреков со стороны ее соседей и друзей. На это Шлыков заявил, что он без нее не может жить и покончит с собой. Тут же он развел в стакане с водой порошок сулемы. Гусева сказала, что она тоже отравится, и развела в другой чашке порошок, который раньше ей передал Шлыков. После этого Гусева выпила содержимое чашки и умерла. Шлыков же выпить яд не решился.</a:t>
            </a:r>
          </a:p>
          <a:p>
            <a:pPr lvl="0"/>
            <a:r>
              <a:rPr lang="ru-RU" sz="850" dirty="0" smtClean="0"/>
              <a:t>5.Панкратов, находясь в гостях у своего друга, предложил присутствую­щим попробовать имевшиеся у него наркотики. Однако никто на предло­жение Панкратова не откликнулся.</a:t>
            </a:r>
          </a:p>
          <a:p>
            <a:pPr lvl="0"/>
            <a:endParaRPr lang="ru-RU" sz="850" dirty="0" smtClean="0"/>
          </a:p>
          <a:p>
            <a:pPr>
              <a:defRPr/>
            </a:pPr>
            <a:r>
              <a:rPr lang="ru-RU" sz="850" dirty="0"/>
              <a:t/>
            </a:r>
            <a:br>
              <a:rPr lang="ru-RU" sz="850" dirty="0"/>
            </a:br>
            <a:endParaRPr lang="ru-RU" sz="850" dirty="0"/>
          </a:p>
        </p:txBody>
      </p:sp>
      <p:sp>
        <p:nvSpPr>
          <p:cNvPr id="3" name="AutoShape 2054">
            <a:hlinkClick r:id="" action="ppaction://hlinkshowjump?jump=nextslide" highlightClick="1"/>
          </p:cNvPr>
          <p:cNvSpPr>
            <a:spLocks noChangeArrowheads="1"/>
          </p:cNvSpPr>
          <p:nvPr/>
        </p:nvSpPr>
        <p:spPr bwMode="auto">
          <a:xfrm flipV="1">
            <a:off x="7596336" y="6669360"/>
            <a:ext cx="575866" cy="18864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7092280" y="6669360"/>
            <a:ext cx="503386" cy="18864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669360"/>
            <a:ext cx="467544" cy="18864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669360"/>
            <a:ext cx="468000" cy="18864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60648"/>
            <a:ext cx="9144000" cy="5378395"/>
          </a:xfrm>
          <a:prstGeom prst="rect">
            <a:avLst/>
          </a:prstGeom>
        </p:spPr>
        <p:txBody>
          <a:bodyPr wrap="square">
            <a:spAutoFit/>
          </a:bodyPr>
          <a:lstStyle/>
          <a:p>
            <a:pPr>
              <a:defRPr/>
            </a:pPr>
            <a:r>
              <a:rPr lang="ru-RU" sz="1200" b="1" dirty="0" smtClean="0"/>
              <a:t>ТЕМА 14. ЭКОЛОГИЧЕСКИЕ ПРЕСТУПЛЕНИЯ (2 часа)</a:t>
            </a:r>
            <a:endParaRPr lang="ru-RU" sz="1200" dirty="0" smtClean="0"/>
          </a:p>
          <a:p>
            <a:r>
              <a:rPr lang="ru-RU" sz="1200" b="1" dirty="0" smtClean="0"/>
              <a:t> </a:t>
            </a:r>
            <a:endParaRPr lang="ru-RU" sz="1200" dirty="0" smtClean="0"/>
          </a:p>
          <a:p>
            <a:pPr lvl="0"/>
            <a:r>
              <a:rPr lang="ru-RU" sz="1200" dirty="0" smtClean="0"/>
              <a:t>Общая характеристика экологических преступлений.</a:t>
            </a:r>
          </a:p>
          <a:p>
            <a:pPr lvl="0"/>
            <a:r>
              <a:rPr lang="ru-RU" sz="1200" dirty="0" smtClean="0"/>
              <a:t>Нарушение правил охраны окружающей среды при производстве работ (ст. 246 УК РФ).</a:t>
            </a:r>
          </a:p>
          <a:p>
            <a:pPr lvl="0"/>
            <a:r>
              <a:rPr lang="ru-RU" sz="1200" dirty="0" smtClean="0"/>
              <a:t>Незаконная рубка лесных насаждений (ст. 260 УК РФ).</a:t>
            </a:r>
          </a:p>
          <a:p>
            <a:pPr lvl="0"/>
            <a:r>
              <a:rPr lang="ru-RU" sz="1200" dirty="0" smtClean="0"/>
              <a:t>Незаконная охота (ст. 258 УК РФ).</a:t>
            </a:r>
          </a:p>
          <a:p>
            <a:pPr lvl="0"/>
            <a:r>
              <a:rPr lang="ru-RU" sz="1200" dirty="0" smtClean="0"/>
              <a:t>Загрязнение вод (ст. 250 УК РФ), атмосферы (ст. 251 УК РФ), морской среды (ст. 252 УК РФ).</a:t>
            </a:r>
          </a:p>
          <a:p>
            <a:endParaRPr lang="ru-RU" sz="1200" b="1" dirty="0" smtClean="0"/>
          </a:p>
          <a:p>
            <a:r>
              <a:rPr lang="ru-RU" sz="1200" b="1" dirty="0" smtClean="0"/>
              <a:t>Задачи:</a:t>
            </a:r>
            <a:endParaRPr lang="ru-RU" sz="1200" dirty="0" smtClean="0"/>
          </a:p>
          <a:p>
            <a:pPr lvl="0" hangingPunct="0"/>
            <a:r>
              <a:rPr lang="ru-RU" sz="1200" dirty="0" smtClean="0"/>
              <a:t>1.Шустиков, охотясь на территории заповедника, встретился с уссурийским тигром. Зная, что тигр занесен в Красную книгу, </a:t>
            </a:r>
            <a:r>
              <a:rPr lang="ru-RU" sz="1200" dirty="0" err="1" smtClean="0"/>
              <a:t>Шустиков</a:t>
            </a:r>
            <a:r>
              <a:rPr lang="ru-RU" sz="1200" dirty="0" smtClean="0"/>
              <a:t> преследовал зверя, убил его и снял с него шкуру. Обработав ее дома, </a:t>
            </a:r>
            <a:r>
              <a:rPr lang="ru-RU" sz="1200" dirty="0" err="1" smtClean="0"/>
              <a:t>Шустиков</a:t>
            </a:r>
            <a:r>
              <a:rPr lang="ru-RU" sz="1200" dirty="0" smtClean="0"/>
              <a:t> в районном центре продал шкуру </a:t>
            </a:r>
            <a:r>
              <a:rPr lang="ru-RU" sz="1200" dirty="0" err="1" smtClean="0"/>
              <a:t>Молоткову</a:t>
            </a:r>
            <a:r>
              <a:rPr lang="ru-RU" sz="1200" dirty="0" smtClean="0"/>
              <a:t>.</a:t>
            </a:r>
          </a:p>
          <a:p>
            <a:pPr lvl="0" hangingPunct="0"/>
            <a:r>
              <a:rPr lang="ru-RU" sz="1200" dirty="0" smtClean="0"/>
              <a:t> 2.Фофанов, главный инженер сахарного комбината, и </a:t>
            </a:r>
            <a:r>
              <a:rPr lang="ru-RU" sz="1200" dirty="0" err="1" smtClean="0"/>
              <a:t>Мовчук</a:t>
            </a:r>
            <a:r>
              <a:rPr lang="ru-RU" sz="1200" dirty="0" smtClean="0"/>
              <a:t>, его заместитель, являясь, согласно должностным инструкциям, лицами, ответственными за состояние и эксплуатацию очистных сооружений, не осуществляли должного контроля за качеством очистки сточных вод, не следили за работой лаборатории. В результате этого в сезон работы сахарного комбината с очистных сооружений были сброшены недостаточно очищенные сточные воды (с большим содержанием сахара и вредных для организма веществ), что привело к перенасыщению водоема вредными веществами и массовой гибели рыбы на сумму 43 тыс. рублей.</a:t>
            </a:r>
          </a:p>
          <a:p>
            <a:pPr lvl="0" hangingPunct="0"/>
            <a:r>
              <a:rPr lang="ru-RU" sz="1200" dirty="0" smtClean="0"/>
              <a:t>3.Во время строительства бумажного комбината не хватило денежных средств для завершения монтажа оборудования полного цикла очистных сооружений. В связи с этим, чтобы не останавливать введение в действие комбината и побыстрее окупить затраты на его строительство, глава адми­нистрации области </a:t>
            </a:r>
            <a:r>
              <a:rPr lang="ru-RU" sz="1200" dirty="0" err="1" smtClean="0"/>
              <a:t>Степанюк</a:t>
            </a:r>
            <a:r>
              <a:rPr lang="ru-RU" sz="1200" dirty="0" smtClean="0"/>
              <a:t> по согласованию с проектировщиками и стро­ителями принял решение ввести комбинат в действие, запустив времен­ную схему очистки вредных отходов.</a:t>
            </a:r>
          </a:p>
          <a:p>
            <a:r>
              <a:rPr lang="ru-RU" sz="1200" dirty="0" smtClean="0"/>
              <a:t>Директор комбината Орлов и главный инженер Носик высказали со­мнения в надежности временной схемы очистки. При эксплуатации комбината во временной схеме очистки произошел сбой, в озеро попали вредные отходы, ставшие причиной массовой гибели рыбы.</a:t>
            </a:r>
          </a:p>
          <a:p>
            <a:endParaRPr lang="ru-RU" sz="1050" dirty="0" smtClean="0"/>
          </a:p>
          <a:p>
            <a:pPr lvl="0"/>
            <a:endParaRPr lang="ru-RU" sz="1050" dirty="0" smtClean="0"/>
          </a:p>
          <a:p>
            <a:pPr>
              <a:defRPr/>
            </a:pPr>
            <a:r>
              <a:rPr lang="ru-RU" sz="1050" dirty="0" smtClean="0"/>
              <a:t> </a:t>
            </a:r>
            <a:r>
              <a:rPr lang="ru-RU" sz="1200" dirty="0"/>
              <a:t/>
            </a:r>
            <a:br>
              <a:rPr lang="ru-RU" sz="1200" dirty="0"/>
            </a:br>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7286610"/>
          </a:xfrm>
          <a:prstGeom prst="rect">
            <a:avLst/>
          </a:prstGeom>
        </p:spPr>
        <p:txBody>
          <a:bodyPr wrap="square">
            <a:spAutoFit/>
          </a:bodyPr>
          <a:lstStyle/>
          <a:p>
            <a:pPr algn="just"/>
            <a:r>
              <a:rPr lang="ru-RU" sz="900" b="1" dirty="0" smtClean="0"/>
              <a:t>ТЕМА 15. ПРЕСТУПЛЕНИЯ ПРОТИВ БЕЗОПАСНОСТИ ДВИЖЕНИЯ И ЭКСПЛУАТАЦИИ ТРАНСПОРТА (4 часа)</a:t>
            </a:r>
            <a:endParaRPr lang="ru-RU" sz="900" dirty="0" smtClean="0"/>
          </a:p>
          <a:p>
            <a:pPr algn="just"/>
            <a:r>
              <a:rPr lang="ru-RU" sz="900" b="1" dirty="0" smtClean="0"/>
              <a:t>Занятие 1.</a:t>
            </a:r>
            <a:endParaRPr lang="ru-RU" sz="900" dirty="0" smtClean="0"/>
          </a:p>
          <a:p>
            <a:pPr lvl="0" algn="just"/>
            <a:r>
              <a:rPr lang="ru-RU" sz="900" dirty="0" smtClean="0"/>
              <a:t>Общая характеристика преступлений против безопасности движения и эксплуатации транспорта.</a:t>
            </a:r>
          </a:p>
          <a:p>
            <a:pPr lvl="0" algn="just"/>
            <a:r>
              <a:rPr lang="ru-RU" sz="900" dirty="0" smtClean="0"/>
              <a:t>Нарушение правил безопасности движения и эксплуатации железнодорожного, воздушного, морского и внутреннего водного транспорта и метрополитена (ст. 263 УК РФ). Соотношение с нарушением правил, обеспечивающих безопасную работу транспорта (ст. 268 УК РФ).</a:t>
            </a:r>
          </a:p>
          <a:p>
            <a:pPr lvl="0" algn="just"/>
            <a:r>
              <a:rPr lang="ru-RU" sz="900" dirty="0" smtClean="0"/>
              <a:t>Нарушение требований по обеспечению транспортной безопасности на объектах транспортной инфраструктуры и транспортных средствах (ст. 263</a:t>
            </a:r>
            <a:r>
              <a:rPr lang="ru-RU" sz="900" baseline="30000" dirty="0" smtClean="0"/>
              <a:t>1</a:t>
            </a:r>
            <a:r>
              <a:rPr lang="ru-RU" sz="900" dirty="0" smtClean="0"/>
              <a:t> УК РФ).</a:t>
            </a:r>
          </a:p>
          <a:p>
            <a:pPr lvl="0" algn="just"/>
            <a:r>
              <a:rPr lang="ru-RU" sz="900" dirty="0" smtClean="0"/>
              <a:t>Нарушение правил безопасности дорожного движения и эксплуатации транспортных средств (ст. 264 УК РФ). Соотношение с нарушением правил, обеспечивающих безопасную работу транспорта (ст. 268 УК РФ).</a:t>
            </a:r>
          </a:p>
          <a:p>
            <a:pPr algn="just"/>
            <a:r>
              <a:rPr lang="ru-RU" sz="850" b="1" dirty="0" smtClean="0"/>
              <a:t>Задачи</a:t>
            </a:r>
            <a:endParaRPr lang="ru-RU" sz="850" dirty="0" smtClean="0"/>
          </a:p>
          <a:p>
            <a:pPr lvl="0" algn="just" hangingPunct="0"/>
            <a:r>
              <a:rPr lang="ru-RU" sz="900" dirty="0" smtClean="0"/>
              <a:t>1.Лаптев передал управление принадлежавшей ему автомашиной Сидорову, зная, что тот не имеет при себе водительского удостоверения. Сидоров, нарушив правила дорожного движения, сбил переходившего улицу в неположенном месте пешехода, причинив ему тяжкий вред здоровью. </a:t>
            </a:r>
          </a:p>
          <a:p>
            <a:pPr lvl="0" algn="just" hangingPunct="0"/>
            <a:r>
              <a:rPr lang="ru-RU" sz="900" dirty="0" smtClean="0"/>
              <a:t> 2.Миронов в состоянии сильного алкогольного опьянения на личной автомашине выехал на автобусную остановку, причинив четырем гражданам тяжкий вред здоровью. Увидев подбегавших к нему людей и опасаясь расправы, он направил автомашину прямо на них, в результате чего был сбит Глазков, который от полученных травм скончался.</a:t>
            </a:r>
          </a:p>
          <a:p>
            <a:pPr lvl="0" algn="just" hangingPunct="0"/>
            <a:r>
              <a:rPr lang="ru-RU" sz="900" dirty="0" smtClean="0"/>
              <a:t>3. Мирошниченко, управляя автобусом, совершил наезд на Аникееву Лену четырех лет, выбежавшую на проезжую часть из стоявшей на обочине автомашины. От полученных повреждений она скончалась на месте. Мирошниченко, испугавшись случившегося, с места происшествия скрылся. Впоследствии, будучи задержанным, он показал, что остановить автобус не мог, так как девочка появилась на дороге внезапно. Проведенная </a:t>
            </a:r>
            <a:r>
              <a:rPr lang="ru-RU" sz="900" dirty="0" err="1" smtClean="0"/>
              <a:t>автотехническая</a:t>
            </a:r>
            <a:r>
              <a:rPr lang="ru-RU" sz="900" dirty="0" smtClean="0"/>
              <a:t> экспертиза подтвердила его слова.</a:t>
            </a:r>
          </a:p>
          <a:p>
            <a:pPr lvl="0" algn="just"/>
            <a:r>
              <a:rPr lang="ru-RU" sz="900" dirty="0" smtClean="0"/>
              <a:t>4.Машинист электровоза метро Коновалов превысил скорость движения на одном из пролетов, не вписался в тормозной путь и столкнулся с отхо­дящим от станции поездом. В результате столкновения электровоз и послед­ний вагон поезда получили повреждения, а около двадцати пассажиров по­лучили вред здоровью различной тяжести.</a:t>
            </a:r>
          </a:p>
          <a:p>
            <a:pPr lvl="0" algn="just"/>
            <a:r>
              <a:rPr lang="ru-RU" sz="900" dirty="0" smtClean="0"/>
              <a:t>5.Сухогруз «Седов», следуя из порта Владивосток в порт Находка, встре­тил в пути перевернутую яхту, около которой на плоту находились шесть человек. Капитан сухогруза приказал спустить шлюпку, чтобы спасти лю­дей. Однако при маневрировании шлюпка ударилась о борт перевернутой яхты, и в образовавшуюся на яхте пробоину стала наливаться вода. Когда яхта резко пошла ко дну, в образовавшуюся воронку затянуло людей.</a:t>
            </a:r>
          </a:p>
          <a:p>
            <a:pPr lvl="0" algn="just"/>
            <a:r>
              <a:rPr lang="ru-RU" sz="900" dirty="0" smtClean="0"/>
              <a:t>6.Бульдозерист Зимин, не убедившись в безопасности движения, стал дви­гаться задним ходом на территории автопарка, в результате чего совершил наезд на водителя автобуса Павлова, который прилег в тень автобуса от­дохнуть и уснул</a:t>
            </a:r>
          </a:p>
          <a:p>
            <a:pPr lvl="0" algn="just"/>
            <a:r>
              <a:rPr lang="ru-RU" sz="900" dirty="0" smtClean="0"/>
              <a:t>7.Лебедев, будучи в нетрезвом состоянии, в нарушение правил перехода шел по проезжей части улицы. Когда его стал объезжать водитель Кирса­нов, двигавшийся с превышением скорости, Лебедев попытался перебе­жать улицу и попал под колеса автомобиля.</a:t>
            </a:r>
          </a:p>
          <a:p>
            <a:pPr lvl="0" algn="just"/>
            <a:r>
              <a:rPr lang="ru-RU" sz="900" dirty="0" smtClean="0"/>
              <a:t>8.Водитель грузового автомобиля Греков в сильный гололед, игнорируя знак «Обгон всем видам транспорта запрещен», стал совершать обгон лег­кового автомобиля, водитель которого </a:t>
            </a:r>
            <a:r>
              <a:rPr lang="ru-RU" sz="900" dirty="0" err="1" smtClean="0"/>
              <a:t>Семгин</a:t>
            </a:r>
            <a:r>
              <a:rPr lang="ru-RU" sz="900" dirty="0" smtClean="0"/>
              <a:t>, почувствовав себя плохо, решил остановиться на обочине дороги, предупредив об этом сигналом поворота. В результате столкновения автомобилей </a:t>
            </a:r>
            <a:r>
              <a:rPr lang="ru-RU" sz="900" dirty="0" err="1" smtClean="0"/>
              <a:t>Семгин</a:t>
            </a:r>
            <a:r>
              <a:rPr lang="ru-RU" sz="900" dirty="0" smtClean="0"/>
              <a:t> погиб.</a:t>
            </a:r>
          </a:p>
          <a:p>
            <a:pPr lvl="0" algn="just"/>
            <a:endParaRPr lang="ru-RU" sz="900" dirty="0" smtClean="0"/>
          </a:p>
          <a:p>
            <a:pPr algn="just"/>
            <a:r>
              <a:rPr lang="ru-RU" sz="900" b="1" dirty="0" smtClean="0"/>
              <a:t>Занятие 2.</a:t>
            </a:r>
            <a:endParaRPr lang="ru-RU" sz="900" dirty="0" smtClean="0"/>
          </a:p>
          <a:p>
            <a:pPr lvl="0" algn="just"/>
            <a:r>
              <a:rPr lang="ru-RU" sz="900" dirty="0" smtClean="0"/>
              <a:t>Недоброкачественный ремонт транспортных средств и выпуск их в эксплуатацию с техническими неисправностями (ст. 266 УК РФ).</a:t>
            </a:r>
          </a:p>
          <a:p>
            <a:pPr lvl="0" algn="just"/>
            <a:r>
              <a:rPr lang="ru-RU" sz="900" dirty="0" smtClean="0"/>
              <a:t>Приведение в негодность транспортных средств или путей сообщения (ст. 267 УК РФ).</a:t>
            </a:r>
          </a:p>
          <a:p>
            <a:pPr lvl="0" algn="just"/>
            <a:r>
              <a:rPr lang="ru-RU" sz="900" dirty="0" smtClean="0"/>
              <a:t>Нарушение правил международных полетов (ст. 271 УК РФ). Соотношение с нарушением правил использования воздушного пространства РФ (ст. 271</a:t>
            </a:r>
            <a:r>
              <a:rPr lang="ru-RU" sz="900" baseline="30000" dirty="0" smtClean="0"/>
              <a:t>1</a:t>
            </a:r>
            <a:r>
              <a:rPr lang="ru-RU" sz="900" dirty="0" smtClean="0"/>
              <a:t> УК РФ). </a:t>
            </a:r>
          </a:p>
          <a:p>
            <a:pPr algn="just"/>
            <a:r>
              <a:rPr lang="ru-RU" sz="900" b="1" dirty="0" smtClean="0"/>
              <a:t>Задачи:</a:t>
            </a:r>
            <a:endParaRPr lang="ru-RU" sz="900" dirty="0" smtClean="0"/>
          </a:p>
          <a:p>
            <a:pPr lvl="0" algn="just" hangingPunct="0"/>
            <a:r>
              <a:rPr lang="ru-RU" sz="900" dirty="0" smtClean="0"/>
              <a:t>1.Лопушанский и </a:t>
            </a:r>
            <a:r>
              <a:rPr lang="ru-RU" sz="900" dirty="0" err="1" smtClean="0"/>
              <a:t>Андриенко</a:t>
            </a:r>
            <a:r>
              <a:rPr lang="ru-RU" sz="900" dirty="0" smtClean="0"/>
              <a:t>, работая составителями поездов на железной дороге, не убедились в надежности радиосвязи между ними и машинистом тепловоза </a:t>
            </a:r>
            <a:r>
              <a:rPr lang="ru-RU" sz="900" dirty="0" err="1" smtClean="0"/>
              <a:t>Шоминым</a:t>
            </a:r>
            <a:r>
              <a:rPr lang="ru-RU" sz="900" dirty="0" smtClean="0"/>
              <a:t> и дали разрешение на движение состава. Не получая в пути следования указаний от составителей о скорости движения, машинист </a:t>
            </a:r>
            <a:r>
              <a:rPr lang="ru-RU" sz="900" dirty="0" err="1" smtClean="0"/>
              <a:t>Шомин</a:t>
            </a:r>
            <a:r>
              <a:rPr lang="ru-RU" sz="900" dirty="0" smtClean="0"/>
              <a:t> превысил максимальную для маневра скорость, и состав столкнулся со стоящими на путях вагонами. В результате столкновения пятерым потерпевшим был причинен средней тяжести вред здоровью, а также полностью уничтожен один из вагонов. </a:t>
            </a:r>
          </a:p>
          <a:p>
            <a:pPr lvl="0" algn="just" hangingPunct="0"/>
            <a:r>
              <a:rPr lang="ru-RU" sz="900" dirty="0" smtClean="0"/>
              <a:t>2.Капитан-механик Сафронов, следуя по реке с составом из пяти барж с минимальной скоростью, не справился с сильным течением и огромной волной, и состав ударился о крутой берег. В результате пострадали баржи. В объяснительной записке Сафронов указал, что он не виноват в аварии, которая произошла по причине действия мощного течения воды и сильного ветра. Как показали диспетчеры речного порта, в тот же день и в том же месте за несколько часов до аварии сел на мель и другой теплоход. Решите вопрос об ответственности Сафронова. В чем заключается специфика причинной связи при совершении преступлений против безопасности движения и эксплуатации транспорта?</a:t>
            </a:r>
          </a:p>
          <a:p>
            <a:pPr lvl="0" algn="just"/>
            <a:r>
              <a:rPr lang="ru-RU" sz="900" dirty="0" smtClean="0"/>
              <a:t>3.Командир экипажа самолета ТУ-154 Гарин при подлете к аэропорту по­лучил сообщение о низкой облачности, в условиях которой посадка за­прещена. Однако в связи с отсутствием горючего до ближайшего аэропорта Гарин долететь не мог, и он принял решение совершить посадку, которую диспетчер Чернов разрешил. Во время посадки самолет зацепил крыльями посадочную полосу и упал. В результате катастрофы пятнадцати пассажирам был причинен вред здо­ровью различной тяжести.</a:t>
            </a:r>
          </a:p>
          <a:p>
            <a:pPr lvl="0" algn="just"/>
            <a:r>
              <a:rPr lang="ru-RU" sz="900" dirty="0" smtClean="0"/>
              <a:t> </a:t>
            </a:r>
          </a:p>
          <a:p>
            <a:pPr lvl="0" algn="just"/>
            <a:endParaRPr lang="ru-RU" sz="900" dirty="0" smtClean="0"/>
          </a:p>
          <a:p>
            <a:pPr algn="just">
              <a:defRPr/>
            </a:pPr>
            <a:endParaRPr lang="ru-RU" sz="900" dirty="0"/>
          </a:p>
        </p:txBody>
      </p:sp>
      <p:sp>
        <p:nvSpPr>
          <p:cNvPr id="3" name="AutoShape 2054">
            <a:hlinkClick r:id="" action="ppaction://hlinkshowjump?jump=nextslide" highlightClick="1"/>
          </p:cNvPr>
          <p:cNvSpPr>
            <a:spLocks noChangeArrowheads="1"/>
          </p:cNvSpPr>
          <p:nvPr/>
        </p:nvSpPr>
        <p:spPr bwMode="auto">
          <a:xfrm flipV="1">
            <a:off x="8028384" y="6669360"/>
            <a:ext cx="359842" cy="18864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7596336" y="6669360"/>
            <a:ext cx="359370" cy="18864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820472" y="6669360"/>
            <a:ext cx="323528" cy="18864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460432" y="6669360"/>
            <a:ext cx="323984" cy="18864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7025000"/>
          </a:xfrm>
          <a:prstGeom prst="rect">
            <a:avLst/>
          </a:prstGeom>
        </p:spPr>
        <p:txBody>
          <a:bodyPr wrap="square">
            <a:spAutoFit/>
          </a:bodyPr>
          <a:lstStyle/>
          <a:p>
            <a:pPr hangingPunct="0"/>
            <a:r>
              <a:rPr lang="ru-RU" sz="850" b="1" dirty="0" smtClean="0"/>
              <a:t> ТЕМА 16. ПРЕСТУПЛЕНИЯ В СФЕРЕ КОМПЬЮТЕРНОЙ ИНФОРМАЦИИ (2 часа)</a:t>
            </a:r>
            <a:endParaRPr lang="ru-RU" sz="850" dirty="0" smtClean="0"/>
          </a:p>
          <a:p>
            <a:pPr lvl="0" hangingPunct="0"/>
            <a:r>
              <a:rPr lang="ru-RU" sz="850" dirty="0" smtClean="0"/>
              <a:t>Понятие и общая характеристика преступлений в сфере компьютерной информации.</a:t>
            </a:r>
          </a:p>
          <a:p>
            <a:pPr lvl="0" hangingPunct="0"/>
            <a:r>
              <a:rPr lang="ru-RU" sz="850" dirty="0" smtClean="0"/>
              <a:t>Неправомерный доступ к компьютерной информации (ст. 272 УК РФ).</a:t>
            </a:r>
          </a:p>
          <a:p>
            <a:pPr lvl="0" hangingPunct="0"/>
            <a:r>
              <a:rPr lang="ru-RU" sz="850" dirty="0" smtClean="0"/>
              <a:t>Создание, использование и распространение вредоносных компьютерных программ (ст. 273 УК РФ).</a:t>
            </a:r>
          </a:p>
          <a:p>
            <a:pPr lvl="0" hangingPunct="0"/>
            <a:r>
              <a:rPr lang="ru-RU" sz="850" dirty="0" smtClean="0"/>
              <a:t>Нарушение правил эксплуатации средств хранения, обработки и передачи компьютерной информации и информационно-телекоммуникационных сетей</a:t>
            </a:r>
          </a:p>
          <a:p>
            <a:pPr hangingPunct="0"/>
            <a:r>
              <a:rPr lang="ru-RU" sz="850" b="1" dirty="0" smtClean="0"/>
              <a:t>Задачи:</a:t>
            </a:r>
            <a:endParaRPr lang="ru-RU" sz="850" dirty="0" smtClean="0"/>
          </a:p>
          <a:p>
            <a:pPr lvl="0"/>
            <a:r>
              <a:rPr lang="ru-RU" sz="850" dirty="0" smtClean="0"/>
              <a:t>1.Корбин, желая получить компрометирующую информацию о своем начальнике из его персонального компьютера, в начале рабочего дня ис­портил замок входной двери в кабинете Юшина — начальника лаборато­рии одного из НИИ. Затем </a:t>
            </a:r>
            <a:r>
              <a:rPr lang="ru-RU" sz="850" dirty="0" err="1" smtClean="0"/>
              <a:t>Корбин</a:t>
            </a:r>
            <a:r>
              <a:rPr lang="ru-RU" sz="850" dirty="0" smtClean="0"/>
              <a:t> позвонил Юшину по телефону с целью получения доступа к компьютеру в его отсутствие. После того как Юшин вышел из кабинета, </a:t>
            </a:r>
            <a:r>
              <a:rPr lang="ru-RU" sz="850" dirty="0" err="1" smtClean="0"/>
              <a:t>Корбин</a:t>
            </a:r>
            <a:r>
              <a:rPr lang="ru-RU" sz="850" dirty="0" smtClean="0"/>
              <a:t> проник в кабинет, включил компьютер и стал искать нужные файлы. При перезаписи файлов на дискету в кабинет вошли Юшин и инженер Иванов.</a:t>
            </a:r>
          </a:p>
          <a:p>
            <a:pPr lvl="0"/>
            <a:r>
              <a:rPr lang="ru-RU" sz="850" dirty="0" smtClean="0"/>
              <a:t>2.Васильченко и Овчаров — студенты радиотехнического института — создали резидентную программу для ЭВМ с целью блокирования тестиру­ющей программы проверки знаний по физике, находящейся на сервере  одной из кафедр института. В результате запуска созданной программы по компьютерной сети ин­ститута распространился компьютерный вирус, блокировавший систем­ные программы ЭВМ.</a:t>
            </a:r>
          </a:p>
          <a:p>
            <a:pPr lvl="0"/>
            <a:r>
              <a:rPr lang="ru-RU" sz="850" dirty="0" smtClean="0"/>
              <a:t>3.Уволенный за несоответствие занимаемой должности программист ком­пании «Регион» Поповский, желая отомстить директору, перед уходом ввел в компьютерную сеть фирмы вредоносную программу, которая уничто­жила большую часть информации о расчетах с клиентами и смежниками. Для восстановления уничтоженной информации предприятию пришлось провести большую работу, расходы составили около 180 тыс. руб.</a:t>
            </a:r>
          </a:p>
          <a:p>
            <a:pPr lvl="0"/>
            <a:r>
              <a:rPr lang="ru-RU" sz="850" dirty="0" smtClean="0"/>
              <a:t>4.Житель Польши </a:t>
            </a:r>
            <a:r>
              <a:rPr lang="ru-RU" sz="850" dirty="0" err="1" smtClean="0"/>
              <a:t>Зиляк</a:t>
            </a:r>
            <a:r>
              <a:rPr lang="ru-RU" sz="850" dirty="0" smtClean="0"/>
              <a:t> был приглашен в г. Москву организованной пре­ступной группой. Ему было предложено за вознаграждение проникнуть в компьютерную сеть одного из коммерческих банков Польши и снять с его счетов значительную сумму в долларах. Первый сеанс прошел успешно, и со счетов банка было снято 10 </a:t>
            </a:r>
            <a:r>
              <a:rPr lang="ru-RU" sz="850" dirty="0" err="1" smtClean="0"/>
              <a:t>млн</a:t>
            </a:r>
            <a:r>
              <a:rPr lang="ru-RU" sz="850" dirty="0" smtClean="0"/>
              <a:t> долларов. При второй попытке </a:t>
            </a:r>
            <a:r>
              <a:rPr lang="ru-RU" sz="850" dirty="0" err="1" smtClean="0"/>
              <a:t>Зиляк</a:t>
            </a:r>
            <a:r>
              <a:rPr lang="ru-RU" sz="850" dirty="0" smtClean="0"/>
              <a:t> был схвачен во время работы с компьюте­ром вместе с двумя охранниками.</a:t>
            </a:r>
          </a:p>
          <a:p>
            <a:endParaRPr lang="ru-RU" sz="850" dirty="0" smtClean="0"/>
          </a:p>
          <a:p>
            <a:r>
              <a:rPr lang="ru-RU" sz="850" b="1" dirty="0" smtClean="0"/>
              <a:t>ТЕМА 17. ПРЕСТУПЛЕНИЯ ПРОТИВ ОСНОВ КОНСТИТУЦИОННОГО СТРОЯ И БЕЗОПАСНОСТИ ГОСУДАРСТВА (4 часа)</a:t>
            </a:r>
            <a:endParaRPr lang="ru-RU" sz="850" dirty="0" smtClean="0"/>
          </a:p>
          <a:p>
            <a:r>
              <a:rPr lang="ru-RU" sz="850" b="1" dirty="0" smtClean="0"/>
              <a:t>Занятие 1.</a:t>
            </a:r>
            <a:endParaRPr lang="ru-RU" sz="850" dirty="0" smtClean="0"/>
          </a:p>
          <a:p>
            <a:pPr lvl="0"/>
            <a:r>
              <a:rPr lang="ru-RU" sz="850" dirty="0" smtClean="0"/>
              <a:t>Общая характеристика преступлений против основ конституционного строя и безопасности государства.</a:t>
            </a:r>
          </a:p>
          <a:p>
            <a:pPr lvl="0"/>
            <a:r>
              <a:rPr lang="ru-RU" sz="850" dirty="0" smtClean="0"/>
              <a:t>Государственная измена (ст. 275 УК РФ).</a:t>
            </a:r>
          </a:p>
          <a:p>
            <a:pPr lvl="0"/>
            <a:r>
              <a:rPr lang="ru-RU" sz="850" dirty="0" smtClean="0"/>
              <a:t> Шпионаж (ст. 276 УК РФ).</a:t>
            </a:r>
          </a:p>
          <a:p>
            <a:pPr lvl="0"/>
            <a:r>
              <a:rPr lang="ru-RU" sz="850" dirty="0" smtClean="0"/>
              <a:t>Диверсия (ст. 281 УК РФ).</a:t>
            </a:r>
          </a:p>
          <a:p>
            <a:pPr lvl="0"/>
            <a:r>
              <a:rPr lang="ru-RU" sz="850" dirty="0" smtClean="0"/>
              <a:t>Разглашение государственной тайны (ст. 283 УК РФ). Отграничение от государственной измены. Утрата документов, содержащих государственную тайну (ст. 284 УК РФ).</a:t>
            </a:r>
          </a:p>
          <a:p>
            <a:r>
              <a:rPr lang="ru-RU" sz="850" b="1" dirty="0" smtClean="0"/>
              <a:t>Задачи:</a:t>
            </a:r>
            <a:endParaRPr lang="ru-RU" sz="850" dirty="0" smtClean="0"/>
          </a:p>
          <a:p>
            <a:pPr lvl="0" hangingPunct="0"/>
            <a:r>
              <a:rPr lang="ru-RU" sz="850" dirty="0" smtClean="0"/>
              <a:t>1.Заместитель начальника научно-исследовательского института Министерства электронной промышленности Российской Федерации </a:t>
            </a:r>
            <a:r>
              <a:rPr lang="ru-RU" sz="850" dirty="0" err="1" smtClean="0"/>
              <a:t>Абовянц</a:t>
            </a:r>
            <a:r>
              <a:rPr lang="ru-RU" sz="850" dirty="0" smtClean="0"/>
              <a:t>, находившийся в служебной командировке в Петербурге, познакомился с гидом выставки «Средства связи США» американцем </a:t>
            </a:r>
            <a:r>
              <a:rPr lang="ru-RU" sz="850" dirty="0" err="1" smtClean="0"/>
              <a:t>Эйроном</a:t>
            </a:r>
            <a:r>
              <a:rPr lang="ru-RU" sz="850" dirty="0" smtClean="0"/>
              <a:t>. </a:t>
            </a:r>
            <a:r>
              <a:rPr lang="ru-RU" sz="850" dirty="0" err="1" smtClean="0"/>
              <a:t>Абовянц</a:t>
            </a:r>
            <a:r>
              <a:rPr lang="ru-RU" sz="850" dirty="0" smtClean="0"/>
              <a:t> обратился к </a:t>
            </a:r>
            <a:r>
              <a:rPr lang="ru-RU" sz="850" dirty="0" err="1" smtClean="0"/>
              <a:t>Эйрону</a:t>
            </a:r>
            <a:r>
              <a:rPr lang="ru-RU" sz="850" dirty="0" smtClean="0"/>
              <a:t> с просьбой об оказании ему содействия в установлении связи с представителями американской разведки для передачи интересующих ее сведений. Получив такое согласие, </a:t>
            </a:r>
            <a:r>
              <a:rPr lang="ru-RU" sz="850" dirty="0" err="1" smtClean="0"/>
              <a:t>Абовянц</a:t>
            </a:r>
            <a:r>
              <a:rPr lang="ru-RU" sz="850" dirty="0" smtClean="0"/>
              <a:t> условился о встрече с </a:t>
            </a:r>
            <a:r>
              <a:rPr lang="ru-RU" sz="850" dirty="0" err="1" smtClean="0"/>
              <a:t>Эйроном</a:t>
            </a:r>
            <a:r>
              <a:rPr lang="ru-RU" sz="850" dirty="0" smtClean="0"/>
              <a:t> через два месяца во время работы той же выставки в Москве. После открытия американской выставки в Москве </a:t>
            </a:r>
            <a:r>
              <a:rPr lang="ru-RU" sz="850" dirty="0" err="1" smtClean="0"/>
              <a:t>Абовянц</a:t>
            </a:r>
            <a:r>
              <a:rPr lang="ru-RU" sz="850" dirty="0" smtClean="0"/>
              <a:t> дважды ее посетил, но так и не встретился там с </a:t>
            </a:r>
            <a:r>
              <a:rPr lang="ru-RU" sz="850" dirty="0" err="1" smtClean="0"/>
              <a:t>Эйроном</a:t>
            </a:r>
            <a:r>
              <a:rPr lang="ru-RU" sz="850" dirty="0" smtClean="0"/>
              <a:t>. </a:t>
            </a:r>
            <a:r>
              <a:rPr lang="ru-RU" sz="850" dirty="0" err="1" smtClean="0"/>
              <a:t>Абовянц</a:t>
            </a:r>
            <a:r>
              <a:rPr lang="ru-RU" sz="850" dirty="0" smtClean="0"/>
              <a:t> узнал, в какой гостинице </a:t>
            </a:r>
            <a:r>
              <a:rPr lang="ru-RU" sz="850" dirty="0" err="1" smtClean="0"/>
              <a:t>Эйрон</a:t>
            </a:r>
            <a:r>
              <a:rPr lang="ru-RU" sz="850" dirty="0" smtClean="0"/>
              <a:t> остановился, и трижды звонил ему в номер. При этом </a:t>
            </a:r>
            <a:r>
              <a:rPr lang="ru-RU" sz="850" dirty="0" err="1" smtClean="0"/>
              <a:t>Абовянц</a:t>
            </a:r>
            <a:r>
              <a:rPr lang="ru-RU" sz="850" dirty="0" smtClean="0"/>
              <a:t> настоятельно просил </a:t>
            </a:r>
            <a:r>
              <a:rPr lang="ru-RU" sz="850" dirty="0" err="1" smtClean="0"/>
              <a:t>Эйрона</a:t>
            </a:r>
            <a:r>
              <a:rPr lang="ru-RU" sz="850" dirty="0" smtClean="0"/>
              <a:t> связать его с представителями американской разведки. Убедившись в том, что </a:t>
            </a:r>
            <a:r>
              <a:rPr lang="ru-RU" sz="850" dirty="0" err="1" smtClean="0"/>
              <a:t>Эйрон</a:t>
            </a:r>
            <a:r>
              <a:rPr lang="ru-RU" sz="850" dirty="0" smtClean="0"/>
              <a:t> уклоняется от личных встреч, </a:t>
            </a:r>
            <a:r>
              <a:rPr lang="ru-RU" sz="850" dirty="0" err="1" smtClean="0"/>
              <a:t>Абовянц</a:t>
            </a:r>
            <a:r>
              <a:rPr lang="ru-RU" sz="850" dirty="0" smtClean="0"/>
              <a:t> позвонил ему в ночное время, сообщил известные по службе сведения, составляющие государственную тайну, и просил передать их в посольство США. </a:t>
            </a:r>
          </a:p>
          <a:p>
            <a:pPr lvl="0" hangingPunct="0"/>
            <a:r>
              <a:rPr lang="ru-RU" sz="850" dirty="0" smtClean="0"/>
              <a:t> 2.Спецслужбой одной из стран НАТО с целью проведения враждебной деятельности против России был завербован полковник Казаков - сотрудник НИИ Министерства обороны Российской Федерации. Казаков неоднократно за денежное вознаграждение передавал представителям иностранной разведки секретные материалы, к которым имел доступ по роду своей службы. Боясь разоблачения, Казаков добровольно явился в органы ФСБ с повинной.</a:t>
            </a:r>
          </a:p>
          <a:p>
            <a:pPr lvl="0" hangingPunct="0"/>
            <a:r>
              <a:rPr lang="ru-RU" sz="850" dirty="0" smtClean="0"/>
              <a:t> 3.Гражданка ФРГ </a:t>
            </a:r>
            <a:r>
              <a:rPr lang="ru-RU" sz="850" dirty="0" err="1" smtClean="0"/>
              <a:t>Ирма</a:t>
            </a:r>
            <a:r>
              <a:rPr lang="ru-RU" sz="850" dirty="0" smtClean="0"/>
              <a:t> Конрад, находившаяся в длительной служебной командировке в России, была завербована американским разведчиком. Выполняя задание американской разведки, Конрад собирала сведения о расположении российских воинских частей и военных учреждений, устанавливала фамилии, воинские звания и должности офицеров, проходивших службу в Московском военном округе, фотографировала их, записывала номера автомашин, принадлежащих воинским частям. Установлено, что Конрад сумела сообщить американской разведке номера восемнадцати машин и передать тридцать пять фотографий офицеров.</a:t>
            </a:r>
          </a:p>
          <a:p>
            <a:pPr lvl="0" hangingPunct="0"/>
            <a:r>
              <a:rPr lang="ru-RU" sz="850" dirty="0" smtClean="0"/>
              <a:t>4.Российский гражданин </a:t>
            </a:r>
            <a:r>
              <a:rPr lang="ru-RU" sz="850" dirty="0" err="1" smtClean="0"/>
              <a:t>Нелькин</a:t>
            </a:r>
            <a:r>
              <a:rPr lang="ru-RU" sz="850" dirty="0" smtClean="0"/>
              <a:t>, завербованный разведкой иностранного государства, получил от своих «хозяев» задание вызвать массовый падеж скота в одном из районов Сибири. С этой целью он устроился зоотехником в животноводческое хозяйство и стал подмешивать в корм для бычков вещества, содержащие возбудителя сибирской язвы. Работники фермы, заподозрив неладное, задержали </a:t>
            </a:r>
            <a:r>
              <a:rPr lang="ru-RU" sz="850" dirty="0" err="1" smtClean="0"/>
              <a:t>Нелькина</a:t>
            </a:r>
            <a:r>
              <a:rPr lang="ru-RU" sz="850" dirty="0" smtClean="0"/>
              <a:t> и доставили его в милицию.</a:t>
            </a:r>
          </a:p>
          <a:p>
            <a:pPr lvl="0" hangingPunct="0"/>
            <a:r>
              <a:rPr lang="ru-RU" sz="850" dirty="0" smtClean="0"/>
              <a:t> 5.Следователь ФСБ Левашов, назначив по уголовному делу техническую экспертизу, передал в распоряжение экспертов образцы нового сплава, сведения о котором составляли государственную тайну. В экспертном учреждении эти образцы были утрачены. Как было установлено, следователь помимо постановления о назначении экспертизы дал подробные устные пояснения об особенностях использования, хранения, транспортировки этого сплава, которые также относились к государственной тайне. Установлено также, что эксперт Хлопов, проводивший экспертизу, не имел соответствующего допуска к секретным сведениям. </a:t>
            </a:r>
          </a:p>
          <a:p>
            <a:pPr lvl="0" hangingPunct="0"/>
            <a:r>
              <a:rPr lang="ru-RU" sz="850" dirty="0" smtClean="0"/>
              <a:t>6. Юрисконсульт одного из металлургических предприятий </a:t>
            </a:r>
            <a:r>
              <a:rPr lang="ru-RU" sz="850" dirty="0" err="1" smtClean="0"/>
              <a:t>Тощенко</a:t>
            </a:r>
            <a:r>
              <a:rPr lang="ru-RU" sz="850" dirty="0" smtClean="0"/>
              <a:t> потерял документ, содержащий государственную тайну. Через две недели этот документ был найден в пространстве между сдвинутыми столами в кабинете директора завода, у которого </a:t>
            </a:r>
            <a:r>
              <a:rPr lang="ru-RU" sz="850" dirty="0" err="1" smtClean="0"/>
              <a:t>Тощенко</a:t>
            </a:r>
            <a:r>
              <a:rPr lang="ru-RU" sz="850" dirty="0" smtClean="0"/>
              <a:t> в день пропажи был на приеме.</a:t>
            </a:r>
          </a:p>
          <a:p>
            <a:pPr lvl="0"/>
            <a:endParaRPr lang="ru-RU" sz="850" dirty="0" smtClean="0"/>
          </a:p>
          <a:p>
            <a:pPr>
              <a:defRPr/>
            </a:pPr>
            <a:endParaRPr lang="ru-RU" sz="850" dirty="0"/>
          </a:p>
        </p:txBody>
      </p:sp>
      <p:sp>
        <p:nvSpPr>
          <p:cNvPr id="3" name="AutoShape 2054">
            <a:hlinkClick r:id="" action="ppaction://hlinkshowjump?jump=nextslide" highlightClick="1"/>
          </p:cNvPr>
          <p:cNvSpPr>
            <a:spLocks noChangeArrowheads="1"/>
          </p:cNvSpPr>
          <p:nvPr/>
        </p:nvSpPr>
        <p:spPr bwMode="auto">
          <a:xfrm flipV="1">
            <a:off x="7452320" y="6597352"/>
            <a:ext cx="719882" cy="260648"/>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597352"/>
            <a:ext cx="719410" cy="260648"/>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97352"/>
            <a:ext cx="467544"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597352"/>
            <a:ext cx="468000"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694414"/>
          </a:xfrm>
          <a:prstGeom prst="rect">
            <a:avLst/>
          </a:prstGeom>
        </p:spPr>
        <p:txBody>
          <a:bodyPr wrap="square">
            <a:spAutoFit/>
          </a:bodyPr>
          <a:lstStyle/>
          <a:p>
            <a:pPr>
              <a:defRPr/>
            </a:pPr>
            <a:r>
              <a:rPr lang="ru-RU" sz="950" b="1" dirty="0" smtClean="0"/>
              <a:t>Занятие 2.</a:t>
            </a:r>
            <a:endParaRPr lang="ru-RU" sz="950" dirty="0" smtClean="0"/>
          </a:p>
          <a:p>
            <a:pPr lvl="0"/>
            <a:r>
              <a:rPr lang="ru-RU" sz="950" dirty="0" smtClean="0"/>
              <a:t>Возбуждение ненависти либо вражды, а равно унижение человеческого достоинства (ст. 282 УК РФ).</a:t>
            </a:r>
          </a:p>
          <a:p>
            <a:pPr lvl="0"/>
            <a:r>
              <a:rPr lang="ru-RU" sz="950" dirty="0" smtClean="0"/>
              <a:t>Организация экстремистского сообщества (ст. 282</a:t>
            </a:r>
            <a:r>
              <a:rPr lang="ru-RU" sz="950" baseline="30000" dirty="0" smtClean="0"/>
              <a:t>1</a:t>
            </a:r>
            <a:r>
              <a:rPr lang="ru-RU" sz="950" dirty="0" smtClean="0"/>
              <a:t> УК РФ). </a:t>
            </a:r>
          </a:p>
          <a:p>
            <a:pPr lvl="0"/>
            <a:r>
              <a:rPr lang="ru-RU" sz="950" dirty="0" smtClean="0"/>
              <a:t>Организация деятельности экстремистской организации (ст. 282</a:t>
            </a:r>
            <a:r>
              <a:rPr lang="ru-RU" sz="950" baseline="30000" dirty="0" smtClean="0"/>
              <a:t>2</a:t>
            </a:r>
            <a:r>
              <a:rPr lang="ru-RU" sz="950" dirty="0" smtClean="0"/>
              <a:t> УК РФ).</a:t>
            </a:r>
          </a:p>
          <a:p>
            <a:r>
              <a:rPr lang="ru-RU" sz="950" b="1" dirty="0" smtClean="0"/>
              <a:t>Задачи:</a:t>
            </a:r>
            <a:endParaRPr lang="ru-RU" sz="950" dirty="0" smtClean="0"/>
          </a:p>
          <a:p>
            <a:pPr lvl="0" hangingPunct="0"/>
            <a:r>
              <a:rPr lang="ru-RU" sz="950" dirty="0" err="1" smtClean="0"/>
              <a:t>Биноев</a:t>
            </a:r>
            <a:r>
              <a:rPr lang="ru-RU" sz="950" dirty="0" smtClean="0"/>
              <a:t> был задержан сотрудниками милиции за то, что он в центре Улан-Удэ расклеивал изготовленные им листовки следующего содержания: «Русские! Вон из Бурятии! Бурятия для бурят!»</a:t>
            </a:r>
          </a:p>
          <a:p>
            <a:endParaRPr lang="ru-RU" sz="950" dirty="0" smtClean="0"/>
          </a:p>
          <a:p>
            <a:r>
              <a:rPr lang="ru-RU" sz="950" b="1" dirty="0" smtClean="0"/>
              <a:t>ТЕМА 18. ПРЕСТУПЛЕНИЯ ПРОТИВ ГОСУДАРСТВЕННОЙ ВЛАСТИ, ИНТЕРЕСОВ ГОСУДАРСТВЕННОЙ СЛУЖБЫ И СЛУЖБЫ В ОРГАНАХ МЕСТНОГО САМОУПРАВЛЕНИЯ (6 часов)</a:t>
            </a:r>
            <a:endParaRPr lang="ru-RU" sz="950" dirty="0" smtClean="0"/>
          </a:p>
          <a:p>
            <a:r>
              <a:rPr lang="ru-RU" sz="950" b="1" dirty="0" smtClean="0"/>
              <a:t>Занятие 1.</a:t>
            </a:r>
            <a:endParaRPr lang="ru-RU" sz="950" dirty="0" smtClean="0"/>
          </a:p>
          <a:p>
            <a:pPr lvl="0"/>
            <a:r>
              <a:rPr lang="ru-RU" sz="950" dirty="0" smtClean="0"/>
              <a:t>Понятие и признаки должностного лица, отличие от понятия лица, выполняющего управленческие функции в коммерческой или иной организации.</a:t>
            </a:r>
          </a:p>
          <a:p>
            <a:pPr lvl="0"/>
            <a:r>
              <a:rPr lang="ru-RU" sz="950" dirty="0" smtClean="0"/>
              <a:t>Общая характеристика преступлений против государственной власти, интересов государственной службы и службы в органах местного самоуправления.</a:t>
            </a:r>
          </a:p>
          <a:p>
            <a:pPr lvl="0"/>
            <a:r>
              <a:rPr lang="ru-RU" sz="950" dirty="0" smtClean="0"/>
              <a:t>Злоупотребление должностными полномочиями (ст. 285 УК РФ). Соотношение со злоупотреблением полномочиями (ст.  201 УК РФ) и злоупотреблением полномочиями частными нотариусами и аудиторами (ст. 202 УК РФ).</a:t>
            </a:r>
          </a:p>
          <a:p>
            <a:pPr lvl="0"/>
            <a:r>
              <a:rPr lang="ru-RU" sz="950" dirty="0" smtClean="0"/>
              <a:t>Превышение должностных полномочий (ст. 286 УК РФ). Соотношение с превышением полномочий частным детективом или работником частной охранной организации, имущим удостоверение частного охранника  (ст. 203 УК РФ), со злоупотреблением должностными полномочиями (ст. 285 УК РФ).</a:t>
            </a:r>
          </a:p>
          <a:p>
            <a:r>
              <a:rPr lang="ru-RU" sz="950" b="1" dirty="0" smtClean="0"/>
              <a:t>Задачи:</a:t>
            </a:r>
            <a:endParaRPr lang="ru-RU" sz="950" dirty="0" smtClean="0"/>
          </a:p>
          <a:p>
            <a:pPr lvl="0" hangingPunct="0"/>
            <a:r>
              <a:rPr lang="ru-RU" sz="950" dirty="0" smtClean="0"/>
              <a:t>1.Руководитель муниципального предприятия «</a:t>
            </a:r>
            <a:r>
              <a:rPr lang="ru-RU" sz="950" dirty="0" err="1" smtClean="0"/>
              <a:t>Мостинжстрой</a:t>
            </a:r>
            <a:r>
              <a:rPr lang="ru-RU" sz="950" dirty="0" smtClean="0"/>
              <a:t>» </a:t>
            </a:r>
            <a:r>
              <a:rPr lang="ru-RU" sz="950" dirty="0" err="1" smtClean="0"/>
              <a:t>Чучалин</a:t>
            </a:r>
            <a:r>
              <a:rPr lang="ru-RU" sz="950" dirty="0" smtClean="0"/>
              <a:t>, являясь одновременно председателем Совета директоров ОАО «Перестройка», безвозмездно передал в распоряжение последнему ряд находящихся в муниципальной собственности строений в престижных районах Москвы. В последующем незаконно переданные ОАО помещения сдавались в аренду за валюту различным фирмам. Сам </a:t>
            </a:r>
            <a:r>
              <a:rPr lang="ru-RU" sz="950" dirty="0" err="1" smtClean="0"/>
              <a:t>Чучалин</a:t>
            </a:r>
            <a:r>
              <a:rPr lang="ru-RU" sz="950" dirty="0" smtClean="0"/>
              <a:t> получал заработную плату в обоих предприятиях, неоднократно использовал валютные средства ОАО для поездок за рубеж, приобрел коттедж, машину, две квартиры.</a:t>
            </a:r>
          </a:p>
          <a:p>
            <a:pPr lvl="0" hangingPunct="0"/>
            <a:r>
              <a:rPr lang="ru-RU" sz="950" dirty="0" smtClean="0"/>
              <a:t>2.Комитетом по управлению муниципальным имуществом был заключен договор с частной фирмой «Восход», по которому последняя получала в аренду сроком на один год часть помещения кинотеатра «Космос», находящегося в муниципальной собственности, площадью 107 кв. м для кафе-бара. Через 4 месяца директор кинотеатра «Космос» Воробьев при встрече с руководителем фирмы «Восход» </a:t>
            </a:r>
            <a:r>
              <a:rPr lang="ru-RU" sz="950" dirty="0" err="1" smtClean="0"/>
              <a:t>Половченко</a:t>
            </a:r>
            <a:r>
              <a:rPr lang="ru-RU" sz="950" dirty="0" smtClean="0"/>
              <a:t> потребовал от последнего 25 тыс. рублей, обещая в противном случае сообщить в комитет по управлению имуществом, что фактически под кафе сдана площадь в 132 кв. м, и устроить так, чтобы договор не был продлен. Через 2 дня </a:t>
            </a:r>
            <a:r>
              <a:rPr lang="ru-RU" sz="950" dirty="0" err="1" smtClean="0"/>
              <a:t>Половченко</a:t>
            </a:r>
            <a:r>
              <a:rPr lang="ru-RU" sz="950" dirty="0" smtClean="0"/>
              <a:t> принес требуемую сумму.</a:t>
            </a:r>
          </a:p>
          <a:p>
            <a:pPr lvl="0" hangingPunct="0"/>
            <a:r>
              <a:rPr lang="ru-RU" sz="950" dirty="0" smtClean="0"/>
              <a:t>3.Руководитель управления Федерального казначейства по Алтайскому краю Г. фиктивно устроил на работу в некоторые территориальные структурные подразделения управления лиц, которые фактически там не работали, а выполняли работы лично для Г. В результате выплаченная им заработная плата и начисления на нее, взимаемые в государственные фонды, составили более 800 тыс. руб. </a:t>
            </a:r>
          </a:p>
          <a:p>
            <a:endParaRPr lang="ru-RU" sz="950" dirty="0" smtClean="0"/>
          </a:p>
          <a:p>
            <a:r>
              <a:rPr lang="ru-RU" sz="950" b="1" dirty="0" smtClean="0"/>
              <a:t>Занятие 2. </a:t>
            </a:r>
            <a:endParaRPr lang="ru-RU" sz="950" dirty="0" smtClean="0"/>
          </a:p>
          <a:p>
            <a:r>
              <a:rPr lang="ru-RU" sz="950" dirty="0" smtClean="0"/>
              <a:t>1.Получение взятки (ст. 290 УК РФ). Отграничение от коммерческого подкупа (ст. 204 УК РФ).</a:t>
            </a:r>
          </a:p>
          <a:p>
            <a:r>
              <a:rPr lang="ru-RU" sz="950" dirty="0" smtClean="0"/>
              <a:t>2.Дача взятки (ст. 291 УК РФ).</a:t>
            </a:r>
          </a:p>
          <a:p>
            <a:r>
              <a:rPr lang="ru-RU" sz="950" dirty="0" smtClean="0"/>
              <a:t>3.Посредничество во взяточничестве (ст. 291¹ УК РФ).</a:t>
            </a:r>
          </a:p>
          <a:p>
            <a:r>
              <a:rPr lang="ru-RU" sz="950" b="1" dirty="0" smtClean="0"/>
              <a:t>Задачи:</a:t>
            </a:r>
            <a:endParaRPr lang="ru-RU" sz="950" dirty="0" smtClean="0"/>
          </a:p>
          <a:p>
            <a:pPr lvl="0"/>
            <a:r>
              <a:rPr lang="ru-RU" sz="950" dirty="0" smtClean="0"/>
              <a:t>1.Следователь РОВД Зимин, возбудив уголовное дело по призна­кам преступления, предусмотренного ч. 1 ст. 228 УК РФ, в отношении Селиванова с целью получения взятки в виде денег и иных выгод иму­щественного характера, стал запугивать Селиванова большим сроком наказания, обещал сообщить о его привлечении к уголовной ответст­венности в колледж и признать его наркоманом. Квалифицируйте действия Зимина.</a:t>
            </a:r>
          </a:p>
          <a:p>
            <a:pPr lvl="0"/>
            <a:r>
              <a:rPr lang="ru-RU" sz="950" dirty="0" smtClean="0"/>
              <a:t>2.Следователь прокуратуры </a:t>
            </a:r>
            <a:r>
              <a:rPr lang="ru-RU" sz="950" dirty="0" err="1" smtClean="0"/>
              <a:t>Путов</a:t>
            </a:r>
            <a:r>
              <a:rPr lang="ru-RU" sz="950" dirty="0" smtClean="0"/>
              <a:t>, нуждаясь в деньгах, решил по­ лучить деньги от обвиняемого Зуя в размере 50 тыс. руб., а от обвиняе­мого Петрова 100 тыс. руб. Для этого он встретился с матерью обви­няемого Петрова, и та обещала ему передать часть требуемой суммы  50 тыс. руб. Кроме этого, следователь </a:t>
            </a:r>
            <a:r>
              <a:rPr lang="ru-RU" sz="950" dirty="0" err="1" smtClean="0"/>
              <a:t>Путов</a:t>
            </a:r>
            <a:r>
              <a:rPr lang="ru-RU" sz="950" dirty="0" smtClean="0"/>
              <a:t> предложил обвиняемому  Зую за прекращение уголовного дела дать ему 50 тыс. руб., но у того денег не было. </a:t>
            </a:r>
          </a:p>
          <a:p>
            <a:pPr lvl="0"/>
            <a:r>
              <a:rPr lang="ru-RU" sz="950" dirty="0" smtClean="0"/>
              <a:t>3.Ассистент кафедры общей хирургии медицинского университета </a:t>
            </a:r>
            <a:r>
              <a:rPr lang="ru-RU" sz="950" dirty="0" err="1" smtClean="0"/>
              <a:t>Даулепов</a:t>
            </a:r>
            <a:r>
              <a:rPr lang="ru-RU" sz="950" dirty="0" smtClean="0"/>
              <a:t>, вступая в переговоры с родителями абитуриентов, обещал способ­ствовать зачислению, получал крупные суммы денег от заинтересованных лиц, якобы для передачи членам приемных комиссий, а фактически при­сваивал их. </a:t>
            </a:r>
            <a:r>
              <a:rPr lang="ru-RU" sz="950" dirty="0" err="1" smtClean="0"/>
              <a:t>Даулепов</a:t>
            </a:r>
            <a:r>
              <a:rPr lang="ru-RU" sz="950" dirty="0" smtClean="0"/>
              <a:t> действительно обращался к преподавателям и членам прием­ных комиссий с просьбой о содействии успешной сдаче вступительных эк­заменов названных им студентов.</a:t>
            </a:r>
          </a:p>
          <a:p>
            <a:pPr lvl="0" hangingPunct="0"/>
            <a:endParaRPr lang="ru-RU" sz="950" dirty="0" smtClean="0"/>
          </a:p>
          <a:p>
            <a:pPr hangingPunct="0"/>
            <a:r>
              <a:rPr lang="ru-RU" sz="950" dirty="0" smtClean="0"/>
              <a:t> </a:t>
            </a:r>
          </a:p>
          <a:p>
            <a:pPr lvl="0" hangingPunct="0"/>
            <a:endParaRPr lang="ru-RU" sz="950" dirty="0" smtClean="0"/>
          </a:p>
          <a:p>
            <a:pPr lvl="0"/>
            <a:endParaRPr lang="ru-RU" sz="950" dirty="0" smtClean="0"/>
          </a:p>
          <a:p>
            <a:pPr>
              <a:defRPr/>
            </a:pPr>
            <a:r>
              <a:rPr lang="ru-RU" sz="950" dirty="0" smtClean="0"/>
              <a:t/>
            </a:r>
            <a:br>
              <a:rPr lang="ru-RU" sz="950" dirty="0" smtClean="0"/>
            </a:br>
            <a:endParaRPr lang="ru-RU" sz="950" dirty="0"/>
          </a:p>
        </p:txBody>
      </p:sp>
      <p:sp>
        <p:nvSpPr>
          <p:cNvPr id="3" name="AutoShape 2054">
            <a:hlinkClick r:id="" action="ppaction://hlinkshowjump?jump=nextslide" highlightClick="1"/>
          </p:cNvPr>
          <p:cNvSpPr>
            <a:spLocks noChangeArrowheads="1"/>
          </p:cNvSpPr>
          <p:nvPr/>
        </p:nvSpPr>
        <p:spPr bwMode="auto">
          <a:xfrm flipV="1">
            <a:off x="7452320" y="6597352"/>
            <a:ext cx="719882" cy="260648"/>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597352"/>
            <a:ext cx="719410" cy="260648"/>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97352"/>
            <a:ext cx="467544"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597352"/>
            <a:ext cx="468000"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363554"/>
          </a:xfrm>
          <a:prstGeom prst="rect">
            <a:avLst/>
          </a:prstGeom>
        </p:spPr>
        <p:txBody>
          <a:bodyPr wrap="square">
            <a:spAutoFit/>
          </a:bodyPr>
          <a:lstStyle/>
          <a:p>
            <a:endParaRPr lang="ru-RU" sz="1050" b="1" dirty="0" smtClean="0"/>
          </a:p>
          <a:p>
            <a:r>
              <a:rPr lang="ru-RU" sz="1050" b="1" dirty="0" smtClean="0"/>
              <a:t>Занятие 3.</a:t>
            </a:r>
            <a:endParaRPr lang="ru-RU" sz="1050" dirty="0" smtClean="0"/>
          </a:p>
          <a:p>
            <a:pPr lvl="0"/>
            <a:r>
              <a:rPr lang="ru-RU" sz="1050" dirty="0" smtClean="0"/>
              <a:t>Служебный подлог (ст. 292 УК РФ). </a:t>
            </a:r>
          </a:p>
          <a:p>
            <a:pPr lvl="0"/>
            <a:r>
              <a:rPr lang="ru-RU" sz="1050" dirty="0" smtClean="0"/>
              <a:t>Халатность (ст. 293 УК РФ).</a:t>
            </a:r>
          </a:p>
          <a:p>
            <a:pPr lvl="0"/>
            <a:r>
              <a:rPr lang="ru-RU" sz="1050" dirty="0" smtClean="0"/>
              <a:t>Присвоение полномочий должностного лица (ст. 288 УК РФ).</a:t>
            </a:r>
          </a:p>
          <a:p>
            <a:r>
              <a:rPr lang="ru-RU" sz="1050" b="1" dirty="0" smtClean="0"/>
              <a:t>Задачи:</a:t>
            </a:r>
            <a:endParaRPr lang="ru-RU" sz="1050" dirty="0" smtClean="0"/>
          </a:p>
          <a:p>
            <a:pPr lvl="0" hangingPunct="0"/>
            <a:r>
              <a:rPr lang="ru-RU" sz="1050" dirty="0" smtClean="0"/>
              <a:t>1.Юрин, работая в должности председателя комиссии по кредитам коммерческого банка, выдавал кредиты за вознаграждение в размере 5% от общей суммы кредита, не обращая внимание на возможность возврата клиентами кредита. В результате этих нарушений банк в течение года потерял на невозвратных кредитах 1 млн. рублей.</a:t>
            </a:r>
          </a:p>
          <a:p>
            <a:pPr lvl="0" hangingPunct="0"/>
            <a:r>
              <a:rPr lang="ru-RU" sz="1050" dirty="0" smtClean="0"/>
              <a:t>2.Следователь следственного управления ГУВД по </a:t>
            </a:r>
            <a:r>
              <a:rPr lang="en-US" sz="1050" dirty="0" smtClean="0"/>
              <a:t>N</a:t>
            </a:r>
            <a:r>
              <a:rPr lang="ru-RU" sz="1050" dirty="0" smtClean="0"/>
              <a:t>-</a:t>
            </a:r>
            <a:r>
              <a:rPr lang="ru-RU" sz="1050" dirty="0" err="1" smtClean="0"/>
              <a:t>ской</a:t>
            </a:r>
            <a:r>
              <a:rPr lang="ru-RU" sz="1050" dirty="0" smtClean="0"/>
              <a:t> области Чугунов предложил родителям М., в отношении которого он расследовал уголовное дело по п. «г» ч. 2 ст. 158 УК РФ, передать ему за прекращение уголовного дела в связи с деятельным раскаянием (ст. 75 УК РФ) 15 тыс. долларов. В противном случае обещал составить обвинительное заключение и направить дело в суд. При передаче 5 тыс. долларов в счет обусловленной суммы он был задержан сотрудниками УСБ МВД РФ, к которым обратились с заявлением родители обвиняемого. </a:t>
            </a:r>
          </a:p>
          <a:p>
            <a:pPr lvl="0"/>
            <a:r>
              <a:rPr lang="ru-RU" sz="1050" dirty="0" smtClean="0"/>
              <a:t>3.Рядовой милиции </a:t>
            </a:r>
            <a:r>
              <a:rPr lang="ru-RU" sz="1050" dirty="0" err="1" smtClean="0"/>
              <a:t>Пахадзе</a:t>
            </a:r>
            <a:r>
              <a:rPr lang="ru-RU" sz="1050" dirty="0" smtClean="0"/>
              <a:t>, выдавая себя за оперуполномоченного отде­ла по борьбе с экономическими преступлениями, осуществлял проверку документации на полученные для продажи товары. При выявлении нарушений он составлял акты. Владельцы торговых точек, чтобы избежать уп­латы штрафов и отзывов лицензий, давали </a:t>
            </a:r>
            <a:r>
              <a:rPr lang="ru-RU" sz="1050" dirty="0" err="1" smtClean="0"/>
              <a:t>Пахадзе</a:t>
            </a:r>
            <a:r>
              <a:rPr lang="ru-RU" sz="1050" dirty="0" smtClean="0"/>
              <a:t> продукты или деньги. После этого он составленные акты уничтожал, строго предупреждая на­рушителей.</a:t>
            </a:r>
          </a:p>
          <a:p>
            <a:pPr lvl="0"/>
            <a:r>
              <a:rPr lang="ru-RU" sz="1050" dirty="0" smtClean="0"/>
              <a:t>4.Выдавая себя за контролеров, </a:t>
            </a:r>
            <a:r>
              <a:rPr lang="ru-RU" sz="1050" dirty="0" err="1" smtClean="0"/>
              <a:t>Лисова</a:t>
            </a:r>
            <a:r>
              <a:rPr lang="ru-RU" sz="1050" dirty="0" smtClean="0"/>
              <a:t> и Зайцев проверяли наличие би­летов у пассажиров, следовавших в автобусе. Штрафуя безбилетников, они выдавали фальшивые квитанции, а деньги присваивали.</a:t>
            </a:r>
          </a:p>
          <a:p>
            <a:pPr lvl="0"/>
            <a:endParaRPr lang="ru-RU" sz="1050" dirty="0" smtClean="0"/>
          </a:p>
          <a:p>
            <a:r>
              <a:rPr lang="ru-RU" sz="1050" dirty="0" smtClean="0"/>
              <a:t>Т</a:t>
            </a:r>
            <a:r>
              <a:rPr lang="ru-RU" sz="1050" b="1" dirty="0" smtClean="0"/>
              <a:t>ЕМА 19. ПРЕСТУПЛЕНИЯ ПРОТИВ ПРАВОСУДИЯ (8 часов)</a:t>
            </a:r>
            <a:endParaRPr lang="ru-RU" sz="1050" dirty="0" smtClean="0"/>
          </a:p>
          <a:p>
            <a:r>
              <a:rPr lang="ru-RU" sz="1050" b="1" dirty="0" smtClean="0"/>
              <a:t>Занятие 1.</a:t>
            </a:r>
            <a:endParaRPr lang="ru-RU" sz="1050" dirty="0" smtClean="0"/>
          </a:p>
          <a:p>
            <a:pPr lvl="0"/>
            <a:r>
              <a:rPr lang="ru-RU" sz="1050" dirty="0" smtClean="0"/>
              <a:t>Общая характеристика преступлений против правосудия.</a:t>
            </a:r>
          </a:p>
          <a:p>
            <a:pPr lvl="0"/>
            <a:r>
              <a:rPr lang="ru-RU" sz="1050" dirty="0" smtClean="0"/>
              <a:t>Привлечение заведомо невиновного к уголовной ответственности (ст. 299 УК РФ).</a:t>
            </a:r>
          </a:p>
          <a:p>
            <a:pPr lvl="0"/>
            <a:r>
              <a:rPr lang="ru-RU" sz="1050" dirty="0" smtClean="0"/>
              <a:t>Незаконное освобождение от уголовной ответственности (ст. 300 УК РФ).</a:t>
            </a:r>
          </a:p>
          <a:p>
            <a:pPr lvl="0"/>
            <a:r>
              <a:rPr lang="ru-RU" sz="1050" dirty="0" smtClean="0"/>
              <a:t>Незаконные задержание, заключение под стражу или содержание под стражей (ст. 301 УК РФ).</a:t>
            </a:r>
          </a:p>
          <a:p>
            <a:pPr lvl="0"/>
            <a:r>
              <a:rPr lang="ru-RU" sz="1050" dirty="0" smtClean="0"/>
              <a:t>Принуждение к даче показаний (ст. 302 УК РФ). Соотношение с подкупом или принуждением к даче показаний или уклонению от дачи показаний либо к неправильному переводу (ст. 309 УК РФ).</a:t>
            </a:r>
          </a:p>
          <a:p>
            <a:r>
              <a:rPr lang="ru-RU" sz="1050" b="1" dirty="0" smtClean="0"/>
              <a:t>Задачи:</a:t>
            </a:r>
            <a:endParaRPr lang="ru-RU" sz="1050" dirty="0" smtClean="0"/>
          </a:p>
          <a:p>
            <a:pPr lvl="0" hangingPunct="0"/>
            <a:r>
              <a:rPr lang="ru-RU" sz="1050" dirty="0" smtClean="0"/>
              <a:t>1.На танцплощадке произошла драка между молодежью из двух близлежащих селений, в ходе которой одному из участников драки, Попову, был нанесен удар ножом, от которого он в ту же ночь скончался в больнице. Следователь Конев, не выяснив с достаточной полнотой обстоятельств гибели потерпевшего, не установив, кто из участников драки имел нож, вынес постановление о предъявлении обвинения Верину, который находился в неприязненных отношениях с Поповым. Верин свою вину отрицал, показав, что у него не было ножа и он сам в процессе драки был ранен тем же ножом, каким был убит Попов. Его показания подтвердил </a:t>
            </a:r>
            <a:r>
              <a:rPr lang="ru-RU" sz="1050" dirty="0" err="1" smtClean="0"/>
              <a:t>Жогов</a:t>
            </a:r>
            <a:r>
              <a:rPr lang="ru-RU" sz="1050" dirty="0" smtClean="0"/>
              <a:t>, привлеченный за участие в драке к ответственности по ч. 2 ст. 115 УК РФ. Следователь пригрозил </a:t>
            </a:r>
            <a:r>
              <a:rPr lang="ru-RU" sz="1050" dirty="0" err="1" smtClean="0"/>
              <a:t>Жогову</a:t>
            </a:r>
            <a:r>
              <a:rPr lang="ru-RU" sz="1050" dirty="0" smtClean="0"/>
              <a:t>, что если тот не покажет, что Попова убил Верин, то он «вменит ему еще одну статью». Опасаясь этого, </a:t>
            </a:r>
            <a:r>
              <a:rPr lang="ru-RU" sz="1050" dirty="0" err="1" smtClean="0"/>
              <a:t>Жогов</a:t>
            </a:r>
            <a:r>
              <a:rPr lang="ru-RU" sz="1050" dirty="0" smtClean="0"/>
              <a:t> отказался от своих первоначальных показаний и заявил, что у Верина был нож. Областной суд признал Верина виновным в преступлении, предусмотренном п. «и» ч. 2 ст. 105 УК РФ, и приговорил к 12 годам лишения свободы.</a:t>
            </a:r>
          </a:p>
          <a:p>
            <a:pPr lvl="0" hangingPunct="0"/>
            <a:r>
              <a:rPr lang="ru-RU" sz="1050" dirty="0" smtClean="0"/>
              <a:t> 2.Оперуполномоченный уголовного розыска Исаев, применяя физическое насилие, заставил Кирова признаться в совершении убийства, которого тот на самом деле не совершал. Данное признание послужило основанием для осуждения Кирова за убийство из корыстных побуждений к длительному сроку лишения свободы. В кассационном порядке приговор в отношении Кирова был отменен, а при дополнительном расследовании обнаружен истинный убийца.</a:t>
            </a:r>
          </a:p>
          <a:p>
            <a:pPr lvl="0"/>
            <a:endParaRPr lang="ru-RU" sz="1050" dirty="0" smtClean="0"/>
          </a:p>
          <a:p>
            <a:pPr>
              <a:defRPr/>
            </a:pPr>
            <a:r>
              <a:rPr lang="ru-RU" sz="1050" dirty="0"/>
              <a:t/>
            </a:r>
            <a:br>
              <a:rPr lang="ru-RU" sz="1050" dirty="0"/>
            </a:b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53336"/>
            <a:ext cx="719882" cy="404664"/>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53336"/>
            <a:ext cx="719410" cy="404664"/>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0"/>
            <a:ext cx="9144000" cy="6463308"/>
          </a:xfrm>
          <a:prstGeom prst="rect">
            <a:avLst/>
          </a:prstGeom>
        </p:spPr>
        <p:txBody>
          <a:bodyPr wrap="square">
            <a:spAutoFit/>
          </a:bodyPr>
          <a:lstStyle/>
          <a:p>
            <a:r>
              <a:rPr lang="ru-RU" sz="900" b="1" dirty="0" smtClean="0"/>
              <a:t>Занятие 2. </a:t>
            </a:r>
            <a:endParaRPr lang="ru-RU" sz="900" dirty="0" smtClean="0"/>
          </a:p>
          <a:p>
            <a:pPr lvl="0"/>
            <a:r>
              <a:rPr lang="ru-RU" sz="900" dirty="0" smtClean="0"/>
              <a:t>Фальсификация доказательств и результатов оперативно-розыскной деятельности (ст. 303 УК РФ).</a:t>
            </a:r>
          </a:p>
          <a:p>
            <a:pPr lvl="0"/>
            <a:r>
              <a:rPr lang="ru-RU" sz="900" dirty="0" smtClean="0"/>
              <a:t>Воспрепятствование осуществлению правосудия и производству предварительного расследования (ст. 294 УК РФ).</a:t>
            </a:r>
          </a:p>
          <a:p>
            <a:pPr lvl="0"/>
            <a:r>
              <a:rPr lang="ru-RU" sz="900" dirty="0" smtClean="0"/>
              <a:t>Посягательство на жизнь лица, осуществляющего правосудие или предварительное расследование (ст. 295 УК РФ).</a:t>
            </a:r>
          </a:p>
          <a:p>
            <a:pPr lvl="0"/>
            <a:r>
              <a:rPr lang="ru-RU" sz="900" dirty="0" smtClean="0"/>
              <a:t>Угроза или насильственные действия в связи с осуществлением правосудия или производством предварительного расследования (ст. 296 УК РФ).</a:t>
            </a:r>
          </a:p>
          <a:p>
            <a:pPr lvl="0"/>
            <a:r>
              <a:rPr lang="ru-RU" sz="900" dirty="0" smtClean="0"/>
              <a:t>Неуважение к суду (ст. 297 УК РФ).</a:t>
            </a:r>
          </a:p>
          <a:p>
            <a:r>
              <a:rPr lang="ru-RU" sz="900" b="1" dirty="0" smtClean="0"/>
              <a:t>Задачи:</a:t>
            </a:r>
            <a:endParaRPr lang="ru-RU" sz="900" dirty="0" smtClean="0"/>
          </a:p>
          <a:p>
            <a:pPr lvl="0" hangingPunct="0"/>
            <a:r>
              <a:rPr lang="ru-RU" sz="900" dirty="0" smtClean="0"/>
              <a:t>1.Следователь прокуратуры Мохов, стремясь завершить расследование уголовного дела, подделал заключение судебно-медицинской экспертизы, подменил подлинный протокол осмотра места происшествия фальсифицированным, составил фиктивные протоколы допроса. В результате этого к уголовной ответственности по обвинению в убийстве из хулиганских побуждений были привлечены Деев и Ломов. Дополнительным расследованием, проведенным Генеральной прокуратурой, была установлена непричастность осужденных к совершенному преступлению.</a:t>
            </a:r>
          </a:p>
          <a:p>
            <a:r>
              <a:rPr lang="ru-RU" sz="900" dirty="0" smtClean="0"/>
              <a:t> </a:t>
            </a:r>
          </a:p>
          <a:p>
            <a:r>
              <a:rPr lang="ru-RU" sz="900" b="1" dirty="0" smtClean="0"/>
              <a:t>Занятие 3.</a:t>
            </a:r>
            <a:endParaRPr lang="ru-RU" sz="900" dirty="0" smtClean="0"/>
          </a:p>
          <a:p>
            <a:pPr lvl="0"/>
            <a:r>
              <a:rPr lang="ru-RU" sz="900" dirty="0" smtClean="0"/>
              <a:t>Клевета в отношении судьи, присяжного заседателя, прокурора, следователя, лица, производящего дознание, судебного пристава (ст. 298.1 УК РФ).</a:t>
            </a:r>
          </a:p>
          <a:p>
            <a:pPr lvl="0"/>
            <a:r>
              <a:rPr lang="ru-RU" sz="900" dirty="0" smtClean="0"/>
              <a:t>Заведомо ложные показание, заключение эксперта, специалиста или неправильный перевод (ст. 307 УК РФ).</a:t>
            </a:r>
          </a:p>
          <a:p>
            <a:pPr lvl="0"/>
            <a:r>
              <a:rPr lang="ru-RU" sz="900" dirty="0" smtClean="0"/>
              <a:t>Заведомо ложный донос (ст. 306 УК РФ).</a:t>
            </a:r>
          </a:p>
          <a:p>
            <a:pPr lvl="0"/>
            <a:r>
              <a:rPr lang="ru-RU" sz="900" dirty="0" smtClean="0"/>
              <a:t>Неисполнение приговора суда, решения суда или иного судебного акта (ст. 315 УК РФ).</a:t>
            </a:r>
          </a:p>
          <a:p>
            <a:r>
              <a:rPr lang="ru-RU" sz="900" b="1" dirty="0" smtClean="0"/>
              <a:t>Задачи:</a:t>
            </a:r>
            <a:endParaRPr lang="ru-RU" sz="900" dirty="0" smtClean="0"/>
          </a:p>
          <a:p>
            <a:pPr lvl="0" hangingPunct="0"/>
            <a:r>
              <a:rPr lang="ru-RU" sz="900" dirty="0" smtClean="0"/>
              <a:t>1.Юров продал свои наручные часы, а вырученные деньги израсходовал на спиртное. Чтобы оправдаться перед женой, он сообщил в милицию, что был ограблен неизвестным лицом. На предварительном следствии он продолжал настаивать на этом, однако был разоблачен и привлечен к уголовной ответственности за заведомо ложный донос и заведомо ложное показание. Правильно ли квалифицированы его действия?</a:t>
            </a:r>
          </a:p>
          <a:p>
            <a:pPr lvl="0" hangingPunct="0"/>
            <a:r>
              <a:rPr lang="ru-RU" sz="900" dirty="0" smtClean="0"/>
              <a:t>2.Сомов привлекался к уголовной ответственности за умышленное причинение тяжкого вреда здоровью. Рязанов с целью освобождения от уголовной ответственности своего друга Сомова дал ложные показания о том, что данное преступление было совершено не Сомовым, а Петровым. Кроме того, Рязанов, встретив на улице свидетелей </a:t>
            </a:r>
            <a:r>
              <a:rPr lang="ru-RU" sz="900" dirty="0" err="1" smtClean="0"/>
              <a:t>Караева</a:t>
            </a:r>
            <a:r>
              <a:rPr lang="ru-RU" sz="900" dirty="0" smtClean="0"/>
              <a:t> и </a:t>
            </a:r>
            <a:r>
              <a:rPr lang="ru-RU" sz="900" dirty="0" err="1" smtClean="0"/>
              <a:t>Ноздрина</a:t>
            </a:r>
            <a:r>
              <a:rPr lang="ru-RU" sz="900" dirty="0" smtClean="0"/>
              <a:t>, нанес им побои, потребовав, чтобы те дали ложные показания в отношении Петрова.</a:t>
            </a:r>
          </a:p>
          <a:p>
            <a:pPr lvl="0" hangingPunct="0"/>
            <a:r>
              <a:rPr lang="ru-RU" sz="900" dirty="0" smtClean="0"/>
              <a:t>3.Чаботарев, совершивший изнасилование Фединой, был арестован и содержался под стражей. Жена </a:t>
            </a:r>
            <a:r>
              <a:rPr lang="ru-RU" sz="900" dirty="0" err="1" smtClean="0"/>
              <a:t>Чаботарева</a:t>
            </a:r>
            <a:r>
              <a:rPr lang="ru-RU" sz="900" dirty="0" smtClean="0"/>
              <a:t> неоднократно приходила в квартиру к потерпевшей и уговаривала ее изменить показания, предлагая ей деньги. Испытывая постоянное давление со стороны </a:t>
            </a:r>
            <a:r>
              <a:rPr lang="ru-RU" sz="900" dirty="0" err="1" smtClean="0"/>
              <a:t>Чаботаревой</a:t>
            </a:r>
            <a:r>
              <a:rPr lang="ru-RU" sz="900" dirty="0" smtClean="0"/>
              <a:t>, Федина написала в прокуратуру заявление с просьбой прекратить уголовное дело в отношении </a:t>
            </a:r>
            <a:r>
              <a:rPr lang="ru-RU" sz="900" dirty="0" err="1" smtClean="0"/>
              <a:t>Чаботарева</a:t>
            </a:r>
            <a:r>
              <a:rPr lang="ru-RU" sz="900" dirty="0" smtClean="0"/>
              <a:t>. Имеются ли основания для привлечения </a:t>
            </a:r>
            <a:r>
              <a:rPr lang="ru-RU" sz="900" dirty="0" err="1" smtClean="0"/>
              <a:t>Чаботаревой</a:t>
            </a:r>
            <a:r>
              <a:rPr lang="ru-RU" sz="900" dirty="0" smtClean="0"/>
              <a:t> к уголовной ответственности? Как оценить поведение Фединой: а) если она взяла предложенные </a:t>
            </a:r>
            <a:r>
              <a:rPr lang="ru-RU" sz="900" dirty="0" err="1" smtClean="0"/>
              <a:t>Чаботаревой</a:t>
            </a:r>
            <a:r>
              <a:rPr lang="ru-RU" sz="900" dirty="0" smtClean="0"/>
              <a:t> 7 тыс. </a:t>
            </a:r>
            <a:r>
              <a:rPr lang="ru-RU" sz="900" dirty="0" err="1" smtClean="0"/>
              <a:t>руб</a:t>
            </a:r>
            <a:r>
              <a:rPr lang="ru-RU" sz="900" dirty="0" smtClean="0"/>
              <a:t>; б) если она денег не взяла?</a:t>
            </a:r>
          </a:p>
          <a:p>
            <a:pPr lvl="0" hangingPunct="0"/>
            <a:r>
              <a:rPr lang="ru-RU" sz="900" dirty="0" smtClean="0"/>
              <a:t>4.В суде слушалось дело по обвинению </a:t>
            </a:r>
            <a:r>
              <a:rPr lang="ru-RU" sz="900" dirty="0" err="1" smtClean="0"/>
              <a:t>Зурбаева</a:t>
            </a:r>
            <a:r>
              <a:rPr lang="ru-RU" sz="900" dirty="0" smtClean="0"/>
              <a:t> в вымогательстве с применением насилия. В зале судебного заседания присутствовали родственники </a:t>
            </a:r>
            <a:r>
              <a:rPr lang="ru-RU" sz="900" dirty="0" err="1" smtClean="0"/>
              <a:t>Зурбаева</a:t>
            </a:r>
            <a:r>
              <a:rPr lang="ru-RU" sz="900" dirty="0" smtClean="0"/>
              <a:t> - </a:t>
            </a:r>
            <a:r>
              <a:rPr lang="ru-RU" sz="900" dirty="0" err="1" smtClean="0"/>
              <a:t>Ашноев</a:t>
            </a:r>
            <a:r>
              <a:rPr lang="ru-RU" sz="900" dirty="0" smtClean="0"/>
              <a:t> и </a:t>
            </a:r>
            <a:r>
              <a:rPr lang="ru-RU" sz="900" dirty="0" err="1" smtClean="0"/>
              <a:t>Хургаев</a:t>
            </a:r>
            <a:r>
              <a:rPr lang="ru-RU" sz="900" dirty="0" smtClean="0"/>
              <a:t>, которые во время речей государственного обвинителя и свидетелей выкрикивали из зала, что «доказательства сфабрикованы» и «невиновный страдает». Во время оглашения приговора </a:t>
            </a:r>
            <a:r>
              <a:rPr lang="ru-RU" sz="900" dirty="0" err="1" smtClean="0"/>
              <a:t>Ашноев</a:t>
            </a:r>
            <a:r>
              <a:rPr lang="ru-RU" sz="900" dirty="0" smtClean="0"/>
              <a:t> крикнул в адрес судьи, что тот «продался», а народные заседатели «куплены с потрохами», а </a:t>
            </a:r>
            <a:r>
              <a:rPr lang="ru-RU" sz="900" dirty="0" err="1" smtClean="0"/>
              <a:t>Хургаев</a:t>
            </a:r>
            <a:r>
              <a:rPr lang="ru-RU" sz="900" dirty="0" smtClean="0"/>
              <a:t> в это время ударил ногой по впереди стоявшему деревянному креслу и, с силой толкнув дверь, выбежал из зала.</a:t>
            </a:r>
          </a:p>
          <a:p>
            <a:pPr lvl="0" hangingPunct="0"/>
            <a:r>
              <a:rPr lang="ru-RU" sz="900" dirty="0" smtClean="0"/>
              <a:t>5.В перерыве судебного заседания, во время которого рассматривалось уголовное дело об убийстве, совершенном в целях использования органов потерпевшего, судья Ляховская обнаружила в своем кабинете на столе записку, отпечатанную на пишущей машинке. Текст записки гласил: «Оправдаешь - 3 тыс. долларов, посадишь - убьем сына». Ляховская тут же передала записку начальнику отделения милиции, а сама продолжала судебный процесс, который через два дня завершился вынесением обвинительного приговора. Начальник РОВД, получив записку, организовал негласную охрану членов семьи Ляховской, а принятыми оперативно-розыскными мероприятиями через некоторое время был установлен автор записки - брат осужденного. На допросе он заявил, что это была шутка, проверка судьи на твердость. </a:t>
            </a:r>
          </a:p>
          <a:p>
            <a:pPr lvl="0" hangingPunct="0"/>
            <a:r>
              <a:rPr lang="ru-RU" sz="900" dirty="0" smtClean="0"/>
              <a:t>6.Во время допроса в качестве свидетеля гражданина Гальперина в связи с обвинением его родственника в совершении тяжкого преступления он предложил следователю </a:t>
            </a:r>
            <a:r>
              <a:rPr lang="ru-RU" sz="900" dirty="0" err="1" smtClean="0"/>
              <a:t>Шаповалову</a:t>
            </a:r>
            <a:r>
              <a:rPr lang="ru-RU" sz="900" dirty="0" smtClean="0"/>
              <a:t> изъять из материалов дела некоторые документы, собранные следователем и являющиеся прямыми доказательствами вины. Далее Гальперин заявил, что если Шаповалов не выполнит просьбу, то его знакомые - влиятельные лица смогут добиться отстранения следователя от работы в правоохранительных органах. Через некоторое время </a:t>
            </a:r>
            <a:r>
              <a:rPr lang="ru-RU" sz="900" dirty="0" err="1" smtClean="0"/>
              <a:t>Шаповалову</a:t>
            </a:r>
            <a:r>
              <a:rPr lang="ru-RU" sz="900" dirty="0" smtClean="0"/>
              <a:t> домой позвонил заместитель главы местной администрации Ануфриев и, справившись о ходе расследования, посоветовал «быть лояльным к обвиняемому и не слишком глубоко копать». После этого он добавил, что Гальперин крупный предприниматель и может быть полезен следователю. О происшедшем Шаповалов письменно уведомил прокурора и просил оградить его от подобного рода вмешательств в служебную деятельность.</a:t>
            </a:r>
          </a:p>
          <a:p>
            <a:pPr>
              <a:defRPr/>
            </a:pPr>
            <a:endParaRPr lang="ru-RU" sz="9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7666" name="Rectangle 1"/>
          <p:cNvSpPr>
            <a:spLocks noChangeArrowheads="1"/>
          </p:cNvSpPr>
          <p:nvPr/>
        </p:nvSpPr>
        <p:spPr bwMode="auto">
          <a:xfrm>
            <a:off x="0" y="0"/>
            <a:ext cx="9144000" cy="6817251"/>
          </a:xfrm>
          <a:prstGeom prst="rect">
            <a:avLst/>
          </a:prstGeom>
          <a:noFill/>
          <a:ln w="9525">
            <a:noFill/>
            <a:miter lim="800000"/>
            <a:headEnd/>
            <a:tailEnd/>
          </a:ln>
        </p:spPr>
        <p:txBody>
          <a:bodyPr wrap="square">
            <a:spAutoFit/>
          </a:bodyPr>
          <a:lstStyle/>
          <a:p>
            <a:r>
              <a:rPr lang="ru-RU" sz="950" b="1" dirty="0" smtClean="0"/>
              <a:t>Занятие 4.</a:t>
            </a:r>
            <a:endParaRPr lang="ru-RU" sz="950" dirty="0" smtClean="0"/>
          </a:p>
          <a:p>
            <a:pPr lvl="0"/>
            <a:r>
              <a:rPr lang="ru-RU" sz="950" dirty="0" smtClean="0"/>
              <a:t>Провокация взятки либо коммерческого подкупа (ст. 304 УК РФ).</a:t>
            </a:r>
          </a:p>
          <a:p>
            <a:pPr lvl="0"/>
            <a:r>
              <a:rPr lang="ru-RU" sz="950" dirty="0" smtClean="0"/>
              <a:t>Вынесение заведомо неправосудных приговора, решения или иного судебного акта (ст. 305 УК РФ).</a:t>
            </a:r>
          </a:p>
          <a:p>
            <a:pPr lvl="0"/>
            <a:r>
              <a:rPr lang="ru-RU" sz="950" dirty="0" smtClean="0"/>
              <a:t>Побег из места лишения свободы, из-под ареста или из-под стражи (ст. 313 УК РФ).</a:t>
            </a:r>
          </a:p>
          <a:p>
            <a:pPr lvl="0"/>
            <a:r>
              <a:rPr lang="ru-RU" sz="950" dirty="0" smtClean="0"/>
              <a:t>Уклонение от отбывания ограничения свободы, лишения свободы, а также от применения принудительных мер медицинского характера (ст. 314 УК РФ).</a:t>
            </a:r>
          </a:p>
          <a:p>
            <a:pPr lvl="0"/>
            <a:r>
              <a:rPr lang="ru-RU" sz="950" dirty="0" smtClean="0"/>
              <a:t>Укрывательство преступлений (ст. 316 УК РФ).</a:t>
            </a:r>
          </a:p>
          <a:p>
            <a:endParaRPr lang="ru-RU" sz="950" b="1" dirty="0" smtClean="0"/>
          </a:p>
          <a:p>
            <a:r>
              <a:rPr lang="ru-RU" sz="950" b="1" dirty="0" smtClean="0"/>
              <a:t>ТЕМА 20. ПРЕСТУПЛЕНИЯ ПРОТИВ ПОРЯДКА УПРАВЛЕНИЯ (4 часа)</a:t>
            </a:r>
            <a:endParaRPr lang="ru-RU" sz="950" dirty="0" smtClean="0"/>
          </a:p>
          <a:p>
            <a:r>
              <a:rPr lang="ru-RU" sz="950" b="1" dirty="0" smtClean="0"/>
              <a:t>Занятие 1.</a:t>
            </a:r>
            <a:endParaRPr lang="ru-RU" sz="950" dirty="0" smtClean="0"/>
          </a:p>
          <a:p>
            <a:pPr lvl="0"/>
            <a:r>
              <a:rPr lang="ru-RU" sz="950" dirty="0" smtClean="0"/>
              <a:t>Общая характеристика преступлений против порядка управления.</a:t>
            </a:r>
          </a:p>
          <a:p>
            <a:pPr lvl="0"/>
            <a:r>
              <a:rPr lang="ru-RU" sz="950" dirty="0" smtClean="0"/>
              <a:t>Посягательство на жизнь сотрудника правоохранительного органа (ст. 317 УК РФ). Отграничение от смежных составов преступлений (п. «б» ч. 2 ст. 105 УК РФ, ст. 295 УК РФ).</a:t>
            </a:r>
          </a:p>
          <a:p>
            <a:pPr lvl="0"/>
            <a:r>
              <a:rPr lang="ru-RU" sz="950" dirty="0" smtClean="0"/>
              <a:t>Применение насилия в отношении представителя власти (ст. 318 УК РФ).</a:t>
            </a:r>
          </a:p>
          <a:p>
            <a:pPr lvl="0"/>
            <a:r>
              <a:rPr lang="ru-RU" sz="950" dirty="0" smtClean="0"/>
              <a:t>Дезорганизация деятельности учреждений, обеспечивающих изоляцию от общества (ст. 321 УК РФ).</a:t>
            </a:r>
          </a:p>
          <a:p>
            <a:r>
              <a:rPr lang="ru-RU" sz="950" b="1" dirty="0" smtClean="0"/>
              <a:t>Задачи:</a:t>
            </a:r>
            <a:endParaRPr lang="ru-RU" sz="950" dirty="0" smtClean="0"/>
          </a:p>
          <a:p>
            <a:pPr lvl="0" hangingPunct="0"/>
            <a:r>
              <a:rPr lang="ru-RU" sz="950" dirty="0" smtClean="0"/>
              <a:t>1.Сотников, будучи в нетрезвом виде на территории рынка пос. Южный, приставал к гражданам и сквернословил. В это время по рынку проходил Кравцов, который, находясь в отпуске, приехал к родственникам. Кравцов предъявил удостоверение сотрудника милиции и потребовал прекратить хулиганские действия. В ответ на это Сотников со словами «Наводи порядки в своем городе» набросился на Кравцова и ударил его по лицу.</a:t>
            </a:r>
          </a:p>
          <a:p>
            <a:pPr lvl="0" hangingPunct="0"/>
            <a:r>
              <a:rPr lang="ru-RU" sz="950" dirty="0" smtClean="0"/>
              <a:t>2.Григорьев подошел к стоящей спецмашине медвытрезвителя и стал приставать к работникам милиции Кузину и Зайцеву, требуя освобождения своего друга, подобранного теми на улице для доставки в медвытрезвитель. Выражаясь нецензурными словами, Григорьев ударил Зайцева и сбил его с ног. В тот же день Григорьев вновь встретил на улице Кузина, возвращавшегося с работы, и из мести избил его, причинив легкий вред здоровью.</a:t>
            </a:r>
          </a:p>
          <a:p>
            <a:r>
              <a:rPr lang="ru-RU" sz="950" dirty="0" smtClean="0"/>
              <a:t> </a:t>
            </a:r>
          </a:p>
          <a:p>
            <a:r>
              <a:rPr lang="ru-RU" sz="950" b="1" dirty="0" smtClean="0"/>
              <a:t>Занятие 2.</a:t>
            </a:r>
            <a:endParaRPr lang="ru-RU" sz="950" dirty="0" smtClean="0"/>
          </a:p>
          <a:p>
            <a:pPr lvl="0"/>
            <a:r>
              <a:rPr lang="ru-RU" sz="950" dirty="0" smtClean="0"/>
              <a:t>Похищение или повреждение документов, штампов, печатей либо похищение марок акцизного сбора, специальных мерок или знаков соответствия (ст. 325 УК РФ).</a:t>
            </a:r>
          </a:p>
          <a:p>
            <a:pPr lvl="0"/>
            <a:r>
              <a:rPr lang="ru-RU" sz="950" dirty="0" smtClean="0"/>
              <a:t>Подделка или уничтожение идентификационного номера транспортного средства (ст. 326 УК РФ).</a:t>
            </a:r>
          </a:p>
          <a:p>
            <a:pPr lvl="0"/>
            <a:r>
              <a:rPr lang="ru-RU" sz="950" dirty="0" smtClean="0"/>
              <a:t>Подделка, изготовление или сбыт поддельных документов, государственных наград, штампов, печатей, бланков (ст. 327 УК РФ).</a:t>
            </a:r>
          </a:p>
          <a:p>
            <a:pPr lvl="0"/>
            <a:r>
              <a:rPr lang="ru-RU" sz="950" dirty="0" smtClean="0"/>
              <a:t>Самоуправство (ст. 330 УК РФ).</a:t>
            </a:r>
          </a:p>
          <a:p>
            <a:r>
              <a:rPr lang="ru-RU" sz="950" b="1" dirty="0" smtClean="0"/>
              <a:t>Задачи:</a:t>
            </a:r>
            <a:endParaRPr lang="ru-RU" sz="950" dirty="0" smtClean="0"/>
          </a:p>
          <a:p>
            <a:pPr lvl="0" hangingPunct="0"/>
            <a:r>
              <a:rPr lang="ru-RU" sz="950" dirty="0" smtClean="0"/>
              <a:t>1.Осужденный к лишению свободы Шитиков требовал от мастера производственного обучения переслать «на волю», минуя администрацию колонии, письмо, угрожая в случае невыполнения этого требования избиением.</a:t>
            </a:r>
          </a:p>
          <a:p>
            <a:pPr lvl="0" hangingPunct="0"/>
            <a:r>
              <a:rPr lang="ru-RU" sz="950" dirty="0" smtClean="0"/>
              <a:t>2.Кассир торгово-закупочной фирмы </a:t>
            </a:r>
            <a:r>
              <a:rPr lang="ru-RU" sz="950" dirty="0" err="1" smtClean="0"/>
              <a:t>Зацепина</a:t>
            </a:r>
            <a:r>
              <a:rPr lang="ru-RU" sz="950" dirty="0" smtClean="0"/>
              <a:t>, желая отомстить главному бухгалтеру </a:t>
            </a:r>
            <a:r>
              <a:rPr lang="ru-RU" sz="950" dirty="0" err="1" smtClean="0"/>
              <a:t>Ступакову</a:t>
            </a:r>
            <a:r>
              <a:rPr lang="ru-RU" sz="950" dirty="0" smtClean="0"/>
              <a:t> за критику в ее адрес, выкрала из его стола годовой баланс, отчетность к нему и текущие документы за 3 месяца. Похищенные документы она унесла домой и частично уничтожила. Для того, чтобы отвести от себя подозрения, </a:t>
            </a:r>
            <a:r>
              <a:rPr lang="ru-RU" sz="950" dirty="0" err="1" smtClean="0"/>
              <a:t>Зацепина</a:t>
            </a:r>
            <a:r>
              <a:rPr lang="ru-RU" sz="950" dirty="0" smtClean="0"/>
              <a:t> унесла домой и некоторые документы из своего стола. Через несколько дней </a:t>
            </a:r>
            <a:r>
              <a:rPr lang="ru-RU" sz="950" dirty="0" err="1" smtClean="0"/>
              <a:t>Зацепина</a:t>
            </a:r>
            <a:r>
              <a:rPr lang="ru-RU" sz="950" dirty="0" smtClean="0"/>
              <a:t> рассказала о проделанном своей соседке, которая после очередной ссоры с </a:t>
            </a:r>
            <a:r>
              <a:rPr lang="ru-RU" sz="950" dirty="0" err="1" smtClean="0"/>
              <a:t>Зацепиной</a:t>
            </a:r>
            <a:r>
              <a:rPr lang="ru-RU" sz="950" dirty="0" smtClean="0"/>
              <a:t> сообщила об обстоятельствах пропажи документов в прокуратуру.</a:t>
            </a:r>
          </a:p>
          <a:p>
            <a:pPr lvl="0" hangingPunct="0"/>
            <a:r>
              <a:rPr lang="ru-RU" sz="950" dirty="0" smtClean="0"/>
              <a:t>3.Смиглов на протяжении двух лет подделал несколько больничных листов, которые были предъявлены по месту работы его другом Силаевым для оправдания прогулов. Кроме того, </a:t>
            </a:r>
            <a:r>
              <a:rPr lang="ru-RU" sz="950" dirty="0" err="1" smtClean="0"/>
              <a:t>Смиглов</a:t>
            </a:r>
            <a:r>
              <a:rPr lang="ru-RU" sz="950" dirty="0" smtClean="0"/>
              <a:t> внес в свою трудовую книжку фиктивные записи, изменив основания увольнения с предприятия, где он работал, и заверил поддельной печатью. Эту трудовую книжку </a:t>
            </a:r>
            <a:r>
              <a:rPr lang="ru-RU" sz="950" dirty="0" err="1" smtClean="0"/>
              <a:t>Смиглов</a:t>
            </a:r>
            <a:r>
              <a:rPr lang="ru-RU" sz="950" dirty="0" smtClean="0"/>
              <a:t> предъявил при поступлении на новое место работы.</a:t>
            </a:r>
          </a:p>
          <a:p>
            <a:pPr lvl="0" hangingPunct="0"/>
            <a:r>
              <a:rPr lang="ru-RU" sz="950" dirty="0" smtClean="0"/>
              <a:t>4.Кошелева и Козлов в течение длительного времени жили семейной жизнью без регистрации брака. После смерти Кошелевой остались принадлежащие ей денежные сбережения и облигации государственного сберегательного займа. Дочь Кошелевой Никитина знала об этом. Она забрала часть имущества матери, однако деньги и облигации Козлов отказался ей отдать, хотя раньше обещал это сделать. Никитина вместе со своим женихом </a:t>
            </a:r>
            <a:r>
              <a:rPr lang="ru-RU" sz="950" dirty="0" err="1" smtClean="0"/>
              <a:t>Самаровым</a:t>
            </a:r>
            <a:r>
              <a:rPr lang="ru-RU" sz="950" dirty="0" smtClean="0"/>
              <a:t> и его другом Пилипенко приехали к Козлову, имея при себе обрез, изготовленный из охотничьего ружья и два ножа кустарного изготовления. Они разбудили спящего Козлова, нанесли ему несколько ударов, повлекших кратковременное расстройство здоровья, под угрозой применения оружия получили у Козлова облигации и деньги принадлежавшие Никитиной как наследнице после смерти матери.</a:t>
            </a:r>
          </a:p>
          <a:p>
            <a:pPr lvl="0"/>
            <a:endParaRPr lang="ru-RU" sz="950" dirty="0" smtClean="0"/>
          </a:p>
          <a:p>
            <a:pPr lvl="0"/>
            <a:endParaRPr lang="ru-RU" sz="9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 преступления</a:t>
            </a:r>
          </a:p>
        </p:txBody>
      </p:sp>
      <p:sp>
        <p:nvSpPr>
          <p:cNvPr id="71683" name="Text Box 4"/>
          <p:cNvSpPr txBox="1">
            <a:spLocks noChangeArrowheads="1"/>
          </p:cNvSpPr>
          <p:nvPr/>
        </p:nvSpPr>
        <p:spPr bwMode="auto">
          <a:xfrm>
            <a:off x="827088" y="1844675"/>
            <a:ext cx="7697787" cy="3925888"/>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субъекта преступления.</a:t>
            </a:r>
            <a:endParaRPr lang="ru-RU" sz="2400">
              <a:latin typeface="Arial Narrow" pitchFamily="34" charset="0"/>
            </a:endParaRPr>
          </a:p>
          <a:p>
            <a:pPr eaLnBrk="0" hangingPunct="0">
              <a:spcBef>
                <a:spcPct val="50000"/>
              </a:spcBef>
            </a:pPr>
            <a:r>
              <a:rPr lang="ru-RU" sz="2400">
                <a:latin typeface="Arial Narrow" pitchFamily="34" charset="0"/>
              </a:rPr>
              <a:t>2. Возраст как признак субъекта.</a:t>
            </a:r>
          </a:p>
          <a:p>
            <a:pPr eaLnBrk="0" hangingPunct="0">
              <a:spcBef>
                <a:spcPct val="50000"/>
              </a:spcBef>
            </a:pPr>
            <a:r>
              <a:rPr lang="ru-RU" sz="2400">
                <a:latin typeface="Arial Narrow" pitchFamily="34" charset="0"/>
              </a:rPr>
              <a:t>3. Вменяемость, невменяемость и ее критерии.</a:t>
            </a:r>
          </a:p>
          <a:p>
            <a:pPr eaLnBrk="0" hangingPunct="0">
              <a:spcBef>
                <a:spcPct val="50000"/>
              </a:spcBef>
            </a:pPr>
            <a:r>
              <a:rPr lang="ru-RU" sz="2400">
                <a:latin typeface="Arial Narrow" pitchFamily="34" charset="0"/>
              </a:rPr>
              <a:t>4. Уголовная ответственность лиц с психическими расстройствами.</a:t>
            </a:r>
          </a:p>
          <a:p>
            <a:pPr eaLnBrk="0" hangingPunct="0">
              <a:spcBef>
                <a:spcPct val="50000"/>
              </a:spcBef>
            </a:pPr>
            <a:r>
              <a:rPr lang="ru-RU" sz="2400">
                <a:latin typeface="Arial Narrow" pitchFamily="34" charset="0"/>
              </a:rPr>
              <a:t>5. Ответственность за преступления, совершенные в состоянии опьянения.</a:t>
            </a:r>
          </a:p>
          <a:p>
            <a:pPr eaLnBrk="0" hangingPunct="0">
              <a:spcBef>
                <a:spcPct val="50000"/>
              </a:spcBef>
            </a:pPr>
            <a:r>
              <a:rPr lang="ru-RU" sz="2400">
                <a:latin typeface="Arial Narrow" pitchFamily="34" charset="0"/>
              </a:rPr>
              <a:t>6. Специальный субъект.</a:t>
            </a:r>
          </a:p>
        </p:txBody>
      </p:sp>
      <p:sp>
        <p:nvSpPr>
          <p:cNvPr id="71684"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Вопросы к теме</a:t>
            </a:r>
          </a:p>
          <a:p>
            <a:pPr algn="ctr"/>
            <a:endParaRPr lang="ru-RU" sz="1400" b="1">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33375"/>
            <a:ext cx="9144000" cy="5816977"/>
          </a:xfrm>
          <a:prstGeom prst="rect">
            <a:avLst/>
          </a:prstGeom>
        </p:spPr>
        <p:txBody>
          <a:bodyPr>
            <a:spAutoFit/>
          </a:bodyPr>
          <a:lstStyle/>
          <a:p>
            <a:pPr>
              <a:defRPr/>
            </a:pPr>
            <a:r>
              <a:rPr lang="ru-RU" sz="1200" b="1" dirty="0" smtClean="0"/>
              <a:t>ТЕМА 21. ПРЕСТУПЛЕНИЯ ПРОТИВ ВОЕННОЙ СЛУЖБЫ (2 часа)</a:t>
            </a:r>
            <a:endParaRPr lang="ru-RU" sz="1200" dirty="0" smtClean="0"/>
          </a:p>
          <a:p>
            <a:r>
              <a:rPr lang="ru-RU" sz="1200" b="1" dirty="0" smtClean="0"/>
              <a:t> </a:t>
            </a:r>
            <a:r>
              <a:rPr lang="ru-RU" sz="1200" dirty="0" smtClean="0"/>
              <a:t>Понятие и общая характеристика преступлений против военной службы.</a:t>
            </a:r>
          </a:p>
          <a:p>
            <a:pPr lvl="0"/>
            <a:r>
              <a:rPr lang="ru-RU" sz="1200" dirty="0" smtClean="0"/>
              <a:t>Самовольное оставление части или места службы (ст. 337 УК РФ).</a:t>
            </a:r>
          </a:p>
          <a:p>
            <a:pPr lvl="0"/>
            <a:r>
              <a:rPr lang="ru-RU" sz="1200" dirty="0" smtClean="0"/>
              <a:t>Дезертирство (ст. 338 УК РФ).</a:t>
            </a:r>
          </a:p>
          <a:p>
            <a:pPr lvl="0"/>
            <a:r>
              <a:rPr lang="ru-RU" sz="1200" dirty="0" smtClean="0"/>
              <a:t>Уклонение от исполнения обязанностей военной службы путем симуляции болезни или иными способами (ст. 339 УК РФ).</a:t>
            </a:r>
          </a:p>
          <a:p>
            <a:pPr lvl="0"/>
            <a:r>
              <a:rPr lang="ru-RU" sz="1200" dirty="0" smtClean="0"/>
              <a:t>Неисполнение приказа (ст. 332 УК РФ).</a:t>
            </a:r>
          </a:p>
          <a:p>
            <a:endParaRPr lang="ru-RU" sz="1200" b="1" dirty="0" smtClean="0"/>
          </a:p>
          <a:p>
            <a:r>
              <a:rPr lang="ru-RU" sz="1200" b="1" dirty="0" smtClean="0"/>
              <a:t>Задачи:</a:t>
            </a:r>
            <a:endParaRPr lang="ru-RU" sz="1200" dirty="0" smtClean="0"/>
          </a:p>
          <a:p>
            <a:pPr lvl="0" hangingPunct="0"/>
            <a:r>
              <a:rPr lang="ru-RU" sz="1200" dirty="0" smtClean="0"/>
              <a:t>1.Младший сержант Горбатов был назначен начальником патруля и направлен для несения патрульной службы в Дом культуры машиностроителей. Однако он и подчиненные ему два патрульных из числа солдат самовольно оставили службу, выпили пива, сняли нарукавные повязки и ушли в городской сад на дискотеку. В это время пьяные гражданские лица учинили в Доме культуры хулиганские действия, в ходе которых Волкову, пытавшемуся пресечь бесчинство хулиганов, был причинен тяжкий вред здоровью. </a:t>
            </a:r>
          </a:p>
          <a:p>
            <a:pPr lvl="0" hangingPunct="0"/>
            <a:r>
              <a:rPr lang="ru-RU" sz="1200" dirty="0" smtClean="0"/>
              <a:t> 2.Военный строитель ефрейтор Лопатин проходил службу по призыву. Боясь ответственности за порчу военного имущества на строительном объекте, он самовольно оставил часть и 10 суток прожил у знакомого. Поняв, что теперь его могут также привлечь к ответственности за уклонение от военной службы, Лопатин решил к месту службы не возвращаться, работать и проживать у родственников, заявив им, что его якобы уволили в запас по состоянию здоровью. Затем он устроился на работу шофером. Через неделю он был задержан по месту жительства.</a:t>
            </a:r>
          </a:p>
          <a:p>
            <a:pPr lvl="0" hangingPunct="0"/>
            <a:endParaRPr lang="ru-RU" sz="1200" dirty="0" smtClean="0"/>
          </a:p>
          <a:p>
            <a:r>
              <a:rPr lang="ru-RU" sz="1200" b="1" dirty="0" smtClean="0"/>
              <a:t>Тема 22. ПРЕСТУПЛЕНИЯ ПРОТИВ МИРА И БЕЗОПАСНОСТИ ЧЕЛОВЕЧЕСТВА (2 часа)</a:t>
            </a:r>
            <a:endParaRPr lang="ru-RU" sz="1200" dirty="0" smtClean="0"/>
          </a:p>
          <a:p>
            <a:r>
              <a:rPr lang="ru-RU" sz="1200" b="1" dirty="0" smtClean="0"/>
              <a:t> </a:t>
            </a:r>
            <a:endParaRPr lang="ru-RU" sz="1200" dirty="0" smtClean="0"/>
          </a:p>
          <a:p>
            <a:pPr lvl="0"/>
            <a:r>
              <a:rPr lang="ru-RU" sz="1200" dirty="0" smtClean="0"/>
              <a:t>Геноцид (ст. 357 УК РФ). Соотношение с убийством, предусмотренным п. «л» ч. 2 ст. 105 УК РФ.</a:t>
            </a:r>
          </a:p>
          <a:p>
            <a:pPr lvl="0"/>
            <a:r>
              <a:rPr lang="ru-RU" sz="1200" dirty="0" err="1" smtClean="0"/>
              <a:t>Наемничество</a:t>
            </a:r>
            <a:r>
              <a:rPr lang="ru-RU" sz="1200" dirty="0" smtClean="0"/>
              <a:t> (ст. 359 УК РФ).</a:t>
            </a:r>
          </a:p>
          <a:p>
            <a:pPr lvl="0"/>
            <a:r>
              <a:rPr lang="ru-RU" sz="1200" dirty="0" smtClean="0"/>
              <a:t>Экоцид (ст. 358 УК РФ).</a:t>
            </a:r>
          </a:p>
          <a:p>
            <a:pPr lvl="0"/>
            <a:r>
              <a:rPr lang="ru-RU" sz="1200" dirty="0" smtClean="0"/>
              <a:t>Планирование, подготовка, развязывание или ведение агрессивной войны (ст. 353 УК РФ). Публичные призывы к развязыванию агрессивной войны (ст. 354 УК РФ).</a:t>
            </a:r>
          </a:p>
          <a:p>
            <a:pPr lvl="0"/>
            <a:r>
              <a:rPr lang="ru-RU" sz="1200" dirty="0" smtClean="0"/>
              <a:t>Нападение на лиц или учреждения, которые пользуются международной защитой (ст. 360 УК РФ).</a:t>
            </a:r>
          </a:p>
          <a:p>
            <a:pPr lvl="0" hangingPunct="0"/>
            <a:endParaRPr lang="ru-RU" sz="1200" dirty="0" smtClean="0"/>
          </a:p>
          <a:p>
            <a:pPr lvl="0"/>
            <a:endParaRPr lang="ru-RU" sz="1200" dirty="0" smtClean="0"/>
          </a:p>
          <a:p>
            <a:pPr>
              <a:defRPr/>
            </a:pPr>
            <a:r>
              <a:rPr lang="ru-RU" sz="1200" dirty="0"/>
              <a:t/>
            </a:r>
            <a:br>
              <a:rPr lang="ru-RU" sz="1200" dirty="0"/>
            </a:br>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60648"/>
            <a:ext cx="9144000" cy="6555641"/>
          </a:xfrm>
          <a:prstGeom prst="rect">
            <a:avLst/>
          </a:prstGeom>
        </p:spPr>
        <p:txBody>
          <a:bodyPr wrap="square">
            <a:spAutoFit/>
          </a:bodyPr>
          <a:lstStyle/>
          <a:p>
            <a:pPr algn="ctr">
              <a:defRPr/>
            </a:pPr>
            <a:r>
              <a:rPr lang="ru-RU" sz="1000" b="1" i="1" dirty="0"/>
              <a:t> </a:t>
            </a:r>
            <a:r>
              <a:rPr lang="ru-RU" sz="1000" b="1" dirty="0"/>
              <a:t>      </a:t>
            </a:r>
            <a:r>
              <a:rPr lang="ru-RU" sz="1000" b="1" dirty="0" smtClean="0"/>
              <a:t>СПИСОК </a:t>
            </a:r>
            <a:r>
              <a:rPr lang="ru-RU" sz="1000" b="1" dirty="0"/>
              <a:t>РЕКОМЕНДУЕМОЙ ЛИТЕРАТУРЫ</a:t>
            </a:r>
            <a:endParaRPr lang="ru-RU" sz="1000" dirty="0"/>
          </a:p>
          <a:p>
            <a:pPr>
              <a:defRPr/>
            </a:pPr>
            <a:r>
              <a:rPr lang="ru-RU" sz="1000" b="1" dirty="0"/>
              <a:t>Основная литература</a:t>
            </a:r>
            <a:endParaRPr lang="ru-RU" sz="1000" dirty="0"/>
          </a:p>
          <a:p>
            <a:pPr lvl="0">
              <a:defRPr/>
            </a:pPr>
            <a:r>
              <a:rPr lang="ru-RU" sz="1000" dirty="0" smtClean="0"/>
              <a:t>1.Уголовное право. Особенная часть : учебник для вузов / под ред. А.И. </a:t>
            </a:r>
            <a:r>
              <a:rPr lang="ru-RU" sz="1000" dirty="0" err="1" smtClean="0"/>
              <a:t>Рарога</a:t>
            </a:r>
            <a:r>
              <a:rPr lang="ru-RU" sz="1000" dirty="0" smtClean="0"/>
              <a:t>. –  М.: </a:t>
            </a:r>
            <a:r>
              <a:rPr lang="ru-RU" sz="1000" dirty="0" err="1" smtClean="0"/>
              <a:t>Эксмо</a:t>
            </a:r>
            <a:r>
              <a:rPr lang="ru-RU" sz="1000" dirty="0" smtClean="0"/>
              <a:t>, 2010. –  704 с.</a:t>
            </a:r>
          </a:p>
          <a:p>
            <a:pPr lvl="0">
              <a:defRPr/>
            </a:pPr>
            <a:r>
              <a:rPr lang="ru-RU" sz="1000" dirty="0" smtClean="0"/>
              <a:t>2. Комментарий к Уголовному кодексу Российской Федерации (постатейный) / отв. ред. А.И. </a:t>
            </a:r>
            <a:r>
              <a:rPr lang="ru-RU" sz="1000" dirty="0" err="1" smtClean="0"/>
              <a:t>Рарог</a:t>
            </a:r>
            <a:r>
              <a:rPr lang="ru-RU" sz="1000" dirty="0" smtClean="0"/>
              <a:t>. – 7-е изд., </a:t>
            </a:r>
            <a:r>
              <a:rPr lang="ru-RU" sz="1000" dirty="0" err="1" smtClean="0"/>
              <a:t>перераб</a:t>
            </a:r>
            <a:r>
              <a:rPr lang="ru-RU" sz="1000" dirty="0" smtClean="0"/>
              <a:t>. и доп. – М., 2011.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постатейные комментарии и книги».  </a:t>
            </a:r>
          </a:p>
          <a:p>
            <a:pPr lvl="0" hangingPunct="0"/>
            <a:r>
              <a:rPr lang="ru-RU" sz="1000" dirty="0" smtClean="0"/>
              <a:t>3. </a:t>
            </a:r>
            <a:r>
              <a:rPr lang="ru-RU" sz="1000" dirty="0" err="1" smtClean="0"/>
              <a:t>Плохова</a:t>
            </a:r>
            <a:r>
              <a:rPr lang="ru-RU" sz="1000" dirty="0" smtClean="0"/>
              <a:t>, В.И. Особенная часть уголовного права : учеб. </a:t>
            </a:r>
            <a:r>
              <a:rPr lang="ru-RU" sz="1000" dirty="0" err="1" smtClean="0"/>
              <a:t>пособ</a:t>
            </a:r>
            <a:r>
              <a:rPr lang="ru-RU" sz="1000" dirty="0" smtClean="0"/>
              <a:t>. Ч. 1 / В.И. </a:t>
            </a:r>
            <a:r>
              <a:rPr lang="ru-RU" sz="1000" dirty="0" err="1" smtClean="0"/>
              <a:t>Плохова</a:t>
            </a:r>
            <a:r>
              <a:rPr lang="ru-RU" sz="1000" dirty="0" smtClean="0"/>
              <a:t>. – Барнаул, 2006. – 275 с.</a:t>
            </a:r>
          </a:p>
          <a:p>
            <a:pPr lvl="0"/>
            <a:r>
              <a:rPr lang="ru-RU" sz="1000" dirty="0" smtClean="0"/>
              <a:t>4.Плохова, В.И. Системное толкование норм особенной части уголовного права: учеб. </a:t>
            </a:r>
            <a:r>
              <a:rPr lang="ru-RU" sz="1000" dirty="0" err="1" smtClean="0"/>
              <a:t>пособ</a:t>
            </a:r>
            <a:r>
              <a:rPr lang="ru-RU" sz="1000" dirty="0" smtClean="0"/>
              <a:t>. / В. И. </a:t>
            </a:r>
            <a:r>
              <a:rPr lang="ru-RU" sz="1000" dirty="0" err="1" smtClean="0"/>
              <a:t>Плохова</a:t>
            </a:r>
            <a:r>
              <a:rPr lang="ru-RU" sz="1000" dirty="0" smtClean="0"/>
              <a:t>. – М., 2011. – 317 с.</a:t>
            </a:r>
          </a:p>
          <a:p>
            <a:pPr lvl="0">
              <a:defRPr/>
            </a:pPr>
            <a:r>
              <a:rPr lang="ru-RU" sz="1000" dirty="0" smtClean="0"/>
              <a:t>5. Российское уголовное право.  Т. 2 : Особенная часть : учебник / под ред. Л.В. </a:t>
            </a:r>
            <a:r>
              <a:rPr lang="ru-RU" sz="1000" dirty="0" err="1" smtClean="0"/>
              <a:t>Иногамовой-Хегай</a:t>
            </a:r>
            <a:r>
              <a:rPr lang="ru-RU" sz="1000" dirty="0" smtClean="0"/>
              <a:t> [и др.]. – 3-е изд. – М., 2011. – 682 с.</a:t>
            </a:r>
          </a:p>
          <a:p>
            <a:pPr lvl="0"/>
            <a:r>
              <a:rPr lang="ru-RU" sz="1000" dirty="0" smtClean="0"/>
              <a:t>6. Уголовное право России. Часть Особенная : учебник / отв. ред. Л.Л. Кругликов. – 4-е изд. – М., 2012. – 816 с. </a:t>
            </a:r>
          </a:p>
          <a:p>
            <a:pPr lvl="0"/>
            <a:r>
              <a:rPr lang="ru-RU" sz="1000" dirty="0" smtClean="0"/>
              <a:t>7.Уголовное право. Особенная часть : учебник  / отв. ред. И.В. </a:t>
            </a:r>
            <a:r>
              <a:rPr lang="ru-RU" sz="1000" dirty="0" err="1" smtClean="0"/>
              <a:t>Шишко</a:t>
            </a:r>
            <a:r>
              <a:rPr lang="ru-RU" sz="1000" dirty="0" smtClean="0"/>
              <a:t>. – М., 2012. – 747 с.</a:t>
            </a:r>
          </a:p>
          <a:p>
            <a:pPr lvl="0" hangingPunct="0"/>
            <a:r>
              <a:rPr lang="ru-RU" sz="1000" dirty="0" smtClean="0"/>
              <a:t>8.Уголовное право. Особенная часть: учебник / отв. ред. И.Я. </a:t>
            </a:r>
            <a:r>
              <a:rPr lang="ru-RU" sz="1000" dirty="0" err="1" smtClean="0"/>
              <a:t>Козаченко</a:t>
            </a:r>
            <a:r>
              <a:rPr lang="ru-RU" sz="1000" dirty="0" smtClean="0"/>
              <a:t>, Г.П. Новоселов. – 4-е </a:t>
            </a:r>
            <a:r>
              <a:rPr lang="ru-RU" sz="1000" dirty="0" err="1" smtClean="0"/>
              <a:t>изд</a:t>
            </a:r>
            <a:r>
              <a:rPr lang="ru-RU" sz="1000" dirty="0" smtClean="0"/>
              <a:t>, </a:t>
            </a:r>
            <a:r>
              <a:rPr lang="ru-RU" sz="1000" dirty="0" err="1" smtClean="0"/>
              <a:t>изм</a:t>
            </a:r>
            <a:r>
              <a:rPr lang="ru-RU" sz="1000" dirty="0" smtClean="0"/>
              <a:t>. и доп. – М. 2008. – 1008 с.</a:t>
            </a:r>
          </a:p>
          <a:p>
            <a:pPr lvl="0"/>
            <a:r>
              <a:rPr lang="ru-RU" sz="1000" dirty="0" smtClean="0"/>
              <a:t>9.Уголовный закон в практике районного суда : </a:t>
            </a:r>
            <a:r>
              <a:rPr lang="ru-RU" sz="1000" dirty="0" err="1" smtClean="0"/>
              <a:t>научно-практич</a:t>
            </a:r>
            <a:r>
              <a:rPr lang="ru-RU" sz="1000" dirty="0" smtClean="0"/>
              <a:t>. </a:t>
            </a:r>
            <a:r>
              <a:rPr lang="ru-RU" sz="1000" dirty="0" err="1" smtClean="0"/>
              <a:t>пособ</a:t>
            </a:r>
            <a:r>
              <a:rPr lang="ru-RU" sz="1000" dirty="0" smtClean="0"/>
              <a:t>. / под ред. А.В. Галаховой. – 2-е изд., </a:t>
            </a:r>
            <a:r>
              <a:rPr lang="ru-RU" sz="1000" dirty="0" err="1" smtClean="0"/>
              <a:t>перераб</a:t>
            </a:r>
            <a:r>
              <a:rPr lang="ru-RU" sz="1000" dirty="0" smtClean="0"/>
              <a:t>. и доп. – М., 2010. – 975 с.</a:t>
            </a:r>
          </a:p>
          <a:p>
            <a:pPr>
              <a:defRPr/>
            </a:pPr>
            <a:endParaRPr lang="ru-RU" sz="1000" dirty="0" smtClean="0"/>
          </a:p>
          <a:p>
            <a:pPr>
              <a:defRPr/>
            </a:pPr>
            <a:r>
              <a:rPr lang="ru-RU" sz="1000" dirty="0" smtClean="0"/>
              <a:t>Дополнительная </a:t>
            </a:r>
            <a:r>
              <a:rPr lang="ru-RU" sz="1000" dirty="0"/>
              <a:t>литература</a:t>
            </a:r>
          </a:p>
          <a:p>
            <a:pPr>
              <a:defRPr/>
            </a:pPr>
            <a:endParaRPr lang="ru-RU" sz="1000" dirty="0"/>
          </a:p>
          <a:p>
            <a:pPr>
              <a:defRPr/>
            </a:pPr>
            <a:r>
              <a:rPr lang="ru-RU" sz="1000" b="1" dirty="0"/>
              <a:t>Тема 1. </a:t>
            </a:r>
            <a:r>
              <a:rPr lang="ru-RU" sz="1000" b="1" dirty="0" smtClean="0"/>
              <a:t>ПОНЯТИЕ И СИСТЕМА ОСОБЕННОЙ ЧАСТИ УГОЛОВНОГО ПРАВА РФ. ПОНЯТИЕ И ЗНАЧЕНИЕ КВАЛИФИКАЦИИ ПРЕСТУПЛЕНИЙ </a:t>
            </a:r>
          </a:p>
          <a:p>
            <a:r>
              <a:rPr lang="ru-RU" sz="1000" b="1" dirty="0" smtClean="0"/>
              <a:t>Литература:</a:t>
            </a:r>
            <a:endParaRPr lang="ru-RU" sz="1000" dirty="0" smtClean="0"/>
          </a:p>
          <a:p>
            <a:pPr lvl="0" hangingPunct="0"/>
            <a:r>
              <a:rPr lang="ru-RU" sz="1000" dirty="0" smtClean="0"/>
              <a:t>1.Благов, Е.В. Применение уголовного права: Теория и практика / Е.В. </a:t>
            </a:r>
            <a:r>
              <a:rPr lang="ru-RU" sz="1000" dirty="0" err="1" smtClean="0"/>
              <a:t>Благов</a:t>
            </a:r>
            <a:r>
              <a:rPr lang="ru-RU" sz="1000" dirty="0" smtClean="0"/>
              <a:t>. – СПб., 2004. – 504 с.</a:t>
            </a:r>
          </a:p>
          <a:p>
            <a:pPr lvl="0" hangingPunct="0"/>
            <a:r>
              <a:rPr lang="ru-RU" sz="1000" dirty="0" smtClean="0"/>
              <a:t>2.Галахова, А.В. Вопросы квалификации преступлений в уголовном праве и судебной практике (по признакам субъективной стороны) // А.В. Галахова. – Российский следователь. – 2010. – № 18. – С. 13–18.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lvl="0" hangingPunct="0"/>
            <a:r>
              <a:rPr lang="ru-RU" sz="1000" dirty="0" smtClean="0"/>
              <a:t>3.Галахова, А.В. Вопросы квалификации преступлений в уголовном праве и судебной практике (по признакам субъекта) / А.В. Галахова // Российский следователь. – 2010. – № 17. – С. 14–18.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lvl="0" hangingPunct="0"/>
            <a:r>
              <a:rPr lang="ru-RU" sz="1000" dirty="0" smtClean="0"/>
              <a:t>4.Галахова, А.В. Вопросы квалификации преступлений в уголовном праве и судебной практике (по признакам объективной стороны) / А.В. Галахова // Российский следователь. – 2010. – № 14. – С. 16–22.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lvl="0" hangingPunct="0"/>
            <a:r>
              <a:rPr lang="ru-RU" sz="1000" dirty="0" smtClean="0"/>
              <a:t>5.Галахова, А.В. Вопросы квалификации преступлений в уголовном праве и судебной практике (по признакам объекта) / А.В. Галахова // Российский следователь. – 2010. – № 13. – С. 20–23.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lvl="0" hangingPunct="0"/>
            <a:r>
              <a:rPr lang="ru-RU" sz="1000" dirty="0" smtClean="0"/>
              <a:t>6.Гаухман, Л.Д. Квалификация преступлений: закон, теория, практика  / Л.Д. </a:t>
            </a:r>
            <a:r>
              <a:rPr lang="ru-RU" sz="1000" dirty="0" err="1" smtClean="0"/>
              <a:t>Гаухман</a:t>
            </a:r>
            <a:r>
              <a:rPr lang="ru-RU" sz="1000" dirty="0" smtClean="0"/>
              <a:t>. – 3-е изд., </a:t>
            </a:r>
            <a:r>
              <a:rPr lang="ru-RU" sz="1000" dirty="0" err="1" smtClean="0"/>
              <a:t>перераб</a:t>
            </a:r>
            <a:r>
              <a:rPr lang="ru-RU" sz="1000" dirty="0" smtClean="0"/>
              <a:t>. и доп. – М., 2005. – 456 с.</a:t>
            </a:r>
          </a:p>
          <a:p>
            <a:pPr lvl="0" hangingPunct="0"/>
            <a:r>
              <a:rPr lang="ru-RU" sz="1000" dirty="0" smtClean="0"/>
              <a:t>7.Иногамова-Хегай, Л.В. Конкуренция уголовно-правовых норм при квалификации преступлений : учеб.  </a:t>
            </a:r>
            <a:r>
              <a:rPr lang="ru-RU" sz="1000" dirty="0" err="1" smtClean="0"/>
              <a:t>пособ</a:t>
            </a:r>
            <a:r>
              <a:rPr lang="ru-RU" sz="1000" dirty="0" smtClean="0"/>
              <a:t>. / Л.В. </a:t>
            </a:r>
            <a:r>
              <a:rPr lang="ru-RU" sz="1000" dirty="0" err="1" smtClean="0"/>
              <a:t>Иногамова-Хегай</a:t>
            </a:r>
            <a:r>
              <a:rPr lang="ru-RU" sz="1000" dirty="0" smtClean="0"/>
              <a:t>. – М., 2002. – 168 с.</a:t>
            </a:r>
          </a:p>
          <a:p>
            <a:pPr lvl="0" hangingPunct="0"/>
            <a:r>
              <a:rPr lang="ru-RU" sz="1000" dirty="0" smtClean="0"/>
              <a:t>8.Кадников, Н.Г. Квалификация преступлений и вопросы судебного толкования : учеб.  </a:t>
            </a:r>
            <a:r>
              <a:rPr lang="ru-RU" sz="1000" dirty="0" err="1" smtClean="0"/>
              <a:t>пособ</a:t>
            </a:r>
            <a:r>
              <a:rPr lang="ru-RU" sz="1000" dirty="0" smtClean="0"/>
              <a:t>. / Н.Г. </a:t>
            </a:r>
            <a:r>
              <a:rPr lang="ru-RU" sz="1000" dirty="0" err="1" smtClean="0"/>
              <a:t>Кадников</a:t>
            </a:r>
            <a:r>
              <a:rPr lang="ru-RU" sz="1000" dirty="0" smtClean="0"/>
              <a:t>. – 2-е изд., </a:t>
            </a:r>
            <a:r>
              <a:rPr lang="ru-RU" sz="1000" dirty="0" err="1" smtClean="0"/>
              <a:t>перераб</a:t>
            </a:r>
            <a:r>
              <a:rPr lang="ru-RU" sz="1000" dirty="0" smtClean="0"/>
              <a:t>. и доп. – М., 2009. – 245 с. </a:t>
            </a:r>
          </a:p>
          <a:p>
            <a:pPr lvl="0" hangingPunct="0"/>
            <a:r>
              <a:rPr lang="ru-RU" sz="1000" dirty="0" smtClean="0"/>
              <a:t>9.Рарог, А.И. Настольная книга судьи по квалификации преступлений : </a:t>
            </a:r>
            <a:r>
              <a:rPr lang="ru-RU" sz="1000" dirty="0" err="1" smtClean="0"/>
              <a:t>практ</a:t>
            </a:r>
            <a:r>
              <a:rPr lang="ru-RU" sz="1000" dirty="0" smtClean="0"/>
              <a:t>. </a:t>
            </a:r>
            <a:r>
              <a:rPr lang="ru-RU" sz="1000" dirty="0" err="1" smtClean="0"/>
              <a:t>пособ</a:t>
            </a:r>
            <a:r>
              <a:rPr lang="ru-RU" sz="1000" dirty="0" smtClean="0"/>
              <a:t>. / А.И. </a:t>
            </a:r>
            <a:r>
              <a:rPr lang="ru-RU" sz="1000" dirty="0" err="1" smtClean="0"/>
              <a:t>Рарог</a:t>
            </a:r>
            <a:r>
              <a:rPr lang="ru-RU" sz="1000" dirty="0" smtClean="0"/>
              <a:t>. – М., 2006. – 220 с.</a:t>
            </a:r>
          </a:p>
          <a:p>
            <a:pPr lvl="0" hangingPunct="0"/>
            <a:r>
              <a:rPr lang="ru-RU" sz="1000" dirty="0" smtClean="0"/>
              <a:t>10.Рогова, Н.Н. Особенности квалификации преступлений при конкуренции уголовно-правовых норм / Н.Н. Рогова  // Российский следователь. – 2011. – № 23. – С. 22–25.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lvl="0" hangingPunct="0"/>
            <a:r>
              <a:rPr lang="ru-RU" sz="1000" dirty="0" smtClean="0"/>
              <a:t>11.Савельева, В.С.  Основы квалификации преступлений  : учеб. </a:t>
            </a:r>
            <a:r>
              <a:rPr lang="ru-RU" sz="1000" dirty="0" err="1" smtClean="0"/>
              <a:t>пособ</a:t>
            </a:r>
            <a:r>
              <a:rPr lang="ru-RU" sz="1000" dirty="0" smtClean="0"/>
              <a:t>. / В.С. Савельева. – 2-е изд., </a:t>
            </a:r>
            <a:r>
              <a:rPr lang="ru-RU" sz="1000" dirty="0" err="1" smtClean="0"/>
              <a:t>перераб</a:t>
            </a:r>
            <a:r>
              <a:rPr lang="ru-RU" sz="1000" dirty="0" smtClean="0"/>
              <a:t>. и доп. – М., 2012. – 79 с.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постатейные комментарии и книги».  </a:t>
            </a:r>
          </a:p>
          <a:p>
            <a:pPr lvl="0" hangingPunct="0"/>
            <a:r>
              <a:rPr lang="ru-RU" sz="1000" dirty="0" smtClean="0"/>
              <a:t>12.Семернева Н.К. Квалификация преступлений (части Общая и Особенная) : </a:t>
            </a:r>
            <a:r>
              <a:rPr lang="ru-RU" sz="1000" dirty="0" err="1" smtClean="0"/>
              <a:t>научно-практич</a:t>
            </a:r>
            <a:r>
              <a:rPr lang="ru-RU" sz="1000" dirty="0" smtClean="0"/>
              <a:t>. </a:t>
            </a:r>
            <a:r>
              <a:rPr lang="ru-RU" sz="1000" dirty="0" err="1" smtClean="0"/>
              <a:t>пособ</a:t>
            </a:r>
            <a:r>
              <a:rPr lang="ru-RU" sz="1000" dirty="0" smtClean="0"/>
              <a:t>. / Н.К. </a:t>
            </a:r>
            <a:r>
              <a:rPr lang="ru-RU" sz="1000" dirty="0" err="1" smtClean="0"/>
              <a:t>Семернева</a:t>
            </a:r>
            <a:r>
              <a:rPr lang="ru-RU" sz="1000" dirty="0" smtClean="0"/>
              <a:t> – М., 2010. – 296 с.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постатейные комментарии и книги».  </a:t>
            </a:r>
          </a:p>
          <a:p>
            <a:pPr lvl="0" hangingPunct="0"/>
            <a:r>
              <a:rPr lang="ru-RU" sz="1000" dirty="0" smtClean="0"/>
              <a:t>13.Толкаченко, А.А. Теоретические основы квалификации преступлений : учеб. </a:t>
            </a:r>
            <a:r>
              <a:rPr lang="ru-RU" sz="1000" dirty="0" err="1" smtClean="0"/>
              <a:t>пособ</a:t>
            </a:r>
            <a:r>
              <a:rPr lang="ru-RU" sz="1000" dirty="0" smtClean="0"/>
              <a:t>. для вузов  / А.А. </a:t>
            </a:r>
            <a:r>
              <a:rPr lang="ru-RU" sz="1000" dirty="0" err="1" smtClean="0"/>
              <a:t>Толкаченко</a:t>
            </a:r>
            <a:r>
              <a:rPr lang="ru-RU" sz="1000" dirty="0" smtClean="0"/>
              <a:t>. – М., 2004. – 128 с.</a:t>
            </a:r>
          </a:p>
          <a:p>
            <a:pPr>
              <a:defRPr/>
            </a:pPr>
            <a:endParaRPr lang="ru-RU" sz="1000" b="1" dirty="0" smtClean="0"/>
          </a:p>
          <a:p>
            <a:pPr>
              <a:defRPr/>
            </a:pPr>
            <a:endParaRPr lang="ru-RU" sz="1000" dirty="0" smtClean="0"/>
          </a:p>
          <a:p>
            <a:pPr>
              <a:defRPr/>
            </a:pPr>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1"/>
          <p:cNvSpPr>
            <a:spLocks noChangeArrowheads="1"/>
          </p:cNvSpPr>
          <p:nvPr/>
        </p:nvSpPr>
        <p:spPr bwMode="auto">
          <a:xfrm>
            <a:off x="0" y="1"/>
            <a:ext cx="9144000" cy="6878806"/>
          </a:xfrm>
          <a:prstGeom prst="rect">
            <a:avLst/>
          </a:prstGeom>
          <a:noFill/>
          <a:ln w="9525">
            <a:noFill/>
            <a:miter lim="800000"/>
            <a:headEnd/>
            <a:tailEnd/>
          </a:ln>
        </p:spPr>
        <p:txBody>
          <a:bodyPr wrap="square">
            <a:spAutoFit/>
          </a:bodyPr>
          <a:lstStyle/>
          <a:p>
            <a:r>
              <a:rPr lang="ru-RU" sz="900" b="1" dirty="0" smtClean="0"/>
              <a:t>ТЕМА 2. ПРЕСТУПЛЕНИЯ ПРОТИВ ЖИЗНИ</a:t>
            </a:r>
            <a:endParaRPr lang="ru-RU" sz="900" dirty="0" smtClean="0"/>
          </a:p>
          <a:p>
            <a:pPr lvl="0"/>
            <a:r>
              <a:rPr lang="ru-RU" sz="900" dirty="0" smtClean="0"/>
              <a:t>Литература:</a:t>
            </a:r>
          </a:p>
          <a:p>
            <a:pPr marL="228600" lvl="0" indent="-228600">
              <a:buFont typeface="+mj-lt"/>
              <a:buAutoNum type="arabicPeriod"/>
            </a:pPr>
            <a:r>
              <a:rPr lang="ru-RU" sz="900" dirty="0" smtClean="0"/>
              <a:t>Агафонов, А.В. Уголовная ответственность за убийство : монография / А. В. Агафонов. – М., 2011. – 190 с.</a:t>
            </a:r>
          </a:p>
          <a:p>
            <a:pPr marL="228600" lvl="0" indent="-228600">
              <a:buFont typeface="+mj-lt"/>
              <a:buAutoNum type="arabicPeriod"/>
            </a:pPr>
            <a:r>
              <a:rPr lang="ru-RU" sz="900" dirty="0" err="1" smtClean="0"/>
              <a:t>Бавсун</a:t>
            </a:r>
            <a:r>
              <a:rPr lang="ru-RU" sz="900" dirty="0" smtClean="0"/>
              <a:t>, М.В. Проблемы квалификации убийства во время родов / М.В. </a:t>
            </a:r>
            <a:r>
              <a:rPr lang="ru-RU" sz="900" dirty="0" err="1" smtClean="0"/>
              <a:t>Бавсун</a:t>
            </a:r>
            <a:r>
              <a:rPr lang="ru-RU" sz="900" dirty="0" smtClean="0"/>
              <a:t>, П.В. Попов // Уголовное право. – 2009. – № 3. </a:t>
            </a:r>
          </a:p>
          <a:p>
            <a:pPr marL="228600" lvl="0" indent="-228600">
              <a:buFont typeface="+mj-lt"/>
              <a:buAutoNum type="arabicPeriod"/>
            </a:pPr>
            <a:r>
              <a:rPr lang="ru-RU" sz="900" dirty="0" smtClean="0"/>
              <a:t>Бородин, С.В.     Преступления против жизни / С.В. Бородин. – СПб., 2003. – 465 с.</a:t>
            </a:r>
          </a:p>
          <a:p>
            <a:pPr marL="228600" lvl="0" indent="-228600" hangingPunct="0">
              <a:buFont typeface="+mj-lt"/>
              <a:buAutoNum type="arabicPeriod"/>
            </a:pPr>
            <a:r>
              <a:rPr lang="ru-RU" sz="900" dirty="0" smtClean="0"/>
              <a:t>Волошин, П. Разграничение в судебной практике убийства и причинения тяжкого вреда здоровью, повлекшего причинение смерти по неосторожности / П. Волошин // Уголовное право. – 2011. – № 3.</a:t>
            </a:r>
          </a:p>
          <a:p>
            <a:pPr marL="228600" lvl="0" indent="-228600">
              <a:buFont typeface="+mj-lt"/>
              <a:buAutoNum type="arabicPeriod"/>
            </a:pPr>
            <a:r>
              <a:rPr lang="ru-RU" sz="900" dirty="0" err="1" smtClean="0"/>
              <a:t>Гребенкин</a:t>
            </a:r>
            <a:r>
              <a:rPr lang="ru-RU" sz="900" dirty="0" smtClean="0"/>
              <a:t>, Ф. Убийство, совершенное с особой жестокостью: вопросы квалификации в судебной практике / Ф. </a:t>
            </a:r>
            <a:r>
              <a:rPr lang="ru-RU" sz="900" dirty="0" err="1" smtClean="0"/>
              <a:t>Гребенкин</a:t>
            </a:r>
            <a:r>
              <a:rPr lang="ru-RU" sz="900" dirty="0" smtClean="0"/>
              <a:t>  //  Уголовное право. – 2011. – № 3. – С. 17–20.</a:t>
            </a:r>
          </a:p>
          <a:p>
            <a:pPr marL="228600" lvl="0" indent="-228600" hangingPunct="0">
              <a:buFont typeface="+mj-lt"/>
              <a:buAutoNum type="arabicPeriod"/>
            </a:pPr>
            <a:r>
              <a:rPr lang="ru-RU" sz="900" dirty="0" smtClean="0"/>
              <a:t>Плаксина, Т.А. Вопросы квалификации приготовления к убийству / Т.А. Плаксина,  А. Лызлов // Уголовное право. – 2010. – № 4. </a:t>
            </a:r>
          </a:p>
          <a:p>
            <a:pPr marL="228600" lvl="0" indent="-228600">
              <a:buFont typeface="+mj-lt"/>
              <a:buAutoNum type="arabicPeriod"/>
            </a:pPr>
            <a:r>
              <a:rPr lang="ru-RU" sz="900" dirty="0" smtClean="0"/>
              <a:t>Плаксина, Т.А. Общие вопросы уголовной ответственности за убийство / Т.А. Плаксина. – Барнаул, 2002. – 171 с.</a:t>
            </a:r>
          </a:p>
          <a:p>
            <a:pPr marL="228600" lvl="0" indent="-228600">
              <a:buFont typeface="+mj-lt"/>
              <a:buAutoNum type="arabicPeriod"/>
            </a:pPr>
            <a:r>
              <a:rPr lang="ru-RU" sz="900" dirty="0" smtClean="0"/>
              <a:t>Плаксина, Т.А. Объективные признаки убийства: общая характеристика / Т. А. Плаксина,  Л.С. Ярцева. – Барнаул, 2009. – 117 с.</a:t>
            </a:r>
          </a:p>
          <a:p>
            <a:pPr marL="228600" lvl="0" indent="-228600">
              <a:buFont typeface="+mj-lt"/>
              <a:buAutoNum type="arabicPeriod"/>
            </a:pPr>
            <a:r>
              <a:rPr lang="ru-RU" sz="900" dirty="0" smtClean="0"/>
              <a:t>Плаксина, Т.А. Уголовная ответственность за убийство. Часть 2: Квалифицированные виды убийств со специальным потерпевшим (п. «а»–«г» ч. 2 ст. 105 УК РФ) / Т.А. Плаксина. – Барнаул, 2000. – 56 с.</a:t>
            </a:r>
          </a:p>
          <a:p>
            <a:pPr marL="228600" lvl="0" indent="-228600">
              <a:buFont typeface="+mj-lt"/>
              <a:buAutoNum type="arabicPeriod"/>
            </a:pPr>
            <a:r>
              <a:rPr lang="ru-RU" sz="900" dirty="0" smtClean="0"/>
              <a:t>Попов, А.Н. Преступления против личности при смягчающих обстоятельствах / А.Н. Попов. – СПб., 2001. – 465 с.</a:t>
            </a:r>
          </a:p>
          <a:p>
            <a:pPr marL="228600" lvl="0" indent="-228600">
              <a:buFont typeface="+mj-lt"/>
              <a:buAutoNum type="arabicPeriod"/>
            </a:pPr>
            <a:r>
              <a:rPr lang="ru-RU" sz="900" dirty="0" smtClean="0"/>
              <a:t>Попов, А.Н. Убийства при отягчающих обстоятельствах / А.Н. Попов – СПб., 2003. – 898 с.</a:t>
            </a:r>
          </a:p>
          <a:p>
            <a:pPr marL="228600" lvl="0" indent="-228600">
              <a:buFont typeface="+mj-lt"/>
              <a:buAutoNum type="arabicPeriod"/>
            </a:pPr>
            <a:r>
              <a:rPr lang="ru-RU" sz="900" dirty="0" err="1" smtClean="0"/>
              <a:t>Сафуанов</a:t>
            </a:r>
            <a:r>
              <a:rPr lang="ru-RU" sz="900" dirty="0" smtClean="0"/>
              <a:t>, Ф.С. Определение аффекта у обвиняемого: проблемы правоприменительной практики и судебно-психологической экспертизы / Ф.С. </a:t>
            </a:r>
            <a:r>
              <a:rPr lang="ru-RU" sz="900" dirty="0" err="1" smtClean="0"/>
              <a:t>Сафуанов</a:t>
            </a:r>
            <a:r>
              <a:rPr lang="ru-RU" sz="900" dirty="0" smtClean="0"/>
              <a:t> // Юридическая психология. – 2011. – № 1. – С. 11–14. Доступ из </a:t>
            </a:r>
            <a:r>
              <a:rPr lang="ru-RU" sz="900" dirty="0" err="1" smtClean="0"/>
              <a:t>справ.-правовой</a:t>
            </a:r>
            <a:r>
              <a:rPr lang="ru-RU" sz="900" dirty="0" smtClean="0"/>
              <a:t> системы «</a:t>
            </a:r>
            <a:r>
              <a:rPr lang="ru-RU" sz="900" dirty="0" err="1" smtClean="0"/>
              <a:t>КонсультантПлюс</a:t>
            </a:r>
            <a:r>
              <a:rPr lang="ru-RU" sz="900" dirty="0" smtClean="0"/>
              <a:t>: юридическая пресса».  </a:t>
            </a:r>
          </a:p>
          <a:p>
            <a:pPr marL="228600" lvl="0" indent="-228600">
              <a:buFont typeface="+mj-lt"/>
              <a:buAutoNum type="arabicPeriod"/>
            </a:pPr>
            <a:r>
              <a:rPr lang="ru-RU" sz="900" dirty="0" smtClean="0"/>
              <a:t>Ткачев, И.О. Множественность потерпевших и ее значение при квалификации убийств / И.О. Ткачев. – М., 2011. – 157 с.</a:t>
            </a:r>
          </a:p>
          <a:p>
            <a:pPr marL="228600" lvl="0" indent="-228600">
              <a:buFont typeface="+mj-lt"/>
              <a:buAutoNum type="arabicPeriod"/>
            </a:pPr>
            <a:r>
              <a:rPr lang="ru-RU" sz="900" dirty="0" err="1" smtClean="0"/>
              <a:t>Яни</a:t>
            </a:r>
            <a:r>
              <a:rPr lang="ru-RU" sz="900" dirty="0" smtClean="0"/>
              <a:t>, П.С. Хулиганский мотив убийства / П.С. </a:t>
            </a:r>
            <a:r>
              <a:rPr lang="ru-RU" sz="900" dirty="0" err="1" smtClean="0"/>
              <a:t>Яни</a:t>
            </a:r>
            <a:r>
              <a:rPr lang="ru-RU" sz="900" dirty="0" smtClean="0"/>
              <a:t>  // Законность. – 2011. – № 7. – С. 12–18.</a:t>
            </a:r>
          </a:p>
          <a:p>
            <a:pPr marL="228600" lvl="0" indent="-228600">
              <a:buFont typeface="+mj-lt"/>
              <a:buAutoNum type="arabicPeriod"/>
            </a:pPr>
            <a:r>
              <a:rPr lang="ru-RU" sz="900" dirty="0" smtClean="0"/>
              <a:t>Ярошенко, О.Н. Убийство, совершенное в состоянии аффекта, особенности квалификации / О.Н. Ярошенко  // Российский следователь. – 2011. – № 5. – С. 18–20.</a:t>
            </a:r>
          </a:p>
          <a:p>
            <a:pPr marL="228600" indent="-228600"/>
            <a:endParaRPr lang="ru-RU" sz="900" b="1" dirty="0" smtClean="0"/>
          </a:p>
          <a:p>
            <a:pPr marL="228600" indent="-228600"/>
            <a:r>
              <a:rPr lang="ru-RU" sz="900" b="1" cap="all" dirty="0" smtClean="0"/>
              <a:t>ТЕМА 3.  Преступления против здоровья </a:t>
            </a:r>
          </a:p>
          <a:p>
            <a:r>
              <a:rPr lang="ru-RU" sz="900" b="1" dirty="0" smtClean="0"/>
              <a:t>Литература:</a:t>
            </a:r>
            <a:endParaRPr lang="ru-RU" sz="900" dirty="0" smtClean="0"/>
          </a:p>
          <a:p>
            <a:pPr marL="228600" lvl="0" indent="-228600" hangingPunct="0">
              <a:buFont typeface="+mj-lt"/>
              <a:buAutoNum type="arabicPeriod"/>
            </a:pPr>
            <a:r>
              <a:rPr lang="ru-RU" sz="900" dirty="0" smtClean="0"/>
              <a:t>Абрамова, Н.Г. Некоторые вопросы квалификации побоев / Н.Г. Абрамова // Эксперт-криминалист. – 2010. – № 1. – С. 21–26. Доступ из </a:t>
            </a:r>
            <a:r>
              <a:rPr lang="ru-RU" sz="900" dirty="0" err="1" smtClean="0"/>
              <a:t>справ.-правовой</a:t>
            </a:r>
            <a:r>
              <a:rPr lang="ru-RU" sz="900" dirty="0" smtClean="0"/>
              <a:t> системы «</a:t>
            </a:r>
            <a:r>
              <a:rPr lang="ru-RU" sz="900" dirty="0" err="1" smtClean="0"/>
              <a:t>КонсультантПлюс</a:t>
            </a:r>
            <a:r>
              <a:rPr lang="ru-RU" sz="900" dirty="0" smtClean="0"/>
              <a:t>: юридическая пресса».  </a:t>
            </a:r>
          </a:p>
          <a:p>
            <a:pPr marL="228600" lvl="0" indent="-228600" hangingPunct="0">
              <a:buFont typeface="+mj-lt"/>
              <a:buAutoNum type="arabicPeriod"/>
            </a:pPr>
            <a:r>
              <a:rPr lang="ru-RU" sz="900" dirty="0" smtClean="0"/>
              <a:t>Андреева, Л.А. Влияние жестокости преступного поведения на уголовную ответственность  / Л.А. Андреева, П.Ю. Константинов. – СПб., 2002. – 207 с.</a:t>
            </a:r>
          </a:p>
          <a:p>
            <a:pPr marL="228600" lvl="0" indent="-228600" hangingPunct="0">
              <a:buFont typeface="+mj-lt"/>
              <a:buAutoNum type="arabicPeriod"/>
            </a:pPr>
            <a:r>
              <a:rPr lang="ru-RU" sz="900" dirty="0" err="1" smtClean="0"/>
              <a:t>Борзенков</a:t>
            </a:r>
            <a:r>
              <a:rPr lang="ru-RU" sz="900" dirty="0" smtClean="0"/>
              <a:t>,  Г.Н.  Как применять  ч. 4 ст. 111 УК РФ / Г.Н. </a:t>
            </a:r>
            <a:r>
              <a:rPr lang="ru-RU" sz="900" dirty="0" err="1" smtClean="0"/>
              <a:t>Борзенков</a:t>
            </a:r>
            <a:r>
              <a:rPr lang="ru-RU" sz="900" dirty="0" smtClean="0"/>
              <a:t> // Уголовное право. – 2009. – № 5. – С. 14–20.</a:t>
            </a:r>
          </a:p>
          <a:p>
            <a:pPr marL="228600" lvl="0" indent="-228600" hangingPunct="0">
              <a:buFont typeface="+mj-lt"/>
              <a:buAutoNum type="arabicPeriod"/>
            </a:pPr>
            <a:r>
              <a:rPr lang="ru-RU" sz="900" dirty="0" smtClean="0"/>
              <a:t>Волошин, П. Разграничение в судебной практике убийства и причинения тяжкого вреда здоровью,  повлекшего причинение смерти по неосторожности  / П. Волошин // Уголовное право. – 2011. – № 3. – С. 8–11.</a:t>
            </a:r>
          </a:p>
          <a:p>
            <a:pPr marL="228600" lvl="0" indent="-228600" hangingPunct="0">
              <a:buFont typeface="+mj-lt"/>
              <a:buAutoNum type="arabicPeriod"/>
            </a:pPr>
            <a:r>
              <a:rPr lang="ru-RU" sz="900" dirty="0" err="1" smtClean="0"/>
              <a:t>Галюкова</a:t>
            </a:r>
            <a:r>
              <a:rPr lang="ru-RU" sz="900" dirty="0" smtClean="0"/>
              <a:t>, М.И. Преступления против здоровья человека : учеб. </a:t>
            </a:r>
            <a:r>
              <a:rPr lang="ru-RU" sz="900" dirty="0" err="1" smtClean="0"/>
              <a:t>пособ</a:t>
            </a:r>
            <a:r>
              <a:rPr lang="ru-RU" sz="900" dirty="0" smtClean="0"/>
              <a:t>. / М.И. </a:t>
            </a:r>
            <a:r>
              <a:rPr lang="ru-RU" sz="900" dirty="0" err="1" smtClean="0"/>
              <a:t>Галюкова</a:t>
            </a:r>
            <a:r>
              <a:rPr lang="ru-RU" sz="900" dirty="0" smtClean="0"/>
              <a:t>. – Омск, 2009. – 95 с.</a:t>
            </a:r>
          </a:p>
          <a:p>
            <a:pPr marL="228600" lvl="0" indent="-228600" hangingPunct="0">
              <a:buFont typeface="+mj-lt"/>
              <a:buAutoNum type="arabicPeriod"/>
            </a:pPr>
            <a:r>
              <a:rPr lang="ru-RU" sz="900" dirty="0" err="1" smtClean="0"/>
              <a:t>Гарбатович</a:t>
            </a:r>
            <a:r>
              <a:rPr lang="ru-RU" sz="900" dirty="0" smtClean="0"/>
              <a:t>, Д.А. Эффективность уголовно-правовой нормы, предусматривающей ответственность за умышленное причинение средней тяжести вреда здоровью (ст. 112 УК РФ) / Д.А. </a:t>
            </a:r>
            <a:r>
              <a:rPr lang="ru-RU" sz="900" dirty="0" err="1" smtClean="0"/>
              <a:t>Гарбатович</a:t>
            </a:r>
            <a:r>
              <a:rPr lang="ru-RU" sz="900" dirty="0" smtClean="0"/>
              <a:t> // Мировой судья. – 2012. – №. 2.</a:t>
            </a:r>
          </a:p>
          <a:p>
            <a:pPr marL="228600" lvl="0" indent="-228600" hangingPunct="0">
              <a:buFont typeface="+mj-lt"/>
              <a:buAutoNum type="arabicPeriod"/>
            </a:pPr>
            <a:r>
              <a:rPr lang="ru-RU" sz="900" dirty="0" err="1" smtClean="0"/>
              <a:t>Гертель</a:t>
            </a:r>
            <a:r>
              <a:rPr lang="ru-RU" sz="900" dirty="0" smtClean="0"/>
              <a:t>, Е. Разграничение понятий «насилие» и «принуждение» в уголовном праве / Е. </a:t>
            </a:r>
            <a:r>
              <a:rPr lang="ru-RU" sz="900" dirty="0" err="1" smtClean="0"/>
              <a:t>Гертель</a:t>
            </a:r>
            <a:r>
              <a:rPr lang="ru-RU" sz="900" dirty="0" smtClean="0"/>
              <a:t> // Уголовное право. – 2010. – № 5.</a:t>
            </a:r>
          </a:p>
          <a:p>
            <a:pPr marL="228600" lvl="0" indent="-228600" hangingPunct="0">
              <a:buFont typeface="+mj-lt"/>
              <a:buAutoNum type="arabicPeriod"/>
            </a:pPr>
            <a:r>
              <a:rPr lang="ru-RU" sz="900" dirty="0" smtClean="0"/>
              <a:t> </a:t>
            </a:r>
            <a:r>
              <a:rPr lang="ru-RU" sz="900" dirty="0" err="1" smtClean="0"/>
              <a:t>Григонис</a:t>
            </a:r>
            <a:r>
              <a:rPr lang="ru-RU" sz="900" dirty="0" smtClean="0"/>
              <a:t>, Э.П. Ответственность за преступления, совершаемые медицинскими работниками : учеб. </a:t>
            </a:r>
            <a:r>
              <a:rPr lang="ru-RU" sz="900" dirty="0" err="1" smtClean="0"/>
              <a:t>пособ</a:t>
            </a:r>
            <a:r>
              <a:rPr lang="ru-RU" sz="900" dirty="0" smtClean="0"/>
              <a:t>. / Э.П. </a:t>
            </a:r>
            <a:r>
              <a:rPr lang="ru-RU" sz="900" dirty="0" err="1" smtClean="0"/>
              <a:t>Григонис</a:t>
            </a:r>
            <a:r>
              <a:rPr lang="ru-RU" sz="900" dirty="0" smtClean="0"/>
              <a:t>, О.В. Леонтьев. – СПб., 2008. – 156 с.</a:t>
            </a:r>
          </a:p>
          <a:p>
            <a:pPr marL="228600" lvl="0" indent="-228600" hangingPunct="0">
              <a:buFont typeface="+mj-lt"/>
              <a:buAutoNum type="arabicPeriod"/>
            </a:pPr>
            <a:r>
              <a:rPr lang="ru-RU" sz="900" dirty="0" err="1" smtClean="0"/>
              <a:t>Камнев</a:t>
            </a:r>
            <a:r>
              <a:rPr lang="ru-RU" sz="900" dirty="0" smtClean="0"/>
              <a:t>, Р.Г. Проблемы применения нормы об освобождении от уголовной ответственности за заражение ВИЧ-инфекцией / Р.Г. </a:t>
            </a:r>
            <a:r>
              <a:rPr lang="ru-RU" sz="900" dirty="0" err="1" smtClean="0"/>
              <a:t>Камнев</a:t>
            </a:r>
            <a:r>
              <a:rPr lang="ru-RU" sz="900" dirty="0" smtClean="0"/>
              <a:t> // Уголовное право. – 2010. – № 3.</a:t>
            </a:r>
          </a:p>
          <a:p>
            <a:pPr marL="228600" lvl="0" indent="-228600" hangingPunct="0">
              <a:buFont typeface="+mj-lt"/>
              <a:buAutoNum type="arabicPeriod"/>
            </a:pPr>
            <a:r>
              <a:rPr lang="ru-RU" sz="900" dirty="0" smtClean="0"/>
              <a:t>Киселева, М.В. Уголовно-правовая охрана материнства / М.В. Киселева. – М., 2011. – 214 с.</a:t>
            </a:r>
          </a:p>
          <a:p>
            <a:pPr marL="228600" lvl="0" indent="-228600" hangingPunct="0">
              <a:buFont typeface="+mj-lt"/>
              <a:buAutoNum type="arabicPeriod"/>
            </a:pPr>
            <a:r>
              <a:rPr lang="ru-RU" sz="900" dirty="0" err="1" smtClean="0"/>
              <a:t>Кружкова</a:t>
            </a:r>
            <a:r>
              <a:rPr lang="ru-RU" sz="900" dirty="0" smtClean="0"/>
              <a:t>,  Я.А. Особенности вины при причинении тяжкого вреда здоровью, повлекшего смерть потерпевшего (часть 4 статьи 111 УК РФ) / Я.А. </a:t>
            </a:r>
            <a:r>
              <a:rPr lang="ru-RU" sz="900" dirty="0" err="1" smtClean="0"/>
              <a:t>Кружкова</a:t>
            </a:r>
            <a:r>
              <a:rPr lang="ru-RU" sz="900" dirty="0" smtClean="0"/>
              <a:t> // Российский следователь. – 2011. – № 9. – С. 24–26.</a:t>
            </a:r>
          </a:p>
          <a:p>
            <a:pPr marL="228600" lvl="0" indent="-228600" hangingPunct="0">
              <a:buFont typeface="+mj-lt"/>
              <a:buAutoNum type="arabicPeriod"/>
            </a:pPr>
            <a:r>
              <a:rPr lang="ru-RU" sz="900" dirty="0" smtClean="0"/>
              <a:t>Крылова, Н.Е.  Уголовное право и биоэтика: проблемы, дискуссии, поиск решений / Н.Е. Крылова. – М., 2006. – 319 с.</a:t>
            </a:r>
          </a:p>
          <a:p>
            <a:pPr marL="228600" lvl="0" indent="-228600" hangingPunct="0">
              <a:buFont typeface="+mj-lt"/>
              <a:buAutoNum type="arabicPeriod"/>
            </a:pPr>
            <a:r>
              <a:rPr lang="ru-RU" sz="900" dirty="0" smtClean="0"/>
              <a:t>Морозов, В.И.  Реальность угрозы и характер причиняемого ею вреда как обязательные признаки преступления, предусмотренного ст. 119 УК РФ /  В.И. Морозов,  Л.В. </a:t>
            </a:r>
            <a:r>
              <a:rPr lang="ru-RU" sz="900" dirty="0" err="1" smtClean="0"/>
              <a:t>Данелян</a:t>
            </a:r>
            <a:r>
              <a:rPr lang="ru-RU" sz="900" dirty="0" smtClean="0"/>
              <a:t> // Уголовное право. – 2009. – № 4. </a:t>
            </a:r>
          </a:p>
          <a:p>
            <a:pPr marL="228600" lvl="0" indent="-228600" hangingPunct="0">
              <a:buFont typeface="+mj-lt"/>
              <a:buAutoNum type="arabicPeriod"/>
            </a:pPr>
            <a:r>
              <a:rPr lang="ru-RU" sz="900" dirty="0" err="1" smtClean="0"/>
              <a:t>Расторопов</a:t>
            </a:r>
            <a:r>
              <a:rPr lang="ru-RU" sz="900" dirty="0" smtClean="0"/>
              <a:t>, С.В.  Уголовно-правовая охрана здоровья человека от преступных посягательств. – 2-е изд., </a:t>
            </a:r>
            <a:r>
              <a:rPr lang="ru-RU" sz="900" dirty="0" err="1" smtClean="0"/>
              <a:t>перераб</a:t>
            </a:r>
            <a:r>
              <a:rPr lang="ru-RU" sz="900" dirty="0" smtClean="0"/>
              <a:t>. и доп. – СПб., 2006. – 462 с. </a:t>
            </a:r>
          </a:p>
          <a:p>
            <a:pPr marL="228600" lvl="0" indent="-228600" hangingPunct="0">
              <a:buFont typeface="+mj-lt"/>
              <a:buAutoNum type="arabicPeriod"/>
            </a:pPr>
            <a:r>
              <a:rPr lang="ru-RU" sz="900" dirty="0" smtClean="0"/>
              <a:t>Сердюк, Л.В. Насилие : Криминологическое и уголовно-правовое исследование / Л.В. Сердюк. – М., 2002. – 380 с.</a:t>
            </a:r>
          </a:p>
          <a:p>
            <a:pPr marL="228600" lvl="0" indent="-228600" hangingPunct="0">
              <a:buFont typeface="+mj-lt"/>
              <a:buAutoNum type="arabicPeriod"/>
            </a:pPr>
            <a:r>
              <a:rPr lang="ru-RU" sz="900" dirty="0" err="1" smtClean="0"/>
              <a:t>Симиненко</a:t>
            </a:r>
            <a:r>
              <a:rPr lang="ru-RU" sz="900" dirty="0" smtClean="0"/>
              <a:t>, А.Н. Истязание: уголовно-правовые и криминологические аспекты / А.Н. </a:t>
            </a:r>
            <a:r>
              <a:rPr lang="ru-RU" sz="900" dirty="0" err="1" smtClean="0"/>
              <a:t>Симиненко</a:t>
            </a:r>
            <a:r>
              <a:rPr lang="ru-RU" sz="900" dirty="0" smtClean="0"/>
              <a:t>, Ю.С. Пестерева. – М., 2011. – 188 с.</a:t>
            </a:r>
          </a:p>
          <a:p>
            <a:pPr marL="228600" lvl="0" indent="-228600" hangingPunct="0">
              <a:buFont typeface="+mj-lt"/>
              <a:buAutoNum type="arabicPeriod"/>
            </a:pPr>
            <a:r>
              <a:rPr lang="ru-RU" sz="900" dirty="0" err="1" smtClean="0"/>
              <a:t>Топильская</a:t>
            </a:r>
            <a:r>
              <a:rPr lang="ru-RU" sz="900" dirty="0" smtClean="0"/>
              <a:t>, Е.В. Спорные вопросы субъективной и объективной сторон состава оставления в опасности / Е.В. </a:t>
            </a:r>
            <a:r>
              <a:rPr lang="ru-RU" sz="900" dirty="0" err="1" smtClean="0"/>
              <a:t>Топильская</a:t>
            </a:r>
            <a:r>
              <a:rPr lang="ru-RU" sz="900" dirty="0" smtClean="0"/>
              <a:t>  // Вестник ЛГУ. – 1987. – № 1.</a:t>
            </a:r>
          </a:p>
          <a:p>
            <a:pPr marL="228600" indent="-228600"/>
            <a:endParaRPr lang="ru-RU" sz="900" dirty="0" smtClean="0"/>
          </a:p>
          <a:p>
            <a:endParaRPr lang="ru-RU" sz="900" dirty="0"/>
          </a:p>
        </p:txBody>
      </p:sp>
      <p:sp>
        <p:nvSpPr>
          <p:cNvPr id="3" name="AutoShape 2054">
            <a:hlinkClick r:id="" action="ppaction://hlinkshowjump?jump=nextslide" highlightClick="1"/>
          </p:cNvPr>
          <p:cNvSpPr>
            <a:spLocks noChangeArrowheads="1"/>
          </p:cNvSpPr>
          <p:nvPr/>
        </p:nvSpPr>
        <p:spPr bwMode="auto">
          <a:xfrm flipV="1">
            <a:off x="7452320" y="6669360"/>
            <a:ext cx="719882" cy="18864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669360"/>
            <a:ext cx="719410" cy="18864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669360"/>
            <a:ext cx="467544" cy="18864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669360"/>
            <a:ext cx="468000" cy="18864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260648"/>
            <a:ext cx="9144000" cy="6401753"/>
          </a:xfrm>
          <a:prstGeom prst="rect">
            <a:avLst/>
          </a:prstGeom>
        </p:spPr>
        <p:txBody>
          <a:bodyPr wrap="square">
            <a:spAutoFit/>
          </a:bodyPr>
          <a:lstStyle/>
          <a:p>
            <a:pPr>
              <a:defRPr/>
            </a:pPr>
            <a:r>
              <a:rPr lang="ru-RU" sz="1000" b="1" dirty="0" smtClean="0"/>
              <a:t>ТЕМА 4. ПРЕСТУПЛЕНИЯ ПРОТИВ СВОБОДЫ ЛИЧНОСТИ </a:t>
            </a:r>
            <a:endParaRPr lang="ru-RU" sz="1000" dirty="0" smtClean="0"/>
          </a:p>
          <a:p>
            <a:r>
              <a:rPr lang="ru-RU" sz="1000" b="1" dirty="0" smtClean="0"/>
              <a:t> Литература:</a:t>
            </a:r>
            <a:endParaRPr lang="ru-RU" sz="1000" dirty="0" smtClean="0"/>
          </a:p>
          <a:p>
            <a:pPr marL="228600" lvl="0" indent="-228600" hangingPunct="0">
              <a:buFont typeface="+mj-lt"/>
              <a:buAutoNum type="arabicPeriod"/>
            </a:pPr>
            <a:r>
              <a:rPr lang="ru-RU" sz="1000" dirty="0" err="1" smtClean="0"/>
              <a:t>Абубакиров</a:t>
            </a:r>
            <a:r>
              <a:rPr lang="ru-RU" sz="1000" dirty="0" smtClean="0"/>
              <a:t>, Ф.М. Проблемы оптимизации уголовной ответственности за использование рабского труда (ст. 127² УК РФ) / Ф.М. </a:t>
            </a:r>
            <a:r>
              <a:rPr lang="ru-RU" sz="1000" dirty="0" err="1" smtClean="0"/>
              <a:t>Абубакиров</a:t>
            </a:r>
            <a:r>
              <a:rPr lang="ru-RU" sz="1000" dirty="0" smtClean="0"/>
              <a:t> // Российский следователь. – 2011. – № 10. – С. 8–10.</a:t>
            </a:r>
          </a:p>
          <a:p>
            <a:pPr marL="228600" lvl="0" indent="-228600" hangingPunct="0">
              <a:buFont typeface="+mj-lt"/>
              <a:buAutoNum type="arabicPeriod"/>
            </a:pPr>
            <a:r>
              <a:rPr lang="ru-RU" sz="1000" dirty="0" smtClean="0"/>
              <a:t>Антонов,  А.Г. Специальное основание освобождения от уголовной ответственности при торговле людьми / А.Г.  Антонов // Законность. – 2011. – № 3. – С. 35–37. </a:t>
            </a:r>
          </a:p>
          <a:p>
            <a:pPr marL="228600" lvl="0" indent="-228600" hangingPunct="0">
              <a:buFont typeface="+mj-lt"/>
              <a:buAutoNum type="arabicPeriod"/>
            </a:pPr>
            <a:r>
              <a:rPr lang="ru-RU" sz="1000" dirty="0" err="1" smtClean="0"/>
              <a:t>Вельмезева-Марахтанова</a:t>
            </a:r>
            <a:r>
              <a:rPr lang="ru-RU" sz="1000" dirty="0" smtClean="0"/>
              <a:t>, Е.А. К вопросу об усилении уголовно-правовой охраны свободы личности / Е.А. </a:t>
            </a:r>
            <a:r>
              <a:rPr lang="ru-RU" sz="1000" dirty="0" err="1" smtClean="0"/>
              <a:t>Вельмезева-Марахтанова</a:t>
            </a:r>
            <a:r>
              <a:rPr lang="ru-RU" sz="1000" dirty="0" smtClean="0"/>
              <a:t> // Уголовное право. – 2009. – № 3. </a:t>
            </a:r>
          </a:p>
          <a:p>
            <a:pPr marL="228600" lvl="0" indent="-228600" hangingPunct="0">
              <a:buFont typeface="+mj-lt"/>
              <a:buAutoNum type="arabicPeriod"/>
            </a:pPr>
            <a:r>
              <a:rPr lang="ru-RU" sz="1000" dirty="0" smtClean="0"/>
              <a:t>Волков,  К.А. Преступления против личной свободы человека в судебной практике Верховного Суда РФ / К.А. Волков  // Российский судья. – 2009. – № 7. – С. 34–37.</a:t>
            </a:r>
          </a:p>
          <a:p>
            <a:pPr marL="228600" lvl="0" indent="-228600" hangingPunct="0">
              <a:buFont typeface="+mj-lt"/>
              <a:buAutoNum type="arabicPeriod"/>
            </a:pPr>
            <a:r>
              <a:rPr lang="ru-RU" sz="1000" dirty="0" smtClean="0"/>
              <a:t>Волков,  К.А. Эксплуатация человека как уголовно-правовая категория  / К.А. Волков // Российская юстиция. – 2011. – № 3. – С. 18–21.</a:t>
            </a:r>
          </a:p>
          <a:p>
            <a:pPr marL="228600" lvl="0" indent="-228600" hangingPunct="0">
              <a:buFont typeface="+mj-lt"/>
              <a:buAutoNum type="arabicPeriod"/>
            </a:pPr>
            <a:r>
              <a:rPr lang="ru-RU" sz="1000" dirty="0" smtClean="0"/>
              <a:t>Волкова, О.В. Личная свобода как объект уголовно-правовой охраны / О.В. Волкова // Российский следователь. – 2009. – № 16. – С. 5–7.</a:t>
            </a:r>
          </a:p>
          <a:p>
            <a:pPr marL="228600" lvl="0" indent="-228600" hangingPunct="0">
              <a:buFont typeface="+mj-lt"/>
              <a:buAutoNum type="arabicPeriod"/>
            </a:pPr>
            <a:r>
              <a:rPr lang="ru-RU" sz="1000" dirty="0" smtClean="0"/>
              <a:t> </a:t>
            </a:r>
            <a:r>
              <a:rPr lang="ru-RU" sz="1000" dirty="0" err="1" smtClean="0"/>
              <a:t>Долголенко</a:t>
            </a:r>
            <a:r>
              <a:rPr lang="ru-RU" sz="1000" dirty="0" smtClean="0"/>
              <a:t>, Т.В. Уголовная ответственность за преступление, предусмотренное статьей 127¹ УК РФ, – торговлю людьми – и соотношение состава этого преступления с другими преступлениями / Т.В.  </a:t>
            </a:r>
            <a:r>
              <a:rPr lang="ru-RU" sz="1000" dirty="0" err="1" smtClean="0"/>
              <a:t>Долголенко</a:t>
            </a:r>
            <a:r>
              <a:rPr lang="ru-RU" sz="1000" dirty="0" smtClean="0"/>
              <a:t> // Современное право. – 2010. – № 1. – С. 95–99.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a:t>
            </a:r>
          </a:p>
          <a:p>
            <a:pPr marL="228600" lvl="0" indent="-228600" hangingPunct="0">
              <a:buFont typeface="+mj-lt"/>
              <a:buAutoNum type="arabicPeriod"/>
            </a:pPr>
            <a:r>
              <a:rPr lang="ru-RU" sz="1000" dirty="0" err="1" smtClean="0"/>
              <a:t>Зейналов</a:t>
            </a:r>
            <a:r>
              <a:rPr lang="ru-RU" sz="1000" dirty="0" smtClean="0"/>
              <a:t>, М.М. Уголовно-правовой анализ квалифицирующих признаков торговли людьми / М.М. </a:t>
            </a:r>
            <a:r>
              <a:rPr lang="ru-RU" sz="1000" dirty="0" err="1" smtClean="0"/>
              <a:t>Зейналов</a:t>
            </a:r>
            <a:r>
              <a:rPr lang="ru-RU" sz="1000" dirty="0" smtClean="0"/>
              <a:t>,  В.М. </a:t>
            </a:r>
            <a:r>
              <a:rPr lang="ru-RU" sz="1000" dirty="0" err="1" smtClean="0"/>
              <a:t>Гаммаев</a:t>
            </a:r>
            <a:r>
              <a:rPr lang="ru-RU" sz="1000" dirty="0" smtClean="0"/>
              <a:t> // Современное право. – 2011. – № 4. – С. 120–123.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a:t>
            </a:r>
          </a:p>
          <a:p>
            <a:pPr marL="228600" lvl="0" indent="-228600" hangingPunct="0">
              <a:buFont typeface="+mj-lt"/>
              <a:buAutoNum type="arabicPeriod"/>
            </a:pPr>
            <a:r>
              <a:rPr lang="ru-RU" sz="1000" dirty="0" smtClean="0"/>
              <a:t>Краев, Д.Ю. Квалификация похищения человека с целью его последующего убийства / Д.Ю. Краев // Законность. – 2011. – № 4. – С. 60–65.</a:t>
            </a:r>
          </a:p>
          <a:p>
            <a:pPr marL="228600" lvl="0" indent="-228600" hangingPunct="0">
              <a:buFont typeface="+mj-lt"/>
              <a:buAutoNum type="arabicPeriod"/>
            </a:pPr>
            <a:r>
              <a:rPr lang="ru-RU" sz="1000" dirty="0" err="1" smtClean="0"/>
              <a:t>Маргиев</a:t>
            </a:r>
            <a:r>
              <a:rPr lang="ru-RU" sz="1000" dirty="0" smtClean="0"/>
              <a:t>, С.А. Отграничение соучастия в похищении человека от прикосновенности к преступлению / С.А. </a:t>
            </a:r>
            <a:r>
              <a:rPr lang="ru-RU" sz="1000" dirty="0" err="1" smtClean="0"/>
              <a:t>Маргиев</a:t>
            </a:r>
            <a:r>
              <a:rPr lang="ru-RU" sz="1000" dirty="0" smtClean="0"/>
              <a:t>  // Российская юстиция. – 2009. – № 11. – С. 40–43.</a:t>
            </a:r>
          </a:p>
          <a:p>
            <a:pPr marL="228600" lvl="0" indent="-228600" hangingPunct="0"/>
            <a:endParaRPr lang="ru-RU" sz="1000" dirty="0" smtClean="0"/>
          </a:p>
          <a:p>
            <a:pPr marL="228600" indent="-228600" hangingPunct="0"/>
            <a:r>
              <a:rPr lang="ru-RU" sz="1000" b="1" dirty="0" smtClean="0"/>
              <a:t>ТЕМА 5. ПРЕСТУПЛЕНИЯ ПРОТИВ ПОЛОВОЙ НЕПРИКОСНОВЕННОСТИ И ПОЛОВОЙ СВОБОДЫ </a:t>
            </a:r>
          </a:p>
          <a:p>
            <a:r>
              <a:rPr lang="ru-RU" sz="1000" b="1" dirty="0" smtClean="0"/>
              <a:t>Литература:</a:t>
            </a:r>
            <a:endParaRPr lang="ru-RU" sz="1000" dirty="0" smtClean="0"/>
          </a:p>
          <a:p>
            <a:pPr marL="228600" lvl="0" indent="-228600" hangingPunct="0">
              <a:buFont typeface="+mj-lt"/>
              <a:buAutoNum type="arabicPeriod"/>
            </a:pPr>
            <a:r>
              <a:rPr lang="ru-RU" sz="1000" dirty="0" err="1" smtClean="0"/>
              <a:t>Билалов</a:t>
            </a:r>
            <a:r>
              <a:rPr lang="ru-RU" sz="1000" dirty="0" smtClean="0"/>
              <a:t>, Р.К. Брак по Уголовному кодексу / Р.К. </a:t>
            </a:r>
            <a:r>
              <a:rPr lang="ru-RU" sz="1000" dirty="0" err="1" smtClean="0"/>
              <a:t>Билалов</a:t>
            </a:r>
            <a:r>
              <a:rPr lang="ru-RU" sz="1000" dirty="0" smtClean="0"/>
              <a:t> // Законность. – 2010. – № 6.</a:t>
            </a:r>
          </a:p>
          <a:p>
            <a:pPr marL="228600" lvl="0" indent="-228600" hangingPunct="0">
              <a:buFont typeface="+mj-lt"/>
              <a:buAutoNum type="arabicPeriod"/>
            </a:pPr>
            <a:r>
              <a:rPr lang="ru-RU" sz="1000" dirty="0" err="1" smtClean="0"/>
              <a:t>Буркина</a:t>
            </a:r>
            <a:r>
              <a:rPr lang="ru-RU" sz="1000" dirty="0" smtClean="0"/>
              <a:t>, О.А Признаки потерпевшего в уголовном законе (анализ новой редакции ст. 134 и 135 УК РФ) / О.А. </a:t>
            </a:r>
            <a:r>
              <a:rPr lang="ru-RU" sz="1000" dirty="0" err="1" smtClean="0"/>
              <a:t>Буркина</a:t>
            </a:r>
            <a:r>
              <a:rPr lang="ru-RU" sz="1000" dirty="0" smtClean="0"/>
              <a:t>, Е.А. Котельникова // Уголовное право. – 2010. – № 2.</a:t>
            </a:r>
          </a:p>
          <a:p>
            <a:pPr marL="228600" lvl="0" indent="-228600" hangingPunct="0">
              <a:buFont typeface="+mj-lt"/>
              <a:buAutoNum type="arabicPeriod"/>
            </a:pPr>
            <a:r>
              <a:rPr lang="ru-RU" sz="1000" dirty="0" err="1" smtClean="0"/>
              <a:t>Васкэ</a:t>
            </a:r>
            <a:r>
              <a:rPr lang="ru-RU" sz="1000" dirty="0" smtClean="0"/>
              <a:t>, Е.В. Психолого-правовая оценка беспомощного состояния несовершеннолетних потерпевших от сексуального насилия / Е.В. </a:t>
            </a:r>
            <a:r>
              <a:rPr lang="ru-RU" sz="1000" dirty="0" err="1" smtClean="0"/>
              <a:t>Васкэ</a:t>
            </a:r>
            <a:r>
              <a:rPr lang="ru-RU" sz="1000" dirty="0" smtClean="0"/>
              <a:t>, Ф.С. </a:t>
            </a:r>
            <a:r>
              <a:rPr lang="ru-RU" sz="1000" dirty="0" err="1" smtClean="0"/>
              <a:t>Сафуанов</a:t>
            </a:r>
            <a:r>
              <a:rPr lang="ru-RU" sz="1000" dirty="0" smtClean="0"/>
              <a:t> // Юридическая психология. – 2009. – №  3. – С. 16–20.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marL="228600" lvl="0" indent="-228600" hangingPunct="0">
              <a:buFont typeface="+mj-lt"/>
              <a:buAutoNum type="arabicPeriod"/>
            </a:pPr>
            <a:r>
              <a:rPr lang="ru-RU" sz="1000" dirty="0" err="1" smtClean="0"/>
              <a:t>Есаков</a:t>
            </a:r>
            <a:r>
              <a:rPr lang="ru-RU" sz="1000" dirty="0" smtClean="0"/>
              <a:t>,  Г. Осознание возраста потерпевшего лица в половых преступлениях: позиция судебной практики / Г. </a:t>
            </a:r>
            <a:r>
              <a:rPr lang="ru-RU" sz="1000" dirty="0" err="1" smtClean="0"/>
              <a:t>Есаков</a:t>
            </a:r>
            <a:r>
              <a:rPr lang="ru-RU" sz="1000" dirty="0" smtClean="0"/>
              <a:t> // Уголовное право. –2011. – № 6.</a:t>
            </a:r>
          </a:p>
          <a:p>
            <a:pPr marL="228600" lvl="0" indent="-228600" hangingPunct="0">
              <a:buFont typeface="+mj-lt"/>
              <a:buAutoNum type="arabicPeriod"/>
            </a:pPr>
            <a:r>
              <a:rPr lang="ru-RU" sz="1000" dirty="0" smtClean="0"/>
              <a:t>Котельникова, Е.А. Разграничение насильственных и ненасильственных преступлений против половой свободы и половой неприкосновенности / Е.А. Котельникова, В.Г. Шумихин //  Правоведение. – 2008. – № 5.</a:t>
            </a:r>
          </a:p>
          <a:p>
            <a:pPr marL="228600" lvl="0" indent="-228600" hangingPunct="0">
              <a:buFont typeface="+mj-lt"/>
              <a:buAutoNum type="arabicPeriod"/>
            </a:pPr>
            <a:r>
              <a:rPr lang="ru-RU" sz="1000" dirty="0" smtClean="0"/>
              <a:t> Леонова, Т.В. Проблемы отграничения действий, связанных с половым посягательством на несовершеннолетних / Т.В. Леонова // Современное право. – 2009. – № 1.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a:t>
            </a:r>
          </a:p>
          <a:p>
            <a:pPr marL="228600" lvl="0" indent="-228600" hangingPunct="0">
              <a:buFont typeface="+mj-lt"/>
              <a:buAutoNum type="arabicPeriod"/>
            </a:pPr>
            <a:r>
              <a:rPr lang="ru-RU" sz="1000" dirty="0" err="1" smtClean="0"/>
              <a:t>Омигов</a:t>
            </a:r>
            <a:r>
              <a:rPr lang="ru-RU" sz="1000" dirty="0" smtClean="0"/>
              <a:t>, В.И. Изнасилование: квалифицирующие и особо квалифицирующие  признаки / В.И. </a:t>
            </a:r>
            <a:r>
              <a:rPr lang="ru-RU" sz="1000" dirty="0" err="1" smtClean="0"/>
              <a:t>Омигов</a:t>
            </a:r>
            <a:r>
              <a:rPr lang="ru-RU" sz="1000" dirty="0" smtClean="0"/>
              <a:t> // Российский следователь. – 2011. – № 8. – С. 11–15. </a:t>
            </a:r>
          </a:p>
          <a:p>
            <a:pPr marL="228600" lvl="0" indent="-228600" hangingPunct="0">
              <a:buFont typeface="+mj-lt"/>
              <a:buAutoNum type="arabicPeriod"/>
            </a:pPr>
            <a:r>
              <a:rPr lang="ru-RU" sz="1000" dirty="0" err="1" smtClean="0"/>
              <a:t>Фаткуллина</a:t>
            </a:r>
            <a:r>
              <a:rPr lang="ru-RU" sz="1000" dirty="0" smtClean="0"/>
              <a:t>, М.Б. Проблемы квалификации преступления, предусмотренного ст. 134 УК РФ  / М.Б. </a:t>
            </a:r>
            <a:r>
              <a:rPr lang="ru-RU" sz="1000" dirty="0" err="1" smtClean="0"/>
              <a:t>Фаткуллина</a:t>
            </a:r>
            <a:r>
              <a:rPr lang="ru-RU" sz="1000" dirty="0" smtClean="0"/>
              <a:t>,  Ю.А. </a:t>
            </a:r>
            <a:r>
              <a:rPr lang="ru-RU" sz="1000" dirty="0" err="1" smtClean="0"/>
              <a:t>Островецкая</a:t>
            </a:r>
            <a:r>
              <a:rPr lang="ru-RU" sz="1000" dirty="0" smtClean="0"/>
              <a:t> // Уголовное право.  – 2009. – № 5. – С. 97–101.</a:t>
            </a:r>
          </a:p>
          <a:p>
            <a:pPr marL="228600" indent="-228600" hangingPunct="0"/>
            <a:endParaRPr lang="ru-RU" sz="1000" dirty="0" smtClean="0"/>
          </a:p>
          <a:p>
            <a:pPr marL="228600" lvl="0" indent="-228600" hangingPunct="0"/>
            <a:endParaRPr lang="ru-RU" sz="1000" dirty="0" smtClean="0"/>
          </a:p>
          <a:p>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7052057"/>
          </a:xfrm>
          <a:prstGeom prst="rect">
            <a:avLst/>
          </a:prstGeom>
        </p:spPr>
        <p:txBody>
          <a:bodyPr wrap="square">
            <a:spAutoFit/>
          </a:bodyPr>
          <a:lstStyle/>
          <a:p>
            <a:pPr>
              <a:defRPr/>
            </a:pPr>
            <a:r>
              <a:rPr lang="ru-RU" sz="1000" b="1" cap="all" dirty="0" smtClean="0"/>
              <a:t>ТЕМА 6. ПРЕСТУПЛЕНИЯ ПРОТИВ КОНСТИТУЦИОННЫХ  ПРАВ И СВОБОД ЧЕЛОВЕКА И ГРАЖДАНИНА</a:t>
            </a:r>
          </a:p>
          <a:p>
            <a:r>
              <a:rPr lang="ru-RU" sz="1000" b="1" dirty="0" smtClean="0"/>
              <a:t>Литература:</a:t>
            </a:r>
            <a:endParaRPr lang="ru-RU" sz="1000" dirty="0" smtClean="0"/>
          </a:p>
          <a:p>
            <a:pPr marL="228600" lvl="0" indent="-228600" hangingPunct="0">
              <a:buFont typeface="+mj-lt"/>
              <a:buAutoNum type="arabicPeriod"/>
            </a:pPr>
            <a:r>
              <a:rPr lang="ru-RU" sz="1000" dirty="0" smtClean="0"/>
              <a:t>Алиев, В.М. О наиболее распространенных ошибках, допускаемых при квалификации преступления, связанного с нарушением авторских и смежных прав  / В.М. Алиев, А.В. Борисов // Российский следователь. – 2011. – № 2. – С. 19–22.</a:t>
            </a:r>
          </a:p>
          <a:p>
            <a:pPr marL="228600" lvl="0" indent="-228600" hangingPunct="0">
              <a:buFont typeface="+mj-lt"/>
              <a:buAutoNum type="arabicPeriod"/>
            </a:pPr>
            <a:r>
              <a:rPr lang="ru-RU" sz="1000" dirty="0" err="1" smtClean="0"/>
              <a:t>Амрахов</a:t>
            </a:r>
            <a:r>
              <a:rPr lang="ru-RU" sz="1000" dirty="0" smtClean="0"/>
              <a:t>, Н.И. Классификация преступлений против конституционных прав и свобод человека и гражданина  / Н.И. </a:t>
            </a:r>
            <a:r>
              <a:rPr lang="ru-RU" sz="1000" dirty="0" err="1" smtClean="0"/>
              <a:t>Амрахов</a:t>
            </a:r>
            <a:r>
              <a:rPr lang="ru-RU" sz="1000" dirty="0" smtClean="0"/>
              <a:t> // Российский следователь. – 2011. – № 21. – С. 16–19.</a:t>
            </a:r>
          </a:p>
          <a:p>
            <a:pPr marL="228600" lvl="0" indent="-228600" hangingPunct="0">
              <a:buFont typeface="+mj-lt"/>
              <a:buAutoNum type="arabicPeriod"/>
            </a:pPr>
            <a:r>
              <a:rPr lang="ru-RU" sz="1000" dirty="0" err="1" smtClean="0"/>
              <a:t>Бажин</a:t>
            </a:r>
            <a:r>
              <a:rPr lang="ru-RU" sz="1000" dirty="0" smtClean="0"/>
              <a:t>, Д.А. К вопросу о понимании публичности в уголовном праве / Д.А. </a:t>
            </a:r>
            <a:r>
              <a:rPr lang="ru-RU" sz="1000" dirty="0" err="1" smtClean="0"/>
              <a:t>Бажин</a:t>
            </a:r>
            <a:r>
              <a:rPr lang="ru-RU" sz="1000" dirty="0" smtClean="0"/>
              <a:t>  // Российский юридический журнал. – 2011. – № 2. – С. 162–168.</a:t>
            </a:r>
          </a:p>
          <a:p>
            <a:pPr marL="228600" lvl="0" indent="-228600" hangingPunct="0">
              <a:buFont typeface="+mj-lt"/>
              <a:buAutoNum type="arabicPeriod"/>
            </a:pPr>
            <a:r>
              <a:rPr lang="ru-RU" sz="1000" dirty="0" err="1" smtClean="0"/>
              <a:t>Безверхов</a:t>
            </a:r>
            <a:r>
              <a:rPr lang="ru-RU" sz="1000" dirty="0" smtClean="0"/>
              <a:t>, А.Г. Возвращение «административной </a:t>
            </a:r>
            <a:r>
              <a:rPr lang="ru-RU" sz="1000" dirty="0" err="1" smtClean="0"/>
              <a:t>преюдиции</a:t>
            </a:r>
            <a:r>
              <a:rPr lang="ru-RU" sz="1000" dirty="0" smtClean="0"/>
              <a:t>» в уголовное законодательство России  / А.Г. </a:t>
            </a:r>
            <a:r>
              <a:rPr lang="ru-RU" sz="1000" dirty="0" err="1" smtClean="0"/>
              <a:t>Безверхов</a:t>
            </a:r>
            <a:r>
              <a:rPr lang="ru-RU" sz="1000" dirty="0" smtClean="0"/>
              <a:t> // Российская юстиция. – 2012. – № 1. – С. 48–53.</a:t>
            </a:r>
          </a:p>
          <a:p>
            <a:pPr marL="228600" lvl="0" indent="-228600" hangingPunct="0">
              <a:buFont typeface="+mj-lt"/>
              <a:buAutoNum type="arabicPeriod"/>
            </a:pPr>
            <a:r>
              <a:rPr lang="ru-RU" sz="1000" dirty="0" smtClean="0"/>
              <a:t>Белых, А. Новые нормы в Уголовном кодексе по невыплате заработной платы сотрудникам. Будут ли они работать на практике?  / А. Белых // Трудовое право. – 2011. – № 8. – С. 5–9.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marL="228600" lvl="0" indent="-228600" hangingPunct="0">
              <a:buFont typeface="+mj-lt"/>
              <a:buAutoNum type="arabicPeriod"/>
            </a:pPr>
            <a:r>
              <a:rPr lang="ru-RU" sz="1000" dirty="0" err="1" smtClean="0"/>
              <a:t>Бердычевская</a:t>
            </a:r>
            <a:r>
              <a:rPr lang="ru-RU" sz="1000" dirty="0" smtClean="0"/>
              <a:t>, Н.В. Особенности квалификации и отграничение преступлений против конституционных трудовых прав граждан от смежных составов преступлений и правонарушений / Н.В. </a:t>
            </a:r>
            <a:r>
              <a:rPr lang="ru-RU" sz="1000" dirty="0" err="1" smtClean="0"/>
              <a:t>Бердычевская</a:t>
            </a:r>
            <a:r>
              <a:rPr lang="ru-RU" sz="1000" dirty="0" smtClean="0"/>
              <a:t>) //  Право и политика. – 2008. – № 7.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marL="228600" lvl="0" indent="-228600" hangingPunct="0">
              <a:buFont typeface="+mj-lt"/>
              <a:buAutoNum type="arabicPeriod"/>
            </a:pPr>
            <a:r>
              <a:rPr lang="ru-RU" sz="1000" dirty="0" err="1" smtClean="0"/>
              <a:t>Бердычевская</a:t>
            </a:r>
            <a:r>
              <a:rPr lang="ru-RU" sz="1000" dirty="0" smtClean="0"/>
              <a:t>, Н.В. Ответственность за совершение преступлений, посягающих на конституционные права граждан в сфере трудовых отношений (уголовно-правовой и криминологический аспекты)  / Н.В. </a:t>
            </a:r>
            <a:r>
              <a:rPr lang="ru-RU" sz="1000" dirty="0" err="1" smtClean="0"/>
              <a:t>Бердычевская</a:t>
            </a:r>
            <a:r>
              <a:rPr lang="ru-RU" sz="1000" dirty="0" smtClean="0"/>
              <a:t>. – М., 2011. – 183 с.</a:t>
            </a:r>
          </a:p>
          <a:p>
            <a:pPr marL="228600" lvl="0" indent="-228600" hangingPunct="0">
              <a:buFont typeface="+mj-lt"/>
              <a:buAutoNum type="arabicPeriod"/>
            </a:pPr>
            <a:r>
              <a:rPr lang="ru-RU" sz="1000" dirty="0" smtClean="0"/>
              <a:t>Большова, И.А. О соотношении уголовно-противоправных и административно наказуемых нарушений авторских, смежных, изобретательских и патентных прав / И.А. Большова  // Общество и право. –2009. – № 4. – С. 123–127.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marL="228600" lvl="0" indent="-228600" hangingPunct="0">
              <a:buFont typeface="+mj-lt"/>
              <a:buAutoNum type="arabicPeriod"/>
            </a:pPr>
            <a:r>
              <a:rPr lang="ru-RU" sz="1000" dirty="0" smtClean="0"/>
              <a:t>Бубон, К.В. Об уголовной ответственности за нарушения в области безопасности труда / К.В. Бубон  // Адвокат. – 2010. – № 3. – С. 62–68.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  </a:t>
            </a:r>
          </a:p>
          <a:p>
            <a:pPr marL="228600" lvl="0" indent="-228600" hangingPunct="0">
              <a:buFont typeface="+mj-lt"/>
              <a:buAutoNum type="arabicPeriod"/>
            </a:pPr>
            <a:r>
              <a:rPr lang="ru-RU" sz="1000" dirty="0" err="1" smtClean="0"/>
              <a:t>Варанкина</a:t>
            </a:r>
            <a:r>
              <a:rPr lang="ru-RU" sz="1000" dirty="0" smtClean="0"/>
              <a:t>, Ю.С. Уголовно-правовые проблемы борьбы с невыплатой заработной платы / Ю.С. </a:t>
            </a:r>
            <a:r>
              <a:rPr lang="ru-RU" sz="1000" dirty="0" err="1" smtClean="0"/>
              <a:t>Варанкина</a:t>
            </a:r>
            <a:r>
              <a:rPr lang="ru-RU" sz="1000" dirty="0" smtClean="0"/>
              <a:t>; под ред. В.Д. Ларичева. – М., 2010. – 146 с.</a:t>
            </a:r>
          </a:p>
          <a:p>
            <a:pPr marL="228600" lvl="0" indent="-228600" hangingPunct="0">
              <a:buFont typeface="+mj-lt"/>
              <a:buAutoNum type="arabicPeriod"/>
            </a:pPr>
            <a:r>
              <a:rPr lang="ru-RU" sz="1000" dirty="0" smtClean="0"/>
              <a:t>Гончаров, Д.Ю. Новая редакция ст. 145</a:t>
            </a:r>
            <a:r>
              <a:rPr lang="ru-RU" sz="1000" baseline="30000" dirty="0" smtClean="0"/>
              <a:t>1</a:t>
            </a:r>
            <a:r>
              <a:rPr lang="ru-RU" sz="1000" dirty="0" smtClean="0"/>
              <a:t> УК РФ: есть резерв для совершенствования / Д.Ю. Гончаров // Законность. – 2011. – № 4. – С. 45–49.</a:t>
            </a:r>
          </a:p>
          <a:p>
            <a:pPr marL="228600" lvl="0" indent="-228600" hangingPunct="0">
              <a:buFont typeface="+mj-lt"/>
              <a:buAutoNum type="arabicPeriod"/>
            </a:pPr>
            <a:r>
              <a:rPr lang="ru-RU" sz="1000" dirty="0" smtClean="0"/>
              <a:t>Гончаров, Д.Ю. Уголовная ответственность за невыплату заработной платы при отсутствии состава преступления, предусмотренного ст. 145</a:t>
            </a:r>
            <a:r>
              <a:rPr lang="ru-RU" sz="1000" baseline="30000" dirty="0" smtClean="0"/>
              <a:t>1</a:t>
            </a:r>
            <a:r>
              <a:rPr lang="ru-RU" sz="1000" dirty="0" smtClean="0"/>
              <a:t> УК РФ / Д.Ю. Гончаров // Уголовное право. – 2011. – № 3. – С. 14–16.</a:t>
            </a:r>
          </a:p>
          <a:p>
            <a:pPr marL="228600" lvl="0" indent="-228600" hangingPunct="0">
              <a:buFont typeface="+mj-lt"/>
              <a:buAutoNum type="arabicPeriod"/>
            </a:pPr>
            <a:r>
              <a:rPr lang="ru-RU" sz="1000" dirty="0" smtClean="0"/>
              <a:t>Гринберг, М.С.  Преступления в сфере взаимодействия человека и техники : учеб. </a:t>
            </a:r>
            <a:r>
              <a:rPr lang="ru-RU" sz="1000" dirty="0" err="1" smtClean="0"/>
              <a:t>пособ</a:t>
            </a:r>
            <a:r>
              <a:rPr lang="ru-RU" sz="1000" dirty="0" smtClean="0"/>
              <a:t>. / М.С. Гринберг. – Омск, 2008. – 287 с.</a:t>
            </a:r>
          </a:p>
          <a:p>
            <a:pPr marL="228600" lvl="0" indent="-228600" hangingPunct="0">
              <a:buFont typeface="+mj-lt"/>
              <a:buAutoNum type="arabicPeriod"/>
            </a:pPr>
            <a:endParaRPr lang="ru-RU" sz="1000" dirty="0" smtClean="0"/>
          </a:p>
          <a:p>
            <a:pPr>
              <a:defRPr/>
            </a:pPr>
            <a:r>
              <a:rPr lang="ru-RU" sz="1000" b="1" cap="all" dirty="0" smtClean="0"/>
              <a:t> </a:t>
            </a:r>
          </a:p>
          <a:p>
            <a:pPr>
              <a:defRPr/>
            </a:pPr>
            <a:r>
              <a:rPr lang="ru-RU" sz="1000" b="1" cap="all" dirty="0" smtClean="0"/>
              <a:t>ТЕМА 7. ПРЕСТУПЛЕНИЯ ПРОТИВ семьи и несовершеннолетних </a:t>
            </a:r>
          </a:p>
          <a:p>
            <a:r>
              <a:rPr lang="ru-RU" sz="1000" b="1" dirty="0" smtClean="0"/>
              <a:t>Литература:</a:t>
            </a:r>
            <a:endParaRPr lang="ru-RU" sz="1000" dirty="0" smtClean="0"/>
          </a:p>
          <a:p>
            <a:pPr marL="228600" lvl="0" indent="-228600" hangingPunct="0">
              <a:buFont typeface="+mj-lt"/>
              <a:buAutoNum type="arabicPeriod"/>
            </a:pPr>
            <a:r>
              <a:rPr lang="ru-RU" sz="1000" dirty="0" err="1" smtClean="0"/>
              <a:t>Абызов</a:t>
            </a:r>
            <a:r>
              <a:rPr lang="ru-RU" sz="1000" dirty="0" smtClean="0"/>
              <a:t>, К.Р. Отдельные вопросы квалификации вовлечения несовершеннолетнего в совершение преступления (ст. 150 УК РФ) /  К.Р. </a:t>
            </a:r>
            <a:r>
              <a:rPr lang="ru-RU" sz="1000" dirty="0" err="1" smtClean="0"/>
              <a:t>Абызов</a:t>
            </a:r>
            <a:r>
              <a:rPr lang="ru-RU" sz="1000" dirty="0" smtClean="0"/>
              <a:t> К.Р., Д.О. </a:t>
            </a:r>
            <a:r>
              <a:rPr lang="ru-RU" sz="1000" dirty="0" err="1" smtClean="0"/>
              <a:t>Заречнев</a:t>
            </a:r>
            <a:r>
              <a:rPr lang="ru-RU" sz="1000" dirty="0" smtClean="0"/>
              <a:t>  // Современное право. – 2011. – № 4. – С. 127–129.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a:t>
            </a:r>
          </a:p>
          <a:p>
            <a:pPr marL="228600" lvl="0" indent="-228600" hangingPunct="0">
              <a:buFont typeface="+mj-lt"/>
              <a:buAutoNum type="arabicPeriod"/>
            </a:pPr>
            <a:r>
              <a:rPr lang="ru-RU" sz="1000" dirty="0" smtClean="0"/>
              <a:t>Нагаева, Т. Вовлечение несовершеннолетних в совершение преступлений и антиобщественных действий / Т. Нагаева // Уголовное право. – 2011. – № 3.</a:t>
            </a:r>
          </a:p>
          <a:p>
            <a:pPr marL="228600" lvl="0" indent="-228600" hangingPunct="0">
              <a:buFont typeface="+mj-lt"/>
              <a:buAutoNum type="arabicPeriod"/>
            </a:pPr>
            <a:r>
              <a:rPr lang="ru-RU" sz="1000" dirty="0" err="1" smtClean="0"/>
              <a:t>Пудовочкин</a:t>
            </a:r>
            <a:r>
              <a:rPr lang="ru-RU" sz="1000" dirty="0" smtClean="0"/>
              <a:t> Ю. Квалификация случаев вовлечения несовершеннолетних в преступную группу / Ю. </a:t>
            </a:r>
            <a:r>
              <a:rPr lang="ru-RU" sz="1000" dirty="0" err="1" smtClean="0"/>
              <a:t>Пудовочкин</a:t>
            </a:r>
            <a:r>
              <a:rPr lang="ru-RU" sz="1000" dirty="0" smtClean="0"/>
              <a:t>, Г. </a:t>
            </a:r>
            <a:r>
              <a:rPr lang="ru-RU" sz="1000" dirty="0" err="1" smtClean="0"/>
              <a:t>Чечель</a:t>
            </a:r>
            <a:r>
              <a:rPr lang="ru-RU" sz="1000" dirty="0" smtClean="0"/>
              <a:t> // Российская юстиция. – 2000. – № 12.</a:t>
            </a:r>
          </a:p>
          <a:p>
            <a:pPr marL="228600" lvl="0" indent="-228600" hangingPunct="0">
              <a:buFont typeface="+mj-lt"/>
              <a:buAutoNum type="arabicPeriod"/>
            </a:pPr>
            <a:r>
              <a:rPr lang="ru-RU" sz="1000" dirty="0" err="1" smtClean="0"/>
              <a:t>Пудовочкин</a:t>
            </a:r>
            <a:r>
              <a:rPr lang="ru-RU" sz="1000" dirty="0" smtClean="0"/>
              <a:t>, Ю.Е. Ответственность за преступления против несовершеннолетних по российскому уголовному праву / Ю.Е. </a:t>
            </a:r>
            <a:r>
              <a:rPr lang="ru-RU" sz="1000" dirty="0" err="1" smtClean="0"/>
              <a:t>Пудовочкин</a:t>
            </a:r>
            <a:r>
              <a:rPr lang="ru-RU" sz="1000" dirty="0" smtClean="0"/>
              <a:t>; </a:t>
            </a:r>
            <a:r>
              <a:rPr lang="ru-RU" sz="1000" dirty="0" err="1" smtClean="0"/>
              <a:t>науч</a:t>
            </a:r>
            <a:r>
              <a:rPr lang="ru-RU" sz="1000" dirty="0" smtClean="0"/>
              <a:t>. ред. Г.И. </a:t>
            </a:r>
            <a:r>
              <a:rPr lang="ru-RU" sz="1000" dirty="0" err="1" smtClean="0"/>
              <a:t>Чечель</a:t>
            </a:r>
            <a:r>
              <a:rPr lang="ru-RU" sz="1000" dirty="0" smtClean="0"/>
              <a:t>. – СПб., 2002. – 291 с.</a:t>
            </a:r>
          </a:p>
          <a:p>
            <a:pPr marL="228600" lvl="0" indent="-228600" hangingPunct="0">
              <a:buFont typeface="+mj-lt"/>
              <a:buAutoNum type="arabicPeriod"/>
            </a:pPr>
            <a:r>
              <a:rPr lang="ru-RU" sz="1000" dirty="0" smtClean="0"/>
              <a:t>Савельева, В.С. Уголовная ответственность за преступления против несовершеннолетних : учеб. </a:t>
            </a:r>
            <a:r>
              <a:rPr lang="ru-RU" sz="1000" dirty="0" err="1" smtClean="0"/>
              <a:t>пособ</a:t>
            </a:r>
            <a:r>
              <a:rPr lang="ru-RU" sz="1000" dirty="0" smtClean="0"/>
              <a:t>. / В.С. Савельева. – М., 2012. – 127 с.</a:t>
            </a:r>
          </a:p>
          <a:p>
            <a:pPr>
              <a:defRPr/>
            </a:pPr>
            <a:endParaRPr lang="ru-RU" sz="1000" dirty="0" smtClean="0"/>
          </a:p>
          <a:p>
            <a:pPr>
              <a:defRPr/>
            </a:pPr>
            <a:endParaRPr lang="ru-RU" sz="1000" dirty="0" smtClean="0"/>
          </a:p>
          <a:p>
            <a:pPr>
              <a:defRPr/>
            </a:pPr>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175"/>
            <a:ext cx="9251950" cy="7509748"/>
          </a:xfrm>
          <a:prstGeom prst="rect">
            <a:avLst/>
          </a:prstGeom>
        </p:spPr>
        <p:txBody>
          <a:bodyPr>
            <a:spAutoFit/>
          </a:bodyPr>
          <a:lstStyle/>
          <a:p>
            <a:pPr>
              <a:defRPr/>
            </a:pPr>
            <a:r>
              <a:rPr lang="ru-RU" sz="900" b="1" dirty="0" smtClean="0"/>
              <a:t>ТЕМА 8. КОРЫСТНЫЕ ПРЕСТУПЛЕНИЯ ПРОТИВ СОБСТВЕННОСТИ, ОТНОСЯЩИЕСЯ К ХИЩЕНИЯМ</a:t>
            </a:r>
          </a:p>
          <a:p>
            <a:r>
              <a:rPr lang="ru-RU" sz="900" b="1" dirty="0" smtClean="0"/>
              <a:t>Литература:</a:t>
            </a:r>
            <a:endParaRPr lang="ru-RU" sz="900" dirty="0" smtClean="0"/>
          </a:p>
          <a:p>
            <a:pPr marL="228600" lvl="0" indent="-228600" hangingPunct="0">
              <a:buFont typeface="+mj-lt"/>
              <a:buAutoNum type="arabicPeriod"/>
            </a:pPr>
            <a:r>
              <a:rPr lang="ru-RU" sz="900" dirty="0" err="1" smtClean="0"/>
              <a:t>Адоевская</a:t>
            </a:r>
            <a:r>
              <a:rPr lang="ru-RU" sz="900" dirty="0" smtClean="0"/>
              <a:t>, О.А. Ответственность за кражу по современному праву России: основание и дифференциация / О.А. </a:t>
            </a:r>
            <a:r>
              <a:rPr lang="ru-RU" sz="900" dirty="0" err="1" smtClean="0"/>
              <a:t>Адоевская</a:t>
            </a:r>
            <a:r>
              <a:rPr lang="ru-RU" sz="900" dirty="0" smtClean="0"/>
              <a:t>. – М., 2012. – 203 с.</a:t>
            </a:r>
          </a:p>
          <a:p>
            <a:pPr marL="228600" lvl="0" indent="-228600" hangingPunct="0">
              <a:buFont typeface="+mj-lt"/>
              <a:buAutoNum type="arabicPeriod"/>
            </a:pPr>
            <a:r>
              <a:rPr lang="ru-RU" sz="900" dirty="0" err="1" smtClean="0"/>
              <a:t>Бакрадзе</a:t>
            </a:r>
            <a:r>
              <a:rPr lang="ru-RU" sz="900" dirty="0" smtClean="0"/>
              <a:t>,  А.А. Проблемы отграничения присвоения и растраты от смежных преступлений / А.А. </a:t>
            </a:r>
            <a:r>
              <a:rPr lang="ru-RU" sz="900" dirty="0" err="1" smtClean="0"/>
              <a:t>Бакрадзе</a:t>
            </a:r>
            <a:r>
              <a:rPr lang="ru-RU" sz="900" dirty="0" smtClean="0"/>
              <a:t> // Российский следователь. – 2009. – № 11.</a:t>
            </a:r>
          </a:p>
          <a:p>
            <a:pPr marL="228600" lvl="0" indent="-228600" hangingPunct="0">
              <a:buFont typeface="+mj-lt"/>
              <a:buAutoNum type="arabicPeriod"/>
            </a:pPr>
            <a:r>
              <a:rPr lang="ru-RU" sz="900" dirty="0" err="1" smtClean="0"/>
              <a:t>Бакрадзе</a:t>
            </a:r>
            <a:r>
              <a:rPr lang="ru-RU" sz="900" dirty="0" smtClean="0"/>
              <a:t>, А.А. Вверенное имущество как предмет присвоения или растраты / А.А. </a:t>
            </a:r>
            <a:r>
              <a:rPr lang="ru-RU" sz="900" dirty="0" err="1" smtClean="0"/>
              <a:t>Бакрадзе</a:t>
            </a:r>
            <a:r>
              <a:rPr lang="ru-RU" sz="900" dirty="0" smtClean="0"/>
              <a:t> // Российский следователь. – 2009. – № 8.</a:t>
            </a:r>
          </a:p>
          <a:p>
            <a:pPr marL="228600" lvl="0" indent="-228600" hangingPunct="0">
              <a:buFont typeface="+mj-lt"/>
              <a:buAutoNum type="arabicPeriod"/>
            </a:pPr>
            <a:r>
              <a:rPr lang="ru-RU" sz="900" dirty="0" err="1" smtClean="0"/>
              <a:t>Бакрадзе</a:t>
            </a:r>
            <a:r>
              <a:rPr lang="ru-RU" sz="900" dirty="0" smtClean="0"/>
              <a:t>, А.А. Теоретические основы уголовно-правовой охраны собственности от преступлений, совершаемых путем обмана или злоупотребления доверием  / А.А. </a:t>
            </a:r>
            <a:r>
              <a:rPr lang="ru-RU" sz="900" dirty="0" err="1" smtClean="0"/>
              <a:t>Бакрадзе</a:t>
            </a:r>
            <a:r>
              <a:rPr lang="ru-RU" sz="900" dirty="0" smtClean="0"/>
              <a:t>. – М., 2011. – 398 с.</a:t>
            </a:r>
          </a:p>
          <a:p>
            <a:pPr marL="228600" lvl="0" indent="-228600" hangingPunct="0">
              <a:buFont typeface="+mj-lt"/>
              <a:buAutoNum type="arabicPeriod"/>
            </a:pPr>
            <a:r>
              <a:rPr lang="ru-RU" sz="900" dirty="0" err="1" smtClean="0"/>
              <a:t>Башков</a:t>
            </a:r>
            <a:r>
              <a:rPr lang="ru-RU" sz="900" dirty="0" smtClean="0"/>
              <a:t>, А.В. Сложные вопросы квалификации преступлений против собственности с учетом особенностей предмета / А.В. </a:t>
            </a:r>
            <a:r>
              <a:rPr lang="ru-RU" sz="900" dirty="0" err="1" smtClean="0"/>
              <a:t>Башков</a:t>
            </a:r>
            <a:r>
              <a:rPr lang="ru-RU" sz="900" dirty="0" smtClean="0"/>
              <a:t> // Российский юридический журнал. – 2011. – № 2. – С. 150–161.</a:t>
            </a:r>
          </a:p>
          <a:p>
            <a:pPr marL="228600" lvl="0" indent="-228600" hangingPunct="0">
              <a:buFont typeface="+mj-lt"/>
              <a:buAutoNum type="arabicPeriod"/>
            </a:pPr>
            <a:r>
              <a:rPr lang="ru-RU" sz="900" dirty="0" smtClean="0"/>
              <a:t>Богданчиков, С.В. Уголовно-правовые и криминологические аспекты преступлений против собственности  / С.В. Богданчиков; под ред. Н.Д. </a:t>
            </a:r>
            <a:r>
              <a:rPr lang="ru-RU" sz="900" dirty="0" err="1" smtClean="0"/>
              <a:t>Эриашвили</a:t>
            </a:r>
            <a:r>
              <a:rPr lang="ru-RU" sz="900" dirty="0" smtClean="0"/>
              <a:t>. – М., 2011. – 237 с.</a:t>
            </a:r>
          </a:p>
          <a:p>
            <a:pPr marL="228600" lvl="0" indent="-228600">
              <a:buFont typeface="+mj-lt"/>
              <a:buAutoNum type="arabicPeriod"/>
            </a:pPr>
            <a:r>
              <a:rPr lang="ru-RU" sz="900" dirty="0" smtClean="0"/>
              <a:t>Бойцов, А.И. Преступления против собственности / А.И. Бойцов. – СПб., 2002. – 773 с.</a:t>
            </a:r>
          </a:p>
          <a:p>
            <a:pPr marL="228600" lvl="0" indent="-228600">
              <a:buFont typeface="+mj-lt"/>
              <a:buAutoNum type="arabicPeriod"/>
            </a:pPr>
            <a:r>
              <a:rPr lang="ru-RU" sz="900" dirty="0" smtClean="0"/>
              <a:t>Бочкарева, Е.В. Понятие права собственности и взаимосвязь гражданско-правовых и уголовно-правовых аспектов права собственности / Е.В. Бочкарева // Следователь. – 2003. – №10. – С. 2–6. Доступ из </a:t>
            </a:r>
            <a:r>
              <a:rPr lang="ru-RU" sz="900" dirty="0" err="1" smtClean="0"/>
              <a:t>справ.-правовой</a:t>
            </a:r>
            <a:r>
              <a:rPr lang="ru-RU" sz="900" dirty="0" smtClean="0"/>
              <a:t> системы «</a:t>
            </a:r>
            <a:r>
              <a:rPr lang="ru-RU" sz="900" dirty="0" err="1" smtClean="0"/>
              <a:t>КонсультантПлюс</a:t>
            </a:r>
            <a:r>
              <a:rPr lang="ru-RU" sz="900" dirty="0" smtClean="0"/>
              <a:t>: юридическая пресса».</a:t>
            </a:r>
          </a:p>
          <a:p>
            <a:pPr marL="228600" lvl="0" indent="-228600">
              <a:buFont typeface="+mj-lt"/>
              <a:buAutoNum type="arabicPeriod"/>
            </a:pPr>
            <a:r>
              <a:rPr lang="ru-RU" sz="900" dirty="0" err="1" smtClean="0"/>
              <a:t>Векленко</a:t>
            </a:r>
            <a:r>
              <a:rPr lang="ru-RU" sz="900" dirty="0" smtClean="0"/>
              <a:t>, В.В. Квалификация хищений / В.В. </a:t>
            </a:r>
            <a:r>
              <a:rPr lang="ru-RU" sz="900" dirty="0" err="1" smtClean="0"/>
              <a:t>Векленко</a:t>
            </a:r>
            <a:r>
              <a:rPr lang="ru-RU" sz="900" dirty="0" smtClean="0"/>
              <a:t>. – Омск, 2001. – 256 с.</a:t>
            </a:r>
          </a:p>
          <a:p>
            <a:pPr marL="228600" lvl="0" indent="-228600">
              <a:buFont typeface="+mj-lt"/>
              <a:buAutoNum type="arabicPeriod"/>
            </a:pPr>
            <a:r>
              <a:rPr lang="ru-RU" sz="900" dirty="0" err="1" smtClean="0"/>
              <a:t>Векленко</a:t>
            </a:r>
            <a:r>
              <a:rPr lang="ru-RU" sz="900" dirty="0" smtClean="0"/>
              <a:t>, В.В. Спорные вопросы квалификации преступлений, совершенных с применением оружия или предметов, используемых в качестве оружия /  В.В. </a:t>
            </a:r>
            <a:r>
              <a:rPr lang="ru-RU" sz="900" dirty="0" err="1" smtClean="0"/>
              <a:t>Векленко</a:t>
            </a:r>
            <a:r>
              <a:rPr lang="ru-RU" sz="900" dirty="0" smtClean="0"/>
              <a:t>, Е.В. Зайцева // Уголовное право. – 2009. – № 2. </a:t>
            </a:r>
          </a:p>
          <a:p>
            <a:pPr marL="228600" lvl="0" indent="-228600" hangingPunct="0">
              <a:buFont typeface="+mj-lt"/>
              <a:buAutoNum type="arabicPeriod"/>
            </a:pPr>
            <a:r>
              <a:rPr lang="ru-RU" sz="900" dirty="0" smtClean="0"/>
              <a:t>Винокуров, В. Право на имущество и имущественное право как способы описания предмета преступления против собственности / В. Винокуров // Уголовное право. – 2011. – № 4.</a:t>
            </a:r>
          </a:p>
          <a:p>
            <a:pPr marL="228600" lvl="0" indent="-228600" hangingPunct="0">
              <a:buFont typeface="+mj-lt"/>
              <a:buAutoNum type="arabicPeriod"/>
            </a:pPr>
            <a:r>
              <a:rPr lang="ru-RU" sz="900" dirty="0" err="1" smtClean="0"/>
              <a:t>Плохова</a:t>
            </a:r>
            <a:r>
              <a:rPr lang="ru-RU" sz="900" dirty="0" smtClean="0"/>
              <a:t>, В.И. Использование полномочий в отношении вверенного имущества для его хищения как обстоятельство, влияющее на криминализацию деяний и дифференциацию уголовной ответственности : учеб. </a:t>
            </a:r>
            <a:r>
              <a:rPr lang="ru-RU" sz="900" dirty="0" err="1" smtClean="0"/>
              <a:t>пособ</a:t>
            </a:r>
            <a:r>
              <a:rPr lang="ru-RU" sz="900" dirty="0" smtClean="0"/>
              <a:t>. / В.И. </a:t>
            </a:r>
            <a:r>
              <a:rPr lang="ru-RU" sz="900" dirty="0" err="1" smtClean="0"/>
              <a:t>Плохова</a:t>
            </a:r>
            <a:r>
              <a:rPr lang="ru-RU" sz="900" dirty="0" smtClean="0"/>
              <a:t>. – Барнаул, 2000. – 58 с.</a:t>
            </a:r>
          </a:p>
          <a:p>
            <a:pPr marL="228600" lvl="0" indent="-228600" hangingPunct="0">
              <a:buFont typeface="+mj-lt"/>
              <a:buAutoNum type="arabicPeriod"/>
            </a:pPr>
            <a:r>
              <a:rPr lang="ru-RU" sz="900" dirty="0" err="1" smtClean="0"/>
              <a:t>Плохова</a:t>
            </a:r>
            <a:r>
              <a:rPr lang="ru-RU" sz="900" dirty="0" smtClean="0"/>
              <a:t>, В.И. Ненасильственные преступления против собственности : </a:t>
            </a:r>
            <a:r>
              <a:rPr lang="ru-RU" sz="900" dirty="0" err="1" smtClean="0"/>
              <a:t>криминол</a:t>
            </a:r>
            <a:r>
              <a:rPr lang="ru-RU" sz="900" dirty="0" smtClean="0"/>
              <a:t>. и правовая обоснованность / В.И. </a:t>
            </a:r>
            <a:r>
              <a:rPr lang="ru-RU" sz="900" dirty="0" err="1" smtClean="0"/>
              <a:t>Плохова</a:t>
            </a:r>
            <a:r>
              <a:rPr lang="ru-RU" sz="900" dirty="0" smtClean="0"/>
              <a:t>. – СПб., 2003. – 293 с.</a:t>
            </a:r>
          </a:p>
          <a:p>
            <a:pPr marL="228600" lvl="0" indent="-228600" hangingPunct="0">
              <a:buFont typeface="+mj-lt"/>
              <a:buAutoNum type="arabicPeriod"/>
            </a:pPr>
            <a:r>
              <a:rPr lang="ru-RU" sz="900" dirty="0" err="1" smtClean="0"/>
              <a:t>Севрюков</a:t>
            </a:r>
            <a:r>
              <a:rPr lang="ru-RU" sz="900" dirty="0" smtClean="0"/>
              <a:t>, А.П. Понятие вверенного имущества / А.П. </a:t>
            </a:r>
            <a:r>
              <a:rPr lang="ru-RU" sz="900" dirty="0" err="1" smtClean="0"/>
              <a:t>Севрюков</a:t>
            </a:r>
            <a:r>
              <a:rPr lang="ru-RU" sz="900" dirty="0" smtClean="0"/>
              <a:t> // Российский следователь. – 2010. – № 5. – С. 15–18.</a:t>
            </a:r>
          </a:p>
          <a:p>
            <a:pPr marL="228600" lvl="0" indent="-228600" hangingPunct="0">
              <a:buFont typeface="+mj-lt"/>
              <a:buAutoNum type="arabicPeriod"/>
            </a:pPr>
            <a:r>
              <a:rPr lang="ru-RU" sz="900" dirty="0" err="1" smtClean="0"/>
              <a:t>Севрюков</a:t>
            </a:r>
            <a:r>
              <a:rPr lang="ru-RU" sz="900" dirty="0" smtClean="0"/>
              <a:t>, А.П. Признаки специального субъекта присвоения и растраты / А.П. </a:t>
            </a:r>
            <a:r>
              <a:rPr lang="ru-RU" sz="900" dirty="0" err="1" smtClean="0"/>
              <a:t>Севрюков</a:t>
            </a:r>
            <a:r>
              <a:rPr lang="ru-RU" sz="900" dirty="0" smtClean="0"/>
              <a:t> // Российский следователь. – 2010. – № 6. – С. 23–26.</a:t>
            </a:r>
          </a:p>
          <a:p>
            <a:pPr marL="228600" lvl="0" indent="-228600" hangingPunct="0"/>
            <a:endParaRPr lang="ru-RU" sz="900" dirty="0" smtClean="0"/>
          </a:p>
          <a:p>
            <a:pPr marL="228600" indent="-228600" hangingPunct="0"/>
            <a:r>
              <a:rPr lang="ru-RU" sz="900" b="1" dirty="0" smtClean="0"/>
              <a:t>ТЕМА 9. КОРЫСТНЫЕ ПРЕСТУПЛЕНИЯ ПРОТИВ СОБСТВЕННОСТИ БЕЗ ПРИЗНАКОВ ХИЩЕНИЯ. ИНЫЕ ПРЕСТУПЛЕНИЯ ПРОТИВ</a:t>
            </a:r>
          </a:p>
          <a:p>
            <a:pPr marL="228600" indent="-228600" hangingPunct="0"/>
            <a:r>
              <a:rPr lang="ru-RU" sz="900" b="1" dirty="0" smtClean="0"/>
              <a:t>СОБСТВЕННОСТИ </a:t>
            </a:r>
          </a:p>
          <a:p>
            <a:r>
              <a:rPr lang="ru-RU" sz="900" b="1" dirty="0" smtClean="0"/>
              <a:t>Литература:</a:t>
            </a:r>
            <a:endParaRPr lang="ru-RU" sz="900" dirty="0" smtClean="0"/>
          </a:p>
          <a:p>
            <a:pPr marL="228600" lvl="0" indent="-228600" hangingPunct="0">
              <a:buFont typeface="+mj-lt"/>
              <a:buAutoNum type="arabicPeriod"/>
            </a:pPr>
            <a:r>
              <a:rPr lang="ru-RU" sz="900" dirty="0" err="1" smtClean="0"/>
              <a:t>Бакрадзе</a:t>
            </a:r>
            <a:r>
              <a:rPr lang="ru-RU" sz="900" dirty="0" smtClean="0"/>
              <a:t>, А.А Отличие мошенничества от причинения имущественного ущерба путем обмана или злоупотребления доверием / А.А. </a:t>
            </a:r>
            <a:r>
              <a:rPr lang="ru-RU" sz="900" dirty="0" err="1" smtClean="0"/>
              <a:t>Бакрадзе</a:t>
            </a:r>
            <a:r>
              <a:rPr lang="ru-RU" sz="900" dirty="0" smtClean="0"/>
              <a:t> // Российский следователь. – 2009. – № 1.</a:t>
            </a:r>
          </a:p>
          <a:p>
            <a:pPr marL="228600" lvl="0" indent="-228600" hangingPunct="0">
              <a:buFont typeface="+mj-lt"/>
              <a:buAutoNum type="arabicPeriod"/>
            </a:pPr>
            <a:r>
              <a:rPr lang="ru-RU" sz="900" dirty="0" err="1" smtClean="0"/>
              <a:t>Борзенков</a:t>
            </a:r>
            <a:r>
              <a:rPr lang="ru-RU" sz="900" dirty="0" smtClean="0"/>
              <a:t>, Г. Признаки хищения в составе вымогательства / Г. </a:t>
            </a:r>
            <a:r>
              <a:rPr lang="ru-RU" sz="900" dirty="0" err="1" smtClean="0"/>
              <a:t>Борзенков</a:t>
            </a:r>
            <a:r>
              <a:rPr lang="ru-RU" sz="900" dirty="0" smtClean="0"/>
              <a:t> // Законность. – 2010. – № 4. – С. 19–24.</a:t>
            </a:r>
          </a:p>
          <a:p>
            <a:pPr marL="228600" lvl="0" indent="-228600" hangingPunct="0">
              <a:buFont typeface="+mj-lt"/>
              <a:buAutoNum type="arabicPeriod"/>
            </a:pPr>
            <a:r>
              <a:rPr lang="ru-RU" sz="900" dirty="0" smtClean="0"/>
              <a:t>Волошин, П.В. Некоторые вопросы определения объективных признаков неправомерного завладения автомобилем или иным транспортным средством  / П.В. Волошин // Российский следователь. – 2010. – № 2. – С. 23–25.</a:t>
            </a:r>
          </a:p>
          <a:p>
            <a:pPr marL="228600" lvl="0" indent="-228600" hangingPunct="0">
              <a:buFont typeface="+mj-lt"/>
              <a:buAutoNum type="arabicPeriod"/>
            </a:pPr>
            <a:r>
              <a:rPr lang="ru-RU" sz="900" dirty="0" err="1" smtClean="0"/>
              <a:t>Джатиев</a:t>
            </a:r>
            <a:r>
              <a:rPr lang="ru-RU" sz="900" dirty="0" smtClean="0"/>
              <a:t>, В. Определение стоимости предмета вымогательства / В. </a:t>
            </a:r>
            <a:r>
              <a:rPr lang="ru-RU" sz="900" dirty="0" err="1" smtClean="0"/>
              <a:t>Джатиев</a:t>
            </a:r>
            <a:r>
              <a:rPr lang="ru-RU" sz="900" dirty="0" smtClean="0"/>
              <a:t> // Законность. – 2011. – № 9. – С. 18–21.</a:t>
            </a:r>
          </a:p>
          <a:p>
            <a:pPr marL="228600" lvl="0" indent="-228600" hangingPunct="0">
              <a:buFont typeface="+mj-lt"/>
              <a:buAutoNum type="arabicPeriod"/>
            </a:pPr>
            <a:r>
              <a:rPr lang="ru-RU" sz="900" dirty="0" smtClean="0"/>
              <a:t> </a:t>
            </a:r>
            <a:r>
              <a:rPr lang="ru-RU" sz="900" dirty="0" err="1" smtClean="0"/>
              <a:t>Лопашенко</a:t>
            </a:r>
            <a:r>
              <a:rPr lang="ru-RU" sz="900" dirty="0" smtClean="0"/>
              <a:t>, Н.А. Преступления в сфере экономики: Авторский комментарий к уголовному закону (раздел VIII УК РФ) (постатейный). – М.: </a:t>
            </a:r>
            <a:r>
              <a:rPr lang="ru-RU" sz="900" dirty="0" err="1" smtClean="0"/>
              <a:t>Волтерс</a:t>
            </a:r>
            <a:r>
              <a:rPr lang="ru-RU" sz="900" dirty="0" smtClean="0"/>
              <a:t> </a:t>
            </a:r>
            <a:r>
              <a:rPr lang="ru-RU" sz="900" dirty="0" err="1" smtClean="0"/>
              <a:t>Клувер</a:t>
            </a:r>
            <a:r>
              <a:rPr lang="ru-RU" sz="900" dirty="0" smtClean="0"/>
              <a:t>, 2006. – 720 с. Доступ из </a:t>
            </a:r>
            <a:r>
              <a:rPr lang="ru-RU" sz="900" dirty="0" err="1" smtClean="0"/>
              <a:t>справ.-правовой</a:t>
            </a:r>
            <a:r>
              <a:rPr lang="ru-RU" sz="900" dirty="0" smtClean="0"/>
              <a:t> системы «</a:t>
            </a:r>
            <a:r>
              <a:rPr lang="ru-RU" sz="900" dirty="0" err="1" smtClean="0"/>
              <a:t>КонсультантПлюс</a:t>
            </a:r>
            <a:r>
              <a:rPr lang="ru-RU" sz="900" dirty="0" smtClean="0"/>
              <a:t>: постатейные комментарии и книги».</a:t>
            </a:r>
          </a:p>
          <a:p>
            <a:pPr marL="228600" lvl="0" indent="-228600" hangingPunct="0">
              <a:buFont typeface="+mj-lt"/>
              <a:buAutoNum type="arabicPeriod"/>
            </a:pPr>
            <a:r>
              <a:rPr lang="ru-RU" sz="900" dirty="0" err="1" smtClean="0"/>
              <a:t>Плохова</a:t>
            </a:r>
            <a:r>
              <a:rPr lang="ru-RU" sz="900" dirty="0" smtClean="0"/>
              <a:t>, В.В. Угон транспортных средств квалифицировать как хищение имущества / В.В. </a:t>
            </a:r>
            <a:r>
              <a:rPr lang="ru-RU" sz="900" dirty="0" err="1" smtClean="0"/>
              <a:t>Плохова</a:t>
            </a:r>
            <a:r>
              <a:rPr lang="ru-RU" sz="900" dirty="0" smtClean="0"/>
              <a:t> // Российская юстиция. – 2003. – № 11. – С. 46–48.</a:t>
            </a:r>
          </a:p>
          <a:p>
            <a:pPr marL="228600" lvl="0" indent="-228600" hangingPunct="0">
              <a:buFont typeface="+mj-lt"/>
              <a:buAutoNum type="arabicPeriod"/>
            </a:pPr>
            <a:r>
              <a:rPr lang="ru-RU" sz="900" dirty="0" err="1" smtClean="0"/>
              <a:t>Филаненко</a:t>
            </a:r>
            <a:r>
              <a:rPr lang="ru-RU" sz="900" dirty="0" smtClean="0"/>
              <a:t>, А.Ю. Отграничение хищений чужого имущества от других преступлений против собственности / А.Ю. </a:t>
            </a:r>
            <a:r>
              <a:rPr lang="ru-RU" sz="900" dirty="0" err="1" smtClean="0"/>
              <a:t>Филаненко</a:t>
            </a:r>
            <a:r>
              <a:rPr lang="ru-RU" sz="900" dirty="0" smtClean="0"/>
              <a:t> // Российский следователь. – 2009. – № 1.</a:t>
            </a:r>
          </a:p>
          <a:p>
            <a:pPr marL="228600" lvl="0" indent="-228600" hangingPunct="0">
              <a:buFont typeface="+mj-lt"/>
              <a:buAutoNum type="arabicPeriod"/>
            </a:pPr>
            <a:r>
              <a:rPr lang="ru-RU" sz="900" dirty="0" err="1" smtClean="0"/>
              <a:t>Хилюта</a:t>
            </a:r>
            <a:r>
              <a:rPr lang="ru-RU" sz="900" dirty="0" smtClean="0"/>
              <a:t>, В.В. Имущественный шантаж как способ вымогательства: проблемы доктринальной оценки и практики </a:t>
            </a:r>
            <a:r>
              <a:rPr lang="ru-RU" sz="900" dirty="0" err="1" smtClean="0"/>
              <a:t>правоприменения</a:t>
            </a:r>
            <a:r>
              <a:rPr lang="ru-RU" sz="900" dirty="0" smtClean="0"/>
              <a:t> / В.В. </a:t>
            </a:r>
            <a:r>
              <a:rPr lang="ru-RU" sz="900" dirty="0" err="1" smtClean="0"/>
              <a:t>Хилюта</a:t>
            </a:r>
            <a:r>
              <a:rPr lang="ru-RU" sz="900" dirty="0" smtClean="0"/>
              <a:t> // Правоведение. – 2010. – № 3. – С. 123–134.</a:t>
            </a:r>
          </a:p>
          <a:p>
            <a:pPr marL="228600" lvl="0" indent="-228600" hangingPunct="0">
              <a:buFont typeface="+mj-lt"/>
              <a:buAutoNum type="arabicPeriod"/>
            </a:pPr>
            <a:r>
              <a:rPr lang="ru-RU" sz="900" dirty="0" err="1" smtClean="0"/>
              <a:t>Хилюта</a:t>
            </a:r>
            <a:r>
              <a:rPr lang="ru-RU" sz="900" dirty="0" smtClean="0"/>
              <a:t>, В.В. Причинение имущественного ущерба без признаков хищения: перспективы законодательной регламентации и практики </a:t>
            </a:r>
            <a:r>
              <a:rPr lang="ru-RU" sz="900" dirty="0" err="1" smtClean="0"/>
              <a:t>правоприменения</a:t>
            </a:r>
            <a:r>
              <a:rPr lang="ru-RU" sz="900" dirty="0" smtClean="0"/>
              <a:t> / В.В. </a:t>
            </a:r>
            <a:r>
              <a:rPr lang="ru-RU" sz="900" dirty="0" err="1" smtClean="0"/>
              <a:t>Хилюта</a:t>
            </a:r>
            <a:r>
              <a:rPr lang="ru-RU" sz="900" dirty="0" smtClean="0"/>
              <a:t> // Уголовное право. – 2011. – № 5.</a:t>
            </a:r>
          </a:p>
          <a:p>
            <a:pPr marL="228600" lvl="0" indent="-228600" hangingPunct="0">
              <a:buFont typeface="+mj-lt"/>
              <a:buAutoNum type="arabicPeriod"/>
            </a:pPr>
            <a:r>
              <a:rPr lang="ru-RU" sz="900" dirty="0" err="1" smtClean="0"/>
              <a:t>Чхвимиани</a:t>
            </a:r>
            <a:r>
              <a:rPr lang="ru-RU" sz="900" dirty="0" smtClean="0"/>
              <a:t>, Э.Ж. Отграничение вымогательства от смежных составов преступлений: вопросы теории и правоприменительной практики  / Э.Ж. </a:t>
            </a:r>
            <a:r>
              <a:rPr lang="ru-RU" sz="900" dirty="0" err="1" smtClean="0"/>
              <a:t>Чхвимиани</a:t>
            </a:r>
            <a:r>
              <a:rPr lang="ru-RU" sz="900" dirty="0" smtClean="0"/>
              <a:t> // Общество и право. – 2010. – № 2. – С. 141–147. Доступ из </a:t>
            </a:r>
            <a:r>
              <a:rPr lang="ru-RU" sz="900" dirty="0" err="1" smtClean="0"/>
              <a:t>справ.-правовой</a:t>
            </a:r>
            <a:r>
              <a:rPr lang="ru-RU" sz="900" dirty="0" smtClean="0"/>
              <a:t> системы «</a:t>
            </a:r>
            <a:r>
              <a:rPr lang="ru-RU" sz="900" dirty="0" err="1" smtClean="0"/>
              <a:t>КонсультантПлюс</a:t>
            </a:r>
            <a:r>
              <a:rPr lang="ru-RU" sz="900" dirty="0" smtClean="0"/>
              <a:t>: юридическая пресса».</a:t>
            </a:r>
          </a:p>
          <a:p>
            <a:pPr marL="228600" lvl="0" indent="-228600" hangingPunct="0">
              <a:buFont typeface="+mj-lt"/>
              <a:buAutoNum type="arabicPeriod"/>
            </a:pPr>
            <a:r>
              <a:rPr lang="ru-RU" sz="900" dirty="0" err="1" smtClean="0"/>
              <a:t>Чхвимиани</a:t>
            </a:r>
            <a:r>
              <a:rPr lang="ru-RU" sz="900" dirty="0" smtClean="0"/>
              <a:t>, Э.Ж. Уголовно-правовая характеристика корыстного мотива преступления и его значение в содержании субъективной стороны состава вымогательства / Э.Ж. </a:t>
            </a:r>
            <a:r>
              <a:rPr lang="ru-RU" sz="900" dirty="0" err="1" smtClean="0"/>
              <a:t>Чхвимиани</a:t>
            </a:r>
            <a:r>
              <a:rPr lang="ru-RU" sz="900" dirty="0" smtClean="0"/>
              <a:t> // Российский следователь. – 2011. – № 6. – С. 24–27.</a:t>
            </a:r>
          </a:p>
          <a:p>
            <a:pPr marL="228600" lvl="0" indent="-228600" hangingPunct="0">
              <a:buFont typeface="+mj-lt"/>
              <a:buAutoNum type="arabicPeriod"/>
            </a:pPr>
            <a:r>
              <a:rPr lang="ru-RU" sz="900" dirty="0" smtClean="0"/>
              <a:t>Широков, В. Нужна ли ст. 166 УК РФ? / В. Широков // Законность. – 2009. – № 1.</a:t>
            </a:r>
          </a:p>
          <a:p>
            <a:pPr marL="228600" indent="-228600" hangingPunct="0"/>
            <a:endParaRPr lang="ru-RU" sz="1000" dirty="0" smtClean="0"/>
          </a:p>
          <a:p>
            <a:pPr marL="228600" lvl="0" indent="-228600" hangingPunct="0"/>
            <a:endParaRPr lang="ru-RU" sz="1000" dirty="0" smtClean="0"/>
          </a:p>
          <a:p>
            <a:pPr lvl="0" hangingPunct="0"/>
            <a:endParaRPr lang="ru-RU" sz="1000" dirty="0" smtClean="0"/>
          </a:p>
          <a:p>
            <a:pPr>
              <a:defRPr/>
            </a:pPr>
            <a:r>
              <a:rPr lang="ru-RU" sz="1000" b="1" dirty="0" smtClean="0"/>
              <a:t> </a:t>
            </a:r>
            <a:endParaRPr lang="ru-RU" sz="1000" dirty="0" smtClean="0"/>
          </a:p>
          <a:p>
            <a:pPr>
              <a:defRPr/>
            </a:pPr>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53336"/>
            <a:ext cx="719882" cy="404664"/>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53336"/>
            <a:ext cx="719410" cy="404664"/>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a:spAutoFit/>
          </a:bodyPr>
          <a:lstStyle/>
          <a:p>
            <a:pPr>
              <a:defRPr/>
            </a:pPr>
            <a:endParaRPr lang="ru-RU" sz="1000" b="1" dirty="0" smtClean="0"/>
          </a:p>
          <a:p>
            <a:pPr>
              <a:defRPr/>
            </a:pPr>
            <a:r>
              <a:rPr lang="ru-RU" sz="1000" b="1" dirty="0" smtClean="0"/>
              <a:t>ТЕМА 10. ПРЕСТУПЛЕНИЯ В СФЕРЕ ЭКОНОМИЧЕСКОЙ ДЕЯТЕЛЬНОСТИ</a:t>
            </a:r>
          </a:p>
          <a:p>
            <a:r>
              <a:rPr lang="ru-RU" sz="1000" b="1" dirty="0" smtClean="0"/>
              <a:t>Литература:</a:t>
            </a:r>
            <a:endParaRPr lang="ru-RU" sz="1000" dirty="0" smtClean="0"/>
          </a:p>
          <a:p>
            <a:pPr marL="228600" lvl="0" indent="-228600">
              <a:buFont typeface="+mj-lt"/>
              <a:buAutoNum type="arabicPeriod"/>
            </a:pPr>
            <a:r>
              <a:rPr lang="ru-RU" sz="1000" dirty="0" err="1" smtClean="0"/>
              <a:t>Акопджанова</a:t>
            </a:r>
            <a:r>
              <a:rPr lang="ru-RU" sz="1000" dirty="0" smtClean="0"/>
              <a:t>, М.О. Об уголовной ответственности за налоговые преступления  / М.О. </a:t>
            </a:r>
            <a:r>
              <a:rPr lang="ru-RU" sz="1000" dirty="0" err="1" smtClean="0"/>
              <a:t>Акопджанова</a:t>
            </a:r>
            <a:r>
              <a:rPr lang="ru-RU" sz="1000" dirty="0" smtClean="0"/>
              <a:t> // Налоги. – 2010. – № 6. – С. 16–20.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юридическая пресса».</a:t>
            </a:r>
          </a:p>
          <a:p>
            <a:pPr marL="228600" lvl="0" indent="-228600">
              <a:buFont typeface="+mj-lt"/>
              <a:buAutoNum type="arabicPeriod"/>
            </a:pPr>
            <a:r>
              <a:rPr lang="ru-RU" sz="1000" dirty="0" err="1" smtClean="0"/>
              <a:t>Векленко</a:t>
            </a:r>
            <a:r>
              <a:rPr lang="ru-RU" sz="1000" dirty="0" smtClean="0"/>
              <a:t>, С.В. Квалификация налоговых преступлений по признакам субъекта / С.В. </a:t>
            </a:r>
            <a:r>
              <a:rPr lang="ru-RU" sz="1000" dirty="0" err="1" smtClean="0"/>
              <a:t>Векленко</a:t>
            </a:r>
            <a:r>
              <a:rPr lang="ru-RU" sz="1000" dirty="0" smtClean="0"/>
              <a:t>, И.Г. Рагозина // Уголовное право. – 2009. – № 3.</a:t>
            </a:r>
          </a:p>
          <a:p>
            <a:pPr marL="228600" lvl="0" indent="-228600">
              <a:buFont typeface="+mj-lt"/>
              <a:buAutoNum type="arabicPeriod"/>
            </a:pPr>
            <a:r>
              <a:rPr lang="ru-RU" sz="1000" dirty="0" err="1" smtClean="0"/>
              <a:t>Волженкин</a:t>
            </a:r>
            <a:r>
              <a:rPr lang="ru-RU" sz="1000" dirty="0" smtClean="0"/>
              <a:t>, Б.В. Преступления в сфере экономической деятельности (экономические преступления) / Б.В. </a:t>
            </a:r>
            <a:r>
              <a:rPr lang="ru-RU" sz="1000" dirty="0" err="1" smtClean="0"/>
              <a:t>Волженкин</a:t>
            </a:r>
            <a:r>
              <a:rPr lang="ru-RU" sz="1000" dirty="0" smtClean="0"/>
              <a:t>. – СПб., 2002. – 775 с.</a:t>
            </a:r>
          </a:p>
          <a:p>
            <a:pPr marL="228600" lvl="0" indent="-228600">
              <a:buFont typeface="+mj-lt"/>
              <a:buAutoNum type="arabicPeriod"/>
            </a:pPr>
            <a:r>
              <a:rPr lang="ru-RU" sz="1000" dirty="0" err="1" smtClean="0"/>
              <a:t>Волженкина</a:t>
            </a:r>
            <a:r>
              <a:rPr lang="ru-RU" sz="1000" dirty="0" smtClean="0"/>
              <a:t>, В. вопросу о квалификации деяний, связанных с подделкой банковских карт / В. </a:t>
            </a:r>
            <a:r>
              <a:rPr lang="ru-RU" sz="1000" dirty="0" err="1" smtClean="0"/>
              <a:t>Волженкина</a:t>
            </a:r>
            <a:r>
              <a:rPr lang="ru-RU" sz="1000" dirty="0" smtClean="0"/>
              <a:t>, К. </a:t>
            </a:r>
            <a:r>
              <a:rPr lang="ru-RU" sz="1000" dirty="0" err="1" smtClean="0"/>
              <a:t>Строянкова</a:t>
            </a:r>
            <a:r>
              <a:rPr lang="ru-RU" sz="1000" dirty="0" smtClean="0"/>
              <a:t> // Уголовное право. – 2009. – № 1. </a:t>
            </a:r>
          </a:p>
          <a:p>
            <a:pPr marL="228600" lvl="0" indent="-228600" hangingPunct="0">
              <a:buFont typeface="+mj-lt"/>
              <a:buAutoNum type="arabicPeriod"/>
            </a:pPr>
            <a:r>
              <a:rPr lang="ru-RU" sz="1000" dirty="0" smtClean="0"/>
              <a:t>Гладких, В.И. Квалификация воспрепятствования законной предпринимательской или иной деятельности / В.И. Гладких,  П.Н. </a:t>
            </a:r>
            <a:r>
              <a:rPr lang="ru-RU" sz="1000" dirty="0" err="1" smtClean="0"/>
              <a:t>Сбирунов</a:t>
            </a:r>
            <a:r>
              <a:rPr lang="ru-RU" sz="1000" dirty="0" smtClean="0"/>
              <a:t> // Российский следователь. – 2012. – № 8. </a:t>
            </a:r>
          </a:p>
          <a:p>
            <a:pPr marL="228600" lvl="0" indent="-228600">
              <a:buFont typeface="+mj-lt"/>
              <a:buAutoNum type="arabicPeriod"/>
            </a:pPr>
            <a:r>
              <a:rPr lang="ru-RU" sz="1000" dirty="0" err="1" smtClean="0"/>
              <a:t>Жубрин</a:t>
            </a:r>
            <a:r>
              <a:rPr lang="ru-RU" sz="1000" dirty="0" smtClean="0"/>
              <a:t>, Р.В.  Квалификация легализации преступных доходов / Р.В. </a:t>
            </a:r>
            <a:r>
              <a:rPr lang="ru-RU" sz="1000" dirty="0" err="1" smtClean="0"/>
              <a:t>Жубрин</a:t>
            </a:r>
            <a:r>
              <a:rPr lang="ru-RU" sz="1000" dirty="0" smtClean="0"/>
              <a:t> // Законность. – 2009. – № 1.</a:t>
            </a:r>
          </a:p>
          <a:p>
            <a:pPr marL="228600" lvl="0" indent="-228600">
              <a:buFont typeface="+mj-lt"/>
              <a:buAutoNum type="arabicPeriod"/>
            </a:pPr>
            <a:r>
              <a:rPr lang="ru-RU" sz="1000" dirty="0" smtClean="0"/>
              <a:t>Журбин, Р.В. Борьба с легализацией преступных доходов: теоретические и практические аспекты  / Р.В. Журбин. – М., 2011. – 462 с.</a:t>
            </a:r>
          </a:p>
          <a:p>
            <a:pPr marL="228600" lvl="0" indent="-228600">
              <a:buFont typeface="+mj-lt"/>
              <a:buAutoNum type="arabicPeriod"/>
            </a:pPr>
            <a:r>
              <a:rPr lang="ru-RU" sz="1000" dirty="0" smtClean="0"/>
              <a:t>Занько, М.В. Некоторые особенности установления объективных признаков состава незаконного предпринимательства / М.В. Занько // Российский следователь. – 2010. – № 6. – С. 11–16.</a:t>
            </a:r>
          </a:p>
          <a:p>
            <a:pPr marL="228600" lvl="0" indent="-228600">
              <a:buFont typeface="+mj-lt"/>
              <a:buAutoNum type="arabicPeriod"/>
            </a:pPr>
            <a:r>
              <a:rPr lang="ru-RU" sz="1000" dirty="0" smtClean="0"/>
              <a:t>Зозуля, В.В. Некоторые проблемы квалификации совокупности преступлений, связанных с оборотом поддельных денег или ценных бумаг / В.В. Зозуля // Российский следователь. – 2009. – № 24. – С. 8–10.</a:t>
            </a:r>
          </a:p>
          <a:p>
            <a:pPr marL="228600" lvl="0" indent="-228600">
              <a:buFont typeface="+mj-lt"/>
              <a:buAutoNum type="arabicPeriod"/>
            </a:pPr>
            <a:r>
              <a:rPr lang="ru-RU" sz="1000" dirty="0" smtClean="0"/>
              <a:t>Киселев, И.А. Грязные деньги : уголовная ответственность за отмывание преступных доходов и ее применение в борьбе с преступностью и коррупцией / И.А. Киселев. – М., 2009. – 151 с.</a:t>
            </a:r>
          </a:p>
          <a:p>
            <a:pPr marL="228600" lvl="0" indent="-228600" hangingPunct="0">
              <a:buFont typeface="+mj-lt"/>
              <a:buAutoNum type="arabicPeriod"/>
            </a:pPr>
            <a:r>
              <a:rPr lang="ru-RU" sz="1000" dirty="0" err="1" smtClean="0"/>
              <a:t>Русанов</a:t>
            </a:r>
            <a:r>
              <a:rPr lang="ru-RU" sz="1000" dirty="0" smtClean="0"/>
              <a:t>, Г.А. Преступления в сфере экономической деятельности: учеб. </a:t>
            </a:r>
            <a:r>
              <a:rPr lang="ru-RU" sz="1000" dirty="0" err="1" smtClean="0"/>
              <a:t>пособ</a:t>
            </a:r>
            <a:r>
              <a:rPr lang="ru-RU" sz="1000" dirty="0" smtClean="0"/>
              <a:t>. / Г.А. </a:t>
            </a:r>
            <a:r>
              <a:rPr lang="ru-RU" sz="1000" dirty="0" err="1" smtClean="0"/>
              <a:t>Русанов</a:t>
            </a:r>
            <a:r>
              <a:rPr lang="ru-RU" sz="1000" dirty="0" smtClean="0"/>
              <a:t>. – М., 2011. – 264 с.</a:t>
            </a:r>
          </a:p>
          <a:p>
            <a:pPr marL="228600" lvl="0" indent="-228600" hangingPunct="0">
              <a:buFont typeface="+mj-lt"/>
              <a:buAutoNum type="arabicPeriod"/>
            </a:pPr>
            <a:r>
              <a:rPr lang="ru-RU" sz="1000" dirty="0" smtClean="0"/>
              <a:t>Смирнов, Г.  Новое в уголовном законодательстве о противодействии </a:t>
            </a:r>
            <a:r>
              <a:rPr lang="ru-RU" sz="1000" dirty="0" err="1" smtClean="0"/>
              <a:t>рейдерству</a:t>
            </a:r>
            <a:r>
              <a:rPr lang="ru-RU" sz="1000" dirty="0" smtClean="0"/>
              <a:t> / Г. Смирнов // Уголовное право. – 2010. – № 5.</a:t>
            </a:r>
          </a:p>
          <a:p>
            <a:pPr marL="228600" lvl="0" indent="-228600" hangingPunct="0">
              <a:buFont typeface="+mj-lt"/>
              <a:buAutoNum type="arabicPeriod"/>
            </a:pPr>
            <a:r>
              <a:rPr lang="ru-RU" sz="1000" dirty="0" smtClean="0"/>
              <a:t>Смирнов, Г. Применение </a:t>
            </a:r>
            <a:r>
              <a:rPr lang="ru-RU" sz="1000" dirty="0" err="1" smtClean="0"/>
              <a:t>антирейдерских</a:t>
            </a:r>
            <a:r>
              <a:rPr lang="ru-RU" sz="1000" dirty="0" smtClean="0"/>
              <a:t> новелл уголовного закона / Г. Смирнов // Уголовное право. – 2011. – № 6. </a:t>
            </a:r>
          </a:p>
          <a:p>
            <a:pPr marL="228600" lvl="0" indent="-228600" hangingPunct="0">
              <a:buFont typeface="+mj-lt"/>
              <a:buAutoNum type="arabicPeriod"/>
            </a:pPr>
            <a:endParaRPr lang="ru-RU" sz="1000" dirty="0" smtClean="0"/>
          </a:p>
          <a:p>
            <a:pPr marL="228600" indent="-228600" hangingPunct="0"/>
            <a:endParaRPr lang="ru-RU" sz="1000" b="1" cap="all" dirty="0" smtClean="0"/>
          </a:p>
          <a:p>
            <a:pPr marL="228600" indent="-228600" hangingPunct="0"/>
            <a:r>
              <a:rPr lang="ru-RU" sz="1000" b="1" cap="all" dirty="0" smtClean="0"/>
              <a:t>ТЕМА 11. ПРЕСТУПЛЕНИЯ ПРОТИВ ИНТЕРЕСОВ СЛУЖБЫ В КОММЕРЧЕСКИХ И ИНЫХ ОРГАНИЗАЦИЯХ                                                             </a:t>
            </a:r>
            <a:endParaRPr lang="ru-RU" sz="1000" dirty="0" smtClean="0"/>
          </a:p>
          <a:p>
            <a:pPr marL="228600" indent="-228600">
              <a:buFont typeface="+mj-lt"/>
              <a:buAutoNum type="arabicPeriod"/>
            </a:pPr>
            <a:r>
              <a:rPr lang="ru-RU" sz="1000" b="1" dirty="0" smtClean="0"/>
              <a:t>Литература:</a:t>
            </a:r>
            <a:endParaRPr lang="ru-RU" sz="1000" dirty="0" smtClean="0"/>
          </a:p>
          <a:p>
            <a:pPr marL="228600" lvl="0" indent="-228600" hangingPunct="0">
              <a:buFont typeface="+mj-lt"/>
              <a:buAutoNum type="arabicPeriod"/>
            </a:pPr>
            <a:r>
              <a:rPr lang="ru-RU" sz="1000" dirty="0" err="1" smtClean="0"/>
              <a:t>Карандышев</a:t>
            </a:r>
            <a:r>
              <a:rPr lang="ru-RU" sz="1000" dirty="0" smtClean="0"/>
              <a:t>,  М. К. Коммерческий подкуп //  М.К. </a:t>
            </a:r>
            <a:r>
              <a:rPr lang="ru-RU" sz="1000" dirty="0" err="1" smtClean="0"/>
              <a:t>Карандышев</a:t>
            </a:r>
            <a:r>
              <a:rPr lang="ru-RU" sz="1000" dirty="0" smtClean="0"/>
              <a:t>. – М., 2010. – 85 </a:t>
            </a:r>
            <a:r>
              <a:rPr lang="ru-RU" sz="1000" dirty="0" err="1" smtClean="0"/>
              <a:t>c</a:t>
            </a:r>
            <a:r>
              <a:rPr lang="ru-RU" sz="1000" dirty="0" smtClean="0"/>
              <a:t>. Сайт «Университетской библиотеки </a:t>
            </a:r>
            <a:r>
              <a:rPr lang="ru-RU" sz="1000" dirty="0" err="1" smtClean="0"/>
              <a:t>онлайн</a:t>
            </a:r>
            <a:r>
              <a:rPr lang="ru-RU" sz="1000" dirty="0" smtClean="0"/>
              <a:t>». Режим доступа: http://www.biblioclub.ru/book/87229/</a:t>
            </a:r>
          </a:p>
          <a:p>
            <a:pPr marL="228600" lvl="0" indent="-228600" hangingPunct="0">
              <a:buFont typeface="+mj-lt"/>
              <a:buAutoNum type="arabicPeriod"/>
            </a:pPr>
            <a:r>
              <a:rPr lang="ru-RU" sz="1000" dirty="0" smtClean="0"/>
              <a:t>Мирошниченко, Н. Некоторые проблемы квалификации последствий служебных преступлений / Н. Мирошниченко, Ю. </a:t>
            </a:r>
            <a:r>
              <a:rPr lang="ru-RU" sz="1000" dirty="0" err="1" smtClean="0"/>
              <a:t>Пудовочкин</a:t>
            </a:r>
            <a:r>
              <a:rPr lang="ru-RU" sz="1000" dirty="0" smtClean="0"/>
              <a:t> // Уголовное право. – 2012. – № 2. – С. 58–63.</a:t>
            </a:r>
          </a:p>
          <a:p>
            <a:pPr marL="228600" lvl="0" indent="-228600" hangingPunct="0">
              <a:buFont typeface="+mj-lt"/>
              <a:buAutoNum type="arabicPeriod"/>
            </a:pPr>
            <a:r>
              <a:rPr lang="ru-RU" sz="1000" dirty="0" err="1" smtClean="0"/>
              <a:t>Шнитенков</a:t>
            </a:r>
            <a:r>
              <a:rPr lang="ru-RU" sz="1000" dirty="0" smtClean="0"/>
              <a:t>, А.В. Комментарий к главе 23 Уголовного кодекса Российской Федерации «Преступления против интересов службы в коммерческих и иных организациях». «Судебная практика» (постатейный). – 2-е изд., </a:t>
            </a:r>
            <a:r>
              <a:rPr lang="ru-RU" sz="1000" dirty="0" err="1" smtClean="0"/>
              <a:t>переработ</a:t>
            </a:r>
            <a:r>
              <a:rPr lang="ru-RU" sz="1000" dirty="0" smtClean="0"/>
              <a:t>. и доп. / А.В. </a:t>
            </a:r>
            <a:r>
              <a:rPr lang="ru-RU" sz="1000" dirty="0" err="1" smtClean="0"/>
              <a:t>Шнитенков</a:t>
            </a:r>
            <a:r>
              <a:rPr lang="ru-RU" sz="1000" dirty="0" smtClean="0"/>
              <a:t>. – М., 2011. Доступ из </a:t>
            </a:r>
            <a:r>
              <a:rPr lang="ru-RU" sz="1000" dirty="0" err="1" smtClean="0"/>
              <a:t>справ.-правовой</a:t>
            </a:r>
            <a:r>
              <a:rPr lang="ru-RU" sz="1000" dirty="0" smtClean="0"/>
              <a:t> системы «</a:t>
            </a:r>
            <a:r>
              <a:rPr lang="ru-RU" sz="1000" dirty="0" err="1" smtClean="0"/>
              <a:t>КонсультантПлюс</a:t>
            </a:r>
            <a:r>
              <a:rPr lang="ru-RU" sz="1000" dirty="0" smtClean="0"/>
              <a:t>: постатейные комментарии и книги».  </a:t>
            </a:r>
          </a:p>
          <a:p>
            <a:pPr marL="228600" lvl="0" indent="-228600" hangingPunct="0">
              <a:buFont typeface="+mj-lt"/>
              <a:buAutoNum type="arabicPeriod"/>
            </a:pPr>
            <a:r>
              <a:rPr lang="ru-RU" sz="1000" dirty="0" err="1" smtClean="0"/>
              <a:t>Волженкин</a:t>
            </a:r>
            <a:r>
              <a:rPr lang="ru-RU" sz="1000" dirty="0" smtClean="0"/>
              <a:t>, Б.В. Служебные преступления / Б.В. </a:t>
            </a:r>
            <a:r>
              <a:rPr lang="ru-RU" sz="1000" dirty="0" err="1" smtClean="0"/>
              <a:t>Волженкин</a:t>
            </a:r>
            <a:r>
              <a:rPr lang="ru-RU" sz="1000" dirty="0" smtClean="0"/>
              <a:t>. – М., 2000. – 368 с.</a:t>
            </a:r>
          </a:p>
          <a:p>
            <a:pPr marL="228600" lvl="0" indent="-228600" hangingPunct="0">
              <a:buFont typeface="+mj-lt"/>
              <a:buAutoNum type="arabicPeriod"/>
            </a:pPr>
            <a:r>
              <a:rPr lang="ru-RU" sz="1000" dirty="0" smtClean="0"/>
              <a:t>Изосимов, С.В. Уголовная ответственность за преступления против интересов службы, совершаемые частными аудиторами / С.В. Изосимов // Адвокатская практика. – 2000. – № 3. – С. 31–34.</a:t>
            </a:r>
          </a:p>
          <a:p>
            <a:pPr marL="228600" lvl="0" indent="-228600" hangingPunct="0">
              <a:buFont typeface="+mj-lt"/>
              <a:buAutoNum type="arabicPeriod"/>
            </a:pPr>
            <a:r>
              <a:rPr lang="ru-RU" sz="1000" dirty="0" err="1" smtClean="0"/>
              <a:t>Сабитов</a:t>
            </a:r>
            <a:r>
              <a:rPr lang="ru-RU" sz="1000" dirty="0" smtClean="0"/>
              <a:t>, Т. Дифференциация ответственности за взяточничество и коммерческий подкуп: критический взгляд / Т. </a:t>
            </a:r>
            <a:r>
              <a:rPr lang="ru-RU" sz="1000" dirty="0" err="1" smtClean="0"/>
              <a:t>Сабитов</a:t>
            </a:r>
            <a:r>
              <a:rPr lang="ru-RU" sz="1000" dirty="0" smtClean="0"/>
              <a:t> // Уголовное право. – 2012. – № 1. – С. 70–75.</a:t>
            </a:r>
          </a:p>
          <a:p>
            <a:pPr marL="228600" lvl="0" indent="-228600" hangingPunct="0"/>
            <a:endParaRPr lang="ru-RU" sz="1000" dirty="0" smtClean="0"/>
          </a:p>
          <a:p>
            <a:pPr marL="228600" lvl="0" indent="-228600" hangingPunct="0">
              <a:buFont typeface="+mj-lt"/>
              <a:buAutoNum type="arabicPeriod"/>
            </a:pPr>
            <a:endParaRPr lang="ru-RU" sz="1000" dirty="0" smtClean="0"/>
          </a:p>
          <a:p>
            <a:pPr marL="228600" lvl="0" indent="-228600" hangingPunct="0"/>
            <a:endParaRPr lang="ru-RU" sz="1000" dirty="0" smtClean="0"/>
          </a:p>
          <a:p>
            <a:pPr marL="228600" lvl="0" indent="-228600">
              <a:buFont typeface="+mj-lt"/>
              <a:buAutoNum type="arabicPeriod"/>
            </a:pPr>
            <a:endParaRPr lang="ru-RU" sz="1000" dirty="0" smtClean="0"/>
          </a:p>
          <a:p>
            <a:pPr>
              <a:defRPr/>
            </a:pPr>
            <a:endParaRPr lang="ru-RU" sz="1000" dirty="0" smtClean="0"/>
          </a:p>
          <a:p>
            <a:pPr>
              <a:defRPr/>
            </a:pPr>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251950" cy="6924973"/>
          </a:xfrm>
          <a:prstGeom prst="rect">
            <a:avLst/>
          </a:prstGeom>
        </p:spPr>
        <p:txBody>
          <a:bodyPr wrap="square">
            <a:spAutoFit/>
          </a:bodyPr>
          <a:lstStyle/>
          <a:p>
            <a:pPr>
              <a:defRPr/>
            </a:pPr>
            <a:r>
              <a:rPr lang="ru-RU" sz="1100" b="1" dirty="0" smtClean="0"/>
              <a:t>ТЕМА 12. ПРЕСТУПЛЕНИЯ ПРОТИВ ОБЩЕСТВЕННОЙ БЕЗОПАСНОСТИ И ОБЩЕСТВЕННОГО ПОРЯДКА</a:t>
            </a:r>
          </a:p>
          <a:p>
            <a:r>
              <a:rPr lang="ru-RU" sz="1100" b="1" dirty="0" smtClean="0"/>
              <a:t>Литература:</a:t>
            </a:r>
            <a:endParaRPr lang="ru-RU" sz="1100" dirty="0" smtClean="0"/>
          </a:p>
          <a:p>
            <a:pPr marL="228600" lvl="0" indent="-228600">
              <a:buFont typeface="+mj-lt"/>
              <a:buAutoNum type="arabicPeriod"/>
            </a:pPr>
            <a:r>
              <a:rPr lang="ru-RU" sz="1000" dirty="0" smtClean="0"/>
              <a:t>Акимочкин В., Борисенко Д. Вопросы уголовной ответственности за содействие террористической деятельности // Уголовное право. 2009. № 4. </a:t>
            </a:r>
          </a:p>
          <a:p>
            <a:pPr marL="228600" lvl="0" indent="-228600">
              <a:buFont typeface="+mj-lt"/>
              <a:buAutoNum type="arabicPeriod"/>
            </a:pPr>
            <a:r>
              <a:rPr lang="ru-RU" sz="1000" dirty="0" err="1" smtClean="0"/>
              <a:t>Бавсун</a:t>
            </a:r>
            <a:r>
              <a:rPr lang="ru-RU" sz="1000" dirty="0" smtClean="0"/>
              <a:t> М.В., Николаев К.Д. Проблемы юридической оценки преступлений против общественной безопасности, "сопряженных" с убийством // Российская юстиция. 2010. № 1. </a:t>
            </a:r>
          </a:p>
          <a:p>
            <a:pPr marL="228600" lvl="0" indent="-228600">
              <a:buFont typeface="+mj-lt"/>
              <a:buAutoNum type="arabicPeriod"/>
            </a:pPr>
            <a:r>
              <a:rPr lang="ru-RU" sz="1000" dirty="0" smtClean="0"/>
              <a:t>Бриллиантов А. Вопросы соучастия при квалификации содействия террористической деятельности // Уголовное право. 2008. № 3. </a:t>
            </a:r>
          </a:p>
          <a:p>
            <a:pPr marL="228600" lvl="0" indent="-228600">
              <a:buFont typeface="+mj-lt"/>
              <a:buAutoNum type="arabicPeriod"/>
            </a:pPr>
            <a:r>
              <a:rPr lang="ru-RU" sz="1000" dirty="0" err="1" smtClean="0"/>
              <a:t>Галачиева</a:t>
            </a:r>
            <a:r>
              <a:rPr lang="ru-RU" sz="1000" dirty="0" smtClean="0"/>
              <a:t> М.М. Дифференциация уголовной ответственности и индивидуализация наказания за террористический акт: анализ законодательства и судебной практики // Российский следователь. 2008. № 4. </a:t>
            </a:r>
          </a:p>
          <a:p>
            <a:pPr marL="228600" lvl="0" indent="-228600">
              <a:buFont typeface="+mj-lt"/>
              <a:buAutoNum type="arabicPeriod"/>
            </a:pPr>
            <a:r>
              <a:rPr lang="ru-RU" sz="1000" dirty="0" err="1" smtClean="0"/>
              <a:t>Гринько</a:t>
            </a:r>
            <a:r>
              <a:rPr lang="ru-RU" sz="1000" dirty="0" smtClean="0"/>
              <a:t> С.Д. Квалификация террористического акта // Российский следователь. 2008. № 5. </a:t>
            </a:r>
          </a:p>
          <a:p>
            <a:pPr marL="228600" lvl="0" indent="-228600">
              <a:buFont typeface="+mj-lt"/>
              <a:buAutoNum type="arabicPeriod"/>
            </a:pPr>
            <a:r>
              <a:rPr lang="ru-RU" sz="1000" dirty="0" err="1" smtClean="0"/>
              <a:t>Дудуния</a:t>
            </a:r>
            <a:r>
              <a:rPr lang="ru-RU" sz="1000" dirty="0" smtClean="0"/>
              <a:t> Н.Т. Особенности квалификации убийства, сопряженного с незаконным лишением свободы и корыстно-насильственными преступлениями против общественной безопасности // Российский следователь. 2011. № 23. </a:t>
            </a:r>
          </a:p>
          <a:p>
            <a:pPr marL="228600" lvl="0" indent="-228600">
              <a:buFont typeface="+mj-lt"/>
              <a:buAutoNum type="arabicPeriod"/>
            </a:pPr>
            <a:r>
              <a:rPr lang="ru-RU" sz="1000" dirty="0" smtClean="0"/>
              <a:t>Иванов Н. Реформирование нормы о содействии террористической деятельности // Уголовное право. 2010. № 5.  </a:t>
            </a:r>
          </a:p>
          <a:p>
            <a:pPr marL="228600" lvl="0" indent="-228600">
              <a:buFont typeface="+mj-lt"/>
              <a:buAutoNum type="arabicPeriod"/>
            </a:pPr>
            <a:r>
              <a:rPr lang="ru-RU" sz="1000" dirty="0" smtClean="0"/>
              <a:t>Молчанов Д. Содействие террористической деятельности // Уголовное право. 2011. № 3.</a:t>
            </a:r>
          </a:p>
          <a:p>
            <a:pPr marL="228600" lvl="0" indent="-228600">
              <a:buFont typeface="+mj-lt"/>
              <a:buAutoNum type="arabicPeriod"/>
            </a:pPr>
            <a:r>
              <a:rPr lang="ru-RU" sz="1000" dirty="0" smtClean="0"/>
              <a:t>Подрезов В.В. Формирование понятийного аппарата в области противодействия терроризму как одно из направлений решения проблем межведомственного взаимодействия // Российская юстиция. 2010. № 7. </a:t>
            </a:r>
          </a:p>
          <a:p>
            <a:pPr marL="228600" lvl="0" indent="-228600">
              <a:buFont typeface="+mj-lt"/>
              <a:buAutoNum type="arabicPeriod"/>
            </a:pPr>
            <a:r>
              <a:rPr lang="ru-RU" sz="1000" dirty="0" smtClean="0"/>
              <a:t>Полякова Т.А. Вопросы ответственности за использование информационно-телекоммуникационных систем в террористических и экстремистских целях // Российский следователь. 2008. № 1. </a:t>
            </a:r>
          </a:p>
          <a:p>
            <a:pPr marL="228600" lvl="0" indent="-228600">
              <a:buFont typeface="+mj-lt"/>
              <a:buAutoNum type="arabicPeriod"/>
            </a:pPr>
            <a:r>
              <a:rPr lang="ru-RU" sz="1000" dirty="0" smtClean="0"/>
              <a:t>Рычкова Т.Н. О субъективных признаках заведомо ложного сообщения об акте терроризма // Российский следователь. 2009. № 12. </a:t>
            </a:r>
          </a:p>
          <a:p>
            <a:pPr marL="228600" lvl="0" indent="-228600">
              <a:buFont typeface="+mj-lt"/>
              <a:buAutoNum type="arabicPeriod"/>
            </a:pPr>
            <a:r>
              <a:rPr lang="ru-RU" sz="1000" dirty="0" err="1" smtClean="0"/>
              <a:t>Торговченков</a:t>
            </a:r>
            <a:r>
              <a:rPr lang="ru-RU" sz="1000" dirty="0" smtClean="0"/>
              <a:t> В. Ответственность за ложное сообщение об акте терроризма //  Законность. 2012. № 1. </a:t>
            </a:r>
          </a:p>
          <a:p>
            <a:pPr marL="228600" lvl="0" indent="-228600">
              <a:buFont typeface="+mj-lt"/>
              <a:buAutoNum type="arabicPeriod"/>
            </a:pPr>
            <a:r>
              <a:rPr lang="ru-RU" sz="1000" dirty="0" smtClean="0"/>
              <a:t>Ушакова Е.В. Отграничение похищения человека от захвата заложника - вопросы согласования и рассогласования // Российский следователь. 2010. № 9. </a:t>
            </a:r>
          </a:p>
          <a:p>
            <a:pPr marL="228600" lvl="0" indent="-228600">
              <a:buFont typeface="+mj-lt"/>
              <a:buAutoNum type="arabicPeriod"/>
            </a:pPr>
            <a:endParaRPr lang="ru-RU" sz="1000" dirty="0" smtClean="0"/>
          </a:p>
          <a:p>
            <a:r>
              <a:rPr lang="ru-RU" sz="1100" dirty="0" smtClean="0"/>
              <a:t>ТЕМА 13. ПРЕСТУПЛЕНИЯ ПРОТИВ ЗДОРОВЬЯ НАСЕЛЕНИЯ И ОБЩЕСТВЕННОЙ НРАВСТВЕННОСТИ</a:t>
            </a:r>
          </a:p>
          <a:p>
            <a:r>
              <a:rPr lang="ru-RU" sz="1100" dirty="0" smtClean="0"/>
              <a:t>Литература:</a:t>
            </a:r>
          </a:p>
          <a:p>
            <a:pPr marL="228600" lvl="0" indent="-228600">
              <a:buFont typeface="+mj-lt"/>
              <a:buAutoNum type="arabicPeriod"/>
            </a:pPr>
            <a:r>
              <a:rPr lang="ru-RU" sz="1100" dirty="0" smtClean="0"/>
              <a:t>Алихаджиева И. О разграничении торговли людьми и вовлечения в занятие проституцией (Статьи 127</a:t>
            </a:r>
            <a:r>
              <a:rPr lang="ru-RU" sz="1100" baseline="30000" dirty="0" smtClean="0"/>
              <a:t>1</a:t>
            </a:r>
            <a:r>
              <a:rPr lang="ru-RU" sz="1100" dirty="0" smtClean="0"/>
              <a:t> и 240 УК РФ России) // Уголовное право. 2008. № 1. </a:t>
            </a:r>
          </a:p>
          <a:p>
            <a:pPr marL="228600" lvl="0" indent="-228600">
              <a:buFont typeface="+mj-lt"/>
              <a:buAutoNum type="arabicPeriod"/>
            </a:pPr>
            <a:r>
              <a:rPr lang="ru-RU" sz="1100" dirty="0" smtClean="0"/>
              <a:t>Алихаджиева И. Об ответственности за содержание притонов // Уголовное право. 2008. № 3. </a:t>
            </a:r>
          </a:p>
          <a:p>
            <a:pPr marL="228600" lvl="0" indent="-228600">
              <a:buFont typeface="+mj-lt"/>
              <a:buAutoNum type="arabicPeriod"/>
            </a:pPr>
            <a:r>
              <a:rPr lang="ru-RU" sz="1100" dirty="0" smtClean="0"/>
              <a:t>Алихаджиева И. Проблемы применения уголовного законодательства, защищающего общественную нравственность // Уголовное право. 2009. № 4. </a:t>
            </a:r>
          </a:p>
          <a:p>
            <a:pPr marL="228600" lvl="0" indent="-228600">
              <a:buFont typeface="+mj-lt"/>
              <a:buAutoNum type="arabicPeriod"/>
            </a:pPr>
            <a:r>
              <a:rPr lang="ru-RU" sz="1100" dirty="0" smtClean="0"/>
              <a:t>Алихаджиева И. Проблемы уголовно-правовой оценки преступлений против нравственности // Уголовное право. 2008. № 6.</a:t>
            </a:r>
          </a:p>
          <a:p>
            <a:pPr marL="228600" lvl="0" indent="-228600">
              <a:buFont typeface="+mj-lt"/>
              <a:buAutoNum type="arabicPeriod"/>
            </a:pPr>
            <a:r>
              <a:rPr lang="ru-RU" sz="1100" dirty="0" err="1" smtClean="0"/>
              <a:t>Кухарук</a:t>
            </a:r>
            <a:r>
              <a:rPr lang="ru-RU" sz="1100" dirty="0" smtClean="0"/>
              <a:t> В. Стратегия государственной </a:t>
            </a:r>
            <a:r>
              <a:rPr lang="ru-RU" sz="1100" dirty="0" err="1" smtClean="0"/>
              <a:t>антинаркотической</a:t>
            </a:r>
            <a:r>
              <a:rPr lang="ru-RU" sz="1100" dirty="0" smtClean="0"/>
              <a:t> политики и проблемы определения контролируемых веществ // Уголовное право. 2011. № 3. </a:t>
            </a:r>
          </a:p>
          <a:p>
            <a:pPr marL="228600" lvl="0" indent="-228600">
              <a:buFont typeface="+mj-lt"/>
              <a:buAutoNum type="arabicPeriod"/>
            </a:pPr>
            <a:r>
              <a:rPr lang="ru-RU" sz="1100" dirty="0" err="1" smtClean="0"/>
              <a:t>Лужбин</a:t>
            </a:r>
            <a:r>
              <a:rPr lang="ru-RU" sz="1100" dirty="0" smtClean="0"/>
              <a:t> А.В., Волков К.А. Проблемы квалификации преступлений, связанных с наркотическими средствами и психотропными веществами, в судебной практике и пути их решения Верховным Судом Российской Федерации // Российская юстиция. 2008. № 1. </a:t>
            </a:r>
          </a:p>
          <a:p>
            <a:pPr marL="228600" lvl="0" indent="-228600">
              <a:buFont typeface="+mj-lt"/>
              <a:buAutoNum type="arabicPeriod"/>
            </a:pPr>
            <a:r>
              <a:rPr lang="ru-RU" sz="1100" dirty="0" smtClean="0"/>
              <a:t>Миллерова Е. Особенности уголовно-правовой оценки распространения и торговли порнографическими материалами // Уголовное право. 2011. № 5. </a:t>
            </a:r>
          </a:p>
          <a:p>
            <a:pPr marL="228600" lvl="0" indent="-228600">
              <a:buFont typeface="+mj-lt"/>
              <a:buAutoNum type="arabicPeriod"/>
            </a:pPr>
            <a:r>
              <a:rPr lang="ru-RU" sz="1100" dirty="0" err="1" smtClean="0"/>
              <a:t>Мондохонов</a:t>
            </a:r>
            <a:r>
              <a:rPr lang="ru-RU" sz="1100" dirty="0" smtClean="0"/>
              <a:t> А. Уголовная ответственность за организацию объединения, посягающего на личность и права граждан // Уголовное право. 2009. № 6. </a:t>
            </a:r>
          </a:p>
          <a:p>
            <a:pPr marL="228600" lvl="0" indent="-228600">
              <a:buFont typeface="+mj-lt"/>
              <a:buAutoNum type="arabicPeriod"/>
            </a:pPr>
            <a:r>
              <a:rPr lang="ru-RU" sz="1100" dirty="0" err="1" smtClean="0"/>
              <a:t>Ошлыкова</a:t>
            </a:r>
            <a:r>
              <a:rPr lang="ru-RU" sz="1100" dirty="0" smtClean="0"/>
              <a:t> Е. Предмет доказывания по уголовным делам о незаконном сбыте наркотических средств // Уголовное право. 2010. № 1. </a:t>
            </a:r>
          </a:p>
          <a:p>
            <a:pPr marL="228600" lvl="0" indent="-228600">
              <a:buFont typeface="+mj-lt"/>
              <a:buAutoNum type="arabicPeriod"/>
            </a:pPr>
            <a:r>
              <a:rPr lang="ru-RU" sz="1100" dirty="0" smtClean="0"/>
              <a:t> </a:t>
            </a:r>
          </a:p>
          <a:p>
            <a:endParaRPr lang="ru-RU" sz="1200" dirty="0" smtClean="0"/>
          </a:p>
          <a:p>
            <a:pPr>
              <a:defRPr/>
            </a:pPr>
            <a:endParaRPr lang="ru-RU" sz="12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333375"/>
            <a:ext cx="9251950" cy="7025000"/>
          </a:xfrm>
          <a:prstGeom prst="rect">
            <a:avLst/>
          </a:prstGeom>
        </p:spPr>
        <p:txBody>
          <a:bodyPr>
            <a:spAutoFit/>
          </a:bodyPr>
          <a:lstStyle/>
          <a:p>
            <a:pPr>
              <a:defRPr/>
            </a:pPr>
            <a:r>
              <a:rPr lang="ru-RU" sz="1050" b="1" dirty="0" smtClean="0"/>
              <a:t>ТЕМА 14. ЭКОЛОГИЧЕСКИЕ ПРЕСТУПЛЕНИЯ </a:t>
            </a:r>
          </a:p>
          <a:p>
            <a:r>
              <a:rPr lang="ru-RU" sz="1050" b="1" dirty="0" smtClean="0"/>
              <a:t>Литература: </a:t>
            </a:r>
            <a:endParaRPr lang="ru-RU" sz="1050" dirty="0" smtClean="0"/>
          </a:p>
          <a:p>
            <a:pPr marL="228600" indent="-228600">
              <a:buFont typeface="+mj-lt"/>
              <a:buAutoNum type="arabicPeriod"/>
            </a:pPr>
            <a:r>
              <a:rPr lang="ru-RU" sz="1050" dirty="0" err="1" smtClean="0"/>
              <a:t>Алексеенко</a:t>
            </a:r>
            <a:r>
              <a:rPr lang="ru-RU" sz="1050" dirty="0" smtClean="0"/>
              <a:t> Н.Н. Земельные отношения как объект уголовно-правовой охраны // Российский следователь. 2009. № 1. </a:t>
            </a:r>
          </a:p>
          <a:p>
            <a:pPr marL="228600" lvl="0" indent="-228600">
              <a:buFont typeface="+mj-lt"/>
              <a:buAutoNum type="arabicPeriod"/>
            </a:pPr>
            <a:r>
              <a:rPr lang="ru-RU" sz="1050" dirty="0" err="1" smtClean="0"/>
              <a:t>Багаутдинов</a:t>
            </a:r>
            <a:r>
              <a:rPr lang="ru-RU" sz="1050" dirty="0" smtClean="0"/>
              <a:t> Ф.Н., </a:t>
            </a:r>
            <a:r>
              <a:rPr lang="ru-RU" sz="1050" dirty="0" err="1" smtClean="0"/>
              <a:t>Сагирова</a:t>
            </a:r>
            <a:r>
              <a:rPr lang="ru-RU" sz="1050" dirty="0" smtClean="0"/>
              <a:t> А.Г. Уголовная ответственность юридических лиц за экологические преступления // Российская юстиция. 2010. № 8. </a:t>
            </a:r>
          </a:p>
          <a:p>
            <a:pPr marL="228600" lvl="0" indent="-228600">
              <a:buFont typeface="+mj-lt"/>
              <a:buAutoNum type="arabicPeriod"/>
            </a:pPr>
            <a:r>
              <a:rPr lang="ru-RU" sz="1050" dirty="0" err="1" smtClean="0"/>
              <a:t>Жевлаков</a:t>
            </a:r>
            <a:r>
              <a:rPr lang="ru-RU" sz="1050" dirty="0" smtClean="0"/>
              <a:t> Э. Квалификация незаконной охоты // Уголовное право. 2009. № 6. </a:t>
            </a:r>
          </a:p>
          <a:p>
            <a:pPr marL="228600" lvl="0" indent="-228600">
              <a:buFont typeface="+mj-lt"/>
              <a:buAutoNum type="arabicPeriod"/>
            </a:pPr>
            <a:r>
              <a:rPr lang="ru-RU" sz="1050" dirty="0" err="1" smtClean="0"/>
              <a:t>Забавко</a:t>
            </a:r>
            <a:r>
              <a:rPr lang="ru-RU" sz="1050" dirty="0" smtClean="0"/>
              <a:t> Р.А. О понятии «экологическое преступление» // Российский следователь. 2009. № 11.</a:t>
            </a:r>
          </a:p>
          <a:p>
            <a:pPr marL="228600" lvl="0" indent="-228600">
              <a:buFont typeface="+mj-lt"/>
              <a:buAutoNum type="arabicPeriod"/>
            </a:pPr>
            <a:r>
              <a:rPr lang="ru-RU" sz="1050" dirty="0" err="1" smtClean="0"/>
              <a:t>Забавко</a:t>
            </a:r>
            <a:r>
              <a:rPr lang="ru-RU" sz="1050" dirty="0" smtClean="0"/>
              <a:t> Р.</a:t>
            </a:r>
          </a:p>
          <a:p>
            <a:pPr marL="228600" lvl="0" indent="-228600">
              <a:buFont typeface="+mj-lt"/>
              <a:buAutoNum type="arabicPeriod"/>
            </a:pPr>
            <a:r>
              <a:rPr lang="ru-RU" sz="1050" dirty="0" smtClean="0"/>
              <a:t>Попов И. Конкуренция общей и специальной норм при квалификации преступлений против природной среды // Уголовное право. 2011. № 4. </a:t>
            </a:r>
          </a:p>
          <a:p>
            <a:pPr marL="228600" lvl="0" indent="-228600">
              <a:buFont typeface="+mj-lt"/>
              <a:buAutoNum type="arabicPeriod"/>
            </a:pPr>
            <a:r>
              <a:rPr lang="ru-RU" sz="1050" dirty="0" err="1" smtClean="0"/>
              <a:t>Умирбаева</a:t>
            </a:r>
            <a:r>
              <a:rPr lang="ru-RU" sz="1050" dirty="0" smtClean="0"/>
              <a:t> З.А. Понятие «экологическое преступление» в уголовном праве  // Российский следователь. 2010. № 9. </a:t>
            </a:r>
          </a:p>
          <a:p>
            <a:pPr marL="228600" lvl="0" indent="-228600">
              <a:buFont typeface="+mj-lt"/>
              <a:buAutoNum type="arabicPeriod"/>
            </a:pPr>
            <a:r>
              <a:rPr lang="ru-RU" sz="1050" dirty="0" err="1" smtClean="0"/>
              <a:t>Хлупина</a:t>
            </a:r>
            <a:r>
              <a:rPr lang="ru-RU" sz="1050" dirty="0" smtClean="0"/>
              <a:t> Г., </a:t>
            </a:r>
            <a:r>
              <a:rPr lang="ru-RU" sz="1050" dirty="0" err="1" smtClean="0"/>
              <a:t>Качина</a:t>
            </a:r>
            <a:r>
              <a:rPr lang="ru-RU" sz="1050" dirty="0" smtClean="0"/>
              <a:t> Н. Проблемы применения нормы об уголовной ответственности за порчу земли // Уголовное право. 2010. № 1. </a:t>
            </a:r>
          </a:p>
          <a:p>
            <a:pPr marL="228600" lvl="0" indent="-228600">
              <a:buFont typeface="+mj-lt"/>
              <a:buAutoNum type="arabicPeriod"/>
            </a:pPr>
            <a:r>
              <a:rPr lang="ru-RU" sz="1050" dirty="0" err="1" smtClean="0"/>
              <a:t>Хлупина</a:t>
            </a:r>
            <a:r>
              <a:rPr lang="ru-RU" sz="1050" dirty="0" smtClean="0"/>
              <a:t> Г., </a:t>
            </a:r>
            <a:r>
              <a:rPr lang="ru-RU" sz="1050" dirty="0" err="1" smtClean="0"/>
              <a:t>Молодкин</a:t>
            </a:r>
            <a:r>
              <a:rPr lang="ru-RU" sz="1050" dirty="0" smtClean="0"/>
              <a:t> А. Нарушение правил обращения с экологически опасными веществами и отходами // Уголовное право. 2011. № 4. </a:t>
            </a:r>
          </a:p>
          <a:p>
            <a:pPr marL="228600" lvl="0" indent="-228600">
              <a:buFont typeface="+mj-lt"/>
              <a:buAutoNum type="arabicPeriod"/>
            </a:pPr>
            <a:endParaRPr lang="ru-RU" sz="1050" dirty="0" smtClean="0"/>
          </a:p>
          <a:p>
            <a:pPr marL="228600" indent="-228600"/>
            <a:endParaRPr lang="ru-RU" sz="1050" b="1" dirty="0" smtClean="0"/>
          </a:p>
          <a:p>
            <a:pPr marL="228600" indent="-228600"/>
            <a:r>
              <a:rPr lang="ru-RU" sz="1050" b="1" dirty="0" smtClean="0"/>
              <a:t>ТЕМА 15. ПРЕСТУПЛЕНИЯ ПРОТИВ БЕЗОПАСНОСТИ ДВИЖЕНИЯ И ЭКСПЛУАТАЦИИ ТРАНСПОРТА </a:t>
            </a:r>
          </a:p>
          <a:p>
            <a:r>
              <a:rPr lang="ru-RU" sz="1000" dirty="0" smtClean="0"/>
              <a:t>Литература:</a:t>
            </a:r>
          </a:p>
          <a:p>
            <a:pPr marL="228600" indent="-228600">
              <a:buFont typeface="+mj-lt"/>
              <a:buAutoNum type="arabicPeriod"/>
            </a:pPr>
            <a:r>
              <a:rPr lang="ru-RU" sz="1000" dirty="0" err="1" smtClean="0"/>
              <a:t>Арзамасцев</a:t>
            </a:r>
            <a:r>
              <a:rPr lang="ru-RU" sz="1000" dirty="0" smtClean="0"/>
              <a:t> М. Состояние опьянения как квалифицирующий признак дорожно-транспортного преступления // Уголовное право. 2010. № 1. </a:t>
            </a:r>
          </a:p>
          <a:p>
            <a:pPr marL="228600" lvl="0" indent="-228600">
              <a:buFont typeface="+mj-lt"/>
              <a:buAutoNum type="arabicPeriod"/>
            </a:pPr>
            <a:r>
              <a:rPr lang="ru-RU" sz="1000" dirty="0" err="1" smtClean="0"/>
              <a:t>Братенков</a:t>
            </a:r>
            <a:r>
              <a:rPr lang="ru-RU" sz="1000" dirty="0" smtClean="0"/>
              <a:t> С.И., Широков В.А. Нарушение Правил дорожного движения и эксплуатации транспортных средств, неправомерное завладение автомобилем или транспортным средством: криминологический анализ и судебная практика // Российская юстиция. 2008. № 9. </a:t>
            </a:r>
          </a:p>
          <a:p>
            <a:pPr marL="228600" lvl="0" indent="-228600">
              <a:buFont typeface="+mj-lt"/>
              <a:buAutoNum type="arabicPeriod"/>
            </a:pPr>
            <a:r>
              <a:rPr lang="ru-RU" sz="1000" dirty="0" smtClean="0"/>
              <a:t>Ермаков Ф.Х. Новый подход в определении технической возможности предотвращения ДТП и применение презумпции невиновности водителя // Российская юстиция. 2008. № 11. </a:t>
            </a:r>
          </a:p>
          <a:p>
            <a:pPr marL="228600" lvl="0" indent="-228600">
              <a:buFont typeface="+mj-lt"/>
              <a:buAutoNum type="arabicPeriod"/>
            </a:pPr>
            <a:r>
              <a:rPr lang="ru-RU" sz="1000" dirty="0" smtClean="0"/>
              <a:t>Ермаков Ф.Х. Проблемы установления непосредственной причинной связи в дорожно-транспортных происшествиях // Российская юстиция. 2008. № 6. </a:t>
            </a:r>
          </a:p>
          <a:p>
            <a:pPr marL="228600" lvl="0" indent="-228600">
              <a:buFont typeface="+mj-lt"/>
              <a:buAutoNum type="arabicPeriod"/>
            </a:pPr>
            <a:r>
              <a:rPr lang="ru-RU" sz="1000" dirty="0" err="1" smtClean="0"/>
              <a:t>Пикуров</a:t>
            </a:r>
            <a:r>
              <a:rPr lang="ru-RU" sz="1000" dirty="0" smtClean="0"/>
              <a:t> Н. Отграничение состава дорожно-транспортного преступления от смежных составов преступлений // Уголовное право. 2009. № 5. </a:t>
            </a:r>
          </a:p>
          <a:p>
            <a:pPr marL="228600" lvl="0" indent="-228600">
              <a:buFont typeface="+mj-lt"/>
              <a:buAutoNum type="arabicPeriod"/>
            </a:pPr>
            <a:r>
              <a:rPr lang="ru-RU" sz="1000" dirty="0" err="1" smtClean="0"/>
              <a:t>Пикуров</a:t>
            </a:r>
            <a:r>
              <a:rPr lang="ru-RU" sz="1000" dirty="0" smtClean="0"/>
              <a:t> Н.И. Новое уголовное законодательство об ответственности лиц, связанных с обеспечением безопасности движения транспорта // Российская юстиция. 2011. № 2. </a:t>
            </a:r>
          </a:p>
          <a:p>
            <a:pPr marL="228600" lvl="0" indent="-228600">
              <a:buFont typeface="+mj-lt"/>
              <a:buAutoNum type="arabicPeriod"/>
            </a:pPr>
            <a:r>
              <a:rPr lang="ru-RU" sz="1000" dirty="0" smtClean="0"/>
              <a:t>Проценко С. Значение общественно опасных последствий в составе транспортного преступления // Уголовное право. 2008. № 1. </a:t>
            </a:r>
          </a:p>
          <a:p>
            <a:pPr marL="228600" lvl="0" indent="-228600">
              <a:buFont typeface="+mj-lt"/>
              <a:buAutoNum type="arabicPeriod"/>
            </a:pPr>
            <a:r>
              <a:rPr lang="ru-RU" sz="1000" dirty="0" smtClean="0"/>
              <a:t>Проценко С. Установление форм вины в процессе квалификации транспортного преступления // Уголовное право. 2009. № 2. </a:t>
            </a:r>
          </a:p>
          <a:p>
            <a:pPr marL="228600" lvl="0" indent="-228600">
              <a:buFont typeface="+mj-lt"/>
              <a:buAutoNum type="arabicPeriod"/>
            </a:pPr>
            <a:r>
              <a:rPr lang="ru-RU" sz="1000" dirty="0" smtClean="0"/>
              <a:t>Проценко С.В. Предмет и объект уголовно-правовой охраны в составе транспортного преступления // Российский следователь. 2010. № 14. </a:t>
            </a:r>
          </a:p>
          <a:p>
            <a:pPr marL="228600" lvl="0" indent="-228600">
              <a:buFont typeface="+mj-lt"/>
              <a:buAutoNum type="arabicPeriod"/>
            </a:pPr>
            <a:r>
              <a:rPr lang="ru-RU" sz="1000" dirty="0" smtClean="0"/>
              <a:t>Проценко С.В. Сравнительный анализ тенденций и закономерностей характера наказуемости деяний, приводящих в негодность транспортные средства или пути сообщения, в международном праве и российском уголовном законодательстве // Российский следователь. 2009. № 18. Проценко С.В., доцент кафедры уголовного права и криминологии Дальневосточного юридического института (ДВЮИ) МВД РФ, кандидат юридических наук, подполковник милиции</a:t>
            </a:r>
          </a:p>
          <a:p>
            <a:pPr marL="228600" lvl="0" indent="-228600">
              <a:buFont typeface="+mj-lt"/>
              <a:buAutoNum type="arabicPeriod"/>
            </a:pPr>
            <a:r>
              <a:rPr lang="ru-RU" sz="1000" dirty="0" smtClean="0"/>
              <a:t>Проценко С.В. Транспортные преступления: проблемы понятийного аппарата // Российская юстиция. 2009. № 11. </a:t>
            </a:r>
          </a:p>
          <a:p>
            <a:pPr marL="228600" lvl="0" indent="-228600">
              <a:buFont typeface="+mj-lt"/>
              <a:buAutoNum type="arabicPeriod"/>
            </a:pPr>
            <a:r>
              <a:rPr lang="ru-RU" sz="1000" dirty="0" err="1" smtClean="0"/>
              <a:t>Токманцев</a:t>
            </a:r>
            <a:r>
              <a:rPr lang="ru-RU" sz="1000" dirty="0" smtClean="0"/>
              <a:t> Д. Метрополитен и иные виды внеуличного рельсового транспорта как предмет преступления, предусмотренного ст. 263 УК РФ // Уголовное право. 2012. №. 1.</a:t>
            </a:r>
          </a:p>
          <a:p>
            <a:pPr lvl="0"/>
            <a:endParaRPr lang="ru-RU" sz="1000" dirty="0" smtClean="0"/>
          </a:p>
          <a:p>
            <a:pPr lvl="0"/>
            <a:endParaRPr lang="ru-RU" sz="1000" dirty="0" smtClean="0"/>
          </a:p>
          <a:p>
            <a:pPr marL="228600" indent="-228600"/>
            <a:endParaRPr lang="ru-RU" sz="1050" dirty="0" smtClean="0"/>
          </a:p>
          <a:p>
            <a:pPr marL="228600" lvl="0" indent="-228600"/>
            <a:endParaRPr lang="ru-RU" sz="1050" dirty="0" smtClean="0"/>
          </a:p>
          <a:p>
            <a:pPr marL="228600" lvl="0" indent="-228600"/>
            <a:endParaRPr lang="ru-RU" sz="1050" dirty="0" smtClean="0"/>
          </a:p>
          <a:p>
            <a:pPr marL="228600" lvl="0" indent="-228600"/>
            <a:endParaRPr lang="ru-RU" sz="1050" dirty="0" smtClean="0"/>
          </a:p>
          <a:p>
            <a:pPr>
              <a:defRPr/>
            </a:pPr>
            <a:endParaRPr lang="ru-RU" sz="1050" dirty="0" smtClean="0"/>
          </a:p>
          <a:p>
            <a:pPr>
              <a:defRPr/>
            </a:pP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88640"/>
            <a:ext cx="9144000" cy="7686720"/>
          </a:xfrm>
          <a:prstGeom prst="rect">
            <a:avLst/>
          </a:prstGeom>
        </p:spPr>
        <p:txBody>
          <a:bodyPr wrap="square">
            <a:spAutoFit/>
          </a:bodyPr>
          <a:lstStyle/>
          <a:p>
            <a:pPr>
              <a:defRPr/>
            </a:pPr>
            <a:r>
              <a:rPr lang="ru-RU" sz="1050" b="1" i="1" dirty="0"/>
              <a:t> </a:t>
            </a:r>
            <a:r>
              <a:rPr lang="ru-RU" sz="1050" b="1" dirty="0" smtClean="0"/>
              <a:t>ТЕМА 16. ПРЕСТУПЛЕНИЯ В СФЕРЕ КОМПЬЮТЕРНОЙ ИНФОРМАЦИИ</a:t>
            </a:r>
          </a:p>
          <a:p>
            <a:pPr hangingPunct="0"/>
            <a:r>
              <a:rPr lang="ru-RU" sz="1050" b="1" dirty="0" smtClean="0"/>
              <a:t>Литература:</a:t>
            </a:r>
            <a:endParaRPr lang="ru-RU" sz="1050" dirty="0" smtClean="0"/>
          </a:p>
          <a:p>
            <a:pPr marL="228600" lvl="0" indent="-228600">
              <a:buFont typeface="+mj-lt"/>
              <a:buAutoNum type="arabicPeriod"/>
            </a:pPr>
            <a:r>
              <a:rPr lang="ru-RU" sz="1050" dirty="0" smtClean="0"/>
              <a:t>Воронцова С.В. </a:t>
            </a:r>
            <a:r>
              <a:rPr lang="ru-RU" sz="1050" dirty="0" err="1" smtClean="0"/>
              <a:t>Киберпреступность</a:t>
            </a:r>
            <a:r>
              <a:rPr lang="ru-RU" sz="1050" dirty="0" smtClean="0"/>
              <a:t>: проблемы квалификации преступных деяний // Российская юстиция. 2011. № 2. </a:t>
            </a:r>
          </a:p>
          <a:p>
            <a:pPr marL="228600" lvl="0" indent="-228600">
              <a:buFont typeface="+mj-lt"/>
              <a:buAutoNum type="arabicPeriod"/>
            </a:pPr>
            <a:r>
              <a:rPr lang="ru-RU" sz="1050" dirty="0" err="1" smtClean="0"/>
              <a:t>Говоркова</a:t>
            </a:r>
            <a:r>
              <a:rPr lang="ru-RU" sz="1050" dirty="0" smtClean="0"/>
              <a:t> Е.В. Проблемы уголовно-правового регулирования распространения информации в сети Интернет // Российская юстиция. 2010. № 3. </a:t>
            </a:r>
          </a:p>
          <a:p>
            <a:pPr marL="228600" lvl="0" indent="-228600">
              <a:buFont typeface="+mj-lt"/>
              <a:buAutoNum type="arabicPeriod"/>
            </a:pPr>
            <a:r>
              <a:rPr lang="ru-RU" sz="1050" dirty="0" err="1" smtClean="0"/>
              <a:t>Чекунов</a:t>
            </a:r>
            <a:r>
              <a:rPr lang="ru-RU" sz="1050" dirty="0" smtClean="0"/>
              <a:t> И.Г. Некоторые особенности квалификации преступлений в сфере компьютерной информации // Российский следователь. 2012. № 3. </a:t>
            </a:r>
          </a:p>
          <a:p>
            <a:pPr marL="228600" lvl="0" indent="-228600">
              <a:buFont typeface="+mj-lt"/>
              <a:buAutoNum type="arabicPeriod"/>
            </a:pPr>
            <a:r>
              <a:rPr lang="ru-RU" sz="1050" dirty="0" smtClean="0"/>
              <a:t>Ястребов Д.А. Вопросы отграничения неправомерного доступа к компьютерной информации от смежных составов преступлений // Российский следователь. 2008. № 17. </a:t>
            </a:r>
          </a:p>
          <a:p>
            <a:pPr marL="228600" lvl="0" indent="-228600"/>
            <a:endParaRPr lang="ru-RU" sz="1050" dirty="0" smtClean="0"/>
          </a:p>
          <a:p>
            <a:pPr marL="228600" indent="-228600"/>
            <a:r>
              <a:rPr lang="ru-RU" sz="1050" b="1" dirty="0" smtClean="0"/>
              <a:t>ТЕМА 17. ПРЕСТУПЛЕНИЯ ПРОТИВ ОСНОВ КОНСТИТУЦИОННОГО СТРОЯ И БЕЗОПАСНОСТИ ГОСУДАРСТВА</a:t>
            </a:r>
          </a:p>
          <a:p>
            <a:pPr marL="228600" lvl="0" indent="-228600">
              <a:buFont typeface="+mj-lt"/>
              <a:buAutoNum type="arabicPeriod"/>
            </a:pPr>
            <a:r>
              <a:rPr lang="ru-RU" sz="1050" dirty="0" smtClean="0"/>
              <a:t>Агапов П. Преступления экстремистской направленности: вопросы толкования и практики // Законность. 2011. № 10. </a:t>
            </a:r>
          </a:p>
          <a:p>
            <a:pPr marL="228600" lvl="0" indent="-228600">
              <a:buFont typeface="+mj-lt"/>
              <a:buAutoNum type="arabicPeriod"/>
            </a:pPr>
            <a:r>
              <a:rPr lang="ru-RU" sz="1050" dirty="0" smtClean="0"/>
              <a:t>Алиев М.А. Характер общественной опасности </a:t>
            </a:r>
            <a:r>
              <a:rPr lang="ru-RU" sz="1050" dirty="0" err="1" smtClean="0"/>
              <a:t>ваххабитско-религиозного</a:t>
            </a:r>
            <a:r>
              <a:rPr lang="ru-RU" sz="1050" dirty="0" smtClean="0"/>
              <a:t> экстремизма и его уголовно-правовое определение // Российский следователь. 2008. № 5. </a:t>
            </a:r>
          </a:p>
          <a:p>
            <a:pPr marL="228600" lvl="0" indent="-228600">
              <a:buFont typeface="+mj-lt"/>
              <a:buAutoNum type="arabicPeriod"/>
            </a:pPr>
            <a:r>
              <a:rPr lang="ru-RU" sz="1050" dirty="0" smtClean="0"/>
              <a:t>Антонов А.  Специальные основания освобождения от уголовной ответственности за государственную измену, шпионаж, насильственный захват или удержание власти // Уголовное право. 2009. № 3.</a:t>
            </a:r>
          </a:p>
          <a:p>
            <a:pPr marL="228600" lvl="0" indent="-228600">
              <a:buFont typeface="+mj-lt"/>
              <a:buAutoNum type="arabicPeriod"/>
            </a:pPr>
            <a:r>
              <a:rPr lang="ru-RU" sz="1050" dirty="0" err="1" smtClean="0"/>
              <a:t>Басмина</a:t>
            </a:r>
            <a:r>
              <a:rPr lang="ru-RU" sz="1050" dirty="0" smtClean="0"/>
              <a:t> Е.В. Значение понятий неприязнь, ненависть и национализм для определения общественной опасности совершаемых лицами деяний // Российский следователь. 2011. № 19. </a:t>
            </a:r>
          </a:p>
          <a:p>
            <a:pPr marL="228600" lvl="0" indent="-228600">
              <a:buFont typeface="+mj-lt"/>
              <a:buAutoNum type="arabicPeriod"/>
            </a:pPr>
            <a:r>
              <a:rPr lang="ru-RU" sz="1050" dirty="0" err="1" smtClean="0"/>
              <a:t>Зюков</a:t>
            </a:r>
            <a:r>
              <a:rPr lang="ru-RU" sz="1050" dirty="0" smtClean="0"/>
              <a:t> А.М. Юридическая техника уголовного закона в нормах о преступлениях экстремистского характера  // Российский следователь. 2010. № 2. </a:t>
            </a:r>
          </a:p>
          <a:p>
            <a:pPr marL="228600" lvl="0" indent="-228600">
              <a:buFont typeface="+mj-lt"/>
              <a:buAutoNum type="arabicPeriod"/>
            </a:pPr>
            <a:r>
              <a:rPr lang="ru-RU" sz="1050" dirty="0" smtClean="0"/>
              <a:t>Косов А.В., Бочкарев А.Е. Отдельные вопросы применения принципа гражданства, как принципа действия уголовного закона в пространстве, в отношении преступлений, предусмотренных ст. 275, 276 УК РФ // Российский следователь. 2008. № 24. </a:t>
            </a:r>
          </a:p>
          <a:p>
            <a:pPr marL="228600" lvl="0" indent="-228600">
              <a:buFont typeface="+mj-lt"/>
              <a:buAutoNum type="arabicPeriod"/>
            </a:pPr>
            <a:r>
              <a:rPr lang="ru-RU" sz="1050" dirty="0" smtClean="0"/>
              <a:t>Кузьмина Н.В. Установление мотивов при квалификации преступлений экстремистской направленности: проблемы практики </a:t>
            </a:r>
            <a:r>
              <a:rPr lang="ru-RU" sz="1050" dirty="0" err="1" smtClean="0"/>
              <a:t>правоприменения</a:t>
            </a:r>
            <a:r>
              <a:rPr lang="ru-RU" sz="1050" dirty="0" smtClean="0"/>
              <a:t> // Российский следователь. 2010. № 24. </a:t>
            </a:r>
          </a:p>
          <a:p>
            <a:pPr marL="228600" lvl="0" indent="-228600">
              <a:buFont typeface="+mj-lt"/>
              <a:buAutoNum type="arabicPeriod"/>
            </a:pPr>
            <a:r>
              <a:rPr lang="ru-RU" sz="1050" dirty="0" smtClean="0"/>
              <a:t>Оленников С. Действия, направленные на возбуждение ненависти или вражды и подстрекательство к преступлению: проблемы разграничения // Уголовное право. 2009. № 6. </a:t>
            </a:r>
          </a:p>
          <a:p>
            <a:pPr marL="228600" lvl="0" indent="-228600">
              <a:buFont typeface="+mj-lt"/>
              <a:buAutoNum type="arabicPeriod"/>
            </a:pPr>
            <a:r>
              <a:rPr lang="ru-RU" sz="1050" dirty="0" smtClean="0"/>
              <a:t>Руденко Р.В. О специфике специальной цели преступлений против основ конституционного строя // Российский следователь. 2011. № 6. </a:t>
            </a:r>
          </a:p>
          <a:p>
            <a:pPr marL="228600" lvl="0" indent="-228600">
              <a:buFont typeface="+mj-lt"/>
              <a:buAutoNum type="arabicPeriod"/>
            </a:pPr>
            <a:r>
              <a:rPr lang="ru-RU" sz="1050" dirty="0" smtClean="0"/>
              <a:t>Трошкин Е., </a:t>
            </a:r>
            <a:r>
              <a:rPr lang="ru-RU" sz="1050" dirty="0" err="1" smtClean="0"/>
              <a:t>Токмаков</a:t>
            </a:r>
            <a:r>
              <a:rPr lang="ru-RU" sz="1050" dirty="0" smtClean="0"/>
              <a:t> С. Уголовная ответственность за посягательство на жизнь государственного или общественного деятеля // Уголовное право. 2009. № 5. </a:t>
            </a:r>
          </a:p>
          <a:p>
            <a:pPr marL="228600" lvl="0" indent="-228600">
              <a:buFont typeface="+mj-lt"/>
              <a:buAutoNum type="arabicPeriod"/>
            </a:pPr>
            <a:r>
              <a:rPr lang="ru-RU" sz="1050" dirty="0" err="1" smtClean="0"/>
              <a:t>Халиков</a:t>
            </a:r>
            <a:r>
              <a:rPr lang="ru-RU" sz="1050" dirty="0" smtClean="0"/>
              <a:t> М.И. Ответственность за деятельность экстремистской организации: вопросы теории и судебной практики // Российский судья. 2011. № 10. </a:t>
            </a:r>
          </a:p>
          <a:p>
            <a:pPr marL="228600" lvl="0" indent="-228600">
              <a:buFont typeface="+mj-lt"/>
              <a:buAutoNum type="arabicPeriod"/>
            </a:pPr>
            <a:r>
              <a:rPr lang="ru-RU" sz="1050" dirty="0" err="1" smtClean="0"/>
              <a:t>Хлебушкин</a:t>
            </a:r>
            <a:r>
              <a:rPr lang="ru-RU" sz="1050" dirty="0" smtClean="0"/>
              <a:t> А. Квалификация деятельности экстремистской организации // Законность. 2012. № 3. Кузьмина Наталья Владимировна, кандидат юридических наук, доцент кафедры уголовного права, процесса и криминалистики Костромского государственного технологического университета</a:t>
            </a:r>
          </a:p>
          <a:p>
            <a:pPr marL="228600" lvl="0" indent="-228600">
              <a:buFont typeface="+mj-lt"/>
              <a:buAutoNum type="arabicPeriod"/>
            </a:pPr>
            <a:r>
              <a:rPr lang="ru-RU" sz="1050" dirty="0" err="1" smtClean="0"/>
              <a:t>Хлебушкин</a:t>
            </a:r>
            <a:r>
              <a:rPr lang="ru-RU" sz="1050" dirty="0" smtClean="0"/>
              <a:t> А. Постановление Пленума Верховного Суда РФ «О судебной практике по уголовным делам о преступлениях экстремистской направленности» // Уголовное право. 2011. № 6.</a:t>
            </a:r>
          </a:p>
          <a:p>
            <a:pPr marL="228600" lvl="0" indent="-228600">
              <a:buFont typeface="+mj-lt"/>
              <a:buAutoNum type="arabicPeriod"/>
            </a:pPr>
            <a:r>
              <a:rPr lang="ru-RU" sz="1050" dirty="0" err="1" smtClean="0"/>
              <a:t>Хлебушкин</a:t>
            </a:r>
            <a:r>
              <a:rPr lang="ru-RU" sz="1050" dirty="0" smtClean="0"/>
              <a:t> А.Г. Преступления экстремистской направленности // Российский следователь. 2011. № 24. </a:t>
            </a:r>
          </a:p>
          <a:p>
            <a:pPr marL="228600" lvl="0" indent="-228600">
              <a:buFont typeface="+mj-lt"/>
              <a:buAutoNum type="arabicPeriod"/>
            </a:pPr>
            <a:r>
              <a:rPr lang="ru-RU" sz="1050" dirty="0" err="1" smtClean="0"/>
              <a:t>Яни</a:t>
            </a:r>
            <a:r>
              <a:rPr lang="ru-RU" sz="1050" dirty="0" smtClean="0"/>
              <a:t> П.С. Квалификация преступлений экстремистской направленности // Российская юстиция. 2011. № 10. </a:t>
            </a:r>
          </a:p>
          <a:p>
            <a:pPr marL="228600" lvl="0" indent="-228600">
              <a:buFont typeface="+mj-lt"/>
              <a:buAutoNum type="arabicPeriod"/>
            </a:pPr>
            <a:r>
              <a:rPr lang="ru-RU" sz="1050" dirty="0" smtClean="0"/>
              <a:t>Саркисов Д. Организация экстремистского сообщества // Уголовное право. 2010. № 2. </a:t>
            </a:r>
          </a:p>
          <a:p>
            <a:pPr marL="228600" lvl="0" indent="-228600">
              <a:buFont typeface="+mj-lt"/>
              <a:buAutoNum type="arabicPeriod"/>
            </a:pPr>
            <a:endParaRPr lang="ru-RU" sz="1050" dirty="0" smtClean="0"/>
          </a:p>
          <a:p>
            <a:pPr lvl="0"/>
            <a:endParaRPr lang="ru-RU" sz="1050" dirty="0" smtClean="0"/>
          </a:p>
          <a:p>
            <a:pPr lvl="0"/>
            <a:endParaRPr lang="ru-RU" sz="1050" dirty="0" smtClean="0"/>
          </a:p>
          <a:p>
            <a:pPr marL="228600" indent="-228600"/>
            <a:endParaRPr lang="ru-RU" sz="1050" dirty="0" smtClean="0"/>
          </a:p>
          <a:p>
            <a:pPr marL="228600" lvl="0" indent="-228600"/>
            <a:endParaRPr lang="ru-RU" sz="1050" dirty="0" smtClean="0"/>
          </a:p>
          <a:p>
            <a:pPr>
              <a:defRPr/>
            </a:pPr>
            <a:endParaRPr lang="ru-RU" sz="1050" b="1" dirty="0" smtClean="0"/>
          </a:p>
          <a:p>
            <a:pPr>
              <a:defRPr/>
            </a:pPr>
            <a:endParaRPr lang="ru-RU" sz="1050" dirty="0" smtClean="0"/>
          </a:p>
          <a:p>
            <a:pPr>
              <a:defRPr/>
            </a:pPr>
            <a:endParaRPr lang="ru-RU" sz="105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 преступления</a:t>
            </a:r>
          </a:p>
        </p:txBody>
      </p:sp>
      <p:sp>
        <p:nvSpPr>
          <p:cNvPr id="72707" name="Text Box 5"/>
          <p:cNvSpPr txBox="1">
            <a:spLocks noChangeArrowheads="1"/>
          </p:cNvSpPr>
          <p:nvPr/>
        </p:nvSpPr>
        <p:spPr bwMode="auto">
          <a:xfrm>
            <a:off x="179512" y="1052737"/>
            <a:ext cx="8640959" cy="5805264"/>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1.О практике применения судами законодательства об ответственности за бандитизм: постановление № 1 Пленума ВС РФ от 17 января 1997 г. п. 14 // Бюллетень ВС РФ. – 1997. – № 3. – С. 2–3; Сайт Верховного Суда РФ. </a:t>
            </a:r>
          </a:p>
          <a:p>
            <a:endParaRPr lang="ru-RU" dirty="0" smtClean="0">
              <a:ea typeface="Tahoma" pitchFamily="34" charset="0"/>
              <a:cs typeface="Tahoma" pitchFamily="34" charset="0"/>
            </a:endParaRPr>
          </a:p>
          <a:p>
            <a:r>
              <a:rPr lang="ru-RU" dirty="0" smtClean="0">
                <a:ea typeface="Tahoma" pitchFamily="34" charset="0"/>
                <a:cs typeface="Tahoma" pitchFamily="34" charset="0"/>
              </a:rPr>
              <a:t>2.О судебной практике по делам о взяточничестве и об иных коррупционных преступлениях: постановление № 24 Пленума Верховного Суда РФ от 9 июля 2013 г. (в ред. от 24.12.2019)  п. 1. // Бюллетень Верховного Суда РФ. – 2013. – № 9. – С. 3;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3. О судебной практике по делам о преступлениях против половой неприкосновенности и половой свободы личности: постановление Пленума ВС РФ № 16 от 4 декабря 2014г. п. 16, 20 :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4.О судебной практике применения законодательства, регламентирующего особенности уголовной ответственности и наказания несовершеннолетних: постановление № 1 Пленума ВС РФ от 01 февраля 2011 г. (в ред. Постановления Пленума Верховного Суда РФ от 09.02. 2012 № 3, от 29.11.2016) п. 5, 14// Бюллетень ВС РФ. – 2011. – № 4. – С. 2–10; Сайт Верховного Суда РФ.</a:t>
            </a:r>
          </a:p>
          <a:p>
            <a:pPr marL="457200" indent="-457200" eaLnBrk="0" hangingPunct="0">
              <a:spcBef>
                <a:spcPct val="50000"/>
              </a:spcBef>
              <a:buAutoNum type="arabicPeriod"/>
            </a:pPr>
            <a:endParaRPr lang="ru-RU" sz="2000" dirty="0">
              <a:latin typeface="Arial Narrow" pitchFamily="34" charset="0"/>
            </a:endParaRPr>
          </a:p>
        </p:txBody>
      </p:sp>
      <p:sp>
        <p:nvSpPr>
          <p:cNvPr id="72708" name="Rectangle 22"/>
          <p:cNvSpPr>
            <a:spLocks noChangeArrowheads="1"/>
          </p:cNvSpPr>
          <p:nvPr/>
        </p:nvSpPr>
        <p:spPr bwMode="auto">
          <a:xfrm>
            <a:off x="900113" y="332655"/>
            <a:ext cx="7200900" cy="4320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Постановления Верховного Суда РФ</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78" name="Rectangle 1"/>
          <p:cNvSpPr>
            <a:spLocks noChangeArrowheads="1"/>
          </p:cNvSpPr>
          <p:nvPr/>
        </p:nvSpPr>
        <p:spPr bwMode="auto">
          <a:xfrm>
            <a:off x="0" y="0"/>
            <a:ext cx="9144000" cy="7544500"/>
          </a:xfrm>
          <a:prstGeom prst="rect">
            <a:avLst/>
          </a:prstGeom>
          <a:noFill/>
          <a:ln w="9525">
            <a:noFill/>
            <a:miter lim="800000"/>
            <a:headEnd/>
            <a:tailEnd/>
          </a:ln>
        </p:spPr>
        <p:txBody>
          <a:bodyPr wrap="square">
            <a:spAutoFit/>
          </a:bodyPr>
          <a:lstStyle/>
          <a:p>
            <a:r>
              <a:rPr lang="ru-RU" sz="950" b="1" dirty="0" smtClean="0"/>
              <a:t>ТЕМА 18. ПРЕСТУПЛЕНИЯ ПРОТИВ ГОСУДАРСТВЕННОЙ ВЛАСТИ, ИНТЕРЕСОВ ГОСУДАРСТВЕННОЙ СЛУЖБЫ И СЛУЖБЫ В ОРГАНАХ МЕСТНОГО САМОУПРАВЛЕНИЯ</a:t>
            </a:r>
          </a:p>
          <a:p>
            <a:pPr hangingPunct="0"/>
            <a:r>
              <a:rPr lang="ru-RU" sz="950" b="1" dirty="0" smtClean="0"/>
              <a:t>Литература:</a:t>
            </a:r>
            <a:endParaRPr lang="ru-RU" sz="950" dirty="0" smtClean="0"/>
          </a:p>
          <a:p>
            <a:r>
              <a:rPr lang="ru-RU" sz="950" dirty="0" smtClean="0"/>
              <a:t>1.Борков В. Новая редакция норм об ответственности за взяточничество: проблемы применения // Уголовное право. 2011. № 4. С. 9–14.</a:t>
            </a:r>
          </a:p>
          <a:p>
            <a:r>
              <a:rPr lang="ru-RU" sz="950" dirty="0" smtClean="0"/>
              <a:t>2.Борков В. Существенность нарушения </a:t>
            </a:r>
            <a:r>
              <a:rPr lang="ru-RU" sz="950" dirty="0" err="1" smtClean="0"/>
              <a:t>правоохраняемых</a:t>
            </a:r>
            <a:r>
              <a:rPr lang="ru-RU" sz="950" dirty="0" smtClean="0"/>
              <a:t> интересов при квалификации должностного злоупотребления // Уголовное право. 2009. № 6. С. 8–13.</a:t>
            </a:r>
          </a:p>
          <a:p>
            <a:r>
              <a:rPr lang="ru-RU" sz="950" dirty="0" smtClean="0"/>
              <a:t>3.Бриллиантов А.В., </a:t>
            </a:r>
            <a:r>
              <a:rPr lang="ru-RU" sz="950" dirty="0" err="1" smtClean="0"/>
              <a:t>Яни</a:t>
            </a:r>
            <a:r>
              <a:rPr lang="ru-RU" sz="950" dirty="0" smtClean="0"/>
              <a:t> П.С. Должностное лицо: организационно-распорядительные функции // Законность. 2010. № 6. С. 10–15.</a:t>
            </a:r>
          </a:p>
          <a:p>
            <a:r>
              <a:rPr lang="ru-RU" sz="950" dirty="0" smtClean="0"/>
              <a:t>4.Бриллиантов А. Критерии официального документа // Уголовное право. 2010. № 5. С. 4–7.</a:t>
            </a:r>
          </a:p>
          <a:p>
            <a:r>
              <a:rPr lang="ru-RU" sz="950" dirty="0" smtClean="0"/>
              <a:t>5.Бриллиантов А.В., </a:t>
            </a:r>
            <a:r>
              <a:rPr lang="ru-RU" sz="950" dirty="0" err="1" smtClean="0"/>
              <a:t>Яни</a:t>
            </a:r>
            <a:r>
              <a:rPr lang="ru-RU" sz="950" dirty="0" smtClean="0"/>
              <a:t> П.С.  Должностное лицо: административно-хозяйственные функции, выполнение функций по специальному полномочию // Законность. 2010. № 7. С. 19–23.</a:t>
            </a:r>
          </a:p>
          <a:p>
            <a:r>
              <a:rPr lang="ru-RU" sz="950" dirty="0" smtClean="0"/>
              <a:t>6.Бриллиантов А.В., </a:t>
            </a:r>
            <a:r>
              <a:rPr lang="ru-RU" sz="950" dirty="0" err="1" smtClean="0"/>
              <a:t>Яни</a:t>
            </a:r>
            <a:r>
              <a:rPr lang="ru-RU" sz="950" dirty="0" smtClean="0"/>
              <a:t> П.С. Должностное лицо: представитель власти // Законность. 2010. № 5. С. 18–22.</a:t>
            </a:r>
          </a:p>
          <a:p>
            <a:r>
              <a:rPr lang="ru-RU" sz="950" dirty="0" smtClean="0"/>
              <a:t>7.Бриллиантов А.В. Юридически значимые действия и юридические последствия как признак должностного лица // Российский следователь. 2010. № 9. С. 6–10.</a:t>
            </a:r>
          </a:p>
          <a:p>
            <a:r>
              <a:rPr lang="ru-RU" sz="950" dirty="0" smtClean="0"/>
              <a:t>8.Гарбатович Д. Проблемы квалификации получения взятки в крупном размере // Уголовное право. 2010. № 3. С. 32–33.</a:t>
            </a:r>
          </a:p>
          <a:p>
            <a:r>
              <a:rPr lang="ru-RU" sz="950" dirty="0" smtClean="0"/>
              <a:t>9.Егорова Н. Постановление Пленума Верховного Суда РФ о злоупотреблении должностными полномочиями и превышении должностных полномочий // Уголовное право. 2010. № 2. С. 30–34.</a:t>
            </a:r>
          </a:p>
          <a:p>
            <a:r>
              <a:rPr lang="ru-RU" sz="950" dirty="0" smtClean="0"/>
              <a:t>10.Капинус О. Изменения в законодательстве о должностных преступлениях: вопросы квалификации и освобождения взяткодателя от ответственности // Уголовное право. 2011. № 2. С. 21–26.</a:t>
            </a:r>
          </a:p>
          <a:p>
            <a:r>
              <a:rPr lang="ru-RU" sz="950" dirty="0" smtClean="0"/>
              <a:t>11.Лобанова Л.В., </a:t>
            </a:r>
            <a:r>
              <a:rPr lang="ru-RU" sz="950" dirty="0" err="1" smtClean="0"/>
              <a:t>Камнев</a:t>
            </a:r>
            <a:r>
              <a:rPr lang="ru-RU" sz="950" dirty="0" smtClean="0"/>
              <a:t> Р.Г. Вымогательство взятки или коммерческого подкупа как основание освобождения от уголовной ответственности: проблемы законодательной регламентации и </a:t>
            </a:r>
            <a:r>
              <a:rPr lang="ru-RU" sz="950" dirty="0" err="1" smtClean="0"/>
              <a:t>правоприменения</a:t>
            </a:r>
            <a:r>
              <a:rPr lang="ru-RU" sz="950" dirty="0" smtClean="0"/>
              <a:t> // Российская юстиция. 2010. № 3. С. 10–17</a:t>
            </a:r>
          </a:p>
          <a:p>
            <a:r>
              <a:rPr lang="ru-RU" sz="950" dirty="0" smtClean="0"/>
              <a:t>12. </a:t>
            </a:r>
            <a:r>
              <a:rPr lang="ru-RU" sz="950" dirty="0" err="1" smtClean="0"/>
              <a:t>Лысиков</a:t>
            </a:r>
            <a:r>
              <a:rPr lang="ru-RU" sz="950" dirty="0" smtClean="0"/>
              <a:t> А.А. Развитие понятия «должностное лицо» // Законность. 2011. № 6. С. 48–52.</a:t>
            </a:r>
          </a:p>
          <a:p>
            <a:r>
              <a:rPr lang="ru-RU" sz="950" dirty="0" smtClean="0"/>
              <a:t>13.Николенко Т. Проблемы квалификации получения взятки по признаку вымогательства // Уголовное право. 2011. № 1. С. 40–42.</a:t>
            </a:r>
          </a:p>
          <a:p>
            <a:endParaRPr lang="ru-RU" sz="950" dirty="0" smtClean="0"/>
          </a:p>
          <a:p>
            <a:r>
              <a:rPr lang="ru-RU" sz="950" b="1" dirty="0" smtClean="0"/>
              <a:t>ТЕМА 19. ПРЕСТУПЛЕНИЯ ПРОТИВ ПРАВОСУДИЯ</a:t>
            </a:r>
          </a:p>
          <a:p>
            <a:r>
              <a:rPr lang="ru-RU" sz="950" b="1" dirty="0" smtClean="0"/>
              <a:t>Литература:</a:t>
            </a:r>
            <a:endParaRPr lang="ru-RU" sz="950" dirty="0" smtClean="0"/>
          </a:p>
          <a:p>
            <a:pPr marL="228600" lvl="0" indent="-228600">
              <a:buFont typeface="+mj-lt"/>
              <a:buAutoNum type="arabicPeriod"/>
            </a:pPr>
            <a:r>
              <a:rPr lang="ru-RU" sz="950" dirty="0" smtClean="0"/>
              <a:t>Антонов А.Г. Специальное основание освобождения от уголовной ответственности при заведомо ложных показаниях, заключении эксперта, специалиста или неправильном переводе // Российский судья. 2011. № 8. </a:t>
            </a:r>
          </a:p>
          <a:p>
            <a:pPr marL="228600" lvl="0" indent="-228600">
              <a:buFont typeface="+mj-lt"/>
              <a:buAutoNum type="arabicPeriod"/>
            </a:pPr>
            <a:r>
              <a:rPr lang="ru-RU" sz="950" dirty="0" smtClean="0"/>
              <a:t>Белозерских А. Проблемы квалификации фальсификации доказательств по уголовному делу по признакам объективной стороны состава преступления // Уголовное право. 2010. № 4. </a:t>
            </a:r>
          </a:p>
          <a:p>
            <a:pPr marL="228600" lvl="0" indent="-228600">
              <a:buFont typeface="+mj-lt"/>
              <a:buAutoNum type="arabicPeriod"/>
            </a:pPr>
            <a:r>
              <a:rPr lang="ru-RU" sz="950" dirty="0" smtClean="0"/>
              <a:t>Белозерских А.Н. Вопросы квалификации фальсификации доказательств по уголовному делу // Российский следователь. 2010. № 8. </a:t>
            </a:r>
          </a:p>
          <a:p>
            <a:pPr marL="228600" lvl="0" indent="-228600">
              <a:buFont typeface="+mj-lt"/>
              <a:buAutoNum type="arabicPeriod"/>
            </a:pPr>
            <a:r>
              <a:rPr lang="ru-RU" sz="950" dirty="0" smtClean="0"/>
              <a:t>Беспалько В.Г.  Современное правосудие как элемент правовой культуры и объект уголовно-правовой охраны // Российская юстиция. 2008. № 3. </a:t>
            </a:r>
          </a:p>
          <a:p>
            <a:pPr marL="228600" lvl="0" indent="-228600">
              <a:buFont typeface="+mj-lt"/>
              <a:buAutoNum type="arabicPeriod"/>
            </a:pPr>
            <a:r>
              <a:rPr lang="ru-RU" sz="950" dirty="0" smtClean="0"/>
              <a:t>Борков В.  Сложность квалификации фальсификации доказательств (ст. 303 УК РФ) // Уголовное право. 2009. № 2. </a:t>
            </a:r>
          </a:p>
          <a:p>
            <a:pPr marL="228600" lvl="0" indent="-228600">
              <a:buFont typeface="+mj-lt"/>
              <a:buAutoNum type="arabicPeriod"/>
            </a:pPr>
            <a:r>
              <a:rPr lang="ru-RU" sz="950" dirty="0" err="1" smtClean="0"/>
              <a:t>Голубов</a:t>
            </a:r>
            <a:r>
              <a:rPr lang="ru-RU" sz="950" dirty="0" smtClean="0"/>
              <a:t> И.И. Вопросы квалификации дачи заведомо ложных показаний // Российский следователь. 2011. № 10. </a:t>
            </a:r>
          </a:p>
          <a:p>
            <a:pPr marL="228600" lvl="0" indent="-228600">
              <a:buFont typeface="+mj-lt"/>
              <a:buAutoNum type="arabicPeriod"/>
            </a:pPr>
            <a:r>
              <a:rPr lang="ru-RU" sz="950" dirty="0" smtClean="0"/>
              <a:t>Дегтярева Н.И. О некоторых направлениях совершенствования законодательства об ответственности за преступления против правосудия, связанные с сокрытием и фальсификацией доказательств // Российский следователь. 2009. № 22. </a:t>
            </a:r>
          </a:p>
          <a:p>
            <a:pPr marL="228600" lvl="0" indent="-228600">
              <a:buFont typeface="+mj-lt"/>
              <a:buAutoNum type="arabicPeriod"/>
            </a:pPr>
            <a:r>
              <a:rPr lang="ru-RU" sz="950" dirty="0" smtClean="0"/>
              <a:t>Дубинин Л.Г. Установление умысла свидетеля и потерпевшего на заведомо ложные показания, как важнейшего элемента необходимого для возбуждения уголовного дела по ст. 307 УК РФ // Российский следователь. 2011. № 12. </a:t>
            </a:r>
          </a:p>
          <a:p>
            <a:pPr marL="228600" lvl="0" indent="-228600">
              <a:buFont typeface="+mj-lt"/>
              <a:buAutoNum type="arabicPeriod"/>
            </a:pPr>
            <a:r>
              <a:rPr lang="ru-RU" sz="950" dirty="0" smtClean="0"/>
              <a:t>Летягина Е.А. Предпосылки уголовно-правового запрета на неисполнение приговора суда, решения суда или иного судебного акта // Российский судья. 2008. № 7. </a:t>
            </a:r>
          </a:p>
          <a:p>
            <a:pPr marL="228600" lvl="0" indent="-228600">
              <a:buFont typeface="+mj-lt"/>
              <a:buAutoNum type="arabicPeriod"/>
            </a:pPr>
            <a:r>
              <a:rPr lang="ru-RU" sz="950" dirty="0" smtClean="0"/>
              <a:t>Максимов С. Уголовная ответственность за посягательство на жизнь лица, осуществляющего правосудие // Уголовное право. 2012. № 1. </a:t>
            </a:r>
          </a:p>
          <a:p>
            <a:pPr marL="228600" lvl="0" indent="-228600">
              <a:buFont typeface="+mj-lt"/>
              <a:buAutoNum type="arabicPeriod"/>
            </a:pPr>
            <a:r>
              <a:rPr lang="ru-RU" sz="950" dirty="0" smtClean="0"/>
              <a:t>Мельниченко Р. Уголовная ответственность адвоката за воспрепятствование осуществлению правосудия // Уголовное право. 2010. № 2. </a:t>
            </a:r>
          </a:p>
          <a:p>
            <a:pPr marL="228600" lvl="0" indent="-228600">
              <a:buFont typeface="+mj-lt"/>
              <a:buAutoNum type="arabicPeriod"/>
            </a:pPr>
            <a:r>
              <a:rPr lang="ru-RU" sz="950" dirty="0" smtClean="0"/>
              <a:t>Отческая Т.И., Володина Д.В. Юридическая ответственность судей при отправлении правосудия в России // Российский следователь. 2012. № 3. </a:t>
            </a:r>
          </a:p>
          <a:p>
            <a:pPr marL="228600" lvl="0" indent="-228600">
              <a:buFont typeface="+mj-lt"/>
              <a:buAutoNum type="arabicPeriod"/>
            </a:pPr>
            <a:r>
              <a:rPr lang="ru-RU" sz="950" dirty="0" smtClean="0"/>
              <a:t>Пархоменко С.В., Радченко А.А. «Другое лицо» как субъект преступления, предусмотренного статьей 302 Уголовного кодекса Российской Федерации // Российский судья. 2009. № 9. </a:t>
            </a:r>
          </a:p>
          <a:p>
            <a:pPr lvl="0"/>
            <a:endParaRPr lang="ru-RU" sz="900" dirty="0" smtClean="0"/>
          </a:p>
          <a:p>
            <a:pPr lvl="0"/>
            <a:endParaRPr lang="ru-RU" sz="900" dirty="0" smtClean="0"/>
          </a:p>
          <a:p>
            <a:endParaRPr lang="ru-RU" sz="900" dirty="0" smtClean="0"/>
          </a:p>
          <a:p>
            <a:endParaRPr lang="ru-RU" sz="900" dirty="0" smtClean="0"/>
          </a:p>
          <a:p>
            <a:endParaRPr lang="ru-RU" sz="900" dirty="0" smtClean="0"/>
          </a:p>
          <a:p>
            <a:endParaRPr lang="ru-RU" sz="9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7602" name="Rectangle 1"/>
          <p:cNvSpPr>
            <a:spLocks noChangeArrowheads="1"/>
          </p:cNvSpPr>
          <p:nvPr/>
        </p:nvSpPr>
        <p:spPr bwMode="auto">
          <a:xfrm>
            <a:off x="0" y="0"/>
            <a:ext cx="9144000" cy="7940635"/>
          </a:xfrm>
          <a:prstGeom prst="rect">
            <a:avLst/>
          </a:prstGeom>
          <a:noFill/>
          <a:ln w="9525">
            <a:noFill/>
            <a:miter lim="800000"/>
            <a:headEnd/>
            <a:tailEnd/>
          </a:ln>
        </p:spPr>
        <p:txBody>
          <a:bodyPr wrap="square">
            <a:spAutoFit/>
          </a:bodyPr>
          <a:lstStyle/>
          <a:p>
            <a:r>
              <a:rPr lang="ru-RU" sz="1000" b="1" dirty="0" smtClean="0"/>
              <a:t>ТЕМА 20. ПРЕСТУПЛЕНИЯ ПРОТИВ ПОРЯДКА УПРАВЛЕНИЯ</a:t>
            </a:r>
          </a:p>
          <a:p>
            <a:r>
              <a:rPr lang="ru-RU" sz="1000" b="1" dirty="0" smtClean="0"/>
              <a:t>Литература:</a:t>
            </a:r>
            <a:endParaRPr lang="ru-RU" sz="1000" dirty="0" smtClean="0"/>
          </a:p>
          <a:p>
            <a:pPr marL="228600" lvl="0" indent="-228600">
              <a:buFont typeface="+mj-lt"/>
              <a:buAutoNum type="arabicPeriod"/>
            </a:pPr>
            <a:r>
              <a:rPr lang="ru-RU" sz="1000" dirty="0" smtClean="0"/>
              <a:t>Богомолов Д. П. Уголовно-правовые меры охраны здоровья представителей общественности, в организованном порядке привлекаемых к деятельности по обеспечению правопорядка (ст. 318 УК РФ) // Российский следователь. 2010. № 9.</a:t>
            </a:r>
          </a:p>
          <a:p>
            <a:pPr marL="228600" lvl="0" indent="-228600">
              <a:buFont typeface="+mj-lt"/>
              <a:buAutoNum type="arabicPeriod"/>
            </a:pPr>
            <a:r>
              <a:rPr lang="ru-RU" sz="1000" dirty="0" smtClean="0"/>
              <a:t>Богомолов Д.П. Некоторые дискуссионные вопросы квалификации применения насилия в отношении представителя власти (ст. 318 УК РФ) и отграничения от сходных составов преступлений // Российский следователь. 2009. № 3. </a:t>
            </a:r>
          </a:p>
          <a:p>
            <a:pPr marL="228600" lvl="0" indent="-228600">
              <a:buFont typeface="+mj-lt"/>
              <a:buAutoNum type="arabicPeriod"/>
            </a:pPr>
            <a:r>
              <a:rPr lang="ru-RU" sz="1000" dirty="0" smtClean="0"/>
              <a:t>Бриллиантов А. Критерии официального документа // Уголовное право. 2010. № 5. </a:t>
            </a:r>
          </a:p>
          <a:p>
            <a:pPr marL="228600" lvl="0" indent="-228600">
              <a:buFont typeface="+mj-lt"/>
              <a:buAutoNum type="arabicPeriod"/>
            </a:pPr>
            <a:r>
              <a:rPr lang="ru-RU" sz="1000" dirty="0" smtClean="0"/>
              <a:t>Иванова Е. Проблемы определения субъекта издания официального документа // Уголовное право. 2010. № 5. </a:t>
            </a:r>
          </a:p>
          <a:p>
            <a:pPr marL="228600" lvl="0" indent="-228600">
              <a:buFont typeface="+mj-lt"/>
              <a:buAutoNum type="arabicPeriod"/>
            </a:pPr>
            <a:r>
              <a:rPr lang="ru-RU" sz="1000" dirty="0" smtClean="0"/>
              <a:t>Иванова Е.В. К вопросу о субъекте издания официального документа // Российский следователь. 2010. № 18. </a:t>
            </a:r>
          </a:p>
          <a:p>
            <a:pPr marL="228600" lvl="0" indent="-228600">
              <a:buFont typeface="+mj-lt"/>
              <a:buAutoNum type="arabicPeriod"/>
            </a:pPr>
            <a:r>
              <a:rPr lang="ru-RU" sz="1000" dirty="0" smtClean="0"/>
              <a:t>Лупов Д.В., </a:t>
            </a:r>
            <a:r>
              <a:rPr lang="ru-RU" sz="1000" dirty="0" err="1" smtClean="0"/>
              <a:t>Титушкина</a:t>
            </a:r>
            <a:r>
              <a:rPr lang="ru-RU" sz="1000" dirty="0" smtClean="0"/>
              <a:t> Е.Ю. Уголовно-правовая охрана жизни и здоровья лиц, выполняющих общественные обязанности в сфере охраны общественного порядка // Российский следователь. 2009. № 15. </a:t>
            </a:r>
          </a:p>
          <a:p>
            <a:pPr marL="228600" lvl="0" indent="-228600">
              <a:buFont typeface="+mj-lt"/>
              <a:buAutoNum type="arabicPeriod"/>
            </a:pPr>
            <a:r>
              <a:rPr lang="ru-RU" sz="1000" dirty="0" smtClean="0"/>
              <a:t>Орешкина Т. Самоуправство: понятие, признаки, соотношение с самозащитой гражданских прав и злоупотреблением правом // Уголовное право. 2008. № 2. </a:t>
            </a:r>
          </a:p>
          <a:p>
            <a:pPr marL="228600" lvl="0" indent="-228600">
              <a:buFont typeface="+mj-lt"/>
              <a:buAutoNum type="arabicPeriod"/>
            </a:pPr>
            <a:r>
              <a:rPr lang="ru-RU" sz="1000" dirty="0" smtClean="0"/>
              <a:t>Рудый Н.К. Квалификация применения насилия в отношении представителя власти по уголовному законодательству России // Российский судья. 2008. № 7. </a:t>
            </a:r>
          </a:p>
          <a:p>
            <a:pPr marL="228600" lvl="0" indent="-228600">
              <a:buFont typeface="+mj-lt"/>
              <a:buAutoNum type="arabicPeriod"/>
            </a:pPr>
            <a:r>
              <a:rPr lang="ru-RU" sz="1000" dirty="0" smtClean="0"/>
              <a:t>Рудый Н.К. Совершенствование уголовно-правовых норм об ответственности за преступления, посягающие на служебную деятельность и безопасность должностных лиц правоохранительных и контролирующих органов, сотрудников учреждений, обеспечивающих изоляцию от общества // Российский следователь. 2008. № 13. </a:t>
            </a:r>
          </a:p>
          <a:p>
            <a:pPr marL="228600" lvl="0" indent="-228600">
              <a:buFont typeface="+mj-lt"/>
              <a:buAutoNum type="arabicPeriod"/>
            </a:pPr>
            <a:r>
              <a:rPr lang="ru-RU" sz="1000" dirty="0" err="1" smtClean="0"/>
              <a:t>Стернин</a:t>
            </a:r>
            <a:r>
              <a:rPr lang="ru-RU" sz="1000" dirty="0" smtClean="0"/>
              <a:t> И., Калинкин С. Некоторые вопросы уголовно-правовой квалификации оскорбления (ст. 297, 319 УК РФ) // Уголовное право. 2011. № 5. </a:t>
            </a:r>
          </a:p>
          <a:p>
            <a:pPr marL="228600" lvl="0" indent="-228600">
              <a:buFont typeface="+mj-lt"/>
              <a:buAutoNum type="arabicPeriod"/>
            </a:pPr>
            <a:r>
              <a:rPr lang="ru-RU" sz="1000" dirty="0" smtClean="0"/>
              <a:t>Федин А.  Некоторые особенности квалификации преступления, предусмотренного частью 3 статьи 327 УК РФ // Уголовное право. 2008. № 3. </a:t>
            </a:r>
          </a:p>
          <a:p>
            <a:pPr marL="228600" lvl="0" indent="-228600">
              <a:buFont typeface="+mj-lt"/>
              <a:buAutoNum type="arabicPeriod"/>
            </a:pPr>
            <a:r>
              <a:rPr lang="ru-RU" sz="1000" dirty="0" err="1" smtClean="0"/>
              <a:t>Шнитенков</a:t>
            </a:r>
            <a:r>
              <a:rPr lang="ru-RU" sz="1000" dirty="0" smtClean="0"/>
              <a:t> А.В. Поддельная справка о заработной плате как предмет преступления // Российская юстиция. 2008. № 11. </a:t>
            </a:r>
          </a:p>
          <a:p>
            <a:pPr marL="228600" lvl="0" indent="-228600">
              <a:buFont typeface="+mj-lt"/>
              <a:buAutoNum type="arabicPeriod"/>
            </a:pPr>
            <a:r>
              <a:rPr lang="ru-RU" sz="1000" dirty="0" smtClean="0"/>
              <a:t>Щербаков А.  Самоуправство // Уголовное право. 2008. № 1. </a:t>
            </a:r>
          </a:p>
          <a:p>
            <a:pPr marL="228600" lvl="0" indent="-228600">
              <a:buFont typeface="+mj-lt"/>
              <a:buAutoNum type="arabicPeriod"/>
            </a:pPr>
            <a:endParaRPr lang="ru-RU" sz="1000" dirty="0" smtClean="0"/>
          </a:p>
          <a:p>
            <a:pPr marL="228600" indent="-228600"/>
            <a:r>
              <a:rPr lang="ru-RU" sz="1000" b="1" dirty="0" smtClean="0"/>
              <a:t>ТЕМА 21. ПРЕСТУПЛЕНИЯ ПРОТИВ ВОЕННОЙ СЛУЖБЫ </a:t>
            </a:r>
            <a:endParaRPr lang="ru-RU" sz="1000" dirty="0" smtClean="0"/>
          </a:p>
          <a:p>
            <a:pPr marL="228600" lvl="0" indent="-228600"/>
            <a:r>
              <a:rPr lang="ru-RU" sz="1000" b="1" dirty="0" smtClean="0"/>
              <a:t>Литература:</a:t>
            </a:r>
          </a:p>
          <a:p>
            <a:pPr marL="228600" indent="-228600">
              <a:buFont typeface="+mj-lt"/>
              <a:buAutoNum type="arabicPeriod"/>
            </a:pPr>
            <a:r>
              <a:rPr lang="ru-RU" sz="1000" dirty="0" err="1" smtClean="0"/>
              <a:t>Номоконов</a:t>
            </a:r>
            <a:r>
              <a:rPr lang="ru-RU" sz="1000" dirty="0" smtClean="0"/>
              <a:t> В., </a:t>
            </a:r>
            <a:r>
              <a:rPr lang="ru-RU" sz="1000" dirty="0" err="1" smtClean="0"/>
              <a:t>Антонченко</a:t>
            </a:r>
            <a:r>
              <a:rPr lang="ru-RU" sz="1000" dirty="0" smtClean="0"/>
              <a:t> В. Объект преступлений, связанных с хищением оружия и боеприпасов в воинских формированиях // Уголовное право. 2008. № 5. </a:t>
            </a:r>
          </a:p>
          <a:p>
            <a:pPr marL="228600" lvl="0" indent="-228600">
              <a:buFont typeface="+mj-lt"/>
              <a:buAutoNum type="arabicPeriod"/>
            </a:pPr>
            <a:r>
              <a:rPr lang="ru-RU" sz="1000" dirty="0" err="1" smtClean="0"/>
              <a:t>Плохова</a:t>
            </a:r>
            <a:r>
              <a:rPr lang="ru-RU" sz="1000" dirty="0" smtClean="0"/>
              <a:t> В.И. Системное толкование норм об уклонении от прохождения военной или альтернативной гражданской службы (ст. 328, 331, 337-339 УК РФ) : монография. – Барнаул : Изд-во </a:t>
            </a:r>
            <a:r>
              <a:rPr lang="ru-RU" sz="1000" dirty="0" err="1" smtClean="0"/>
              <a:t>Алт</a:t>
            </a:r>
            <a:r>
              <a:rPr lang="ru-RU" sz="1000" dirty="0" smtClean="0"/>
              <a:t>. ун-та, 2009. – 108 с.</a:t>
            </a:r>
          </a:p>
          <a:p>
            <a:pPr marL="228600" lvl="0" indent="-228600">
              <a:buFont typeface="+mj-lt"/>
              <a:buAutoNum type="arabicPeriod"/>
            </a:pPr>
            <a:r>
              <a:rPr lang="ru-RU" sz="1000" dirty="0" smtClean="0"/>
              <a:t>Полянский Р.Н. Особенности ответственности граждан Российской Федерации во время прохождения военных сборов // Российский следователь. 2008. № 10. </a:t>
            </a:r>
          </a:p>
          <a:p>
            <a:pPr marL="228600" lvl="0" indent="-228600">
              <a:buFont typeface="+mj-lt"/>
              <a:buAutoNum type="arabicPeriod"/>
            </a:pPr>
            <a:r>
              <a:rPr lang="ru-RU" sz="1000" dirty="0" smtClean="0"/>
              <a:t>Тонконогов В.П. К вопросу уголовно-правовой характеристики преступлений против военной службы // Российский следователь. 2008. № 24.</a:t>
            </a:r>
          </a:p>
          <a:p>
            <a:pPr marL="228600" lvl="0" indent="-228600">
              <a:buFont typeface="+mj-lt"/>
              <a:buAutoNum type="arabicPeriod"/>
            </a:pPr>
            <a:r>
              <a:rPr lang="ru-RU" sz="1000" dirty="0" smtClean="0"/>
              <a:t>Шилов А., </a:t>
            </a:r>
            <a:r>
              <a:rPr lang="ru-RU" sz="1000" dirty="0" err="1" smtClean="0"/>
              <a:t>Оноколов</a:t>
            </a:r>
            <a:r>
              <a:rPr lang="ru-RU" sz="1000" dirty="0" smtClean="0"/>
              <a:t> Ю. Основания освобождения от уголовной ответственности военнослужащих, уклонившихся от прохождения военной службы // Уголовное право. 2010. № 4. </a:t>
            </a:r>
          </a:p>
          <a:p>
            <a:pPr marL="228600" lvl="0" indent="-228600">
              <a:buFont typeface="+mj-lt"/>
              <a:buAutoNum type="arabicPeriod"/>
            </a:pPr>
            <a:r>
              <a:rPr lang="ru-RU" sz="1000" dirty="0" smtClean="0"/>
              <a:t>Щербаков С.В. Уголовно-правовая характеристика преступлений против порядка подчиненности и воинских уставных взаимоотношений // Российский следователь. 2011. № 10. </a:t>
            </a:r>
          </a:p>
          <a:p>
            <a:pPr marL="228600" lvl="0" indent="-228600"/>
            <a:endParaRPr lang="ru-RU" sz="1000" dirty="0" smtClean="0"/>
          </a:p>
          <a:p>
            <a:pPr>
              <a:defRPr/>
            </a:pPr>
            <a:r>
              <a:rPr lang="ru-RU" sz="1000" b="1" dirty="0" smtClean="0"/>
              <a:t>Тема 22. ПРЕСТУПЛЕНИЯ ПРОТИВ МИРА И БЕЗОПАСНОСТИ ЧЕЛОВЕЧЕСТВА </a:t>
            </a:r>
          </a:p>
          <a:p>
            <a:r>
              <a:rPr lang="ru-RU" sz="1000" b="1" dirty="0" smtClean="0"/>
              <a:t>Литература:</a:t>
            </a:r>
            <a:endParaRPr lang="ru-RU" sz="1000" dirty="0" smtClean="0"/>
          </a:p>
          <a:p>
            <a:pPr marL="228600" indent="-228600">
              <a:buFont typeface="+mj-lt"/>
              <a:buAutoNum type="arabicPeriod"/>
            </a:pPr>
            <a:r>
              <a:rPr lang="ru-RU" sz="1000" dirty="0" err="1" smtClean="0"/>
              <a:t>Арустамян</a:t>
            </a:r>
            <a:r>
              <a:rPr lang="ru-RU" sz="1000" dirty="0" smtClean="0"/>
              <a:t> Р.В. К вопросу об уголовной ответственности за геноцид // «Черные дыры» в российском законодательстве. 2011. № 3.</a:t>
            </a:r>
          </a:p>
          <a:p>
            <a:pPr marL="228600" lvl="0" indent="-228600">
              <a:buFont typeface="+mj-lt"/>
              <a:buAutoNum type="arabicPeriod"/>
            </a:pPr>
            <a:r>
              <a:rPr lang="ru-RU" sz="1000" dirty="0" err="1" smtClean="0"/>
              <a:t>Долголенко</a:t>
            </a:r>
            <a:r>
              <a:rPr lang="ru-RU" sz="1000" dirty="0" smtClean="0"/>
              <a:t> Т.В. Убийства по экстремистским мотивам (п. «л» ч. 2 ст. 105 УК РФ) и их соотношение с другими составами преступлений // Современное право. 2010. № 2. </a:t>
            </a:r>
          </a:p>
          <a:p>
            <a:pPr marL="228600" lvl="0" indent="-228600">
              <a:buFont typeface="+mj-lt"/>
              <a:buAutoNum type="arabicPeriod"/>
            </a:pPr>
            <a:r>
              <a:rPr lang="ru-RU" sz="1000" dirty="0" err="1" smtClean="0"/>
              <a:t>Эбзеева</a:t>
            </a:r>
            <a:r>
              <a:rPr lang="ru-RU" sz="1000" dirty="0" smtClean="0"/>
              <a:t> З.А. Уголовно-правовая характеристика </a:t>
            </a:r>
            <a:r>
              <a:rPr lang="ru-RU" sz="1000" dirty="0" err="1" smtClean="0"/>
              <a:t>наемничества</a:t>
            </a:r>
            <a:r>
              <a:rPr lang="ru-RU" sz="1000" dirty="0" smtClean="0"/>
              <a:t> // Современное право. 2012. № 5. </a:t>
            </a:r>
          </a:p>
          <a:p>
            <a:pPr marL="228600" lvl="0" indent="-228600"/>
            <a:endParaRPr lang="ru-RU" sz="1000" dirty="0" smtClean="0"/>
          </a:p>
          <a:p>
            <a:pPr lvl="0"/>
            <a:endParaRPr lang="ru-RU" sz="1000" dirty="0" smtClean="0"/>
          </a:p>
          <a:p>
            <a:pPr marL="228600" indent="-228600"/>
            <a:endParaRPr lang="ru-RU" sz="1000" dirty="0" smtClean="0"/>
          </a:p>
          <a:p>
            <a:pPr marL="228600" lvl="0" indent="-228600"/>
            <a:endParaRPr lang="ru-RU" sz="1000" dirty="0" smtClean="0"/>
          </a:p>
          <a:p>
            <a:pPr lvl="0"/>
            <a:endParaRPr lang="ru-RU" sz="1000" dirty="0" smtClean="0"/>
          </a:p>
          <a:p>
            <a:endParaRPr lang="ru-RU" sz="1000" dirty="0" smtClean="0"/>
          </a:p>
          <a:p>
            <a:endParaRPr lang="ru-RU" sz="1000" dirty="0"/>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3"/>
          <p:cNvSpPr>
            <a:spLocks noGrp="1" noChangeArrowheads="1"/>
          </p:cNvSpPr>
          <p:nvPr>
            <p:ph idx="1"/>
          </p:nvPr>
        </p:nvSpPr>
        <p:spPr>
          <a:xfrm>
            <a:off x="0" y="836712"/>
            <a:ext cx="9144000" cy="5148064"/>
          </a:xfrm>
        </p:spPr>
        <p:txBody>
          <a:bodyPr/>
          <a:lstStyle/>
          <a:p>
            <a:pPr lvl="0">
              <a:spcBef>
                <a:spcPts val="0"/>
              </a:spcBef>
              <a:buFont typeface="+mj-lt"/>
              <a:buAutoNum type="arabicPeriod"/>
            </a:pPr>
            <a:r>
              <a:rPr lang="ru-RU" sz="800" dirty="0" smtClean="0">
                <a:latin typeface="Times New Roman" pitchFamily="18" charset="0"/>
                <a:cs typeface="Times New Roman" pitchFamily="18" charset="0"/>
              </a:rPr>
              <a:t>Понятие, признаки и виды убийства. Отграничение убийства от умышленного причинения тяжкого вреда здоровью, повлекшего по неосторожности смерть потерпевшего (ч. 4 ст. 111 УК РФ), и от причинения смерти по неосторожности (ст. 109 УК РФ).</a:t>
            </a:r>
          </a:p>
          <a:p>
            <a:pPr lvl="0">
              <a:spcBef>
                <a:spcPts val="0"/>
              </a:spcBef>
              <a:buFont typeface="+mj-lt"/>
              <a:buAutoNum type="arabicPeriod"/>
            </a:pPr>
            <a:r>
              <a:rPr lang="ru-RU" sz="800" dirty="0" smtClean="0">
                <a:latin typeface="Times New Roman" pitchFamily="18" charset="0"/>
                <a:cs typeface="Times New Roman" pitchFamily="18" charset="0"/>
              </a:rPr>
              <a:t>Квалифицированные виды убийства, выделенные по объективным признакам (</a:t>
            </a:r>
            <a:r>
              <a:rPr lang="ru-RU" sz="800" dirty="0" err="1" smtClean="0">
                <a:latin typeface="Times New Roman" pitchFamily="18" charset="0"/>
                <a:cs typeface="Times New Roman" pitchFamily="18" charset="0"/>
              </a:rPr>
              <a:t>пп</a:t>
            </a:r>
            <a:r>
              <a:rPr lang="ru-RU" sz="800" dirty="0" smtClean="0">
                <a:latin typeface="Times New Roman" pitchFamily="18" charset="0"/>
                <a:cs typeface="Times New Roman" pitchFamily="18" charset="0"/>
              </a:rPr>
              <a:t>. «а»–«ж» ч. 2 ст. 105 УК РФ).</a:t>
            </a:r>
          </a:p>
          <a:p>
            <a:pPr lvl="0">
              <a:spcBef>
                <a:spcPts val="0"/>
              </a:spcBef>
              <a:buFont typeface="+mj-lt"/>
              <a:buAutoNum type="arabicPeriod"/>
            </a:pPr>
            <a:r>
              <a:rPr lang="ru-RU" sz="800" dirty="0" smtClean="0">
                <a:latin typeface="Times New Roman" pitchFamily="18" charset="0"/>
                <a:cs typeface="Times New Roman" pitchFamily="18" charset="0"/>
              </a:rPr>
              <a:t>Квалифицированные виды убийства, выделенные по субъективным признакам (</a:t>
            </a:r>
            <a:r>
              <a:rPr lang="ru-RU" sz="800" dirty="0" err="1" smtClean="0">
                <a:latin typeface="Times New Roman" pitchFamily="18" charset="0"/>
                <a:cs typeface="Times New Roman" pitchFamily="18" charset="0"/>
              </a:rPr>
              <a:t>пп</a:t>
            </a:r>
            <a:r>
              <a:rPr lang="ru-RU" sz="800" dirty="0" smtClean="0">
                <a:latin typeface="Times New Roman" pitchFamily="18" charset="0"/>
                <a:cs typeface="Times New Roman" pitchFamily="18" charset="0"/>
              </a:rPr>
              <a:t>. «е¹», «</a:t>
            </a:r>
            <a:r>
              <a:rPr lang="ru-RU" sz="800" dirty="0" err="1" smtClean="0">
                <a:latin typeface="Times New Roman" pitchFamily="18" charset="0"/>
                <a:cs typeface="Times New Roman" pitchFamily="18" charset="0"/>
              </a:rPr>
              <a:t>з</a:t>
            </a:r>
            <a:r>
              <a:rPr lang="ru-RU" sz="800" dirty="0" smtClean="0">
                <a:latin typeface="Times New Roman" pitchFamily="18" charset="0"/>
                <a:cs typeface="Times New Roman" pitchFamily="18" charset="0"/>
              </a:rPr>
              <a:t>»–«м» ч. 2 ст. 105 УК РФ).</a:t>
            </a:r>
          </a:p>
          <a:p>
            <a:pPr lvl="0">
              <a:spcBef>
                <a:spcPts val="0"/>
              </a:spcBef>
              <a:buFont typeface="+mj-lt"/>
              <a:buAutoNum type="arabicPeriod"/>
            </a:pPr>
            <a:r>
              <a:rPr lang="ru-RU" sz="800" dirty="0" smtClean="0">
                <a:latin typeface="Times New Roman" pitchFamily="18" charset="0"/>
                <a:cs typeface="Times New Roman" pitchFamily="18" charset="0"/>
              </a:rPr>
              <a:t>Убийство матерью новорожденного ребенка (ст. 106 УК РФ).</a:t>
            </a:r>
          </a:p>
          <a:p>
            <a:pPr lvl="0">
              <a:spcBef>
                <a:spcPts val="0"/>
              </a:spcBef>
              <a:buFont typeface="+mj-lt"/>
              <a:buAutoNum type="arabicPeriod"/>
            </a:pPr>
            <a:r>
              <a:rPr lang="ru-RU" sz="800" dirty="0" smtClean="0">
                <a:latin typeface="Times New Roman" pitchFamily="18" charset="0"/>
                <a:cs typeface="Times New Roman" pitchFamily="18" charset="0"/>
              </a:rPr>
              <a:t>Убийство, совершенное в состоянии аффекта (ст. 107 УК РФ). Его отграничение от убийства, совершенного при превышении пределов необходимой обороны либо при превышении мер, необходимых для задержания лица, совершившего преступление (ст. 108 УК РФ).</a:t>
            </a:r>
          </a:p>
          <a:p>
            <a:pPr lvl="0">
              <a:spcBef>
                <a:spcPts val="0"/>
              </a:spcBef>
              <a:buFont typeface="+mj-lt"/>
              <a:buAutoNum type="arabicPeriod"/>
            </a:pPr>
            <a:r>
              <a:rPr lang="ru-RU" sz="800" dirty="0" smtClean="0">
                <a:latin typeface="Times New Roman" pitchFamily="18" charset="0"/>
                <a:cs typeface="Times New Roman" pitchFamily="18" charset="0"/>
              </a:rPr>
              <a:t>Доведение до самоубийства (ст. 110 УК РФ).</a:t>
            </a:r>
          </a:p>
          <a:p>
            <a:pPr lvl="0">
              <a:spcBef>
                <a:spcPts val="0"/>
              </a:spcBef>
              <a:buFont typeface="+mj-lt"/>
              <a:buAutoNum type="arabicPeriod"/>
            </a:pPr>
            <a:r>
              <a:rPr lang="ru-RU" sz="800" dirty="0" smtClean="0">
                <a:latin typeface="Times New Roman" pitchFamily="18" charset="0"/>
                <a:cs typeface="Times New Roman" pitchFamily="18" charset="0"/>
              </a:rPr>
              <a:t>Понятие и виды вреда здоровью. Умышленное причинение тяжкого вреда здоровью (ст. 111 УК РФ). Его отграничение от покушения на убийство и причинения смерти по неосторожности (ст. 109 УК РФ).</a:t>
            </a:r>
          </a:p>
          <a:p>
            <a:pPr lvl="0">
              <a:spcBef>
                <a:spcPts val="0"/>
              </a:spcBef>
              <a:buFont typeface="+mj-lt"/>
              <a:buAutoNum type="arabicPeriod"/>
            </a:pPr>
            <a:r>
              <a:rPr lang="ru-RU" sz="800" dirty="0" smtClean="0">
                <a:latin typeface="Times New Roman" pitchFamily="18" charset="0"/>
                <a:cs typeface="Times New Roman" pitchFamily="18" charset="0"/>
              </a:rPr>
              <a:t>Побои (ст. 116 УК РФ). Истязание (ст. 117 УК РФ).</a:t>
            </a:r>
          </a:p>
          <a:p>
            <a:pPr lvl="0">
              <a:spcBef>
                <a:spcPts val="0"/>
              </a:spcBef>
              <a:buFont typeface="+mj-lt"/>
              <a:buAutoNum type="arabicPeriod"/>
            </a:pPr>
            <a:r>
              <a:rPr lang="ru-RU" sz="800" dirty="0" smtClean="0">
                <a:latin typeface="Times New Roman" pitchFamily="18" charset="0"/>
                <a:cs typeface="Times New Roman" pitchFamily="18" charset="0"/>
              </a:rPr>
              <a:t>Заражение венерической болезнью (ст. 121 УК РФ). Заражение ВИЧ-инфекцией (ст. 122 УК РФ).</a:t>
            </a:r>
          </a:p>
          <a:p>
            <a:pPr lvl="0">
              <a:spcBef>
                <a:spcPts val="0"/>
              </a:spcBef>
              <a:buFont typeface="+mj-lt"/>
              <a:buAutoNum type="arabicPeriod"/>
            </a:pPr>
            <a:r>
              <a:rPr lang="ru-RU" sz="800" dirty="0" smtClean="0">
                <a:latin typeface="Times New Roman" pitchFamily="18" charset="0"/>
                <a:cs typeface="Times New Roman" pitchFamily="18" charset="0"/>
              </a:rPr>
              <a:t>Оставление в опасности (ст. 125 УК РФ). Его отграничение от убийства. </a:t>
            </a:r>
          </a:p>
          <a:p>
            <a:pPr lvl="0">
              <a:spcBef>
                <a:spcPts val="0"/>
              </a:spcBef>
              <a:buFont typeface="+mj-lt"/>
              <a:buAutoNum type="arabicPeriod"/>
            </a:pPr>
            <a:r>
              <a:rPr lang="ru-RU" sz="800" dirty="0" smtClean="0">
                <a:latin typeface="Times New Roman" pitchFamily="18" charset="0"/>
                <a:cs typeface="Times New Roman" pitchFamily="18" charset="0"/>
              </a:rPr>
              <a:t>Похищение человека (ст. 126 УК РФ). Отграничение от незаконного лишения свободы (ст. 127 УК РФ) и захвата заложника (ст. 206 УК РФ).</a:t>
            </a:r>
          </a:p>
          <a:p>
            <a:pPr lvl="0">
              <a:spcBef>
                <a:spcPts val="0"/>
              </a:spcBef>
              <a:buFont typeface="+mj-lt"/>
              <a:buAutoNum type="arabicPeriod"/>
            </a:pPr>
            <a:r>
              <a:rPr lang="ru-RU" sz="800" dirty="0" smtClean="0">
                <a:latin typeface="Times New Roman" pitchFamily="18" charset="0"/>
                <a:cs typeface="Times New Roman" pitchFamily="18" charset="0"/>
              </a:rPr>
              <a:t>Торговля людьми (ст. 127¹ УК РФ).</a:t>
            </a:r>
          </a:p>
          <a:p>
            <a:pPr lvl="0">
              <a:spcBef>
                <a:spcPts val="0"/>
              </a:spcBef>
              <a:buFont typeface="+mj-lt"/>
              <a:buAutoNum type="arabicPeriod"/>
            </a:pPr>
            <a:r>
              <a:rPr lang="ru-RU" sz="800" dirty="0" smtClean="0">
                <a:latin typeface="Times New Roman" pitchFamily="18" charset="0"/>
                <a:cs typeface="Times New Roman" pitchFamily="18" charset="0"/>
              </a:rPr>
              <a:t>Использование рабского труда (ст. 127² УК РФ).</a:t>
            </a:r>
          </a:p>
          <a:p>
            <a:pPr lvl="0">
              <a:spcBef>
                <a:spcPts val="0"/>
              </a:spcBef>
              <a:buFont typeface="+mj-lt"/>
              <a:buAutoNum type="arabicPeriod"/>
            </a:pPr>
            <a:r>
              <a:rPr lang="ru-RU" sz="800" dirty="0" smtClean="0">
                <a:latin typeface="Times New Roman" pitchFamily="18" charset="0"/>
                <a:cs typeface="Times New Roman" pitchFamily="18" charset="0"/>
              </a:rPr>
              <a:t>Изнасилование (ст. 131 УК РФ). Отграничить от насильственных действий сексуального характера (ст. 132 УК РФ).</a:t>
            </a:r>
          </a:p>
          <a:p>
            <a:pPr lvl="0">
              <a:spcBef>
                <a:spcPts val="0"/>
              </a:spcBef>
              <a:buFont typeface="+mj-lt"/>
              <a:buAutoNum type="arabicPeriod"/>
            </a:pPr>
            <a:r>
              <a:rPr lang="ru-RU" sz="800" dirty="0" smtClean="0">
                <a:latin typeface="Times New Roman" pitchFamily="18" charset="0"/>
                <a:cs typeface="Times New Roman" pitchFamily="18" charset="0"/>
              </a:rPr>
              <a:t>Понуждение к действиям сексуального характера (ст. 133 УК РФ).</a:t>
            </a:r>
          </a:p>
          <a:p>
            <a:pPr lvl="0">
              <a:spcBef>
                <a:spcPts val="0"/>
              </a:spcBef>
              <a:buFont typeface="+mj-lt"/>
              <a:buAutoNum type="arabicPeriod"/>
            </a:pPr>
            <a:r>
              <a:rPr lang="ru-RU" sz="800" dirty="0" smtClean="0">
                <a:latin typeface="Times New Roman" pitchFamily="18" charset="0"/>
                <a:cs typeface="Times New Roman" pitchFamily="18" charset="0"/>
              </a:rPr>
              <a:t>Нарушение неприкосновенности частной жизни (ст. 137 УК РФ). Нарушение неприкосновенности жилища (ст. 139 УК РФ).</a:t>
            </a:r>
          </a:p>
          <a:p>
            <a:pPr lvl="0">
              <a:spcBef>
                <a:spcPts val="0"/>
              </a:spcBef>
              <a:buFont typeface="+mj-lt"/>
              <a:buAutoNum type="arabicPeriod"/>
            </a:pPr>
            <a:r>
              <a:rPr lang="ru-RU" sz="800" dirty="0" smtClean="0">
                <a:latin typeface="Times New Roman" pitchFamily="18" charset="0"/>
                <a:cs typeface="Times New Roman" pitchFamily="18" charset="0"/>
              </a:rPr>
              <a:t>Воспрепятствование осуществлению избирательных прав или работе избирательных комиссий (ст. 141 УК РФ).</a:t>
            </a:r>
          </a:p>
          <a:p>
            <a:pPr lvl="0">
              <a:spcBef>
                <a:spcPts val="0"/>
              </a:spcBef>
              <a:buFont typeface="+mj-lt"/>
              <a:buAutoNum type="arabicPeriod"/>
            </a:pPr>
            <a:r>
              <a:rPr lang="ru-RU" sz="800" dirty="0" smtClean="0">
                <a:latin typeface="Times New Roman" pitchFamily="18" charset="0"/>
                <a:cs typeface="Times New Roman" pitchFamily="18" charset="0"/>
              </a:rPr>
              <a:t>Нарушение правил охраны труда (ст. 143 УК РФ).</a:t>
            </a:r>
          </a:p>
          <a:p>
            <a:pPr lvl="0">
              <a:spcBef>
                <a:spcPts val="0"/>
              </a:spcBef>
              <a:buFont typeface="+mj-lt"/>
              <a:buAutoNum type="arabicPeriod"/>
            </a:pPr>
            <a:r>
              <a:rPr lang="ru-RU" sz="800" dirty="0" smtClean="0">
                <a:latin typeface="Times New Roman" pitchFamily="18" charset="0"/>
                <a:cs typeface="Times New Roman" pitchFamily="18" charset="0"/>
              </a:rPr>
              <a:t>Нарушение авторских и смежных прав (ст. 146 УК РФ).</a:t>
            </a:r>
          </a:p>
          <a:p>
            <a:pPr lvl="0">
              <a:spcBef>
                <a:spcPts val="0"/>
              </a:spcBef>
              <a:buFont typeface="+mj-lt"/>
              <a:buAutoNum type="arabicPeriod"/>
            </a:pPr>
            <a:r>
              <a:rPr lang="ru-RU" sz="800" dirty="0" smtClean="0">
                <a:latin typeface="Times New Roman" pitchFamily="18" charset="0"/>
                <a:cs typeface="Times New Roman" pitchFamily="18" charset="0"/>
              </a:rPr>
              <a:t>Нарушение изобретательских и патентных прав (ст. 147 УК РФ).</a:t>
            </a:r>
          </a:p>
          <a:p>
            <a:pPr lvl="0">
              <a:spcBef>
                <a:spcPts val="0"/>
              </a:spcBef>
              <a:buFont typeface="+mj-lt"/>
              <a:buAutoNum type="arabicPeriod"/>
            </a:pPr>
            <a:r>
              <a:rPr lang="ru-RU" sz="800" dirty="0" smtClean="0">
                <a:latin typeface="Times New Roman" pitchFamily="18" charset="0"/>
                <a:cs typeface="Times New Roman" pitchFamily="18" charset="0"/>
              </a:rPr>
              <a:t>Вовлечение несовершеннолетнего в совершение преступления (ст. 150 УК РФ) и в совершение антиобщественных действий (ст. 151 УК РФ). Розничная продажа несовершеннолетним алкогольной продукции (ст. 1511 УК РФ).</a:t>
            </a:r>
          </a:p>
          <a:p>
            <a:pPr lvl="0">
              <a:spcBef>
                <a:spcPts val="0"/>
              </a:spcBef>
              <a:buFont typeface="+mj-lt"/>
              <a:buAutoNum type="arabicPeriod"/>
            </a:pPr>
            <a:r>
              <a:rPr lang="ru-RU" sz="800" dirty="0" smtClean="0">
                <a:latin typeface="Times New Roman" pitchFamily="18" charset="0"/>
                <a:cs typeface="Times New Roman" pitchFamily="18" charset="0"/>
              </a:rPr>
              <a:t>Понятие и признаки хищения чужого имущества. Предмет хищения. Критерии выделения форм и видов хищения.</a:t>
            </a:r>
          </a:p>
          <a:p>
            <a:pPr lvl="0">
              <a:spcBef>
                <a:spcPts val="0"/>
              </a:spcBef>
              <a:buFont typeface="+mj-lt"/>
              <a:buAutoNum type="arabicPeriod"/>
            </a:pPr>
            <a:r>
              <a:rPr lang="ru-RU" sz="800" dirty="0" smtClean="0">
                <a:latin typeface="Times New Roman" pitchFamily="18" charset="0"/>
                <a:cs typeface="Times New Roman" pitchFamily="18" charset="0"/>
              </a:rPr>
              <a:t>Кража (ст. 158 УК РФ). Отграничение от грабежа (ст. 161 УК РФ), мошенничества (ст. 159 УК РФ), присвоения и растраты (ст. 160 УК РФ).</a:t>
            </a:r>
          </a:p>
          <a:p>
            <a:pPr lvl="0">
              <a:spcBef>
                <a:spcPts val="0"/>
              </a:spcBef>
              <a:buFont typeface="+mj-lt"/>
              <a:buAutoNum type="arabicPeriod"/>
            </a:pPr>
            <a:r>
              <a:rPr lang="ru-RU" sz="800" dirty="0" smtClean="0">
                <a:latin typeface="Times New Roman" pitchFamily="18" charset="0"/>
                <a:cs typeface="Times New Roman" pitchFamily="18" charset="0"/>
              </a:rPr>
              <a:t>Грабеж (ст. 161 УК РФ). Отграничение от кражи (ст. 158 УК РФ) и разбоя (ст. 162 УК РФ).</a:t>
            </a:r>
          </a:p>
          <a:p>
            <a:pPr lvl="0">
              <a:spcBef>
                <a:spcPts val="0"/>
              </a:spcBef>
              <a:buFont typeface="+mj-lt"/>
              <a:buAutoNum type="arabicPeriod"/>
            </a:pPr>
            <a:r>
              <a:rPr lang="ru-RU" sz="800" dirty="0" smtClean="0">
                <a:latin typeface="Times New Roman" pitchFamily="18" charset="0"/>
                <a:cs typeface="Times New Roman" pitchFamily="18" charset="0"/>
              </a:rPr>
              <a:t>Мошенничество (ст. 159 УК РФ). Отграничение от причинения имущественного ущерба путем обмана или злоупотребления доверием (ст. 165 УК РФ), изготовления, хранения, перевозки или сбыта поддельных денег или ценных бумаг (ст. 186 УК РФ).</a:t>
            </a:r>
          </a:p>
          <a:p>
            <a:pPr lvl="0">
              <a:spcBef>
                <a:spcPts val="0"/>
              </a:spcBef>
              <a:buFont typeface="+mj-lt"/>
              <a:buAutoNum type="arabicPeriod"/>
            </a:pPr>
            <a:r>
              <a:rPr lang="ru-RU" sz="800" dirty="0" smtClean="0">
                <a:latin typeface="Times New Roman" pitchFamily="18" charset="0"/>
                <a:cs typeface="Times New Roman" pitchFamily="18" charset="0"/>
              </a:rPr>
              <a:t>Присвоение или растрата (ст. 160 УК РФ). Отграничение от кражи (ст. 158 УК РФ), мошенничества (ст. 159 УК РФ), злоупотребления должностными полномочиями (ст. 285 УК РФ), злоупотребления полномочиями лицом, осуществляющим управленческие функции в коммерческой или иной организации (ст. 201 УК РФ).</a:t>
            </a:r>
          </a:p>
          <a:p>
            <a:pPr lvl="0">
              <a:spcBef>
                <a:spcPts val="0"/>
              </a:spcBef>
              <a:buFont typeface="+mj-lt"/>
              <a:buAutoNum type="arabicPeriod"/>
            </a:pPr>
            <a:r>
              <a:rPr lang="ru-RU" sz="800" dirty="0" smtClean="0">
                <a:latin typeface="Times New Roman" pitchFamily="18" charset="0"/>
                <a:cs typeface="Times New Roman" pitchFamily="18" charset="0"/>
              </a:rPr>
              <a:t>Разбой (ст. 162 УК РФ). Отграничение от грабежа (ст. 161 УК РФ) и вымогательства (ст. 163 УК РФ).</a:t>
            </a:r>
          </a:p>
          <a:p>
            <a:pPr lvl="0">
              <a:spcBef>
                <a:spcPts val="0"/>
              </a:spcBef>
              <a:buFont typeface="+mj-lt"/>
              <a:buAutoNum type="arabicPeriod"/>
            </a:pPr>
            <a:r>
              <a:rPr lang="ru-RU" sz="800" dirty="0" smtClean="0">
                <a:latin typeface="Times New Roman" pitchFamily="18" charset="0"/>
                <a:cs typeface="Times New Roman" pitchFamily="18" charset="0"/>
              </a:rPr>
              <a:t>Вымогательство (ст. 163 УК РФ). Отграничение от грабежа (ст. 161 УК РФ), разбоя (ст. 162 УК РФ) и принуждения к совершению сделки или к отказу от ее совершения (ст. 179 УК РФ). </a:t>
            </a:r>
          </a:p>
          <a:p>
            <a:pPr lvl="0">
              <a:spcBef>
                <a:spcPts val="0"/>
              </a:spcBef>
              <a:buFont typeface="+mj-lt"/>
              <a:buAutoNum type="arabicPeriod"/>
            </a:pPr>
            <a:r>
              <a:rPr lang="ru-RU" sz="800" dirty="0" smtClean="0">
                <a:latin typeface="Times New Roman" pitchFamily="18" charset="0"/>
                <a:cs typeface="Times New Roman" pitchFamily="18" charset="0"/>
              </a:rPr>
              <a:t>Причинение имущественного ущерба путем обмана или злоупотребления доверием (ст. 165 УК РФ). Отграничение от мошенничества (ст. 159 УК РФ).</a:t>
            </a:r>
          </a:p>
          <a:p>
            <a:pPr lvl="0">
              <a:spcBef>
                <a:spcPts val="0"/>
              </a:spcBef>
              <a:buFont typeface="+mj-lt"/>
              <a:buAutoNum type="arabicPeriod"/>
            </a:pPr>
            <a:r>
              <a:rPr lang="ru-RU" sz="800" dirty="0" smtClean="0">
                <a:latin typeface="Times New Roman" pitchFamily="18" charset="0"/>
                <a:cs typeface="Times New Roman" pitchFamily="18" charset="0"/>
              </a:rPr>
              <a:t>Неправомерное завладение автомобилем или иным транспортным средством без цели хищения (ст. 166 УК РФ). Отграничение от хищения.</a:t>
            </a:r>
          </a:p>
          <a:p>
            <a:pPr lvl="0">
              <a:spcBef>
                <a:spcPts val="0"/>
              </a:spcBef>
              <a:buFont typeface="+mj-lt"/>
              <a:buAutoNum type="arabicPeriod"/>
            </a:pPr>
            <a:r>
              <a:rPr lang="ru-RU" sz="800" dirty="0" smtClean="0">
                <a:latin typeface="Times New Roman" pitchFamily="18" charset="0"/>
                <a:cs typeface="Times New Roman" pitchFamily="18" charset="0"/>
              </a:rPr>
              <a:t>Умышленные  и по неосторожности уничтожение или повреждение имущества (ст.ст. 167, 168 УК РФ).</a:t>
            </a:r>
          </a:p>
          <a:p>
            <a:pPr lvl="0">
              <a:spcBef>
                <a:spcPts val="0"/>
              </a:spcBef>
              <a:buFont typeface="+mj-lt"/>
              <a:buAutoNum type="arabicPeriod"/>
            </a:pPr>
            <a:r>
              <a:rPr lang="ru-RU" sz="800" dirty="0" smtClean="0">
                <a:latin typeface="Times New Roman" pitchFamily="18" charset="0"/>
                <a:cs typeface="Times New Roman" pitchFamily="18" charset="0"/>
              </a:rPr>
              <a:t>Незаконное предпринимательство (ст. 171 УК РФ). Незаконная банковская деятельность (ст. 172 УК РФ). Незаконные организация и проведение азартных игр (ст. 171² УК РФ).</a:t>
            </a:r>
          </a:p>
          <a:p>
            <a:pPr lvl="0">
              <a:spcBef>
                <a:spcPts val="0"/>
              </a:spcBef>
              <a:buFont typeface="+mj-lt"/>
              <a:buAutoNum type="arabicPeriod"/>
            </a:pPr>
            <a:r>
              <a:rPr lang="ru-RU" sz="800" dirty="0" smtClean="0">
                <a:latin typeface="Times New Roman" pitchFamily="18" charset="0"/>
                <a:cs typeface="Times New Roman" pitchFamily="18" charset="0"/>
              </a:rPr>
              <a:t>Легализация (отмывание) денежных средств или иного имущества, приобретенных другими лицами преступным путем (ст. 174 УК РФ). Отграничение от приобретения или сбыта имущества, заведомо добытого преступным путем (ст. 175 УК РФ). Легализация (отмывание) денежных средств или иного имущества, приобретенных лицом в результате совершения им преступления (ст. 174-1 УК РФ).</a:t>
            </a:r>
          </a:p>
          <a:p>
            <a:pPr lvl="0">
              <a:spcBef>
                <a:spcPts val="0"/>
              </a:spcBef>
              <a:buFont typeface="+mj-lt"/>
              <a:buAutoNum type="arabicPeriod"/>
            </a:pPr>
            <a:r>
              <a:rPr lang="ru-RU" sz="800" dirty="0" smtClean="0">
                <a:latin typeface="Times New Roman" pitchFamily="18" charset="0"/>
                <a:cs typeface="Times New Roman" pitchFamily="18" charset="0"/>
              </a:rPr>
              <a:t>Изготовление, хранение, перевозка или сбыт поддельных денег или ценных бумаг (ст. 186 УК РФ). Соотношение с мошенничеством (ст. 159 УК РФ).</a:t>
            </a:r>
          </a:p>
          <a:p>
            <a:pPr lvl="0">
              <a:spcBef>
                <a:spcPts val="0"/>
              </a:spcBef>
              <a:buFont typeface="+mj-lt"/>
              <a:buAutoNum type="arabicPeriod"/>
            </a:pPr>
            <a:r>
              <a:rPr lang="ru-RU" sz="800" dirty="0" smtClean="0">
                <a:latin typeface="Times New Roman" pitchFamily="18" charset="0"/>
                <a:cs typeface="Times New Roman" pitchFamily="18" charset="0"/>
              </a:rPr>
              <a:t>Уклонение от уплаты таможенных платежей, взимаемых с организации или физического лица (ст.194 УК РФ).</a:t>
            </a:r>
          </a:p>
          <a:p>
            <a:pPr lvl="0">
              <a:spcBef>
                <a:spcPts val="0"/>
              </a:spcBef>
              <a:buFont typeface="+mj-lt"/>
              <a:buAutoNum type="arabicPeriod"/>
            </a:pPr>
            <a:r>
              <a:rPr lang="ru-RU" sz="800" dirty="0" smtClean="0">
                <a:latin typeface="Times New Roman" pitchFamily="18" charset="0"/>
                <a:cs typeface="Times New Roman" pitchFamily="18" charset="0"/>
              </a:rPr>
              <a:t>Уклонение от уплаты налогов и (или) сборов с физического лица (ст. 198 УК РФ).</a:t>
            </a:r>
          </a:p>
          <a:p>
            <a:pPr lvl="0">
              <a:spcBef>
                <a:spcPts val="0"/>
              </a:spcBef>
              <a:buFont typeface="+mj-lt"/>
              <a:buAutoNum type="arabicPeriod"/>
            </a:pPr>
            <a:r>
              <a:rPr lang="ru-RU" sz="800" dirty="0" smtClean="0">
                <a:latin typeface="Times New Roman" pitchFamily="18" charset="0"/>
                <a:cs typeface="Times New Roman" pitchFamily="18" charset="0"/>
              </a:rPr>
              <a:t>Уклонение от уплаты налогов и (или) сборов с организации (ст. 199 УК РФ).</a:t>
            </a:r>
          </a:p>
          <a:p>
            <a:pPr lvl="0">
              <a:spcBef>
                <a:spcPts val="0"/>
              </a:spcBef>
              <a:buFont typeface="+mj-lt"/>
              <a:buAutoNum type="arabicPeriod"/>
            </a:pPr>
            <a:r>
              <a:rPr lang="ru-RU" sz="800" dirty="0" smtClean="0">
                <a:latin typeface="Times New Roman" pitchFamily="18" charset="0"/>
                <a:cs typeface="Times New Roman" pitchFamily="18" charset="0"/>
              </a:rPr>
              <a:t>Фальсификация решения общего собрания акционеров (участников) хозяйственного общества или решения совета директоров (наблюдательного совета) хозяйственного общества (ст. 185-5 УК РФ).</a:t>
            </a:r>
          </a:p>
          <a:p>
            <a:pPr eaLnBrk="1" hangingPunct="1">
              <a:spcBef>
                <a:spcPts val="0"/>
              </a:spcBef>
            </a:pPr>
            <a:endParaRPr lang="ru-RU" sz="800" dirty="0" smtClean="0">
              <a:latin typeface="Times New Roman" pitchFamily="18" charset="0"/>
              <a:cs typeface="Times New Roman" pitchFamily="18" charset="0"/>
            </a:endParaRPr>
          </a:p>
        </p:txBody>
      </p:sp>
      <p:sp>
        <p:nvSpPr>
          <p:cNvPr id="543747" name="Rectangle 4"/>
          <p:cNvSpPr>
            <a:spLocks noChangeArrowheads="1"/>
          </p:cNvSpPr>
          <p:nvPr/>
        </p:nvSpPr>
        <p:spPr bwMode="auto">
          <a:xfrm>
            <a:off x="0" y="188640"/>
            <a:ext cx="8856663" cy="64807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ВОПРОСЫ  К  </a:t>
            </a:r>
            <a:r>
              <a:rPr lang="ru-RU" b="1" dirty="0" smtClean="0"/>
              <a:t>ЭКЗАМЕНУ  </a:t>
            </a:r>
            <a:r>
              <a:rPr lang="ru-RU" b="1" dirty="0"/>
              <a:t>ПО  УГОЛОВНОМУ  ПРАВУ </a:t>
            </a:r>
            <a:endParaRPr lang="ru-RU" b="1" dirty="0" smtClean="0"/>
          </a:p>
          <a:p>
            <a:pPr algn="ctr" eaLnBrk="0" hangingPunct="0">
              <a:spcBef>
                <a:spcPct val="50000"/>
              </a:spcBef>
            </a:pPr>
            <a:r>
              <a:rPr lang="ru-RU" b="1" dirty="0" smtClean="0"/>
              <a:t>Особенная </a:t>
            </a:r>
            <a:r>
              <a:rPr lang="ru-RU" b="1" dirty="0"/>
              <a:t>часть</a:t>
            </a:r>
          </a:p>
        </p:txBody>
      </p:sp>
      <p:sp>
        <p:nvSpPr>
          <p:cNvPr id="4" name="AutoShape 2054">
            <a:hlinkClick r:id="" action="ppaction://hlinkshowjump?jump=nextslide" highlightClick="1"/>
          </p:cNvPr>
          <p:cNvSpPr>
            <a:spLocks noChangeArrowheads="1"/>
          </p:cNvSpPr>
          <p:nvPr/>
        </p:nvSpPr>
        <p:spPr bwMode="auto">
          <a:xfrm flipV="1">
            <a:off x="7452320" y="6597352"/>
            <a:ext cx="719882" cy="260648"/>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597352"/>
            <a:ext cx="719410" cy="260648"/>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597352"/>
            <a:ext cx="467544" cy="260648"/>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597352"/>
            <a:ext cx="468000" cy="260648"/>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3"/>
          <p:cNvSpPr>
            <a:spLocks noGrp="1" noChangeArrowheads="1"/>
          </p:cNvSpPr>
          <p:nvPr>
            <p:ph idx="1"/>
          </p:nvPr>
        </p:nvSpPr>
        <p:spPr>
          <a:xfrm>
            <a:off x="0" y="836712"/>
            <a:ext cx="9144000" cy="5004048"/>
          </a:xfrm>
        </p:spPr>
        <p:txBody>
          <a:bodyPr/>
          <a:lstStyle/>
          <a:p>
            <a:pPr lvl="0">
              <a:spcBef>
                <a:spcPts val="0"/>
              </a:spcBef>
              <a:buFont typeface="+mj-lt"/>
              <a:buAutoNum type="arabicPeriod" startAt="39"/>
            </a:pPr>
            <a:r>
              <a:rPr lang="ru-RU" sz="800" dirty="0" smtClean="0">
                <a:latin typeface="Times New Roman" pitchFamily="18" charset="0"/>
                <a:cs typeface="Times New Roman" pitchFamily="18" charset="0"/>
              </a:rPr>
              <a:t>Террористический акт (ст. 205 УК РФ). Заведомо ложное сообщение об акте терроризма (ст. 207 УК РФ).</a:t>
            </a:r>
          </a:p>
          <a:p>
            <a:pPr lvl="0">
              <a:spcBef>
                <a:spcPts val="0"/>
              </a:spcBef>
              <a:buFont typeface="+mj-lt"/>
              <a:buAutoNum type="arabicPeriod" startAt="39"/>
            </a:pPr>
            <a:r>
              <a:rPr lang="ru-RU" sz="800" dirty="0" smtClean="0">
                <a:latin typeface="Times New Roman" pitchFamily="18" charset="0"/>
                <a:cs typeface="Times New Roman" pitchFamily="18" charset="0"/>
              </a:rPr>
              <a:t>Бандитизм (ст. 209 УК РФ). Отграничение от организации незаконного вооруженного формирования или участия в нем (ст. 208 УК РФ). </a:t>
            </a:r>
          </a:p>
          <a:p>
            <a:pPr lvl="0">
              <a:spcBef>
                <a:spcPts val="0"/>
              </a:spcBef>
              <a:buFont typeface="+mj-lt"/>
              <a:buAutoNum type="arabicPeriod" startAt="39"/>
            </a:pPr>
            <a:r>
              <a:rPr lang="ru-RU" sz="800" dirty="0" smtClean="0">
                <a:latin typeface="Times New Roman" pitchFamily="18" charset="0"/>
                <a:cs typeface="Times New Roman" pitchFamily="18" charset="0"/>
              </a:rPr>
              <a:t>Организация преступного сообщества (преступной организации) или участие в нем (ней) (ст. 210 УК РФ).</a:t>
            </a:r>
          </a:p>
          <a:p>
            <a:pPr lvl="0">
              <a:spcBef>
                <a:spcPts val="0"/>
              </a:spcBef>
              <a:buFont typeface="+mj-lt"/>
              <a:buAutoNum type="arabicPeriod" startAt="39"/>
            </a:pPr>
            <a:r>
              <a:rPr lang="ru-RU" sz="800" dirty="0" smtClean="0">
                <a:latin typeface="Times New Roman" pitchFamily="18" charset="0"/>
                <a:cs typeface="Times New Roman" pitchFamily="18" charset="0"/>
              </a:rPr>
              <a:t>Массовые беспорядки (ст. 212 УК РФ). </a:t>
            </a:r>
          </a:p>
          <a:p>
            <a:pPr lvl="0">
              <a:spcBef>
                <a:spcPts val="0"/>
              </a:spcBef>
              <a:buFont typeface="+mj-lt"/>
              <a:buAutoNum type="arabicPeriod" startAt="39"/>
            </a:pPr>
            <a:r>
              <a:rPr lang="ru-RU" sz="800" dirty="0" smtClean="0">
                <a:latin typeface="Times New Roman" pitchFamily="18" charset="0"/>
                <a:cs typeface="Times New Roman" pitchFamily="18" charset="0"/>
              </a:rPr>
              <a:t>Хулиганство (ст. 213 УК РФ). Отграничение от массовых беспорядков (ст. 212 УК РФ), преступлений против личности. Вандализм (ст. 214 УК РФ).</a:t>
            </a:r>
          </a:p>
          <a:p>
            <a:pPr lvl="0">
              <a:spcBef>
                <a:spcPts val="0"/>
              </a:spcBef>
              <a:buFont typeface="+mj-lt"/>
              <a:buAutoNum type="arabicPeriod" startAt="39"/>
            </a:pPr>
            <a:r>
              <a:rPr lang="ru-RU" sz="800" dirty="0" smtClean="0">
                <a:latin typeface="Times New Roman" pitchFamily="18" charset="0"/>
                <a:cs typeface="Times New Roman" pitchFamily="18" charset="0"/>
              </a:rPr>
              <a:t>Незаконные приобретение, передача, сбыт, хранение, перевозка или ношение оружия, его основных частей, боеприпасов, взрывчатых веществ и взрывных устройств (ст. 222 УК РФ). Незаконное изготовление оружия (ст. 223 УК РФ).</a:t>
            </a:r>
          </a:p>
          <a:p>
            <a:pPr lvl="0">
              <a:spcBef>
                <a:spcPts val="0"/>
              </a:spcBef>
              <a:buFont typeface="+mj-lt"/>
              <a:buAutoNum type="arabicPeriod" startAt="39"/>
            </a:pPr>
            <a:r>
              <a:rPr lang="ru-RU" sz="800" dirty="0" smtClean="0">
                <a:latin typeface="Times New Roman" pitchFamily="18" charset="0"/>
                <a:cs typeface="Times New Roman" pitchFamily="18" charset="0"/>
              </a:rPr>
              <a:t>Хищение либо вымогательство оружия,  боеприпасов,  взрывчатых веществ и взрывных устройств (ст. 226 УК РФ).</a:t>
            </a:r>
          </a:p>
          <a:p>
            <a:pPr lvl="0">
              <a:spcBef>
                <a:spcPts val="0"/>
              </a:spcBef>
              <a:buFont typeface="+mj-lt"/>
              <a:buAutoNum type="arabicPeriod" startAt="39"/>
            </a:pPr>
            <a:r>
              <a:rPr lang="ru-RU" sz="800" dirty="0" smtClean="0">
                <a:latin typeface="Times New Roman" pitchFamily="18" charset="0"/>
                <a:cs typeface="Times New Roman" pitchFamily="18" charset="0"/>
              </a:rPr>
              <a:t>Контрабанда сильнодействующих, ядовитых, отравляющих, взрывчатых, радиоактивных веществ, радиационных источников, ядерных материалов, огнестрельного оружия или его основных частей, взрывных устройств, боеприпасов, оружия массового поражения, средств его доставки, иного вооружения, иной военной техники, а также материалов и оборудования, которые могут быть использованы при создании оружия массового поражения, средств его доставки, иного вооружения, иной военной техники, а равно стратегически важных товаров и ресурсов или культурных ценностей (ст. 226¹ УК РФ). </a:t>
            </a:r>
          </a:p>
          <a:p>
            <a:pPr lvl="0">
              <a:spcBef>
                <a:spcPts val="0"/>
              </a:spcBef>
              <a:buFont typeface="+mj-lt"/>
              <a:buAutoNum type="arabicPeriod" startAt="39"/>
            </a:pPr>
            <a:r>
              <a:rPr lang="ru-RU" sz="800" dirty="0" smtClean="0">
                <a:latin typeface="Times New Roman" pitchFamily="18" charset="0"/>
                <a:cs typeface="Times New Roman" pitchFamily="18" charset="0"/>
              </a:rPr>
              <a:t>Незаконные приобретение, хранение, перевозка, изготовление, переработка наркотических средств, психотропных веществ или их аналогов, а также незаконные приобретение, хранение, перевозка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228 УК РФ).</a:t>
            </a:r>
          </a:p>
          <a:p>
            <a:pPr lvl="0">
              <a:spcBef>
                <a:spcPts val="0"/>
              </a:spcBef>
              <a:buFont typeface="+mj-lt"/>
              <a:buAutoNum type="arabicPeriod" startAt="39"/>
            </a:pPr>
            <a:r>
              <a:rPr lang="ru-RU" sz="800" dirty="0" smtClean="0">
                <a:latin typeface="Times New Roman" pitchFamily="18" charset="0"/>
                <a:cs typeface="Times New Roman" pitchFamily="18" charset="0"/>
              </a:rPr>
              <a:t>Незаконные производство, сбыт или пересылка наркотических средств, психотропных веществ или их аналогов, а также незаконные сбыт или пересылка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228-1 УК РФ).</a:t>
            </a:r>
          </a:p>
          <a:p>
            <a:pPr lvl="0">
              <a:spcBef>
                <a:spcPts val="0"/>
              </a:spcBef>
              <a:buFont typeface="+mj-lt"/>
              <a:buAutoNum type="arabicPeriod" startAt="39"/>
            </a:pPr>
            <a:r>
              <a:rPr lang="ru-RU" sz="800" dirty="0" smtClean="0">
                <a:latin typeface="Times New Roman" pitchFamily="18" charset="0"/>
                <a:cs typeface="Times New Roman" pitchFamily="18" charset="0"/>
              </a:rPr>
              <a:t>Хищение либо вымогательство наркотических средств или психотропных веществ, а также растений, содержащих наркотические средства или психотропные вещества, либо их частей, содержащих наркотические средства или психотропные вещества (ст. 229 УК РФ).</a:t>
            </a:r>
          </a:p>
          <a:p>
            <a:pPr lvl="0">
              <a:spcBef>
                <a:spcPts val="0"/>
              </a:spcBef>
              <a:buFont typeface="+mj-lt"/>
              <a:buAutoNum type="arabicPeriod" startAt="39"/>
            </a:pPr>
            <a:r>
              <a:rPr lang="ru-RU" sz="800" dirty="0" smtClean="0">
                <a:latin typeface="Times New Roman" pitchFamily="18" charset="0"/>
                <a:cs typeface="Times New Roman" pitchFamily="18" charset="0"/>
              </a:rPr>
              <a:t>Склонение к потреблению наркотических средств или психотропных веществ (ст. 230 УК РФ).</a:t>
            </a:r>
          </a:p>
          <a:p>
            <a:pPr lvl="0">
              <a:spcBef>
                <a:spcPts val="0"/>
              </a:spcBef>
              <a:buFont typeface="+mj-lt"/>
              <a:buAutoNum type="arabicPeriod" startAt="39"/>
            </a:pPr>
            <a:r>
              <a:rPr lang="ru-RU" sz="800" dirty="0" smtClean="0">
                <a:latin typeface="Times New Roman" pitchFamily="18" charset="0"/>
                <a:cs typeface="Times New Roman" pitchFamily="18" charset="0"/>
              </a:rPr>
              <a:t>Контрабанда наркотических средств, психотропных веществ, их </a:t>
            </a:r>
            <a:r>
              <a:rPr lang="ru-RU" sz="800" dirty="0" err="1" smtClean="0">
                <a:latin typeface="Times New Roman" pitchFamily="18" charset="0"/>
                <a:cs typeface="Times New Roman" pitchFamily="18" charset="0"/>
              </a:rPr>
              <a:t>прекурсоров</a:t>
            </a:r>
            <a:r>
              <a:rPr lang="ru-RU" sz="800" dirty="0" smtClean="0">
                <a:latin typeface="Times New Roman" pitchFamily="18" charset="0"/>
                <a:cs typeface="Times New Roman" pitchFamily="18" charset="0"/>
              </a:rPr>
              <a:t> или аналогов, растений, содержащих наркотические средства, психотропные вещества или их </a:t>
            </a:r>
            <a:r>
              <a:rPr lang="ru-RU" sz="800" dirty="0" err="1" smtClean="0">
                <a:latin typeface="Times New Roman" pitchFamily="18" charset="0"/>
                <a:cs typeface="Times New Roman" pitchFamily="18" charset="0"/>
              </a:rPr>
              <a:t>прекурсоры</a:t>
            </a:r>
            <a:r>
              <a:rPr lang="ru-RU" sz="800" dirty="0" smtClean="0">
                <a:latin typeface="Times New Roman" pitchFamily="18" charset="0"/>
                <a:cs typeface="Times New Roman" pitchFamily="18" charset="0"/>
              </a:rPr>
              <a:t>, либо их частей, содержащих наркотические средства, психотропные вещества или их </a:t>
            </a:r>
            <a:r>
              <a:rPr lang="ru-RU" sz="800" dirty="0" err="1" smtClean="0">
                <a:latin typeface="Times New Roman" pitchFamily="18" charset="0"/>
                <a:cs typeface="Times New Roman" pitchFamily="18" charset="0"/>
              </a:rPr>
              <a:t>прекурсоры</a:t>
            </a:r>
            <a:r>
              <a:rPr lang="ru-RU" sz="800" dirty="0" smtClean="0">
                <a:latin typeface="Times New Roman" pitchFamily="18" charset="0"/>
                <a:cs typeface="Times New Roman" pitchFamily="18" charset="0"/>
              </a:rPr>
              <a:t>, инструментов или оборудования, находящихся под специальным контролем и используемых для изготовления наркотических средств или психотропных веществ (ст. 229¹ УК РФ).</a:t>
            </a:r>
          </a:p>
          <a:p>
            <a:pPr lvl="0">
              <a:spcBef>
                <a:spcPts val="0"/>
              </a:spcBef>
              <a:buFont typeface="+mj-lt"/>
              <a:buAutoNum type="arabicPeriod" startAt="39"/>
            </a:pPr>
            <a:r>
              <a:rPr lang="ru-RU" sz="800" dirty="0" smtClean="0">
                <a:latin typeface="Times New Roman" pitchFamily="18" charset="0"/>
                <a:cs typeface="Times New Roman" pitchFamily="18" charset="0"/>
              </a:rPr>
              <a:t>Незаконный оборот сильнодействующих или ядовитых веществ в целях сбыта (ст. 234 УК РФ).</a:t>
            </a:r>
          </a:p>
          <a:p>
            <a:pPr lvl="0">
              <a:spcBef>
                <a:spcPts val="0"/>
              </a:spcBef>
              <a:buFont typeface="+mj-lt"/>
              <a:buAutoNum type="arabicPeriod" startAt="39"/>
            </a:pPr>
            <a:r>
              <a:rPr lang="ru-RU" sz="800" dirty="0" smtClean="0">
                <a:latin typeface="Times New Roman" pitchFamily="18" charset="0"/>
                <a:cs typeface="Times New Roman" pitchFamily="18" charset="0"/>
              </a:rPr>
              <a:t>Незаконная охота (ст. 258 УК РФ).</a:t>
            </a:r>
          </a:p>
          <a:p>
            <a:pPr lvl="0">
              <a:spcBef>
                <a:spcPts val="0"/>
              </a:spcBef>
              <a:buFont typeface="+mj-lt"/>
              <a:buAutoNum type="arabicPeriod" startAt="39"/>
            </a:pPr>
            <a:r>
              <a:rPr lang="ru-RU" sz="800" dirty="0" smtClean="0">
                <a:latin typeface="Times New Roman" pitchFamily="18" charset="0"/>
                <a:cs typeface="Times New Roman" pitchFamily="18" charset="0"/>
              </a:rPr>
              <a:t>Нарушение правил безопасности движения и эксплуатации железнодорожного, воздушного, морского и внутреннего водного транспорта и метрополитена (ст. 263 УК РФ).</a:t>
            </a:r>
          </a:p>
          <a:p>
            <a:pPr lvl="0">
              <a:spcBef>
                <a:spcPts val="0"/>
              </a:spcBef>
              <a:buFont typeface="+mj-lt"/>
              <a:buAutoNum type="arabicPeriod" startAt="39"/>
            </a:pPr>
            <a:r>
              <a:rPr lang="ru-RU" sz="800" dirty="0" smtClean="0">
                <a:latin typeface="Times New Roman" pitchFamily="18" charset="0"/>
                <a:cs typeface="Times New Roman" pitchFamily="18" charset="0"/>
              </a:rPr>
              <a:t>Нарушение правил дорожного движения и эксплуатации транспортных средств (ст. 264 УК РФ). Соотношение с нарушением правил, обеспечивающих безопасную работу транспорта (ст. 268 УК РФ).</a:t>
            </a:r>
          </a:p>
          <a:p>
            <a:pPr lvl="0">
              <a:spcBef>
                <a:spcPts val="0"/>
              </a:spcBef>
              <a:buFont typeface="+mj-lt"/>
              <a:buAutoNum type="arabicPeriod" startAt="39"/>
            </a:pPr>
            <a:r>
              <a:rPr lang="ru-RU" sz="800" dirty="0" smtClean="0">
                <a:latin typeface="Times New Roman" pitchFamily="18" charset="0"/>
                <a:cs typeface="Times New Roman" pitchFamily="18" charset="0"/>
              </a:rPr>
              <a:t> Государственная измена (ст. 275 УК РФ). Соотношение со шпионажем (ст. 276 УК РФ) и разглашением государственной тайны (ст. 283 УК РФ).</a:t>
            </a:r>
          </a:p>
          <a:p>
            <a:pPr lvl="0">
              <a:spcBef>
                <a:spcPts val="0"/>
              </a:spcBef>
              <a:buFont typeface="+mj-lt"/>
              <a:buAutoNum type="arabicPeriod" startAt="39"/>
            </a:pPr>
            <a:r>
              <a:rPr lang="ru-RU" sz="800" dirty="0" smtClean="0">
                <a:latin typeface="Times New Roman" pitchFamily="18" charset="0"/>
                <a:cs typeface="Times New Roman" pitchFamily="18" charset="0"/>
              </a:rPr>
              <a:t>Диверсия (ст. 281 УК РФ).</a:t>
            </a:r>
          </a:p>
          <a:p>
            <a:pPr lvl="0">
              <a:spcBef>
                <a:spcPts val="0"/>
              </a:spcBef>
              <a:buFont typeface="+mj-lt"/>
              <a:buAutoNum type="arabicPeriod" startAt="39"/>
            </a:pPr>
            <a:r>
              <a:rPr lang="ru-RU" sz="800" dirty="0" smtClean="0">
                <a:latin typeface="Times New Roman" pitchFamily="18" charset="0"/>
                <a:cs typeface="Times New Roman" pitchFamily="18" charset="0"/>
              </a:rPr>
              <a:t>Организация экстремистского сообщества (ст. 282¹ УК РФ).</a:t>
            </a:r>
          </a:p>
          <a:p>
            <a:pPr lvl="0">
              <a:spcBef>
                <a:spcPts val="0"/>
              </a:spcBef>
              <a:buFont typeface="+mj-lt"/>
              <a:buAutoNum type="arabicPeriod" startAt="39"/>
            </a:pPr>
            <a:r>
              <a:rPr lang="ru-RU" sz="800" dirty="0" smtClean="0">
                <a:latin typeface="Times New Roman" pitchFamily="18" charset="0"/>
                <a:cs typeface="Times New Roman" pitchFamily="18" charset="0"/>
              </a:rPr>
              <a:t>Понятие и признаки должностного лица, отличие от понятия лица, выполняющего управленческие функции в коммерческой или иной организации.</a:t>
            </a:r>
          </a:p>
          <a:p>
            <a:pPr lvl="0">
              <a:spcBef>
                <a:spcPts val="0"/>
              </a:spcBef>
              <a:buFont typeface="+mj-lt"/>
              <a:buAutoNum type="arabicPeriod" startAt="39"/>
            </a:pPr>
            <a:r>
              <a:rPr lang="ru-RU" sz="800" dirty="0" smtClean="0">
                <a:latin typeface="Times New Roman" pitchFamily="18" charset="0"/>
                <a:cs typeface="Times New Roman" pitchFamily="18" charset="0"/>
              </a:rPr>
              <a:t>Злоупотребление должностными полномочиями (ст. 285 УК РФ). Отграничение от злоупотребления полномочиями (ст. 201 УК РФ).</a:t>
            </a:r>
          </a:p>
          <a:p>
            <a:pPr lvl="0">
              <a:spcBef>
                <a:spcPts val="0"/>
              </a:spcBef>
              <a:buFont typeface="+mj-lt"/>
              <a:buAutoNum type="arabicPeriod" startAt="39"/>
            </a:pPr>
            <a:r>
              <a:rPr lang="ru-RU" sz="800" dirty="0" smtClean="0">
                <a:latin typeface="Times New Roman" pitchFamily="18" charset="0"/>
                <a:cs typeface="Times New Roman" pitchFamily="18" charset="0"/>
              </a:rPr>
              <a:t>Превышение должностных полномочий (ст. 286 УК РФ).</a:t>
            </a:r>
          </a:p>
          <a:p>
            <a:pPr lvl="0">
              <a:spcBef>
                <a:spcPts val="0"/>
              </a:spcBef>
              <a:buFont typeface="+mj-lt"/>
              <a:buAutoNum type="arabicPeriod" startAt="39"/>
            </a:pPr>
            <a:r>
              <a:rPr lang="ru-RU" sz="800" dirty="0" smtClean="0">
                <a:latin typeface="Times New Roman" pitchFamily="18" charset="0"/>
                <a:cs typeface="Times New Roman" pitchFamily="18" charset="0"/>
              </a:rPr>
              <a:t>Получение взятки (ст. 290 УК РФ), отграничение от коммерческого подкупа (ст. 204 УК РФ).</a:t>
            </a:r>
          </a:p>
          <a:p>
            <a:pPr lvl="0">
              <a:spcBef>
                <a:spcPts val="0"/>
              </a:spcBef>
              <a:buFont typeface="+mj-lt"/>
              <a:buAutoNum type="arabicPeriod" startAt="39"/>
            </a:pPr>
            <a:r>
              <a:rPr lang="ru-RU" sz="800" dirty="0" smtClean="0">
                <a:latin typeface="Times New Roman" pitchFamily="18" charset="0"/>
                <a:cs typeface="Times New Roman" pitchFamily="18" charset="0"/>
              </a:rPr>
              <a:t>Дача взятки (ст. 291 УК РФ). Посредничество во взяточничестве (ст. 291¹ УК РФ).</a:t>
            </a:r>
          </a:p>
          <a:p>
            <a:pPr lvl="0">
              <a:spcBef>
                <a:spcPts val="0"/>
              </a:spcBef>
              <a:buFont typeface="+mj-lt"/>
              <a:buAutoNum type="arabicPeriod" startAt="39"/>
            </a:pPr>
            <a:r>
              <a:rPr lang="ru-RU" sz="800" dirty="0" smtClean="0">
                <a:latin typeface="Times New Roman" pitchFamily="18" charset="0"/>
                <a:cs typeface="Times New Roman" pitchFamily="18" charset="0"/>
              </a:rPr>
              <a:t>Служебный подлог (ст. 292 УК РФ).</a:t>
            </a:r>
          </a:p>
          <a:p>
            <a:pPr lvl="0">
              <a:spcBef>
                <a:spcPts val="0"/>
              </a:spcBef>
              <a:buFont typeface="+mj-lt"/>
              <a:buAutoNum type="arabicPeriod" startAt="39"/>
            </a:pPr>
            <a:r>
              <a:rPr lang="ru-RU" sz="800" dirty="0" smtClean="0">
                <a:latin typeface="Times New Roman" pitchFamily="18" charset="0"/>
                <a:cs typeface="Times New Roman" pitchFamily="18" charset="0"/>
              </a:rPr>
              <a:t>Халатность (ст. 293 УК РФ).</a:t>
            </a:r>
          </a:p>
          <a:p>
            <a:pPr lvl="0">
              <a:spcBef>
                <a:spcPts val="0"/>
              </a:spcBef>
              <a:buFont typeface="+mj-lt"/>
              <a:buAutoNum type="arabicPeriod" startAt="39"/>
            </a:pPr>
            <a:r>
              <a:rPr lang="ru-RU" sz="800" dirty="0" smtClean="0">
                <a:latin typeface="Times New Roman" pitchFamily="18" charset="0"/>
                <a:cs typeface="Times New Roman" pitchFamily="18" charset="0"/>
              </a:rPr>
              <a:t>Привлечение заведомо невиновного к уголовной ответственности (ст. 299 УК РФ). Незаконное освобождение от уголовной ответственности (ст. 300 УК РФ).</a:t>
            </a:r>
          </a:p>
          <a:p>
            <a:pPr lvl="0">
              <a:spcBef>
                <a:spcPts val="0"/>
              </a:spcBef>
              <a:buFont typeface="+mj-lt"/>
              <a:buAutoNum type="arabicPeriod" startAt="39"/>
            </a:pPr>
            <a:r>
              <a:rPr lang="ru-RU" sz="800" dirty="0" smtClean="0">
                <a:latin typeface="Times New Roman" pitchFamily="18" charset="0"/>
                <a:cs typeface="Times New Roman" pitchFamily="18" charset="0"/>
              </a:rPr>
              <a:t>Принуждение к даче показаний (ст. 302 УК РФ). Отграничение от подкупа или принуждения к даче показаний или уклонению от дачи показаний либо к неправильному переводу (ст. 309 УК РФ).</a:t>
            </a:r>
          </a:p>
          <a:p>
            <a:pPr lvl="0">
              <a:spcBef>
                <a:spcPts val="0"/>
              </a:spcBef>
              <a:buFont typeface="+mj-lt"/>
              <a:buAutoNum type="arabicPeriod" startAt="39"/>
            </a:pPr>
            <a:r>
              <a:rPr lang="ru-RU" sz="800" dirty="0" smtClean="0">
                <a:latin typeface="Times New Roman" pitchFamily="18" charset="0"/>
                <a:cs typeface="Times New Roman" pitchFamily="18" charset="0"/>
              </a:rPr>
              <a:t>Заведомо ложные показание, заключение эксперта, специалиста или неправильный перевод (ст. 307 УК РФ). Соотношение с заведомо ложным доносом (ст. 306 УК РФ).</a:t>
            </a:r>
          </a:p>
          <a:p>
            <a:pPr lvl="0">
              <a:spcBef>
                <a:spcPts val="0"/>
              </a:spcBef>
              <a:buFont typeface="+mj-lt"/>
              <a:buAutoNum type="arabicPeriod" startAt="39"/>
            </a:pPr>
            <a:r>
              <a:rPr lang="ru-RU" sz="800" dirty="0" smtClean="0">
                <a:latin typeface="Times New Roman" pitchFamily="18" charset="0"/>
                <a:cs typeface="Times New Roman" pitchFamily="18" charset="0"/>
              </a:rPr>
              <a:t>Фальсификация доказательств (ст. 303 УК РФ).</a:t>
            </a:r>
          </a:p>
          <a:p>
            <a:pPr lvl="0">
              <a:spcBef>
                <a:spcPts val="0"/>
              </a:spcBef>
              <a:buFont typeface="+mj-lt"/>
              <a:buAutoNum type="arabicPeriod" startAt="39"/>
            </a:pPr>
            <a:r>
              <a:rPr lang="ru-RU" sz="800" dirty="0" smtClean="0">
                <a:latin typeface="Times New Roman" pitchFamily="18" charset="0"/>
                <a:cs typeface="Times New Roman" pitchFamily="18" charset="0"/>
              </a:rPr>
              <a:t>Посягательство на жизнь сотрудника правоохранительного органа (ст. 317 УК РФ); отграничение от смежных составов преступлений (п. «б» ч. 2 ст. 105 УК РФ, ст. 295 УК РФ).</a:t>
            </a:r>
          </a:p>
          <a:p>
            <a:pPr lvl="0">
              <a:spcBef>
                <a:spcPts val="0"/>
              </a:spcBef>
              <a:buFont typeface="+mj-lt"/>
              <a:buAutoNum type="arabicPeriod" startAt="39"/>
            </a:pPr>
            <a:r>
              <a:rPr lang="ru-RU" sz="800" dirty="0" smtClean="0">
                <a:latin typeface="Times New Roman" pitchFamily="18" charset="0"/>
                <a:cs typeface="Times New Roman" pitchFamily="18" charset="0"/>
              </a:rPr>
              <a:t>Применение насилия в отношении представителя власти (ст. 318 УК РФ). Оскорбление представителя власти (ст. 319 УК РФ).</a:t>
            </a:r>
          </a:p>
          <a:p>
            <a:pPr lvl="0">
              <a:spcBef>
                <a:spcPts val="0"/>
              </a:spcBef>
              <a:buFont typeface="+mj-lt"/>
              <a:buAutoNum type="arabicPeriod" startAt="39"/>
            </a:pPr>
            <a:r>
              <a:rPr lang="ru-RU" sz="800" dirty="0" smtClean="0">
                <a:latin typeface="Times New Roman" pitchFamily="18" charset="0"/>
                <a:cs typeface="Times New Roman" pitchFamily="18" charset="0"/>
              </a:rPr>
              <a:t>Дезорганизация деятельности учреждений, обеспечивающих изоляцию от общества (ст. 321 УК РФ)</a:t>
            </a:r>
          </a:p>
          <a:p>
            <a:pPr lvl="0">
              <a:spcBef>
                <a:spcPts val="0"/>
              </a:spcBef>
              <a:buFont typeface="+mj-lt"/>
              <a:buAutoNum type="arabicPeriod" startAt="39"/>
            </a:pPr>
            <a:r>
              <a:rPr lang="ru-RU" sz="800" dirty="0" smtClean="0">
                <a:latin typeface="Times New Roman" pitchFamily="18" charset="0"/>
                <a:cs typeface="Times New Roman" pitchFamily="18" charset="0"/>
              </a:rPr>
              <a:t>Самоуправство (ст. 330 УК РФ).</a:t>
            </a:r>
          </a:p>
          <a:p>
            <a:pPr lvl="0">
              <a:spcBef>
                <a:spcPts val="0"/>
              </a:spcBef>
              <a:buFont typeface="+mj-lt"/>
              <a:buAutoNum type="arabicPeriod" startAt="39"/>
            </a:pPr>
            <a:r>
              <a:rPr lang="ru-RU" sz="800" dirty="0" smtClean="0">
                <a:latin typeface="Times New Roman" pitchFamily="18" charset="0"/>
                <a:cs typeface="Times New Roman" pitchFamily="18" charset="0"/>
              </a:rPr>
              <a:t>Подделка, изготовление или сбыт поддельных документов, государственных наград, штампов, печатей, бланков (ст. 327 УК РФ). Соотношение со служебным подлогом (ст. 292 УК РФ).</a:t>
            </a:r>
          </a:p>
          <a:p>
            <a:pPr lvl="0">
              <a:spcBef>
                <a:spcPts val="0"/>
              </a:spcBef>
              <a:buFont typeface="+mj-lt"/>
              <a:buAutoNum type="arabicPeriod" startAt="39"/>
            </a:pPr>
            <a:r>
              <a:rPr lang="ru-RU" sz="800" dirty="0" smtClean="0">
                <a:latin typeface="Times New Roman" pitchFamily="18" charset="0"/>
                <a:cs typeface="Times New Roman" pitchFamily="18" charset="0"/>
              </a:rPr>
              <a:t>Самовольное оставление части или места службы (ст. 337 УК РФ). Соотношение с дезертирством (ст. 338 УК РФ).</a:t>
            </a:r>
          </a:p>
          <a:p>
            <a:pPr lvl="0">
              <a:spcBef>
                <a:spcPts val="0"/>
              </a:spcBef>
              <a:buFont typeface="+mj-lt"/>
              <a:buAutoNum type="arabicPeriod" startAt="39"/>
            </a:pPr>
            <a:r>
              <a:rPr lang="ru-RU" sz="800" dirty="0" smtClean="0">
                <a:latin typeface="Times New Roman" pitchFamily="18" charset="0"/>
                <a:cs typeface="Times New Roman" pitchFamily="18" charset="0"/>
              </a:rPr>
              <a:t>Геноцид (ст. 357 УК РФ).</a:t>
            </a:r>
          </a:p>
          <a:p>
            <a:pPr eaLnBrk="1" hangingPunct="1">
              <a:lnSpc>
                <a:spcPct val="80000"/>
              </a:lnSpc>
              <a:spcBef>
                <a:spcPts val="0"/>
              </a:spcBef>
              <a:buNone/>
            </a:pPr>
            <a:endParaRPr lang="ru-RU" sz="800" dirty="0" smtClean="0">
              <a:latin typeface="Times New Roman" pitchFamily="18" charset="0"/>
              <a:cs typeface="Times New Roman" pitchFamily="18" charset="0"/>
            </a:endParaRPr>
          </a:p>
        </p:txBody>
      </p:sp>
      <p:sp>
        <p:nvSpPr>
          <p:cNvPr id="4" name="AutoShape 2054">
            <a:hlinkClick r:id="" action="ppaction://hlinkshowjump?jump=nextslide" highlightClick="1"/>
          </p:cNvPr>
          <p:cNvSpPr>
            <a:spLocks noChangeArrowheads="1"/>
          </p:cNvSpPr>
          <p:nvPr/>
        </p:nvSpPr>
        <p:spPr bwMode="auto">
          <a:xfrm flipV="1">
            <a:off x="7452320" y="6525344"/>
            <a:ext cx="719882" cy="332656"/>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525344"/>
            <a:ext cx="719410" cy="332656"/>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Rectangle 4"/>
          <p:cNvSpPr>
            <a:spLocks noChangeArrowheads="1"/>
          </p:cNvSpPr>
          <p:nvPr/>
        </p:nvSpPr>
        <p:spPr bwMode="auto">
          <a:xfrm>
            <a:off x="0" y="188640"/>
            <a:ext cx="8856663" cy="64807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ВОПРОСЫ  К  </a:t>
            </a:r>
            <a:r>
              <a:rPr lang="ru-RU" b="1" dirty="0" smtClean="0"/>
              <a:t>ЭКЗАМЕНУ  </a:t>
            </a:r>
            <a:r>
              <a:rPr lang="ru-RU" b="1" dirty="0"/>
              <a:t>ПО  УГОЛОВНОМУ  ПРАВУ </a:t>
            </a:r>
            <a:endParaRPr lang="ru-RU" b="1" dirty="0" smtClean="0"/>
          </a:p>
          <a:p>
            <a:pPr algn="ctr" eaLnBrk="0" hangingPunct="0">
              <a:spcBef>
                <a:spcPct val="50000"/>
              </a:spcBef>
            </a:pPr>
            <a:r>
              <a:rPr lang="ru-RU" b="1" dirty="0" smtClean="0"/>
              <a:t>Особенная </a:t>
            </a:r>
            <a:r>
              <a:rPr lang="ru-RU" b="1" dirty="0"/>
              <a:t>часть</a:t>
            </a:r>
          </a:p>
        </p:txBody>
      </p:sp>
    </p:spTree>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5794" name="Rectangle 3"/>
          <p:cNvSpPr>
            <a:spLocks noGrp="1" noChangeArrowheads="1"/>
          </p:cNvSpPr>
          <p:nvPr>
            <p:ph idx="1"/>
          </p:nvPr>
        </p:nvSpPr>
        <p:spPr>
          <a:xfrm>
            <a:off x="0" y="1340768"/>
            <a:ext cx="9144000" cy="5096545"/>
          </a:xfrm>
        </p:spPr>
        <p:txBody>
          <a:bodyPr/>
          <a:lstStyle/>
          <a:p>
            <a:pPr lvl="0" hangingPunct="0">
              <a:spcBef>
                <a:spcPts val="0"/>
              </a:spcBef>
              <a:buFont typeface="+mj-lt"/>
              <a:buAutoNum type="arabicPeriod"/>
            </a:pPr>
            <a:r>
              <a:rPr lang="ru-RU" sz="1300" dirty="0" smtClean="0">
                <a:latin typeface="Times New Roman" pitchFamily="18" charset="0"/>
                <a:cs typeface="Times New Roman" pitchFamily="18" charset="0"/>
              </a:rPr>
              <a:t>О некоторых вопросах судебной практики по уголовным делам о преступлениях террористической направленности : ППВС РФ  от 09.02.2012 № 1 </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по уголовным делам о преступлениях экстремистской направленности : ППВС РФ от 28.06.2011 № 11 </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применения законодательства, регламентирующего особенности уголовной ответственности и наказания несовершеннолетних : ППВС РФ от 01.02.2011 № 1 </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рассмотрения уголовных дел об организации преступного сообщества (преступной организации) или участии в нем (ней) :  ППВС РФ от  10.06.2010 № 12</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по делам о злоупотреблении должностными полномочиями и о превышении должностных полномочий : ППВС РФ от 16.10.2009 № 19</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по делам о преступлениях, связанных с нарушением правил дорожного движения и эксплуатации транспортных средств, а также с их неправомерным завладением без цели хищения :</a:t>
            </a:r>
          </a:p>
          <a:p>
            <a:pPr lvl="0" hangingPunct="0">
              <a:spcBef>
                <a:spcPts val="0"/>
              </a:spcBef>
              <a:buFont typeface="+mj-lt"/>
              <a:buAutoNum type="arabicPeriod"/>
            </a:pPr>
            <a:r>
              <a:rPr lang="ru-RU" sz="1300" dirty="0" smtClean="0">
                <a:latin typeface="Times New Roman" pitchFamily="18" charset="0"/>
                <a:cs typeface="Times New Roman" pitchFamily="18" charset="0"/>
              </a:rPr>
              <a:t>ППВС РФ от 09.12.2008 № 25 (ред. от 23.12.2010). </a:t>
            </a:r>
          </a:p>
          <a:p>
            <a:pPr lvl="0" hangingPunct="0">
              <a:spcBef>
                <a:spcPts val="0"/>
              </a:spcBef>
              <a:buFont typeface="+mj-lt"/>
              <a:buAutoNum type="arabicPeriod"/>
            </a:pPr>
            <a:r>
              <a:rPr lang="ru-RU" sz="1300" dirty="0" smtClean="0">
                <a:latin typeface="Times New Roman" pitchFamily="18" charset="0"/>
                <a:cs typeface="Times New Roman" pitchFamily="18" charset="0"/>
              </a:rPr>
              <a:t>О практике рассмотрения судами уголовных дел об уклонении от призыва на военную службу и от прохождения военной или альтернативной гражданской службы : ППВС РФ от 03.04.2008 № 3 (ред. От</a:t>
            </a:r>
          </a:p>
          <a:p>
            <a:pPr lvl="0" hangingPunct="0">
              <a:spcBef>
                <a:spcPts val="0"/>
              </a:spcBef>
              <a:buFont typeface="+mj-lt"/>
              <a:buAutoNum type="arabicPeriod"/>
            </a:pPr>
            <a:r>
              <a:rPr lang="ru-RU" sz="1300" dirty="0" smtClean="0">
                <a:latin typeface="Times New Roman" pitchFamily="18" charset="0"/>
                <a:cs typeface="Times New Roman" pitchFamily="18" charset="0"/>
              </a:rPr>
              <a:t>23.12.2010). </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по делам о мошенничестве, присвоении и растрате : ППВС РФ от 27.12.2007 № 51.</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по уголовным делам о хулиганстве и иных преступлениях, совершенных из хулиганских побуждений : ППВС РФ от 15.11.2007 № 45 </a:t>
            </a:r>
          </a:p>
          <a:p>
            <a:pPr lvl="0" hangingPunct="0">
              <a:spcBef>
                <a:spcPts val="0"/>
              </a:spcBef>
              <a:buFont typeface="+mj-lt"/>
              <a:buAutoNum type="arabicPeriod"/>
            </a:pPr>
            <a:r>
              <a:rPr lang="ru-RU" sz="1300" dirty="0" smtClean="0">
                <a:latin typeface="Times New Roman" pitchFamily="18" charset="0"/>
                <a:cs typeface="Times New Roman" pitchFamily="18" charset="0"/>
              </a:rPr>
              <a:t>О судебной практике по делам о преступлениях, связанных с наркотическими средствами, психотропными, сильнодействующими и ядовитыми веществами : ППВС РФ от 15.06.2006 № 14 (ред. От</a:t>
            </a:r>
          </a:p>
          <a:p>
            <a:pPr lvl="0" hangingPunct="0">
              <a:spcBef>
                <a:spcPts val="0"/>
              </a:spcBef>
              <a:buFont typeface="+mj-lt"/>
              <a:buAutoNum type="arabicPeriod"/>
            </a:pPr>
            <a:r>
              <a:rPr lang="ru-RU" sz="1300" dirty="0" smtClean="0">
                <a:latin typeface="Times New Roman" pitchFamily="18" charset="0"/>
                <a:cs typeface="Times New Roman" pitchFamily="18" charset="0"/>
              </a:rPr>
              <a:t>23.12.2010). </a:t>
            </a:r>
          </a:p>
          <a:p>
            <a:pPr lvl="0" hangingPunct="0">
              <a:spcBef>
                <a:spcPts val="0"/>
              </a:spcBef>
              <a:buFont typeface="+mj-lt"/>
              <a:buAutoNum type="arabicPeriod"/>
            </a:pPr>
            <a:r>
              <a:rPr lang="ru-RU" sz="1300" dirty="0" smtClean="0">
                <a:latin typeface="Times New Roman" pitchFamily="18" charset="0"/>
                <a:cs typeface="Times New Roman" pitchFamily="18" charset="0"/>
              </a:rPr>
              <a:t>О практике рассмотрения судами уголовных дел о нарушении авторских, смежных, изобретательских и патентных прав, а также о незаконном использовании товарного знака : ППВС РФ от 26.04.2007 №14</a:t>
            </a:r>
          </a:p>
          <a:p>
            <a:pPr lvl="0" hangingPunct="0">
              <a:spcBef>
                <a:spcPts val="0"/>
              </a:spcBef>
              <a:buFont typeface="+mj-lt"/>
              <a:buAutoNum type="arabicPeriod"/>
            </a:pPr>
            <a:r>
              <a:rPr lang="ru-RU" sz="1300" dirty="0" smtClean="0">
                <a:latin typeface="Times New Roman" pitchFamily="18" charset="0"/>
                <a:cs typeface="Times New Roman" pitchFamily="18" charset="0"/>
              </a:rPr>
              <a:t>О практике применения судами уголовного законодательства об ответственности за налоговые преступления : ППВС РФ от 28.12.2006 № 64</a:t>
            </a:r>
          </a:p>
        </p:txBody>
      </p:sp>
      <p:sp>
        <p:nvSpPr>
          <p:cNvPr id="4" name="AutoShape 2054">
            <a:hlinkClick r:id="" action="ppaction://hlinkshowjump?jump=nextslide" highlightClick="1"/>
          </p:cNvPr>
          <p:cNvSpPr>
            <a:spLocks noChangeArrowheads="1"/>
          </p:cNvSpPr>
          <p:nvPr/>
        </p:nvSpPr>
        <p:spPr bwMode="auto">
          <a:xfrm flipV="1">
            <a:off x="7452320" y="6525344"/>
            <a:ext cx="719882" cy="332656"/>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525344"/>
            <a:ext cx="719410" cy="332656"/>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Rectangle 6"/>
          <p:cNvSpPr>
            <a:spLocks noChangeArrowheads="1"/>
          </p:cNvSpPr>
          <p:nvPr/>
        </p:nvSpPr>
        <p:spPr bwMode="auto">
          <a:xfrm>
            <a:off x="251520" y="188640"/>
            <a:ext cx="8424936" cy="115212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СУДЕБНАЯ ПРАКТИКА ПО ПРИМЕНЕНИЮ СУДАМИ</a:t>
            </a:r>
          </a:p>
          <a:p>
            <a:pPr algn="ctr" eaLnBrk="0" hangingPunct="0">
              <a:spcBef>
                <a:spcPct val="50000"/>
              </a:spcBef>
            </a:pPr>
            <a:r>
              <a:rPr lang="ru-RU" sz="1600" b="1" dirty="0"/>
              <a:t> ОСОБЕННОЙ ЧАСТИ УГОЛОВНОГО КОДЕКСА РФ </a:t>
            </a:r>
            <a:br>
              <a:rPr lang="ru-RU" sz="1600" b="1" dirty="0"/>
            </a:br>
            <a:r>
              <a:rPr lang="ru-RU" sz="1600" b="1" dirty="0"/>
              <a:t>(Перечень Постановлений Пленумов Верховного</a:t>
            </a:r>
          </a:p>
          <a:p>
            <a:pPr algn="ctr" eaLnBrk="0" hangingPunct="0">
              <a:spcBef>
                <a:spcPct val="50000"/>
              </a:spcBef>
            </a:pPr>
            <a:r>
              <a:rPr lang="ru-RU" sz="1600" b="1" dirty="0"/>
              <a:t> Суда РФ по уголовным делам)</a:t>
            </a:r>
          </a:p>
        </p:txBody>
      </p:sp>
    </p:spTree>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818" name="Rectangle 3"/>
          <p:cNvSpPr>
            <a:spLocks noGrp="1" noChangeArrowheads="1"/>
          </p:cNvSpPr>
          <p:nvPr>
            <p:ph idx="1"/>
          </p:nvPr>
        </p:nvSpPr>
        <p:spPr>
          <a:xfrm>
            <a:off x="0" y="1412776"/>
            <a:ext cx="9144000" cy="5184576"/>
          </a:xfrm>
        </p:spPr>
        <p:txBody>
          <a:bodyPr/>
          <a:lstStyle/>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незаконном предпринимательстве и легализации (отмывании) денежных средств или иного имущества, приобретенных преступным путем : ППВС РФ от 18.11.2004 № 23</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(ред. от 23.12.2010).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преступлениях, предусмотренных ст. 131 и 132  УК РФ : ППВС РФ 15.06.2004  № 11</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краже, грабеже и разбое : ППВС РФ от 27.12.2002 № 29  (ред. от 23.12.2010).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нарушении правил пожарной безопасности, уничтожении или повреждении имущества путем поджога либо в результате неосторожного обращения с огнем : ППВС РФ от 05.06.2002 № 14 (ред. от 06.02.2007).</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хищении, вымогательстве и незаконном обороте оружия, боеприпасов, взрывчатых веществ и взрывных устройств : ППВС РФ от 12.03.2002 № 5 (ред. от 06.02.2007).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взяточничестве и коммерческом подкупе : ППВС РФ от 10.02.2000 № 6 (ред. от 22.05.2012).</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об убийстве (ст. 105 УК РФ) : ППВС РФ 27.01.1999 № 1 (ред. от 03.12.2009).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практике применения судами законодательства об ответственности за экологические правонарушения :  ППВС РФ 05.11.1998 № 14 (ред. от 06.02.2007).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практике применения судами законодательства об ответственности за бандитизм : ППВС РФ от 17.01.1997 № 1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об изготовлении или сбыте поддельных денег или ценных бумаг : ППВС РФ от 28.04.1994 № 2 (ред. от 06.02.2007).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нарушениях правил охраны труда и безопасности при ведении горных, строительных или иных работ : ППВС РФ от 23.04.1991 № 1 (ред. от 06.02.2007).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судебной практике по делам о вымогательстве : ППВС РФ от 04.05.1990 № 3 (ред. от 25.10.1996).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применении судами законодательства, обеспечивающего право на необходимую оборону от общественно опасных посягательств: ППВС СССР от 16 августа 1984 г. № 14. </a:t>
            </a:r>
          </a:p>
          <a:p>
            <a:pPr lvl="0" hangingPunct="0">
              <a:spcBef>
                <a:spcPts val="0"/>
              </a:spcBef>
              <a:buFont typeface="+mj-lt"/>
              <a:buAutoNum type="arabicPeriod" startAt="16"/>
            </a:pPr>
            <a:r>
              <a:rPr lang="ru-RU" sz="1300" dirty="0" smtClean="0">
                <a:latin typeface="Times New Roman" pitchFamily="18" charset="0"/>
                <a:cs typeface="Times New Roman" pitchFamily="18" charset="0"/>
              </a:rPr>
              <a:t>О практике применения судами Российской Федерации законодательства при рассмотрении дел о хищениях на транспорте : ППВС РФ от 23.12.1980 № 6  (ред. от 06.02.2007).</a:t>
            </a:r>
            <a:endParaRPr lang="ru-RU" sz="1300" b="1" dirty="0" smtClean="0">
              <a:latin typeface="Times New Roman" pitchFamily="18" charset="0"/>
              <a:cs typeface="Times New Roman" pitchFamily="18" charset="0"/>
            </a:endParaRPr>
          </a:p>
          <a:p>
            <a:pPr eaLnBrk="1" hangingPunct="1">
              <a:lnSpc>
                <a:spcPct val="80000"/>
              </a:lnSpc>
              <a:buNone/>
            </a:pPr>
            <a:endParaRPr lang="ru-RU" sz="1200" dirty="0" smtClean="0"/>
          </a:p>
        </p:txBody>
      </p:sp>
      <p:sp>
        <p:nvSpPr>
          <p:cNvPr id="546819" name="Rectangle 6"/>
          <p:cNvSpPr>
            <a:spLocks noChangeArrowheads="1"/>
          </p:cNvSpPr>
          <p:nvPr/>
        </p:nvSpPr>
        <p:spPr bwMode="auto">
          <a:xfrm>
            <a:off x="251520" y="188640"/>
            <a:ext cx="8424936" cy="115212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sz="1600" b="1" dirty="0"/>
              <a:t>СУДЕБНАЯ ПРАКТИКА ПО ПРИМЕНЕНИЮ СУДАМИ</a:t>
            </a:r>
          </a:p>
          <a:p>
            <a:pPr algn="ctr" eaLnBrk="0" hangingPunct="0">
              <a:spcBef>
                <a:spcPct val="50000"/>
              </a:spcBef>
            </a:pPr>
            <a:r>
              <a:rPr lang="ru-RU" sz="1600" b="1" dirty="0"/>
              <a:t> ОСОБЕННОЙ ЧАСТИ УГОЛОВНОГО КОДЕКСА РФ </a:t>
            </a:r>
            <a:br>
              <a:rPr lang="ru-RU" sz="1600" b="1" dirty="0"/>
            </a:br>
            <a:r>
              <a:rPr lang="ru-RU" sz="1600" b="1" dirty="0"/>
              <a:t>(Перечень Постановлений Пленумов Верховного</a:t>
            </a:r>
          </a:p>
          <a:p>
            <a:pPr algn="ctr" eaLnBrk="0" hangingPunct="0">
              <a:spcBef>
                <a:spcPct val="50000"/>
              </a:spcBef>
            </a:pPr>
            <a:r>
              <a:rPr lang="ru-RU" sz="1600" b="1" dirty="0"/>
              <a:t> Суда РФ по уголовным делам)</a:t>
            </a: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7842" name="Rectangle 3"/>
          <p:cNvSpPr>
            <a:spLocks noGrp="1" noChangeArrowheads="1"/>
          </p:cNvSpPr>
          <p:nvPr>
            <p:ph idx="1"/>
          </p:nvPr>
        </p:nvSpPr>
        <p:spPr>
          <a:xfrm>
            <a:off x="0" y="836712"/>
            <a:ext cx="8892480" cy="5703143"/>
          </a:xfrm>
        </p:spPr>
        <p:txBody>
          <a:bodyPr/>
          <a:lstStyle/>
          <a:p>
            <a:pPr lvl="0">
              <a:spcBef>
                <a:spcPts val="0"/>
              </a:spcBef>
              <a:buFont typeface="+mj-lt"/>
              <a:buAutoNum type="arabicPeriod"/>
            </a:pPr>
            <a:r>
              <a:rPr lang="ru-RU" sz="1200" dirty="0" smtClean="0">
                <a:latin typeface="Times New Roman" pitchFamily="18" charset="0"/>
                <a:cs typeface="Times New Roman" pitchFamily="18" charset="0"/>
              </a:rPr>
              <a:t>Понятие и виды убийств по УК РФ.</a:t>
            </a:r>
          </a:p>
          <a:p>
            <a:pPr lvl="0">
              <a:spcBef>
                <a:spcPts val="0"/>
              </a:spcBef>
              <a:buFont typeface="+mj-lt"/>
              <a:buAutoNum type="arabicPeriod"/>
            </a:pPr>
            <a:r>
              <a:rPr lang="ru-RU" sz="1200" dirty="0" smtClean="0">
                <a:latin typeface="Times New Roman" pitchFamily="18" charset="0"/>
                <a:cs typeface="Times New Roman" pitchFamily="18" charset="0"/>
              </a:rPr>
              <a:t>Убийство при отягчающих обстоятельствах (отдельные виды). </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убийства из корыстных побуждений и убийства по найму.</a:t>
            </a:r>
          </a:p>
          <a:p>
            <a:pPr lvl="0">
              <a:spcBef>
                <a:spcPts val="0"/>
              </a:spcBef>
              <a:buFont typeface="+mj-lt"/>
              <a:buAutoNum type="arabicPeriod"/>
            </a:pPr>
            <a:r>
              <a:rPr lang="ru-RU" sz="1200" dirty="0" smtClean="0">
                <a:latin typeface="Times New Roman" pitchFamily="18" charset="0"/>
                <a:cs typeface="Times New Roman" pitchFamily="18" charset="0"/>
              </a:rPr>
              <a:t>Убийство матерью новорожденного ребенка.</a:t>
            </a:r>
          </a:p>
          <a:p>
            <a:pPr lvl="0">
              <a:spcBef>
                <a:spcPts val="0"/>
              </a:spcBef>
              <a:buFont typeface="+mj-lt"/>
              <a:buAutoNum type="arabicPeriod"/>
            </a:pPr>
            <a:r>
              <a:rPr lang="ru-RU" sz="1200" dirty="0" smtClean="0">
                <a:latin typeface="Times New Roman" pitchFamily="18" charset="0"/>
                <a:cs typeface="Times New Roman" pitchFamily="18" charset="0"/>
              </a:rPr>
              <a:t>Убийство, совершенное в состоянии аффекта.</a:t>
            </a:r>
          </a:p>
          <a:p>
            <a:pPr lvl="0">
              <a:spcBef>
                <a:spcPts val="0"/>
              </a:spcBef>
              <a:buFont typeface="+mj-lt"/>
              <a:buAutoNum type="arabicPeriod"/>
            </a:pPr>
            <a:r>
              <a:rPr lang="ru-RU" sz="1200" dirty="0" smtClean="0">
                <a:latin typeface="Times New Roman" pitchFamily="18" charset="0"/>
                <a:cs typeface="Times New Roman" pitchFamily="18" charset="0"/>
              </a:rPr>
              <a:t>Отграничение ст. 107 УК РФ от ч. 1 ст. 105 УК РФ и ч. 1 ст.108 УК РФ.</a:t>
            </a:r>
          </a:p>
          <a:p>
            <a:pPr lvl="0">
              <a:spcBef>
                <a:spcPts val="0"/>
              </a:spcBef>
              <a:buFont typeface="+mj-lt"/>
              <a:buAutoNum type="arabicPeriod"/>
            </a:pPr>
            <a:r>
              <a:rPr lang="ru-RU" sz="1200" dirty="0" smtClean="0">
                <a:latin typeface="Times New Roman" pitchFamily="18" charset="0"/>
                <a:cs typeface="Times New Roman" pitchFamily="18" charset="0"/>
              </a:rPr>
              <a:t>Квалификация убийства при превышении пределов необходимой обороны (ч. 1 ст. 108 УК РФ).</a:t>
            </a:r>
          </a:p>
          <a:p>
            <a:pPr lvl="0">
              <a:spcBef>
                <a:spcPts val="0"/>
              </a:spcBef>
              <a:buFont typeface="+mj-lt"/>
              <a:buAutoNum type="arabicPeriod"/>
            </a:pPr>
            <a:r>
              <a:rPr lang="ru-RU" sz="1200" dirty="0" smtClean="0">
                <a:latin typeface="Times New Roman" pitchFamily="18" charset="0"/>
                <a:cs typeface="Times New Roman" pitchFamily="18" charset="0"/>
              </a:rPr>
              <a:t>Причинение смерти по неосторожности. Отграничение от смежных составов.</a:t>
            </a:r>
          </a:p>
          <a:p>
            <a:pPr lvl="0">
              <a:spcBef>
                <a:spcPts val="0"/>
              </a:spcBef>
              <a:buFont typeface="+mj-lt"/>
              <a:buAutoNum type="arabicPeriod"/>
            </a:pPr>
            <a:r>
              <a:rPr lang="ru-RU" sz="1200" dirty="0" smtClean="0">
                <a:latin typeface="Times New Roman" pitchFamily="18" charset="0"/>
                <a:cs typeface="Times New Roman" pitchFamily="18" charset="0"/>
              </a:rPr>
              <a:t>Умышленное причинение тяжкого вреда здоровью, отграничение от смежных составов. </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угрозы в качестве составляющей объективной стороны составов преступлений.</a:t>
            </a:r>
          </a:p>
          <a:p>
            <a:pPr lvl="0">
              <a:spcBef>
                <a:spcPts val="0"/>
              </a:spcBef>
              <a:buFont typeface="+mj-lt"/>
              <a:buAutoNum type="arabicPeriod"/>
            </a:pPr>
            <a:r>
              <a:rPr lang="ru-RU" sz="1200" dirty="0" smtClean="0">
                <a:latin typeface="Times New Roman" pitchFamily="18" charset="0"/>
                <a:cs typeface="Times New Roman" pitchFamily="18" charset="0"/>
              </a:rPr>
              <a:t>Похищение человека, отграничение от захвата заложника.</a:t>
            </a:r>
          </a:p>
          <a:p>
            <a:pPr lvl="0">
              <a:spcBef>
                <a:spcPts val="0"/>
              </a:spcBef>
              <a:buFont typeface="+mj-lt"/>
              <a:buAutoNum type="arabicPeriod"/>
            </a:pPr>
            <a:r>
              <a:rPr lang="ru-RU" sz="1200" dirty="0" smtClean="0">
                <a:latin typeface="Times New Roman" pitchFamily="18" charset="0"/>
                <a:cs typeface="Times New Roman" pitchFamily="18" charset="0"/>
              </a:rPr>
              <a:t>Незаконное лишение свободы, отграничение от похищения человека.</a:t>
            </a:r>
          </a:p>
          <a:p>
            <a:pPr lvl="0">
              <a:spcBef>
                <a:spcPts val="0"/>
              </a:spcBef>
              <a:buFont typeface="+mj-lt"/>
              <a:buAutoNum type="arabicPeriod"/>
            </a:pPr>
            <a:r>
              <a:rPr lang="ru-RU" sz="1200" dirty="0" smtClean="0">
                <a:latin typeface="Times New Roman" pitchFamily="18" charset="0"/>
                <a:cs typeface="Times New Roman" pitchFamily="18" charset="0"/>
              </a:rPr>
              <a:t>Нарушение неприкосновенности частной жизни.</a:t>
            </a:r>
          </a:p>
          <a:p>
            <a:pPr lvl="0">
              <a:spcBef>
                <a:spcPts val="0"/>
              </a:spcBef>
              <a:buFont typeface="+mj-lt"/>
              <a:buAutoNum type="arabicPeriod"/>
            </a:pPr>
            <a:r>
              <a:rPr lang="ru-RU" sz="1200" dirty="0" smtClean="0">
                <a:latin typeface="Times New Roman" pitchFamily="18" charset="0"/>
                <a:cs typeface="Times New Roman" pitchFamily="18" charset="0"/>
              </a:rPr>
              <a:t>Вовлечение несовершеннолетнего в совершение преступления.</a:t>
            </a:r>
          </a:p>
          <a:p>
            <a:pPr lvl="0">
              <a:spcBef>
                <a:spcPts val="0"/>
              </a:spcBef>
              <a:buFont typeface="+mj-lt"/>
              <a:buAutoNum type="arabicPeriod"/>
            </a:pPr>
            <a:r>
              <a:rPr lang="ru-RU" sz="1200" dirty="0" smtClean="0">
                <a:latin typeface="Times New Roman" pitchFamily="18" charset="0"/>
                <a:cs typeface="Times New Roman" pitchFamily="18" charset="0"/>
              </a:rPr>
              <a:t>Вовлечение несовершеннолетнего в совершение антиобщественных действий.</a:t>
            </a:r>
          </a:p>
          <a:p>
            <a:pPr lvl="0">
              <a:spcBef>
                <a:spcPts val="0"/>
              </a:spcBef>
              <a:buFont typeface="+mj-lt"/>
              <a:buAutoNum type="arabicPeriod"/>
            </a:pPr>
            <a:r>
              <a:rPr lang="ru-RU" sz="1200" dirty="0" smtClean="0">
                <a:latin typeface="Times New Roman" pitchFamily="18" charset="0"/>
                <a:cs typeface="Times New Roman" pitchFamily="18" charset="0"/>
              </a:rPr>
              <a:t>Объективные признаки вовлечения несовершеннолетнего в совершение антиобщественных действий.</a:t>
            </a:r>
          </a:p>
          <a:p>
            <a:pPr lvl="0">
              <a:spcBef>
                <a:spcPts val="0"/>
              </a:spcBef>
              <a:buFont typeface="+mj-lt"/>
              <a:buAutoNum type="arabicPeriod"/>
            </a:pPr>
            <a:r>
              <a:rPr lang="ru-RU" sz="1200" dirty="0" smtClean="0">
                <a:latin typeface="Times New Roman" pitchFamily="18" charset="0"/>
                <a:cs typeface="Times New Roman" pitchFamily="18" charset="0"/>
              </a:rPr>
              <a:t>Неисполнение обязанностей по воспитанию несовершеннолетних.</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хищений (по видам). Отграничение от смежных составов. </a:t>
            </a:r>
          </a:p>
          <a:p>
            <a:pPr lvl="0">
              <a:spcBef>
                <a:spcPts val="0"/>
              </a:spcBef>
              <a:buFont typeface="+mj-lt"/>
              <a:buAutoNum type="arabicPeriod"/>
            </a:pPr>
            <a:r>
              <a:rPr lang="ru-RU" sz="1200" dirty="0" smtClean="0">
                <a:latin typeface="Times New Roman" pitchFamily="18" charset="0"/>
                <a:cs typeface="Times New Roman" pitchFamily="18" charset="0"/>
              </a:rPr>
              <a:t>Отграничение мошенничества от смежных составов преступлений.</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квалифицированного состава разбоя.</a:t>
            </a:r>
          </a:p>
          <a:p>
            <a:pPr lvl="0">
              <a:spcBef>
                <a:spcPts val="0"/>
              </a:spcBef>
              <a:buFont typeface="+mj-lt"/>
              <a:buAutoNum type="arabicPeriod"/>
            </a:pPr>
            <a:r>
              <a:rPr lang="ru-RU" sz="1200" dirty="0" smtClean="0">
                <a:latin typeface="Times New Roman" pitchFamily="18" charset="0"/>
                <a:cs typeface="Times New Roman" pitchFamily="18" charset="0"/>
              </a:rPr>
              <a:t>Соотношение разбоя со смежными составами преступлений.</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вымогательства.</a:t>
            </a:r>
          </a:p>
          <a:p>
            <a:pPr lvl="0">
              <a:spcBef>
                <a:spcPts val="0"/>
              </a:spcBef>
              <a:buFont typeface="+mj-lt"/>
              <a:buAutoNum type="arabicPeriod"/>
            </a:pPr>
            <a:r>
              <a:rPr lang="ru-RU" sz="1200" dirty="0" smtClean="0">
                <a:latin typeface="Times New Roman" pitchFamily="18" charset="0"/>
                <a:cs typeface="Times New Roman" pitchFamily="18" charset="0"/>
              </a:rPr>
              <a:t>Субъективные признаки неправомерного завладения автомобилем или иным транспортным средством без цели хищения.</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объективных признаков вымогательства взятки.</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контрабанды.</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изнасилования (насильственных действий сексуального характера).</a:t>
            </a:r>
          </a:p>
          <a:p>
            <a:pPr lvl="0">
              <a:spcBef>
                <a:spcPts val="0"/>
              </a:spcBef>
              <a:buFont typeface="+mj-lt"/>
              <a:buAutoNum type="arabicPeriod"/>
            </a:pPr>
            <a:r>
              <a:rPr lang="ru-RU" sz="1200" dirty="0" smtClean="0">
                <a:latin typeface="Times New Roman" pitchFamily="18" charset="0"/>
                <a:cs typeface="Times New Roman" pitchFamily="18" charset="0"/>
              </a:rPr>
              <a:t>Беспомощное состояние как квалифицирующий признак убийства и изнасилования.</a:t>
            </a:r>
          </a:p>
          <a:p>
            <a:pPr lvl="0">
              <a:spcBef>
                <a:spcPts val="0"/>
              </a:spcBef>
              <a:buFont typeface="+mj-lt"/>
              <a:buAutoNum type="arabicPeriod"/>
            </a:pPr>
            <a:r>
              <a:rPr lang="ru-RU" sz="1200" dirty="0" smtClean="0">
                <a:latin typeface="Times New Roman" pitchFamily="18" charset="0"/>
                <a:cs typeface="Times New Roman" pitchFamily="18" charset="0"/>
              </a:rPr>
              <a:t>Характеристика норм, смежных со ст. 143 УК РФ.</a:t>
            </a:r>
          </a:p>
          <a:p>
            <a:pPr lvl="0">
              <a:spcBef>
                <a:spcPts val="0"/>
              </a:spcBef>
              <a:buFont typeface="+mj-lt"/>
              <a:buAutoNum type="arabicPeriod"/>
            </a:pPr>
            <a:r>
              <a:rPr lang="ru-RU" sz="1200" dirty="0" smtClean="0">
                <a:latin typeface="Times New Roman" pitchFamily="18" charset="0"/>
                <a:cs typeface="Times New Roman" pitchFamily="18" charset="0"/>
              </a:rPr>
              <a:t>Легализация (отмывание) денежных средств или иного имущества, приобретенных другими лицами преступным путем.</a:t>
            </a:r>
          </a:p>
          <a:p>
            <a:pPr lvl="0">
              <a:spcBef>
                <a:spcPts val="0"/>
              </a:spcBef>
              <a:buFont typeface="+mj-lt"/>
              <a:buAutoNum type="arabicPeriod"/>
            </a:pPr>
            <a:r>
              <a:rPr lang="ru-RU" sz="1200" dirty="0" smtClean="0">
                <a:latin typeface="Times New Roman" pitchFamily="18" charset="0"/>
                <a:cs typeface="Times New Roman" pitchFamily="18" charset="0"/>
              </a:rPr>
              <a:t>Коммерческий подкуп, отграничение от смежных составов.</a:t>
            </a:r>
          </a:p>
          <a:p>
            <a:pPr lvl="0">
              <a:spcBef>
                <a:spcPts val="0"/>
              </a:spcBef>
              <a:buFont typeface="+mj-lt"/>
              <a:buAutoNum type="arabicPeriod"/>
            </a:pPr>
            <a:r>
              <a:rPr lang="ru-RU" sz="1200" dirty="0" smtClean="0">
                <a:latin typeface="Times New Roman" pitchFamily="18" charset="0"/>
                <a:cs typeface="Times New Roman" pitchFamily="18" charset="0"/>
              </a:rPr>
              <a:t>Злоупотребление полномочиями, отграничение от смежных составов.</a:t>
            </a:r>
          </a:p>
          <a:p>
            <a:pPr lvl="0">
              <a:spcBef>
                <a:spcPts val="0"/>
              </a:spcBef>
              <a:buFont typeface="+mj-lt"/>
              <a:buAutoNum type="arabicPeriod"/>
            </a:pPr>
            <a:r>
              <a:rPr lang="ru-RU" sz="1200" dirty="0" smtClean="0">
                <a:latin typeface="Times New Roman" pitchFamily="18" charset="0"/>
                <a:cs typeface="Times New Roman" pitchFamily="18" charset="0"/>
              </a:rPr>
              <a:t>Незаконное предпринимательство.</a:t>
            </a:r>
          </a:p>
          <a:p>
            <a:pPr eaLnBrk="1" hangingPunct="1">
              <a:lnSpc>
                <a:spcPct val="60000"/>
              </a:lnSpc>
              <a:buFont typeface="+mj-lt"/>
              <a:buAutoNum type="arabicPeriod"/>
            </a:pPr>
            <a:endParaRPr lang="ru-RU" sz="1200" dirty="0" smtClean="0">
              <a:latin typeface="Times New Roman" pitchFamily="18" charset="0"/>
              <a:cs typeface="Times New Roman" pitchFamily="18" charset="0"/>
            </a:endParaRPr>
          </a:p>
        </p:txBody>
      </p:sp>
      <p:sp>
        <p:nvSpPr>
          <p:cNvPr id="547843" name="Rectangle 4"/>
          <p:cNvSpPr>
            <a:spLocks noChangeArrowheads="1"/>
          </p:cNvSpPr>
          <p:nvPr/>
        </p:nvSpPr>
        <p:spPr bwMode="auto">
          <a:xfrm>
            <a:off x="-14288" y="188641"/>
            <a:ext cx="8978776" cy="576064"/>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Темы курсовых и дипломных работ </a:t>
            </a:r>
            <a:br>
              <a:rPr lang="ru-RU" b="1" dirty="0"/>
            </a:br>
            <a:r>
              <a:rPr lang="ru-RU" b="1" dirty="0"/>
              <a:t>по Уголовному праву </a:t>
            </a:r>
            <a:r>
              <a:rPr lang="ru-RU" b="1" dirty="0" smtClean="0"/>
              <a:t>(особенная часть)</a:t>
            </a:r>
            <a:endParaRPr lang="ru-RU" b="1" dirty="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6" name="Rectangle 3"/>
          <p:cNvSpPr>
            <a:spLocks noGrp="1" noChangeArrowheads="1"/>
          </p:cNvSpPr>
          <p:nvPr>
            <p:ph idx="1"/>
          </p:nvPr>
        </p:nvSpPr>
        <p:spPr>
          <a:xfrm>
            <a:off x="0" y="836712"/>
            <a:ext cx="8964488" cy="5832648"/>
          </a:xfrm>
        </p:spPr>
        <p:txBody>
          <a:bodyPr/>
          <a:lstStyle/>
          <a:p>
            <a:pPr lvl="0">
              <a:spcBef>
                <a:spcPts val="0"/>
              </a:spcBef>
              <a:buFont typeface="+mj-lt"/>
              <a:buAutoNum type="arabicPeriod" startAt="33"/>
            </a:pPr>
            <a:r>
              <a:rPr lang="ru-RU" sz="1100" dirty="0" smtClean="0"/>
              <a:t>Преступления в сфере налогообложения. </a:t>
            </a:r>
          </a:p>
          <a:p>
            <a:pPr lvl="0">
              <a:spcBef>
                <a:spcPts val="0"/>
              </a:spcBef>
              <a:buFont typeface="+mj-lt"/>
              <a:buAutoNum type="arabicPeriod" startAt="33"/>
            </a:pPr>
            <a:r>
              <a:rPr lang="ru-RU" sz="1100" dirty="0" smtClean="0"/>
              <a:t>Террористический акт, отграничение от смежных составов.</a:t>
            </a:r>
          </a:p>
          <a:p>
            <a:pPr lvl="0">
              <a:spcBef>
                <a:spcPts val="0"/>
              </a:spcBef>
              <a:buFont typeface="+mj-lt"/>
              <a:buAutoNum type="arabicPeriod" startAt="33"/>
            </a:pPr>
            <a:r>
              <a:rPr lang="ru-RU" sz="1100" dirty="0" smtClean="0"/>
              <a:t>Бандитизм, отграничение от смежных составов.</a:t>
            </a:r>
          </a:p>
          <a:p>
            <a:pPr lvl="0">
              <a:spcBef>
                <a:spcPts val="0"/>
              </a:spcBef>
              <a:buFont typeface="+mj-lt"/>
              <a:buAutoNum type="arabicPeriod" startAt="33"/>
            </a:pPr>
            <a:r>
              <a:rPr lang="ru-RU" sz="1100" dirty="0" smtClean="0"/>
              <a:t>Понятие и характеристика преступного сообщества.</a:t>
            </a:r>
          </a:p>
          <a:p>
            <a:pPr lvl="0">
              <a:spcBef>
                <a:spcPts val="0"/>
              </a:spcBef>
              <a:buFont typeface="+mj-lt"/>
              <a:buAutoNum type="arabicPeriod" startAt="33"/>
            </a:pPr>
            <a:r>
              <a:rPr lang="ru-RU" sz="1100" dirty="0" smtClean="0"/>
              <a:t>Хулиганство.</a:t>
            </a:r>
          </a:p>
          <a:p>
            <a:pPr lvl="0">
              <a:spcBef>
                <a:spcPts val="0"/>
              </a:spcBef>
              <a:buFont typeface="+mj-lt"/>
              <a:buAutoNum type="arabicPeriod" startAt="33"/>
            </a:pPr>
            <a:r>
              <a:rPr lang="ru-RU" sz="1100" dirty="0" smtClean="0"/>
              <a:t>Уголовно-правовая характеристика квалифицированного состава хулиганства.</a:t>
            </a:r>
          </a:p>
          <a:p>
            <a:pPr lvl="0">
              <a:spcBef>
                <a:spcPts val="0"/>
              </a:spcBef>
              <a:buFont typeface="+mj-lt"/>
              <a:buAutoNum type="arabicPeriod" startAt="33"/>
            </a:pPr>
            <a:r>
              <a:rPr lang="ru-RU" sz="1100" dirty="0" smtClean="0"/>
              <a:t>Уголовно-правовая характеристика незаконного изготовления оружия (ст. 223 УК РФ).</a:t>
            </a:r>
          </a:p>
          <a:p>
            <a:pPr lvl="0">
              <a:spcBef>
                <a:spcPts val="0"/>
              </a:spcBef>
              <a:buFont typeface="+mj-lt"/>
              <a:buAutoNum type="arabicPeriod" startAt="33"/>
            </a:pPr>
            <a:r>
              <a:rPr lang="ru-RU" sz="1100" dirty="0" smtClean="0"/>
              <a:t>Уголовная ответственность за незаконный оборот наркотических средств и психотропных веществ.</a:t>
            </a:r>
          </a:p>
          <a:p>
            <a:pPr lvl="0">
              <a:spcBef>
                <a:spcPts val="0"/>
              </a:spcBef>
              <a:buFont typeface="+mj-lt"/>
              <a:buAutoNum type="arabicPeriod" startAt="33"/>
            </a:pPr>
            <a:r>
              <a:rPr lang="ru-RU" sz="1100" dirty="0" smtClean="0"/>
              <a:t>Объект и предмет преступления, предусмотренного ст. 228 УК РФ.</a:t>
            </a:r>
          </a:p>
          <a:p>
            <a:pPr lvl="0">
              <a:spcBef>
                <a:spcPts val="0"/>
              </a:spcBef>
              <a:buFont typeface="+mj-lt"/>
              <a:buAutoNum type="arabicPeriod" startAt="33"/>
            </a:pPr>
            <a:r>
              <a:rPr lang="ru-RU" sz="1100" dirty="0" smtClean="0"/>
              <a:t>Уголовная ответственность за незаконный оборот оружия.</a:t>
            </a:r>
          </a:p>
          <a:p>
            <a:pPr lvl="0">
              <a:spcBef>
                <a:spcPts val="0"/>
              </a:spcBef>
              <a:buFont typeface="+mj-lt"/>
              <a:buAutoNum type="arabicPeriod" startAt="33"/>
            </a:pPr>
            <a:r>
              <a:rPr lang="ru-RU" sz="1100" dirty="0" smtClean="0"/>
              <a:t>Преступления в сфере компьютерной информации (по отдельным составам преступлений).</a:t>
            </a:r>
          </a:p>
          <a:p>
            <a:pPr lvl="0">
              <a:spcBef>
                <a:spcPts val="0"/>
              </a:spcBef>
              <a:buFont typeface="+mj-lt"/>
              <a:buAutoNum type="arabicPeriod" startAt="33"/>
            </a:pPr>
            <a:r>
              <a:rPr lang="ru-RU" sz="1100" dirty="0" smtClean="0"/>
              <a:t>Злоупотребление должностными полномочиями. Отграничение от злоупотребления полномочиями.</a:t>
            </a:r>
          </a:p>
          <a:p>
            <a:pPr lvl="0">
              <a:spcBef>
                <a:spcPts val="0"/>
              </a:spcBef>
              <a:buFont typeface="+mj-lt"/>
              <a:buAutoNum type="arabicPeriod" startAt="33"/>
            </a:pPr>
            <a:r>
              <a:rPr lang="ru-RU" sz="1100" dirty="0" smtClean="0"/>
              <a:t>Превышение должностных полномочий.</a:t>
            </a:r>
          </a:p>
          <a:p>
            <a:pPr lvl="0">
              <a:spcBef>
                <a:spcPts val="0"/>
              </a:spcBef>
              <a:buFont typeface="+mj-lt"/>
              <a:buAutoNum type="arabicPeriod" startAt="33"/>
            </a:pPr>
            <a:r>
              <a:rPr lang="ru-RU" sz="1100" dirty="0" smtClean="0"/>
              <a:t>Злоупотребление должностными полномочиями.</a:t>
            </a:r>
          </a:p>
          <a:p>
            <a:pPr lvl="0">
              <a:spcBef>
                <a:spcPts val="0"/>
              </a:spcBef>
              <a:buFont typeface="+mj-lt"/>
              <a:buAutoNum type="arabicPeriod" startAt="33"/>
            </a:pPr>
            <a:r>
              <a:rPr lang="ru-RU" sz="1100" dirty="0" smtClean="0"/>
              <a:t>Получение взятки. Отграничение от коммерческого подкупа.</a:t>
            </a:r>
          </a:p>
          <a:p>
            <a:pPr lvl="0">
              <a:spcBef>
                <a:spcPts val="0"/>
              </a:spcBef>
              <a:buFont typeface="+mj-lt"/>
              <a:buAutoNum type="arabicPeriod" startAt="33"/>
            </a:pPr>
            <a:r>
              <a:rPr lang="ru-RU" sz="1100" dirty="0" smtClean="0"/>
              <a:t>Дача взятки.</a:t>
            </a:r>
          </a:p>
          <a:p>
            <a:pPr lvl="0">
              <a:spcBef>
                <a:spcPts val="0"/>
              </a:spcBef>
              <a:buFont typeface="+mj-lt"/>
              <a:buAutoNum type="arabicPeriod" startAt="33"/>
            </a:pPr>
            <a:r>
              <a:rPr lang="ru-RU" sz="1100" dirty="0" smtClean="0"/>
              <a:t>Некоторые объективные признаки получения взятки.</a:t>
            </a:r>
          </a:p>
          <a:p>
            <a:pPr lvl="0">
              <a:spcBef>
                <a:spcPts val="0"/>
              </a:spcBef>
              <a:buFont typeface="+mj-lt"/>
              <a:buAutoNum type="arabicPeriod" startAt="33"/>
            </a:pPr>
            <a:r>
              <a:rPr lang="ru-RU" sz="1100" dirty="0" smtClean="0"/>
              <a:t>Объективная сторона получения взятки.</a:t>
            </a:r>
          </a:p>
          <a:p>
            <a:pPr lvl="0">
              <a:spcBef>
                <a:spcPts val="0"/>
              </a:spcBef>
              <a:buFont typeface="+mj-lt"/>
              <a:buAutoNum type="arabicPeriod" startAt="33"/>
            </a:pPr>
            <a:r>
              <a:rPr lang="ru-RU" sz="1100" dirty="0" smtClean="0"/>
              <a:t>Уголовно-правовая характеристика объективных признаков вымогательства взятки (п. «б» ч. 5 ст. 290 УК РФ).</a:t>
            </a:r>
          </a:p>
          <a:p>
            <a:pPr lvl="0">
              <a:spcBef>
                <a:spcPts val="0"/>
              </a:spcBef>
              <a:buFont typeface="+mj-lt"/>
              <a:buAutoNum type="arabicPeriod" startAt="33"/>
            </a:pPr>
            <a:r>
              <a:rPr lang="ru-RU" sz="1100" dirty="0" smtClean="0"/>
              <a:t>Посредничество во взяточничестве.</a:t>
            </a:r>
          </a:p>
          <a:p>
            <a:pPr lvl="0">
              <a:spcBef>
                <a:spcPts val="0"/>
              </a:spcBef>
              <a:buFont typeface="+mj-lt"/>
              <a:buAutoNum type="arabicPeriod" startAt="33"/>
            </a:pPr>
            <a:r>
              <a:rPr lang="ru-RU" sz="1100" dirty="0" smtClean="0"/>
              <a:t>Привлечение заведомо невиновного к уголовной ответственности.</a:t>
            </a:r>
          </a:p>
          <a:p>
            <a:pPr lvl="0">
              <a:spcBef>
                <a:spcPts val="0"/>
              </a:spcBef>
              <a:buFont typeface="+mj-lt"/>
              <a:buAutoNum type="arabicPeriod" startAt="33"/>
            </a:pPr>
            <a:r>
              <a:rPr lang="ru-RU" sz="1100" dirty="0" smtClean="0"/>
              <a:t>Принуждение к даче показаний.</a:t>
            </a:r>
          </a:p>
          <a:p>
            <a:pPr lvl="0">
              <a:spcBef>
                <a:spcPts val="0"/>
              </a:spcBef>
              <a:buFont typeface="+mj-lt"/>
              <a:buAutoNum type="arabicPeriod" startAt="33"/>
            </a:pPr>
            <a:r>
              <a:rPr lang="ru-RU" sz="1100" dirty="0" smtClean="0"/>
              <a:t>Уголовно-правовая характеристика преступления, предусмотренного ст. 282 УК РФ «Возбуждение ненависти либо вражды, а равно унижение человеческого достоинства».</a:t>
            </a:r>
          </a:p>
          <a:p>
            <a:pPr lvl="0">
              <a:spcBef>
                <a:spcPts val="0"/>
              </a:spcBef>
              <a:buFont typeface="+mj-lt"/>
              <a:buAutoNum type="arabicPeriod" startAt="33"/>
            </a:pPr>
            <a:r>
              <a:rPr lang="ru-RU" sz="1100" dirty="0" smtClean="0"/>
              <a:t>Субъективные признаки возбуждения ненависти либо вражды, а равно унижения человеческого достоинства.</a:t>
            </a:r>
          </a:p>
          <a:p>
            <a:pPr lvl="0">
              <a:spcBef>
                <a:spcPts val="0"/>
              </a:spcBef>
              <a:buFont typeface="+mj-lt"/>
              <a:buAutoNum type="arabicPeriod" startAt="33"/>
            </a:pPr>
            <a:r>
              <a:rPr lang="ru-RU" sz="1100" dirty="0" smtClean="0"/>
              <a:t>Уголовно-правовая характеристика состава преступления, предусмотренного ст. 317 УК РФ.</a:t>
            </a:r>
          </a:p>
          <a:p>
            <a:pPr lvl="0">
              <a:spcBef>
                <a:spcPts val="0"/>
              </a:spcBef>
              <a:buFont typeface="+mj-lt"/>
              <a:buAutoNum type="arabicPeriod" startAt="33"/>
            </a:pPr>
            <a:r>
              <a:rPr lang="ru-RU" sz="1100" dirty="0" smtClean="0"/>
              <a:t>Объективные признаки состава преступления, предусмотренного ст. 327 УК РФ.</a:t>
            </a:r>
          </a:p>
          <a:p>
            <a:pPr lvl="0">
              <a:spcBef>
                <a:spcPts val="0"/>
              </a:spcBef>
              <a:buFont typeface="+mj-lt"/>
              <a:buAutoNum type="arabicPeriod" startAt="33"/>
            </a:pPr>
            <a:r>
              <a:rPr lang="ru-RU" sz="1100" dirty="0" smtClean="0"/>
              <a:t>Уклонение от прохождения военной и альтернативной гражданской службы.</a:t>
            </a:r>
          </a:p>
          <a:p>
            <a:pPr lvl="0">
              <a:spcBef>
                <a:spcPts val="0"/>
              </a:spcBef>
              <a:buFont typeface="+mj-lt"/>
              <a:buAutoNum type="arabicPeriod" startAt="33"/>
            </a:pPr>
            <a:r>
              <a:rPr lang="ru-RU" sz="1100" dirty="0" smtClean="0"/>
              <a:t>Государственная измена в форме шпионажа и выдачи государственной тайны. </a:t>
            </a:r>
          </a:p>
          <a:p>
            <a:pPr lvl="0">
              <a:spcBef>
                <a:spcPts val="0"/>
              </a:spcBef>
              <a:buFont typeface="+mj-lt"/>
              <a:buAutoNum type="arabicPeriod" startAt="33"/>
            </a:pPr>
            <a:r>
              <a:rPr lang="ru-RU" sz="1100" dirty="0" smtClean="0"/>
              <a:t>Неправомерное завладение автомобилем или иным транспортным средством без цели хищения (угон).</a:t>
            </a:r>
          </a:p>
          <a:p>
            <a:pPr lvl="0">
              <a:spcBef>
                <a:spcPts val="0"/>
              </a:spcBef>
              <a:buFont typeface="+mj-lt"/>
              <a:buAutoNum type="arabicPeriod" startAt="33"/>
            </a:pPr>
            <a:r>
              <a:rPr lang="ru-RU" sz="1100" dirty="0" smtClean="0"/>
              <a:t>Посредничество во взяточничестве.</a:t>
            </a:r>
          </a:p>
          <a:p>
            <a:pPr lvl="0">
              <a:spcBef>
                <a:spcPts val="0"/>
              </a:spcBef>
              <a:buFont typeface="+mj-lt"/>
              <a:buAutoNum type="arabicPeriod" startAt="33"/>
            </a:pPr>
            <a:r>
              <a:rPr lang="ru-RU" sz="1100" dirty="0" smtClean="0"/>
              <a:t>Уголовно-правовая характеристика угрозы в качестве составляющей объективной стороны составов преступлений.</a:t>
            </a:r>
          </a:p>
          <a:p>
            <a:pPr>
              <a:spcBef>
                <a:spcPts val="0"/>
              </a:spcBef>
              <a:buNone/>
            </a:pPr>
            <a:r>
              <a:rPr lang="ru-RU" sz="1100" b="1" dirty="0" smtClean="0"/>
              <a:t>Темы курсовых работ</a:t>
            </a:r>
            <a:r>
              <a:rPr lang="ru-RU" sz="1100" dirty="0" smtClean="0"/>
              <a:t> также могут избираются студентами по согласованию с преподавателем из числа вопросов, выносимых для</a:t>
            </a:r>
          </a:p>
          <a:p>
            <a:pPr>
              <a:spcBef>
                <a:spcPts val="0"/>
              </a:spcBef>
              <a:buNone/>
            </a:pPr>
            <a:r>
              <a:rPr lang="ru-RU" sz="1100" dirty="0" smtClean="0"/>
              <a:t>обсуждения на практические (семинарские) занятия. </a:t>
            </a:r>
          </a:p>
          <a:p>
            <a:pPr eaLnBrk="1" hangingPunct="1">
              <a:lnSpc>
                <a:spcPct val="80000"/>
              </a:lnSpc>
              <a:spcBef>
                <a:spcPts val="0"/>
              </a:spcBef>
              <a:buFont typeface="+mj-lt"/>
              <a:buAutoNum type="arabicPeriod" startAt="33"/>
            </a:pPr>
            <a:endParaRPr lang="ru-RU" sz="1100" dirty="0" smtClean="0">
              <a:latin typeface="Tahoma" pitchFamily="34" charset="0"/>
              <a:cs typeface="Tahoma" pitchFamily="34" charset="0"/>
            </a:endParaRPr>
          </a:p>
        </p:txBody>
      </p:sp>
      <p:sp>
        <p:nvSpPr>
          <p:cNvPr id="4" name="AutoShape 2054">
            <a:hlinkClick r:id="" action="ppaction://hlinkshowjump?jump=nextslide" highlightClick="1"/>
          </p:cNvPr>
          <p:cNvSpPr>
            <a:spLocks noChangeArrowheads="1"/>
          </p:cNvSpPr>
          <p:nvPr/>
        </p:nvSpPr>
        <p:spPr bwMode="auto">
          <a:xfrm flipV="1">
            <a:off x="7452320" y="6525344"/>
            <a:ext cx="719882" cy="332656"/>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525344"/>
            <a:ext cx="719410" cy="332656"/>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8" name="Rectangle 4"/>
          <p:cNvSpPr>
            <a:spLocks noChangeArrowheads="1"/>
          </p:cNvSpPr>
          <p:nvPr/>
        </p:nvSpPr>
        <p:spPr bwMode="auto">
          <a:xfrm>
            <a:off x="-14288" y="188641"/>
            <a:ext cx="8978776" cy="648072"/>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a:t>Темы курсовых и дипломных работ </a:t>
            </a:r>
            <a:br>
              <a:rPr lang="ru-RU" b="1" dirty="0"/>
            </a:br>
            <a:r>
              <a:rPr lang="ru-RU" b="1" dirty="0"/>
              <a:t>по Уголовному праву </a:t>
            </a:r>
            <a:r>
              <a:rPr lang="ru-RU" b="1" dirty="0" smtClean="0"/>
              <a:t>(особенная часть)</a:t>
            </a:r>
            <a:endParaRPr lang="ru-RU" b="1" dirty="0"/>
          </a:p>
        </p:txBody>
      </p:sp>
    </p:spTree>
  </p:cSld>
  <p:clrMapOvr>
    <a:masterClrMapping/>
  </p:clrMapOvr>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9890" name="Rectangle 3"/>
          <p:cNvSpPr>
            <a:spLocks noGrp="1" noChangeArrowheads="1"/>
          </p:cNvSpPr>
          <p:nvPr>
            <p:ph idx="1"/>
          </p:nvPr>
        </p:nvSpPr>
        <p:spPr>
          <a:xfrm>
            <a:off x="0" y="692696"/>
            <a:ext cx="8964488" cy="6165304"/>
          </a:xfrm>
        </p:spPr>
        <p:txBody>
          <a:bodyPr/>
          <a:lstStyle/>
          <a:p>
            <a:pPr eaLnBrk="1" hangingPunct="1">
              <a:lnSpc>
                <a:spcPct val="60000"/>
              </a:lnSpc>
              <a:spcBef>
                <a:spcPts val="0"/>
              </a:spcBef>
              <a:buFont typeface="+mj-lt"/>
              <a:buAutoNum type="arabicPeriod"/>
            </a:pPr>
            <a:endParaRPr lang="ru-RU" sz="1200" dirty="0" smtClean="0">
              <a:latin typeface="Times New Roman" pitchFamily="18" charset="0"/>
              <a:cs typeface="Times New Roman" pitchFamily="18" charset="0"/>
            </a:endParaRPr>
          </a:p>
          <a:p>
            <a:pPr lvl="0">
              <a:spcBef>
                <a:spcPts val="0"/>
              </a:spcBef>
              <a:buFont typeface="+mj-lt"/>
              <a:buAutoNum type="arabicPeriod"/>
            </a:pPr>
            <a:r>
              <a:rPr lang="ru-RU" sz="1200" dirty="0" smtClean="0">
                <a:latin typeface="Times New Roman" pitchFamily="18" charset="0"/>
                <a:cs typeface="Times New Roman" pitchFamily="18" charset="0"/>
              </a:rPr>
              <a:t>Понятие и виды убийств по УК РФ.</a:t>
            </a:r>
          </a:p>
          <a:p>
            <a:pPr lvl="0">
              <a:spcBef>
                <a:spcPts val="0"/>
              </a:spcBef>
              <a:buFont typeface="+mj-lt"/>
              <a:buAutoNum type="arabicPeriod"/>
            </a:pPr>
            <a:r>
              <a:rPr lang="ru-RU" sz="1200" dirty="0" smtClean="0">
                <a:latin typeface="Times New Roman" pitchFamily="18" charset="0"/>
                <a:cs typeface="Times New Roman" pitchFamily="18" charset="0"/>
              </a:rPr>
              <a:t>Убийство при отягчающих обстоятельствах (</a:t>
            </a:r>
            <a:r>
              <a:rPr lang="ru-RU" sz="1200" i="1" dirty="0" smtClean="0">
                <a:latin typeface="Times New Roman" pitchFamily="18" charset="0"/>
                <a:cs typeface="Times New Roman" pitchFamily="18" charset="0"/>
              </a:rPr>
              <a:t>отдельные виды</a:t>
            </a:r>
            <a:r>
              <a:rPr lang="ru-RU" sz="1200" dirty="0" smtClean="0">
                <a:latin typeface="Times New Roman" pitchFamily="18" charset="0"/>
                <a:cs typeface="Times New Roman" pitchFamily="18" charset="0"/>
              </a:rPr>
              <a:t>). </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оценка жестокости.</a:t>
            </a:r>
          </a:p>
          <a:p>
            <a:pPr lvl="0">
              <a:spcBef>
                <a:spcPts val="0"/>
              </a:spcBef>
              <a:buFont typeface="+mj-lt"/>
              <a:buAutoNum type="arabicPeriod"/>
            </a:pPr>
            <a:r>
              <a:rPr lang="ru-RU" sz="1200" dirty="0" smtClean="0">
                <a:latin typeface="Times New Roman" pitchFamily="18" charset="0"/>
                <a:cs typeface="Times New Roman" pitchFamily="18" charset="0"/>
              </a:rPr>
              <a:t>Убийство матерью новорожденного ребенка.</a:t>
            </a:r>
          </a:p>
          <a:p>
            <a:pPr lvl="0">
              <a:spcBef>
                <a:spcPts val="0"/>
              </a:spcBef>
              <a:buFont typeface="+mj-lt"/>
              <a:buAutoNum type="arabicPeriod"/>
            </a:pPr>
            <a:r>
              <a:rPr lang="ru-RU" sz="1200" dirty="0" smtClean="0">
                <a:latin typeface="Times New Roman" pitchFamily="18" charset="0"/>
                <a:cs typeface="Times New Roman" pitchFamily="18" charset="0"/>
              </a:rPr>
              <a:t>Убийство, совершенное в состоянии аффекта.</a:t>
            </a:r>
          </a:p>
          <a:p>
            <a:pPr lvl="0">
              <a:spcBef>
                <a:spcPts val="0"/>
              </a:spcBef>
              <a:buFont typeface="+mj-lt"/>
              <a:buAutoNum type="arabicPeriod"/>
            </a:pPr>
            <a:r>
              <a:rPr lang="ru-RU" sz="1200" dirty="0" smtClean="0">
                <a:latin typeface="Times New Roman" pitchFamily="18" charset="0"/>
                <a:cs typeface="Times New Roman" pitchFamily="18" charset="0"/>
              </a:rPr>
              <a:t>Квалификация убийства при превышении пределов необходимой обороны (ч. 1 ст. 108 УК РФ).</a:t>
            </a:r>
          </a:p>
          <a:p>
            <a:pPr lvl="0">
              <a:spcBef>
                <a:spcPts val="0"/>
              </a:spcBef>
              <a:buFont typeface="+mj-lt"/>
              <a:buAutoNum type="arabicPeriod"/>
            </a:pPr>
            <a:r>
              <a:rPr lang="ru-RU" sz="1200" dirty="0" smtClean="0">
                <a:latin typeface="Times New Roman" pitchFamily="18" charset="0"/>
                <a:cs typeface="Times New Roman" pitchFamily="18" charset="0"/>
              </a:rPr>
              <a:t>Причинение смерти по неосторожности. Отграничение от смежных составов.</a:t>
            </a:r>
          </a:p>
          <a:p>
            <a:pPr lvl="0">
              <a:spcBef>
                <a:spcPts val="0"/>
              </a:spcBef>
              <a:buFont typeface="+mj-lt"/>
              <a:buAutoNum type="arabicPeriod"/>
            </a:pPr>
            <a:r>
              <a:rPr lang="ru-RU" sz="1200" dirty="0" smtClean="0">
                <a:latin typeface="Times New Roman" pitchFamily="18" charset="0"/>
                <a:cs typeface="Times New Roman" pitchFamily="18" charset="0"/>
              </a:rPr>
              <a:t>Умышленное причинение тяжкого вреда здоровью, отграничение от смежных составов. </a:t>
            </a:r>
          </a:p>
          <a:p>
            <a:pPr lvl="0">
              <a:spcBef>
                <a:spcPts val="0"/>
              </a:spcBef>
              <a:buFont typeface="+mj-lt"/>
              <a:buAutoNum type="arabicPeriod"/>
            </a:pPr>
            <a:r>
              <a:rPr lang="ru-RU" sz="1200" dirty="0" smtClean="0">
                <a:latin typeface="Times New Roman" pitchFamily="18" charset="0"/>
                <a:cs typeface="Times New Roman" pitchFamily="18" charset="0"/>
              </a:rPr>
              <a:t>Характеристика основного состава истязания.</a:t>
            </a:r>
          </a:p>
          <a:p>
            <a:pPr lvl="0">
              <a:spcBef>
                <a:spcPts val="0"/>
              </a:spcBef>
              <a:buFont typeface="+mj-lt"/>
              <a:buAutoNum type="arabicPeriod"/>
            </a:pPr>
            <a:r>
              <a:rPr lang="ru-RU" sz="1200" dirty="0" smtClean="0">
                <a:latin typeface="Times New Roman" pitchFamily="18" charset="0"/>
                <a:cs typeface="Times New Roman" pitchFamily="18" charset="0"/>
              </a:rPr>
              <a:t>Уголовная ответственность за заражение ВИЧ-инфекцией и </a:t>
            </a:r>
            <a:r>
              <a:rPr lang="ru-RU" sz="1200" dirty="0" err="1" smtClean="0">
                <a:latin typeface="Times New Roman" pitchFamily="18" charset="0"/>
                <a:cs typeface="Times New Roman" pitchFamily="18" charset="0"/>
              </a:rPr>
              <a:t>поставление</a:t>
            </a:r>
            <a:r>
              <a:rPr lang="ru-RU" sz="1200" dirty="0" smtClean="0">
                <a:latin typeface="Times New Roman" pitchFamily="18" charset="0"/>
                <a:cs typeface="Times New Roman" pitchFamily="18" charset="0"/>
              </a:rPr>
              <a:t> в опасность заражения.</a:t>
            </a:r>
          </a:p>
          <a:p>
            <a:pPr lvl="0">
              <a:spcBef>
                <a:spcPts val="0"/>
              </a:spcBef>
              <a:buFont typeface="+mj-lt"/>
              <a:buAutoNum type="arabicPeriod"/>
            </a:pPr>
            <a:r>
              <a:rPr lang="ru-RU" sz="1200" dirty="0" smtClean="0">
                <a:latin typeface="Times New Roman" pitchFamily="18" charset="0"/>
                <a:cs typeface="Times New Roman" pitchFamily="18" charset="0"/>
              </a:rPr>
              <a:t>Уголовная ответственность за оставление в опасности (ст. 125 УК РФ).</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похищения человека (ч. 1 ст. 126 УК РФ).</a:t>
            </a:r>
          </a:p>
          <a:p>
            <a:pPr lvl="0">
              <a:spcBef>
                <a:spcPts val="0"/>
              </a:spcBef>
              <a:buFont typeface="+mj-lt"/>
              <a:buAutoNum type="arabicPeriod"/>
            </a:pPr>
            <a:r>
              <a:rPr lang="ru-RU" sz="1200" dirty="0" smtClean="0">
                <a:latin typeface="Times New Roman" pitchFamily="18" charset="0"/>
                <a:cs typeface="Times New Roman" pitchFamily="18" charset="0"/>
              </a:rPr>
              <a:t>Похищение человека, отграничение от захвата заложника.</a:t>
            </a:r>
          </a:p>
          <a:p>
            <a:pPr lvl="0">
              <a:spcBef>
                <a:spcPts val="0"/>
              </a:spcBef>
              <a:buFont typeface="+mj-lt"/>
              <a:buAutoNum type="arabicPeriod"/>
            </a:pPr>
            <a:r>
              <a:rPr lang="ru-RU" sz="1200" dirty="0" smtClean="0">
                <a:latin typeface="Times New Roman" pitchFamily="18" charset="0"/>
                <a:cs typeface="Times New Roman" pitchFamily="18" charset="0"/>
              </a:rPr>
              <a:t>Незаконное лишение свободы, отграничение от похищения человека.</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изнасилования (насильственных действий сексуального характера).</a:t>
            </a:r>
          </a:p>
          <a:p>
            <a:pPr lvl="0">
              <a:spcBef>
                <a:spcPts val="0"/>
              </a:spcBef>
              <a:buFont typeface="+mj-lt"/>
              <a:buAutoNum type="arabicPeriod"/>
            </a:pPr>
            <a:r>
              <a:rPr lang="ru-RU" sz="1200" dirty="0" smtClean="0">
                <a:latin typeface="Times New Roman" pitchFamily="18" charset="0"/>
                <a:cs typeface="Times New Roman" pitchFamily="18" charset="0"/>
              </a:rPr>
              <a:t>Насилие и беспомощное состояние в статье 131 УК РФ.</a:t>
            </a:r>
          </a:p>
          <a:p>
            <a:pPr lvl="0">
              <a:spcBef>
                <a:spcPts val="0"/>
              </a:spcBef>
              <a:buFont typeface="+mj-lt"/>
              <a:buAutoNum type="arabicPeriod"/>
            </a:pPr>
            <a:r>
              <a:rPr lang="ru-RU" sz="1200" dirty="0" smtClean="0">
                <a:latin typeface="Times New Roman" pitchFamily="18" charset="0"/>
                <a:cs typeface="Times New Roman" pitchFamily="18" charset="0"/>
              </a:rPr>
              <a:t>Нарушение неприкосновенности частной жизни.</a:t>
            </a:r>
          </a:p>
          <a:p>
            <a:pPr lvl="0">
              <a:spcBef>
                <a:spcPts val="0"/>
              </a:spcBef>
              <a:buFont typeface="+mj-lt"/>
              <a:buAutoNum type="arabicPeriod"/>
            </a:pPr>
            <a:r>
              <a:rPr lang="ru-RU" sz="1200" dirty="0" smtClean="0">
                <a:latin typeface="Times New Roman" pitchFamily="18" charset="0"/>
                <a:cs typeface="Times New Roman" pitchFamily="18" charset="0"/>
              </a:rPr>
              <a:t>Нарушение правил охраны труда (ст. 143 УК РФ).</a:t>
            </a:r>
          </a:p>
          <a:p>
            <a:pPr lvl="0">
              <a:spcBef>
                <a:spcPts val="0"/>
              </a:spcBef>
              <a:buFont typeface="+mj-lt"/>
              <a:buAutoNum type="arabicPeriod"/>
            </a:pPr>
            <a:r>
              <a:rPr lang="ru-RU" sz="1200" dirty="0" smtClean="0">
                <a:latin typeface="Times New Roman" pitchFamily="18" charset="0"/>
                <a:cs typeface="Times New Roman" pitchFamily="18" charset="0"/>
              </a:rPr>
              <a:t>Вовлечение несовершеннолетнего в совершение преступления.</a:t>
            </a:r>
          </a:p>
          <a:p>
            <a:pPr lvl="0">
              <a:spcBef>
                <a:spcPts val="0"/>
              </a:spcBef>
              <a:buFont typeface="+mj-lt"/>
              <a:buAutoNum type="arabicPeriod"/>
            </a:pPr>
            <a:r>
              <a:rPr lang="ru-RU" sz="1200" dirty="0" smtClean="0">
                <a:latin typeface="Times New Roman" pitchFamily="18" charset="0"/>
                <a:cs typeface="Times New Roman" pitchFamily="18" charset="0"/>
              </a:rPr>
              <a:t>Вовлечение несовершеннолетнего в совершение антиобщественных действий.</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неисполнения обязанностей по воспитанию несовершеннолетнего.</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хищений (</a:t>
            </a:r>
            <a:r>
              <a:rPr lang="ru-RU" sz="1200" i="1" dirty="0" smtClean="0">
                <a:latin typeface="Times New Roman" pitchFamily="18" charset="0"/>
                <a:cs typeface="Times New Roman" pitchFamily="18" charset="0"/>
              </a:rPr>
              <a:t>по видам</a:t>
            </a:r>
            <a:r>
              <a:rPr lang="ru-RU" sz="1200" dirty="0" smtClean="0">
                <a:latin typeface="Times New Roman" pitchFamily="18" charset="0"/>
                <a:cs typeface="Times New Roman" pitchFamily="18" charset="0"/>
              </a:rPr>
              <a:t>). Отграничение от смежных составов. </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основного и квалифицированного составов разбоя.</a:t>
            </a:r>
          </a:p>
          <a:p>
            <a:pPr lvl="0">
              <a:spcBef>
                <a:spcPts val="0"/>
              </a:spcBef>
              <a:buFont typeface="+mj-lt"/>
              <a:buAutoNum type="arabicPeriod"/>
            </a:pPr>
            <a:r>
              <a:rPr lang="ru-RU" sz="1200" dirty="0" smtClean="0">
                <a:latin typeface="Times New Roman" pitchFamily="18" charset="0"/>
                <a:cs typeface="Times New Roman" pitchFamily="18" charset="0"/>
              </a:rPr>
              <a:t>Некоторые проблемы квалификации разбоя.</a:t>
            </a:r>
          </a:p>
          <a:p>
            <a:pPr lvl="0">
              <a:spcBef>
                <a:spcPts val="0"/>
              </a:spcBef>
              <a:buFont typeface="+mj-lt"/>
              <a:buAutoNum type="arabicPeriod"/>
            </a:pPr>
            <a:r>
              <a:rPr lang="ru-RU" sz="1200" dirty="0" smtClean="0">
                <a:latin typeface="Times New Roman" pitchFamily="18" charset="0"/>
                <a:cs typeface="Times New Roman" pitchFamily="18" charset="0"/>
              </a:rPr>
              <a:t>Неправомерное завладение автомобилем или иным транспортным средством без цели хищения (угон).</a:t>
            </a:r>
          </a:p>
          <a:p>
            <a:pPr lvl="0">
              <a:spcBef>
                <a:spcPts val="0"/>
              </a:spcBef>
              <a:buFont typeface="+mj-lt"/>
              <a:buAutoNum type="arabicPeriod"/>
            </a:pPr>
            <a:r>
              <a:rPr lang="ru-RU" sz="1200" dirty="0" smtClean="0">
                <a:latin typeface="Times New Roman" pitchFamily="18" charset="0"/>
                <a:cs typeface="Times New Roman" pitchFamily="18" charset="0"/>
              </a:rPr>
              <a:t>Уголовно-правовая характеристика вымогательства.</a:t>
            </a:r>
          </a:p>
          <a:p>
            <a:pPr lvl="0">
              <a:spcBef>
                <a:spcPts val="0"/>
              </a:spcBef>
              <a:buFont typeface="+mj-lt"/>
              <a:buAutoNum type="arabicPeriod"/>
            </a:pPr>
            <a:r>
              <a:rPr lang="ru-RU" sz="1200" dirty="0" smtClean="0">
                <a:latin typeface="Times New Roman" pitchFamily="18" charset="0"/>
                <a:cs typeface="Times New Roman" pitchFamily="18" charset="0"/>
              </a:rPr>
              <a:t>Легализация (отмывание) денежных средств или иного имущества, приобретенных другими лицами преступным путем (ст. 174 УК РФ).</a:t>
            </a:r>
          </a:p>
          <a:p>
            <a:pPr lvl="0">
              <a:spcBef>
                <a:spcPts val="0"/>
              </a:spcBef>
              <a:buFont typeface="+mj-lt"/>
              <a:buAutoNum type="arabicPeriod"/>
            </a:pPr>
            <a:r>
              <a:rPr lang="ru-RU" sz="1200" dirty="0" smtClean="0">
                <a:latin typeface="Times New Roman" pitchFamily="18" charset="0"/>
                <a:cs typeface="Times New Roman" pitchFamily="18" charset="0"/>
              </a:rPr>
              <a:t>Понятие и признаки лица, выполняющего управленческие функции в коммерческой или иной организации.</a:t>
            </a:r>
          </a:p>
          <a:p>
            <a:pPr lvl="0">
              <a:spcBef>
                <a:spcPts val="0"/>
              </a:spcBef>
              <a:buFont typeface="+mj-lt"/>
              <a:buAutoNum type="arabicPeriod"/>
            </a:pPr>
            <a:r>
              <a:rPr lang="ru-RU" sz="1200" dirty="0" smtClean="0">
                <a:latin typeface="Times New Roman" pitchFamily="18" charset="0"/>
                <a:cs typeface="Times New Roman" pitchFamily="18" charset="0"/>
              </a:rPr>
              <a:t>Коммерческий подкуп, отграничение от смежных составов.</a:t>
            </a:r>
          </a:p>
          <a:p>
            <a:pPr lvl="0">
              <a:spcBef>
                <a:spcPts val="0"/>
              </a:spcBef>
              <a:buFont typeface="+mj-lt"/>
              <a:buAutoNum type="arabicPeriod"/>
            </a:pPr>
            <a:r>
              <a:rPr lang="ru-RU" sz="1200" dirty="0" smtClean="0">
                <a:latin typeface="Times New Roman" pitchFamily="18" charset="0"/>
                <a:cs typeface="Times New Roman" pitchFamily="18" charset="0"/>
              </a:rPr>
              <a:t>Должностное лицо в уголовном и административном праве Российской Федерации.</a:t>
            </a:r>
          </a:p>
          <a:p>
            <a:pPr eaLnBrk="1" hangingPunct="1">
              <a:lnSpc>
                <a:spcPct val="60000"/>
              </a:lnSpc>
              <a:spcBef>
                <a:spcPts val="0"/>
              </a:spcBef>
              <a:buFont typeface="+mj-lt"/>
              <a:buAutoNum type="arabicPeriod"/>
            </a:pPr>
            <a:endParaRPr lang="ru-RU" sz="1200" dirty="0" smtClean="0">
              <a:latin typeface="Times New Roman" pitchFamily="18" charset="0"/>
              <a:cs typeface="Times New Roman" pitchFamily="18" charset="0"/>
            </a:endParaRPr>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0" name="Rectangle 4"/>
          <p:cNvSpPr>
            <a:spLocks noChangeArrowheads="1"/>
          </p:cNvSpPr>
          <p:nvPr/>
        </p:nvSpPr>
        <p:spPr bwMode="auto">
          <a:xfrm>
            <a:off x="0" y="260648"/>
            <a:ext cx="8978776" cy="432048"/>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smtClean="0"/>
              <a:t>Темы выпускных квалификационных работ</a:t>
            </a:r>
            <a:endParaRPr lang="ru-RU" dirty="0" smtClean="0"/>
          </a:p>
          <a:p>
            <a:pPr algn="ctr" eaLnBrk="0" hangingPunct="0">
              <a:spcBef>
                <a:spcPct val="50000"/>
              </a:spcBef>
            </a:pPr>
            <a:endParaRPr lang="ru-RU" b="1" dirty="0"/>
          </a:p>
        </p:txBody>
      </p:sp>
    </p:spTree>
  </p:cSld>
  <p:clrMapOvr>
    <a:masterClrMapping/>
  </p:clrMapOvr>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Rectangle 3"/>
          <p:cNvSpPr>
            <a:spLocks noGrp="1" noChangeArrowheads="1"/>
          </p:cNvSpPr>
          <p:nvPr>
            <p:ph idx="1"/>
          </p:nvPr>
        </p:nvSpPr>
        <p:spPr>
          <a:xfrm>
            <a:off x="0" y="764704"/>
            <a:ext cx="9144000" cy="5004048"/>
          </a:xfrm>
        </p:spPr>
        <p:txBody>
          <a:bodyPr>
            <a:normAutofit fontScale="25000" lnSpcReduction="20000"/>
          </a:bodyPr>
          <a:lstStyle/>
          <a:p>
            <a:pPr marL="811213" indent="-742950" eaLnBrk="1" hangingPunct="1">
              <a:lnSpc>
                <a:spcPct val="120000"/>
              </a:lnSpc>
              <a:spcBef>
                <a:spcPts val="0"/>
              </a:spcBef>
              <a:buSzPct val="85000"/>
              <a:buFont typeface="+mj-lt"/>
              <a:buAutoNum type="arabicPeriod" startAt="31"/>
            </a:pPr>
            <a:endParaRPr lang="ru-RU" sz="4400" dirty="0" smtClean="0">
              <a:latin typeface="Times New Roman" pitchFamily="18" charset="0"/>
              <a:cs typeface="Times New Roman" pitchFamily="18" charset="0"/>
            </a:endParaRP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Злоупотребление полномочиями, отграничение от смежных составов.</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Незаконное предпринимательство.</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Преступления в сфере налогообложения. </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Террористический акт, отграничение от смежных составов.</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Бандитизм, отграничение от смежных составов.</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Преступное сообщество: понятие, ответственность за организацию и участие в нем.</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Уголовно-правовая характеристика состава преступления, предусмотренного ст. 210 УК РФ.</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Хулиганство.</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Уголовно-правовая характеристика основного состава хулиганства</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Уголовно-правовая характеристика вандализма.</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Уголовная ответственность за незаконный оборот наркотических средств и психотропных веществ.</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Незаконные производство, сбыт или пересылка наркотических средств, психотропных веществ или их аналогов.</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Уголовная ответственность за незаконный оборот оружия.</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Объективные признаки преступлений, предусмотренных ст.ст. 222, 223 УК РФ.</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Преступления в сфере компьютерной информации (</a:t>
            </a:r>
            <a:r>
              <a:rPr lang="ru-RU" sz="4800" i="1" dirty="0" smtClean="0">
                <a:latin typeface="Times New Roman" pitchFamily="18" charset="0"/>
                <a:cs typeface="Times New Roman" pitchFamily="18" charset="0"/>
              </a:rPr>
              <a:t>по отдельным составам</a:t>
            </a:r>
            <a:r>
              <a:rPr lang="ru-RU" sz="4800" dirty="0" smtClean="0">
                <a:latin typeface="Times New Roman" pitchFamily="18" charset="0"/>
                <a:cs typeface="Times New Roman" pitchFamily="18" charset="0"/>
              </a:rPr>
              <a:t>).</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Соотношение составов преступлений, предусмотренных ст. 264 и ст. 266 УК РФ.</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Государственная измена. </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Уголовно-правовая характеристика состава возбуждения ненависти либо вражды, а равно унижения человеческого достоинства (ст. 282 УК РФ).</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Злоупотребление должностными полномочиями. Отграничение от злоупотребления полномочиями.</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Превышение должностных полномочий.</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Получение взятки. Отграничение от коммерческого подкупа.</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Дача взятки.</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Посредничество во взяточничестве.</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Объективные признаки получения взятки.</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Служебные преступления главы 30 УК РФ: общие и специальные нормы.</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Привлечение заведомо невиновного к уголовной ответственности.</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Принуждение к даче показаний.</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Уголовно-правовая характеристика состава преступления, предусмотренного ст. 317 УК РФ.</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Посягательство на жизнь сотрудника правоохранительного органа.</a:t>
            </a:r>
          </a:p>
          <a:p>
            <a:pPr marL="811213" lvl="0" indent="-742950">
              <a:lnSpc>
                <a:spcPct val="120000"/>
              </a:lnSpc>
              <a:spcBef>
                <a:spcPts val="0"/>
              </a:spcBef>
              <a:buSzPct val="85000"/>
              <a:buFont typeface="+mj-lt"/>
              <a:buAutoNum type="arabicPeriod" startAt="31"/>
            </a:pPr>
            <a:r>
              <a:rPr lang="ru-RU" sz="4800" dirty="0" smtClean="0">
                <a:latin typeface="Times New Roman" pitchFamily="18" charset="0"/>
                <a:cs typeface="Times New Roman" pitchFamily="18" charset="0"/>
              </a:rPr>
              <a:t>Уклонение от прохождения военной и альтернативной гражданской службы.</a:t>
            </a:r>
          </a:p>
          <a:p>
            <a:pPr marL="411480" eaLnBrk="1" fontAlgn="auto" hangingPunct="1">
              <a:spcAft>
                <a:spcPts val="0"/>
              </a:spcAft>
              <a:buNone/>
              <a:defRPr/>
            </a:pPr>
            <a:endParaRPr lang="ru-RU" sz="1200" dirty="0"/>
          </a:p>
          <a:p>
            <a:pPr marL="609600" indent="-609600" eaLnBrk="1" fontAlgn="auto" hangingPunct="1">
              <a:lnSpc>
                <a:spcPct val="80000"/>
              </a:lnSpc>
              <a:spcAft>
                <a:spcPts val="0"/>
              </a:spcAft>
              <a:buFont typeface="Wingdings"/>
              <a:buChar char=""/>
              <a:defRPr/>
            </a:pPr>
            <a:endParaRPr lang="ru-RU" sz="1200" dirty="0" smtClean="0"/>
          </a:p>
        </p:txBody>
      </p:sp>
      <p:sp>
        <p:nvSpPr>
          <p:cNvPr id="4"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9" name="Rectangle 4"/>
          <p:cNvSpPr>
            <a:spLocks noChangeArrowheads="1"/>
          </p:cNvSpPr>
          <p:nvPr/>
        </p:nvSpPr>
        <p:spPr bwMode="auto">
          <a:xfrm>
            <a:off x="-14288" y="188641"/>
            <a:ext cx="8978776" cy="504056"/>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spcBef>
                <a:spcPct val="50000"/>
              </a:spcBef>
            </a:pPr>
            <a:r>
              <a:rPr lang="ru-RU" b="1" dirty="0" smtClean="0"/>
              <a:t>Темы выпускных квалификационных работ</a:t>
            </a:r>
            <a:endParaRPr lang="ru-RU"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 преступления</a:t>
            </a:r>
          </a:p>
        </p:txBody>
      </p:sp>
      <p:sp>
        <p:nvSpPr>
          <p:cNvPr id="73731" name="Text Box 7"/>
          <p:cNvSpPr txBox="1">
            <a:spLocks noChangeArrowheads="1"/>
          </p:cNvSpPr>
          <p:nvPr/>
        </p:nvSpPr>
        <p:spPr bwMode="auto">
          <a:xfrm>
            <a:off x="179512" y="764704"/>
            <a:ext cx="8964488" cy="5370985"/>
          </a:xfrm>
          <a:prstGeom prst="rect">
            <a:avLst/>
          </a:prstGeom>
          <a:noFill/>
          <a:ln w="9525">
            <a:noFill/>
            <a:miter lim="800000"/>
            <a:headEnd/>
            <a:tailEnd/>
          </a:ln>
          <a:effectLst/>
        </p:spPr>
        <p:txBody>
          <a:bodyPr/>
          <a:lstStyle/>
          <a:p>
            <a:pPr eaLnBrk="0" hangingPunct="0">
              <a:spcBef>
                <a:spcPct val="50000"/>
              </a:spcBef>
            </a:pPr>
            <a:r>
              <a:rPr lang="ru-RU" dirty="0">
                <a:ea typeface="Tahoma" pitchFamily="34" charset="0"/>
                <a:cs typeface="Tahoma" pitchFamily="34" charset="0"/>
              </a:rPr>
              <a:t>1. </a:t>
            </a:r>
            <a:r>
              <a:rPr lang="ru-RU" dirty="0" smtClean="0">
                <a:ea typeface="Tahoma" pitchFamily="34" charset="0"/>
                <a:cs typeface="Tahoma" pitchFamily="34" charset="0"/>
              </a:rPr>
              <a:t>Уголовное право. Общая часть: учеб. для бакалавров / И.Я. </a:t>
            </a:r>
            <a:r>
              <a:rPr lang="ru-RU" dirty="0" err="1" smtClean="0">
                <a:ea typeface="Tahoma" pitchFamily="34" charset="0"/>
                <a:cs typeface="Tahoma" pitchFamily="34" charset="0"/>
              </a:rPr>
              <a:t>Козаченко</a:t>
            </a:r>
            <a:r>
              <a:rPr lang="ru-RU" dirty="0" smtClean="0">
                <a:ea typeface="Tahoma" pitchFamily="34" charset="0"/>
                <a:cs typeface="Tahoma" pitchFamily="34" charset="0"/>
              </a:rPr>
              <a:t>, Г.П. Новоселов. – </a:t>
            </a:r>
            <a:r>
              <a:rPr lang="ru-RU" dirty="0" err="1" smtClean="0">
                <a:ea typeface="Tahoma" pitchFamily="34" charset="0"/>
                <a:cs typeface="Tahoma" pitchFamily="34" charset="0"/>
              </a:rPr>
              <a:t>М.:Издательство</a:t>
            </a:r>
            <a:r>
              <a:rPr lang="ru-RU" dirty="0" smtClean="0">
                <a:ea typeface="Tahoma" pitchFamily="34" charset="0"/>
                <a:cs typeface="Tahoma" pitchFamily="34" charset="0"/>
              </a:rPr>
              <a:t> </a:t>
            </a:r>
            <a:r>
              <a:rPr lang="ru-RU" dirty="0" err="1" smtClean="0">
                <a:ea typeface="Tahoma" pitchFamily="34" charset="0"/>
                <a:cs typeface="Tahoma" pitchFamily="34" charset="0"/>
              </a:rPr>
              <a:t>Юрайт</a:t>
            </a:r>
            <a:r>
              <a:rPr lang="ru-RU" dirty="0" smtClean="0">
                <a:ea typeface="Tahoma" pitchFamily="34" charset="0"/>
                <a:cs typeface="Tahoma" pitchFamily="34" charset="0"/>
              </a:rPr>
              <a:t>, 2015. – 497 с. </a:t>
            </a:r>
            <a:endParaRPr lang="ru-RU" dirty="0">
              <a:ea typeface="Tahoma" pitchFamily="34" charset="0"/>
              <a:cs typeface="Tahoma" pitchFamily="34" charset="0"/>
            </a:endParaRPr>
          </a:p>
          <a:p>
            <a:pPr eaLnBrk="0" hangingPunct="0">
              <a:spcBef>
                <a:spcPct val="50000"/>
              </a:spcBef>
            </a:pPr>
            <a:r>
              <a:rPr lang="ru-RU" dirty="0">
                <a:ea typeface="Tahoma" pitchFamily="34" charset="0"/>
                <a:cs typeface="Tahoma" pitchFamily="34" charset="0"/>
              </a:rPr>
              <a:t>2. </a:t>
            </a:r>
            <a:r>
              <a:rPr lang="ru-RU" dirty="0" smtClean="0">
                <a:ea typeface="Tahoma" pitchFamily="34" charset="0"/>
                <a:cs typeface="Tahoma" pitchFamily="34" charset="0"/>
              </a:rPr>
              <a:t>Васильевский А. Возраст как условие уголовной ответственности / А. Васильевский //Законность. – 2000. – № 11. – С. 23–25.</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Павлов В.Г. Субъект преступления и уголовная ответственность / В.Г.Павлов – СПб., 2000.</a:t>
            </a:r>
          </a:p>
          <a:p>
            <a:endParaRPr lang="ru-RU" dirty="0" smtClean="0">
              <a:ea typeface="Tahoma" pitchFamily="34" charset="0"/>
              <a:cs typeface="Tahoma" pitchFamily="34" charset="0"/>
            </a:endParaRPr>
          </a:p>
          <a:p>
            <a:r>
              <a:rPr lang="ru-RU" dirty="0" smtClean="0">
                <a:ea typeface="Tahoma" pitchFamily="34" charset="0"/>
                <a:cs typeface="Tahoma" pitchFamily="34" charset="0"/>
              </a:rPr>
              <a:t>4. Семенов С.А. Понятие специального субъекта преступления / С.А.Семенов // Журнал Российского права. – 1998. – № 7.</a:t>
            </a:r>
          </a:p>
          <a:p>
            <a:endParaRPr lang="ru-RU" dirty="0" smtClean="0">
              <a:ea typeface="Tahoma" pitchFamily="34" charset="0"/>
              <a:cs typeface="Tahoma" pitchFamily="34" charset="0"/>
            </a:endParaRPr>
          </a:p>
          <a:p>
            <a:r>
              <a:rPr lang="ru-RU" dirty="0" smtClean="0">
                <a:ea typeface="Tahoma" pitchFamily="34" charset="0"/>
                <a:cs typeface="Tahoma" pitchFamily="34" charset="0"/>
              </a:rPr>
              <a:t>5. </a:t>
            </a:r>
            <a:r>
              <a:rPr lang="ru-RU" dirty="0" err="1" smtClean="0">
                <a:ea typeface="Tahoma" pitchFamily="34" charset="0"/>
                <a:cs typeface="Tahoma" pitchFamily="34" charset="0"/>
              </a:rPr>
              <a:t>Спасенников</a:t>
            </a:r>
            <a:r>
              <a:rPr lang="ru-RU" dirty="0" smtClean="0">
                <a:ea typeface="Tahoma" pitchFamily="34" charset="0"/>
                <a:cs typeface="Tahoma" pitchFamily="34" charset="0"/>
              </a:rPr>
              <a:t> Б. Вменяемость как категория уголовного права / </a:t>
            </a:r>
            <a:r>
              <a:rPr lang="ru-RU" dirty="0" err="1" smtClean="0">
                <a:ea typeface="Tahoma" pitchFamily="34" charset="0"/>
                <a:cs typeface="Tahoma" pitchFamily="34" charset="0"/>
              </a:rPr>
              <a:t>Б.Спасенников</a:t>
            </a:r>
            <a:r>
              <a:rPr lang="ru-RU" dirty="0" smtClean="0">
                <a:ea typeface="Tahoma" pitchFamily="34" charset="0"/>
                <a:cs typeface="Tahoma" pitchFamily="34" charset="0"/>
              </a:rPr>
              <a:t>  // Уголовное право. – 2003. – № 2. – С. 75–76.</a:t>
            </a:r>
          </a:p>
          <a:p>
            <a:endParaRPr lang="ru-RU" dirty="0" smtClean="0">
              <a:ea typeface="Tahoma" pitchFamily="34" charset="0"/>
              <a:cs typeface="Tahoma" pitchFamily="34" charset="0"/>
            </a:endParaRPr>
          </a:p>
          <a:p>
            <a:r>
              <a:rPr lang="ru-RU" dirty="0" smtClean="0">
                <a:ea typeface="Tahoma" pitchFamily="34" charset="0"/>
                <a:cs typeface="Tahoma" pitchFamily="34" charset="0"/>
              </a:rPr>
              <a:t>6. </a:t>
            </a:r>
            <a:r>
              <a:rPr lang="ru-RU" dirty="0" err="1" smtClean="0">
                <a:ea typeface="Tahoma" pitchFamily="34" charset="0"/>
                <a:cs typeface="Tahoma" pitchFamily="34" charset="0"/>
              </a:rPr>
              <a:t>Цымбал</a:t>
            </a:r>
            <a:r>
              <a:rPr lang="ru-RU" dirty="0" smtClean="0">
                <a:ea typeface="Tahoma" pitchFamily="34" charset="0"/>
                <a:cs typeface="Tahoma" pitchFamily="34" charset="0"/>
              </a:rPr>
              <a:t> Е., </a:t>
            </a:r>
            <a:r>
              <a:rPr lang="ru-RU" dirty="0" err="1" smtClean="0">
                <a:ea typeface="Tahoma" pitchFamily="34" charset="0"/>
                <a:cs typeface="Tahoma" pitchFamily="34" charset="0"/>
              </a:rPr>
              <a:t>Дъяченко</a:t>
            </a:r>
            <a:r>
              <a:rPr lang="ru-RU" dirty="0" smtClean="0">
                <a:ea typeface="Tahoma" pitchFamily="34" charset="0"/>
                <a:cs typeface="Tahoma" pitchFamily="34" charset="0"/>
              </a:rPr>
              <a:t> А. Возрастная невменяемость: теория и практика применения / </a:t>
            </a:r>
            <a:r>
              <a:rPr lang="ru-RU" dirty="0" err="1" smtClean="0">
                <a:ea typeface="Tahoma" pitchFamily="34" charset="0"/>
                <a:cs typeface="Tahoma" pitchFamily="34" charset="0"/>
              </a:rPr>
              <a:t>Е.Цымбал</a:t>
            </a:r>
            <a:r>
              <a:rPr lang="ru-RU" dirty="0" smtClean="0">
                <a:ea typeface="Tahoma" pitchFamily="34" charset="0"/>
                <a:cs typeface="Tahoma" pitchFamily="34" charset="0"/>
              </a:rPr>
              <a:t>, А.Дьяченко // Уголовное право. – 2000. – № 3. – С. 43–50.</a:t>
            </a:r>
          </a:p>
          <a:p>
            <a:endParaRPr lang="ru-RU" dirty="0" smtClean="0">
              <a:ea typeface="Tahoma" pitchFamily="34" charset="0"/>
              <a:cs typeface="Tahoma" pitchFamily="34" charset="0"/>
            </a:endParaRPr>
          </a:p>
          <a:p>
            <a:r>
              <a:rPr lang="ru-RU" dirty="0" smtClean="0">
                <a:ea typeface="Tahoma" pitchFamily="34" charset="0"/>
                <a:cs typeface="Tahoma" pitchFamily="34" charset="0"/>
              </a:rPr>
              <a:t>7. </a:t>
            </a:r>
            <a:r>
              <a:rPr lang="ru-RU" dirty="0" err="1" smtClean="0">
                <a:ea typeface="Tahoma" pitchFamily="34" charset="0"/>
                <a:cs typeface="Tahoma" pitchFamily="34" charset="0"/>
              </a:rPr>
              <a:t>Цымбал</a:t>
            </a:r>
            <a:r>
              <a:rPr lang="ru-RU" dirty="0" smtClean="0">
                <a:ea typeface="Tahoma" pitchFamily="34" charset="0"/>
                <a:cs typeface="Tahoma" pitchFamily="34" charset="0"/>
              </a:rPr>
              <a:t> Е. Ограниченная вменяемость: дискуссионные вопросы теории и правоприменительной практики / </a:t>
            </a:r>
            <a:r>
              <a:rPr lang="ru-RU" dirty="0" err="1" smtClean="0">
                <a:ea typeface="Tahoma" pitchFamily="34" charset="0"/>
                <a:cs typeface="Tahoma" pitchFamily="34" charset="0"/>
              </a:rPr>
              <a:t>Е.Цымбал</a:t>
            </a:r>
            <a:r>
              <a:rPr lang="ru-RU" dirty="0" smtClean="0">
                <a:ea typeface="Tahoma" pitchFamily="34" charset="0"/>
                <a:cs typeface="Tahoma" pitchFamily="34" charset="0"/>
              </a:rPr>
              <a:t>  // Уголовное право. – 2002. – № 1. – С. 56–62.</a:t>
            </a:r>
          </a:p>
          <a:p>
            <a:endParaRPr lang="ru-RU" dirty="0" smtClean="0">
              <a:ea typeface="Tahoma" pitchFamily="34" charset="0"/>
              <a:cs typeface="Tahoma" pitchFamily="34" charset="0"/>
            </a:endParaRPr>
          </a:p>
          <a:p>
            <a:endParaRPr lang="ru-RU" dirty="0" smtClean="0">
              <a:ea typeface="Tahoma" pitchFamily="34" charset="0"/>
              <a:cs typeface="Tahoma" pitchFamily="34" charset="0"/>
            </a:endParaRPr>
          </a:p>
          <a:p>
            <a:pPr eaLnBrk="0" hangingPunct="0">
              <a:spcBef>
                <a:spcPct val="50000"/>
              </a:spcBef>
            </a:pPr>
            <a:endParaRPr lang="ru-RU" sz="2400" dirty="0">
              <a:latin typeface="Times New Roman" pitchFamily="18" charset="0"/>
              <a:cs typeface="Times New Roman" pitchFamily="18" charset="0"/>
            </a:endParaRPr>
          </a:p>
        </p:txBody>
      </p:sp>
      <p:sp>
        <p:nvSpPr>
          <p:cNvPr id="73732" name="Rectangle 24"/>
          <p:cNvSpPr>
            <a:spLocks noChangeArrowheads="1"/>
          </p:cNvSpPr>
          <p:nvPr/>
        </p:nvSpPr>
        <p:spPr bwMode="auto">
          <a:xfrm>
            <a:off x="971600" y="260648"/>
            <a:ext cx="7200900" cy="504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53336"/>
            <a:ext cx="719882" cy="404664"/>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53336"/>
            <a:ext cx="719410" cy="404664"/>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7">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39" name="Text Box 2"/>
          <p:cNvSpPr txBox="1">
            <a:spLocks noChangeArrowheads="1"/>
          </p:cNvSpPr>
          <p:nvPr/>
        </p:nvSpPr>
        <p:spPr bwMode="auto">
          <a:xfrm>
            <a:off x="900113" y="1916113"/>
            <a:ext cx="7697787" cy="4038600"/>
          </a:xfrm>
          <a:prstGeom prst="rect">
            <a:avLst/>
          </a:prstGeom>
          <a:noFill/>
          <a:ln w="9525">
            <a:noFill/>
            <a:miter lim="800000"/>
            <a:headEnd/>
            <a:tailEnd/>
          </a:ln>
          <a:effectLst/>
        </p:spPr>
        <p:txBody>
          <a:bodyPr/>
          <a:lstStyle/>
          <a:p>
            <a:pPr algn="just" eaLnBrk="0" hangingPunct="0">
              <a:spcBef>
                <a:spcPct val="50000"/>
              </a:spcBef>
            </a:pPr>
            <a:r>
              <a:rPr lang="ru-RU" sz="2400">
                <a:latin typeface="Arial Narrow" pitchFamily="34" charset="0"/>
              </a:rPr>
              <a:t>	Тест по курсу «Уголовное право России» предназначен для самоконтроля обучаемого и для закрепления материала. В конце теста, программа выводит сообщение о количестве не правильных ответов, т.е. программа анализирует ответы тестируемого, но не оценивает его результат. В случае неудовлетворительного результата, обучаемый может вернуться к электронному учебно-методическому пособию для пополнения своих знаний.</a:t>
            </a:r>
          </a:p>
          <a:p>
            <a:pPr eaLnBrk="0" hangingPunct="0">
              <a:spcBef>
                <a:spcPct val="50000"/>
              </a:spcBef>
            </a:pPr>
            <a:r>
              <a:rPr lang="ru-RU" sz="2400">
                <a:latin typeface="Arial Narrow" pitchFamily="34" charset="0"/>
              </a:rPr>
              <a:t>	Для того чтобы приступить к тестированию, нажмите на эту </a:t>
            </a:r>
            <a:r>
              <a:rPr lang="ru-RU" sz="2400">
                <a:latin typeface="Arial Narrow" pitchFamily="34" charset="0"/>
                <a:hlinkClick r:id="rId2" action="ppaction://program"/>
              </a:rPr>
              <a:t>ссылку</a:t>
            </a:r>
            <a:r>
              <a:rPr lang="ru-RU" sz="2400">
                <a:latin typeface="Arial Narrow" pitchFamily="34" charset="0"/>
              </a:rPr>
              <a:t>.</a:t>
            </a:r>
            <a:endParaRPr lang="ru-RU" sz="2400">
              <a:latin typeface="Times New Roman" pitchFamily="18" charset="0"/>
            </a:endParaRPr>
          </a:p>
        </p:txBody>
      </p:sp>
      <p:sp>
        <p:nvSpPr>
          <p:cNvPr id="551940" name="Rectangle 10"/>
          <p:cNvSpPr>
            <a:spLocks noChangeArrowheads="1"/>
          </p:cNvSpPr>
          <p:nvPr/>
        </p:nvSpPr>
        <p:spPr bwMode="auto">
          <a:xfrm>
            <a:off x="900113" y="1412875"/>
            <a:ext cx="7200900"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eaLnBrk="0" hangingPunct="0"/>
            <a:r>
              <a:rPr lang="ru-RU" b="1"/>
              <a:t>Тесты</a:t>
            </a:r>
          </a:p>
        </p:txBody>
      </p:sp>
      <p:sp>
        <p:nvSpPr>
          <p:cNvPr id="5"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7"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692696"/>
            <a:ext cx="9144000" cy="6555641"/>
          </a:xfrm>
          <a:prstGeom prst="rect">
            <a:avLst/>
          </a:prstGeom>
        </p:spPr>
        <p:txBody>
          <a:bodyPr>
            <a:spAutoFit/>
          </a:bodyPr>
          <a:lstStyle/>
          <a:p>
            <a:pPr>
              <a:defRPr/>
            </a:pPr>
            <a:r>
              <a:rPr lang="ru-RU" sz="1050" b="1" dirty="0">
                <a:cs typeface="+mn-cs"/>
              </a:rPr>
              <a:t> </a:t>
            </a:r>
            <a:endParaRPr lang="ru-RU" sz="1050" dirty="0">
              <a:cs typeface="+mn-cs"/>
            </a:endParaRPr>
          </a:p>
          <a:p>
            <a:pPr>
              <a:defRPr/>
            </a:pPr>
            <a:r>
              <a:rPr lang="ru-RU" sz="1050" dirty="0">
                <a:cs typeface="+mn-cs"/>
              </a:rPr>
              <a:t>1. </a:t>
            </a:r>
            <a:r>
              <a:rPr lang="ru-RU" sz="1050" b="1" i="1" u="sng" dirty="0">
                <a:cs typeface="+mn-cs"/>
              </a:rPr>
              <a:t>Уголовное право</a:t>
            </a:r>
            <a:r>
              <a:rPr lang="ru-RU" sz="1050" dirty="0">
                <a:cs typeface="+mn-cs"/>
              </a:rPr>
              <a:t> – это самостоятельная, профилирующая отрасль материального права, обособленная совокупность юридических норм и институтов, регулирующих общественные отношения в сфере установления преступности и наказуемости деяний, содержащая основания, принципы, пределы уголовной ответственности, описание деяний, признаваемых преступлениями в данный момент и наказаний, которые могут быть за них назначены, а также иные меры уголовно-правового характера, основания освобождения от уголовной ответственности и наказания.</a:t>
            </a:r>
          </a:p>
          <a:p>
            <a:pPr>
              <a:defRPr/>
            </a:pPr>
            <a:r>
              <a:rPr lang="ru-RU" sz="1050" dirty="0">
                <a:cs typeface="+mn-cs"/>
              </a:rPr>
              <a:t> </a:t>
            </a:r>
          </a:p>
          <a:p>
            <a:pPr>
              <a:defRPr/>
            </a:pPr>
            <a:r>
              <a:rPr lang="ru-RU" sz="1050" dirty="0">
                <a:cs typeface="+mn-cs"/>
              </a:rPr>
              <a:t>2. </a:t>
            </a:r>
            <a:r>
              <a:rPr lang="ru-RU" sz="1050" b="1" i="1" u="sng" dirty="0">
                <a:cs typeface="+mn-cs"/>
              </a:rPr>
              <a:t>Задачи уголовного права</a:t>
            </a:r>
            <a:r>
              <a:rPr lang="ru-RU" sz="1050" dirty="0">
                <a:cs typeface="+mn-cs"/>
              </a:rPr>
              <a:t> </a:t>
            </a:r>
            <a:r>
              <a:rPr lang="ru-RU" sz="1050" dirty="0" smtClean="0">
                <a:cs typeface="+mn-cs"/>
              </a:rPr>
              <a:t>  </a:t>
            </a:r>
            <a:r>
              <a:rPr lang="ru-RU" sz="1050" dirty="0" smtClean="0"/>
              <a:t>определены ст.2 УК РФ. В данной статье указано две задачи: </a:t>
            </a:r>
            <a:r>
              <a:rPr lang="ru-RU" sz="1050" b="1" dirty="0" smtClean="0"/>
              <a:t>охрана</a:t>
            </a:r>
            <a:r>
              <a:rPr lang="ru-RU" sz="1050" dirty="0" smtClean="0"/>
              <a:t> прав и свобод человека и гражданина, собственности, общественного порядка и общественной безопасности, окружающей среды, конституционного строя Российской Федерации от преступных посягательств, обеспечение мира и безопасности человечества, а также </a:t>
            </a:r>
            <a:r>
              <a:rPr lang="ru-RU" sz="1050" b="1" dirty="0" smtClean="0"/>
              <a:t>предупреждение преступлений. </a:t>
            </a:r>
            <a:r>
              <a:rPr lang="ru-RU" sz="1050" dirty="0" smtClean="0"/>
              <a:t>Кроме того, в литературе называют, (основываясь на «Основах уголовного законодательстве Союза ССР» 1991 г.) и ещё одну задачу, в целом традиционную права в целом – это </a:t>
            </a:r>
            <a:r>
              <a:rPr lang="ru-RU" sz="1050" b="1" dirty="0" smtClean="0"/>
              <a:t>воспитательная.</a:t>
            </a:r>
            <a:endParaRPr lang="ru-RU" sz="1050" dirty="0" smtClean="0"/>
          </a:p>
          <a:p>
            <a:pPr>
              <a:defRPr/>
            </a:pPr>
            <a:endParaRPr lang="ru-RU" sz="1050" dirty="0">
              <a:cs typeface="+mn-cs"/>
            </a:endParaRPr>
          </a:p>
          <a:p>
            <a:pPr>
              <a:defRPr/>
            </a:pPr>
            <a:r>
              <a:rPr lang="ru-RU" sz="1050" dirty="0">
                <a:cs typeface="+mn-cs"/>
              </a:rPr>
              <a:t>3. </a:t>
            </a:r>
            <a:r>
              <a:rPr lang="ru-RU" sz="1050" b="1" i="1" u="sng" dirty="0">
                <a:cs typeface="+mn-cs"/>
              </a:rPr>
              <a:t>Функции уголовного права</a:t>
            </a:r>
            <a:r>
              <a:rPr lang="ru-RU" sz="1050" dirty="0">
                <a:cs typeface="+mn-cs"/>
              </a:rPr>
              <a:t>:</a:t>
            </a:r>
          </a:p>
          <a:p>
            <a:pPr>
              <a:defRPr/>
            </a:pPr>
            <a:r>
              <a:rPr lang="ru-RU" sz="1050" dirty="0">
                <a:cs typeface="+mn-cs"/>
              </a:rPr>
              <a:t>а) охранительная;</a:t>
            </a:r>
          </a:p>
          <a:p>
            <a:pPr>
              <a:defRPr/>
            </a:pPr>
            <a:r>
              <a:rPr lang="ru-RU" sz="1050" dirty="0">
                <a:cs typeface="+mn-cs"/>
              </a:rPr>
              <a:t>б) предупредительная (превентивная);</a:t>
            </a:r>
          </a:p>
          <a:p>
            <a:pPr>
              <a:defRPr/>
            </a:pPr>
            <a:r>
              <a:rPr lang="ru-RU" sz="1050" dirty="0">
                <a:cs typeface="+mn-cs"/>
              </a:rPr>
              <a:t>в) регулятивная.</a:t>
            </a:r>
          </a:p>
          <a:p>
            <a:pPr>
              <a:defRPr/>
            </a:pPr>
            <a:r>
              <a:rPr lang="ru-RU" sz="1050" dirty="0">
                <a:cs typeface="+mn-cs"/>
              </a:rPr>
              <a:t> </a:t>
            </a:r>
          </a:p>
          <a:p>
            <a:pPr>
              <a:defRPr/>
            </a:pPr>
            <a:r>
              <a:rPr lang="ru-RU" sz="1050" dirty="0">
                <a:cs typeface="+mn-cs"/>
              </a:rPr>
              <a:t>4. </a:t>
            </a:r>
            <a:r>
              <a:rPr lang="ru-RU" sz="1050" b="1" i="1" u="sng" dirty="0">
                <a:cs typeface="+mn-cs"/>
              </a:rPr>
              <a:t>Принципы уголовного </a:t>
            </a:r>
            <a:r>
              <a:rPr lang="ru-RU" sz="1050" b="1" i="1" u="sng" dirty="0" smtClean="0">
                <a:cs typeface="+mn-cs"/>
              </a:rPr>
              <a:t>права</a:t>
            </a:r>
            <a:r>
              <a:rPr lang="ru-RU" sz="1050" i="1" u="sng" dirty="0" smtClean="0">
                <a:cs typeface="+mn-cs"/>
              </a:rPr>
              <a:t> - </a:t>
            </a:r>
            <a:r>
              <a:rPr lang="ru-RU" sz="1050" dirty="0" smtClean="0"/>
              <a:t> это устойчивые базовые положения, пронизывающие все институты и нормы уголовного права и закрепленные в законе. В ныне действующем уголовном кодексе закреплены следующие принципы: законности (ст.3), равенства граждан перед законом (ст.4), вины (ст.5), справедливости (ст.6) и гуманизма (ст.7). Содержание принципов с учетом их уголовно-правовой специфики определено соответствующими статьями УК РФ. Кроме того, в литературе помимо вышеназванных называют и иные принципы уголовного права, в частности, законодательного закрепления преступления, личной ответственности, полноты ответственности, приоритета смягчающих обстоятельств над отягчающими и т.д. </a:t>
            </a:r>
          </a:p>
          <a:p>
            <a:pPr>
              <a:defRPr/>
            </a:pPr>
            <a:endParaRPr lang="ru-RU" sz="1050" dirty="0">
              <a:cs typeface="+mn-cs"/>
            </a:endParaRPr>
          </a:p>
          <a:p>
            <a:pPr>
              <a:defRPr/>
            </a:pPr>
            <a:r>
              <a:rPr lang="ru-RU" sz="1050" dirty="0">
                <a:cs typeface="+mn-cs"/>
              </a:rPr>
              <a:t>5. </a:t>
            </a:r>
            <a:r>
              <a:rPr lang="ru-RU" sz="1050" b="1" i="1" u="sng" dirty="0">
                <a:cs typeface="+mn-cs"/>
              </a:rPr>
              <a:t>Уголовная политика</a:t>
            </a:r>
            <a:r>
              <a:rPr lang="ru-RU" sz="1050" dirty="0">
                <a:cs typeface="+mn-cs"/>
              </a:rPr>
              <a:t> - это одно из направлений социальной политики российского государства, содержание которого заключается в охране общественных отношений от преступлений уголовно-правовыми средствами. Уголовная политика включает следующие подсистемы: а) уголовно-правовую </a:t>
            </a:r>
            <a:r>
              <a:rPr lang="ru-RU" sz="1050" dirty="0" smtClean="0">
                <a:cs typeface="+mn-cs"/>
              </a:rPr>
              <a:t>(УК РФ), </a:t>
            </a:r>
            <a:r>
              <a:rPr lang="ru-RU" sz="1050" dirty="0">
                <a:cs typeface="+mn-cs"/>
              </a:rPr>
              <a:t>б) уголовно-процессуальную (УПК РФ), в) уголовно-исполнительную (УИК РФ), г) иные (например, Федеральный Закон «Об оперативно-розыскной деятельности» от 12 августа 1995 г. Уголовная политика является составной частью борьбы с преступностью. </a:t>
            </a:r>
          </a:p>
          <a:p>
            <a:pPr>
              <a:defRPr/>
            </a:pPr>
            <a:r>
              <a:rPr lang="ru-RU" sz="1050" dirty="0">
                <a:cs typeface="+mn-cs"/>
              </a:rPr>
              <a:t> </a:t>
            </a:r>
          </a:p>
          <a:p>
            <a:pPr hangingPunct="0"/>
            <a:r>
              <a:rPr lang="ru-RU" sz="1050" dirty="0">
                <a:cs typeface="+mn-cs"/>
              </a:rPr>
              <a:t>6. </a:t>
            </a:r>
            <a:r>
              <a:rPr lang="ru-RU" sz="1050" b="1" i="1" u="sng" dirty="0">
                <a:cs typeface="+mn-cs"/>
              </a:rPr>
              <a:t>Уголовный закон</a:t>
            </a:r>
            <a:r>
              <a:rPr lang="ru-RU" sz="1050" dirty="0">
                <a:cs typeface="+mn-cs"/>
              </a:rPr>
              <a:t> - </a:t>
            </a:r>
            <a:r>
              <a:rPr lang="ru-RU" sz="1050" dirty="0" smtClean="0"/>
              <a:t>это нормативно-правовой акт, обладающий высшей юридической силой, принятый высшими органами законодательной власти, основанный на Конституции РФ и общепризнанных принципах и нормах международного права, содержащий уголовно-правовые нормы, регламентирующие вопросы преступности, наказуемости негативных явлений и другие связанные с ними вопросы на основании и в соответствии с принципами уголовного права. Единственным источником действующего уголовного закона на территории Российской Федерации является Уголовный кодекс (УК РФ). Термины «уголовный закон» и «уголовный кодекс» зачастую применяются как тождественные.</a:t>
            </a:r>
          </a:p>
          <a:p>
            <a:pPr>
              <a:defRPr/>
            </a:pPr>
            <a:endParaRPr lang="ru-RU" sz="1050" dirty="0">
              <a:cs typeface="+mn-cs"/>
            </a:endParaRPr>
          </a:p>
          <a:p>
            <a:pPr>
              <a:defRPr/>
            </a:pPr>
            <a:r>
              <a:rPr lang="ru-RU" sz="1050" dirty="0">
                <a:cs typeface="+mn-cs"/>
              </a:rPr>
              <a:t> </a:t>
            </a: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525344"/>
            <a:ext cx="719882" cy="332656"/>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525344"/>
            <a:ext cx="719410" cy="332656"/>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7" name="Rectangle 10"/>
          <p:cNvSpPr>
            <a:spLocks noChangeArrowheads="1"/>
          </p:cNvSpPr>
          <p:nvPr/>
        </p:nvSpPr>
        <p:spPr bwMode="auto">
          <a:xfrm>
            <a:off x="0" y="260648"/>
            <a:ext cx="8964488" cy="431800"/>
          </a:xfrm>
          <a:prstGeom prst="rect">
            <a:avLst/>
          </a:prstGeom>
          <a:solidFill>
            <a:srgbClr val="333399">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99"/>
            </a:extrusionClr>
          </a:sp3d>
        </p:spPr>
        <p:txBody>
          <a:bodyPr wrap="none" anchor="ctr">
            <a:flatTx/>
          </a:bodyPr>
          <a:lstStyle/>
          <a:p>
            <a:pPr algn="ctr">
              <a:defRPr/>
            </a:pPr>
            <a:r>
              <a:rPr lang="ru-RU" b="1" dirty="0" smtClean="0"/>
              <a:t>Перечень специальных терминов по уголовному праву (Глоссарий)</a:t>
            </a:r>
            <a:endParaRPr lang="ru-RU" dirty="0"/>
          </a:p>
        </p:txBody>
      </p:sp>
    </p:spTree>
  </p:cSld>
  <p:clrMapOvr>
    <a:masterClrMapping/>
  </p:clrMapOvr>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6070893"/>
          </a:xfrm>
          <a:prstGeom prst="rect">
            <a:avLst/>
          </a:prstGeom>
        </p:spPr>
        <p:txBody>
          <a:bodyPr>
            <a:spAutoFit/>
          </a:bodyPr>
          <a:lstStyle/>
          <a:p>
            <a:pPr>
              <a:defRPr/>
            </a:pPr>
            <a:r>
              <a:rPr lang="ru-RU" sz="1050" dirty="0">
                <a:cs typeface="+mn-cs"/>
              </a:rPr>
              <a:t>7. </a:t>
            </a:r>
            <a:r>
              <a:rPr lang="ru-RU" sz="1050" b="1" i="1" u="sng" dirty="0">
                <a:cs typeface="+mn-cs"/>
              </a:rPr>
              <a:t>Диспозиция нормы</a:t>
            </a:r>
            <a:r>
              <a:rPr lang="ru-RU" sz="1050" dirty="0">
                <a:cs typeface="+mn-cs"/>
              </a:rPr>
              <a:t> - это часть уголовно-правовой нормы, в которой описывается запрещенное деяние, то есть содержится само правило поведения.</a:t>
            </a:r>
          </a:p>
          <a:p>
            <a:pPr>
              <a:defRPr/>
            </a:pPr>
            <a:r>
              <a:rPr lang="ru-RU" sz="1050" dirty="0">
                <a:cs typeface="+mn-cs"/>
              </a:rPr>
              <a:t> </a:t>
            </a:r>
          </a:p>
          <a:p>
            <a:pPr>
              <a:defRPr/>
            </a:pPr>
            <a:r>
              <a:rPr lang="ru-RU" sz="1050" dirty="0">
                <a:cs typeface="+mn-cs"/>
              </a:rPr>
              <a:t>8. </a:t>
            </a:r>
            <a:r>
              <a:rPr lang="ru-RU" sz="1050" b="1" i="1" u="sng" dirty="0">
                <a:cs typeface="+mn-cs"/>
              </a:rPr>
              <a:t>Простая диспозиция</a:t>
            </a:r>
            <a:r>
              <a:rPr lang="ru-RU" sz="1050" dirty="0">
                <a:cs typeface="+mn-cs"/>
              </a:rPr>
              <a:t> - лишь называет соответствующее преступное деяние, но не определяет его признаков.</a:t>
            </a:r>
          </a:p>
          <a:p>
            <a:pPr>
              <a:defRPr/>
            </a:pPr>
            <a:r>
              <a:rPr lang="ru-RU" sz="1050" dirty="0">
                <a:cs typeface="+mn-cs"/>
              </a:rPr>
              <a:t> </a:t>
            </a:r>
          </a:p>
          <a:p>
            <a:pPr>
              <a:defRPr/>
            </a:pPr>
            <a:r>
              <a:rPr lang="ru-RU" sz="1050" dirty="0">
                <a:cs typeface="+mn-cs"/>
              </a:rPr>
              <a:t>9. </a:t>
            </a:r>
            <a:r>
              <a:rPr lang="ru-RU" sz="1050" b="1" i="1" u="sng" dirty="0">
                <a:cs typeface="+mn-cs"/>
              </a:rPr>
              <a:t>Описательная диспозиция</a:t>
            </a:r>
            <a:r>
              <a:rPr lang="ru-RU" sz="1050" dirty="0">
                <a:cs typeface="+mn-cs"/>
              </a:rPr>
              <a:t> - не только называет определенное преступление, но и содержит развернутое описание наиболее существенных признаков преступления.</a:t>
            </a:r>
          </a:p>
          <a:p>
            <a:pPr>
              <a:defRPr/>
            </a:pPr>
            <a:r>
              <a:rPr lang="ru-RU" sz="1050" dirty="0">
                <a:cs typeface="+mn-cs"/>
              </a:rPr>
              <a:t> </a:t>
            </a:r>
          </a:p>
          <a:p>
            <a:pPr>
              <a:defRPr/>
            </a:pPr>
            <a:r>
              <a:rPr lang="ru-RU" sz="1050" dirty="0">
                <a:cs typeface="+mn-cs"/>
              </a:rPr>
              <a:t>10. </a:t>
            </a:r>
            <a:r>
              <a:rPr lang="ru-RU" sz="1050" b="1" i="1" u="sng" dirty="0">
                <a:cs typeface="+mn-cs"/>
              </a:rPr>
              <a:t>Ссылочная диспозиция</a:t>
            </a:r>
            <a:r>
              <a:rPr lang="ru-RU" sz="1050" dirty="0">
                <a:cs typeface="+mn-cs"/>
              </a:rPr>
              <a:t> - не содержит указания на признаки соответствующего преступного деяния, а в целях уяснения содержания нормы отсылает к другой уголовно-правовой норме.</a:t>
            </a:r>
          </a:p>
          <a:p>
            <a:pPr>
              <a:defRPr/>
            </a:pPr>
            <a:r>
              <a:rPr lang="ru-RU" sz="1050" dirty="0">
                <a:cs typeface="+mn-cs"/>
              </a:rPr>
              <a:t> </a:t>
            </a:r>
          </a:p>
          <a:p>
            <a:pPr>
              <a:defRPr/>
            </a:pPr>
            <a:r>
              <a:rPr lang="ru-RU" sz="1050" dirty="0">
                <a:cs typeface="+mn-cs"/>
              </a:rPr>
              <a:t>11. </a:t>
            </a:r>
            <a:r>
              <a:rPr lang="ru-RU" sz="1050" b="1" i="1" u="sng" dirty="0">
                <a:cs typeface="+mn-cs"/>
              </a:rPr>
              <a:t>Бланкетная диспозиция</a:t>
            </a:r>
            <a:r>
              <a:rPr lang="ru-RU" sz="1050" dirty="0">
                <a:cs typeface="+mn-cs"/>
              </a:rPr>
              <a:t> - не определяет непосредственно в уголовном законе признаки преступного деяния, а в этих целях отсылает к законодательным актам других отраслей права.</a:t>
            </a:r>
          </a:p>
          <a:p>
            <a:pPr>
              <a:defRPr/>
            </a:pPr>
            <a:r>
              <a:rPr lang="ru-RU" sz="1050" dirty="0">
                <a:cs typeface="+mn-cs"/>
              </a:rPr>
              <a:t> </a:t>
            </a:r>
          </a:p>
          <a:p>
            <a:pPr>
              <a:defRPr/>
            </a:pPr>
            <a:r>
              <a:rPr lang="ru-RU" sz="1050" dirty="0">
                <a:cs typeface="+mn-cs"/>
              </a:rPr>
              <a:t>12.</a:t>
            </a:r>
            <a:r>
              <a:rPr lang="ru-RU" sz="1050" b="1" dirty="0">
                <a:cs typeface="+mn-cs"/>
              </a:rPr>
              <a:t> </a:t>
            </a:r>
            <a:r>
              <a:rPr lang="ru-RU" sz="1050" b="1" i="1" u="sng" dirty="0">
                <a:cs typeface="+mn-cs"/>
              </a:rPr>
              <a:t>Санкция</a:t>
            </a:r>
            <a:r>
              <a:rPr lang="ru-RU" sz="1050" i="1" u="sng" dirty="0">
                <a:cs typeface="+mn-cs"/>
              </a:rPr>
              <a:t> </a:t>
            </a:r>
            <a:r>
              <a:rPr lang="ru-RU" sz="1050" dirty="0">
                <a:cs typeface="+mn-cs"/>
              </a:rPr>
              <a:t>- это часть уголовно-правовой нормы в которой определяется вид и размер наказания за конкретное преступное деяние.</a:t>
            </a:r>
          </a:p>
          <a:p>
            <a:pPr>
              <a:defRPr/>
            </a:pPr>
            <a:r>
              <a:rPr lang="ru-RU" sz="1050" dirty="0">
                <a:cs typeface="+mn-cs"/>
              </a:rPr>
              <a:t> </a:t>
            </a:r>
          </a:p>
          <a:p>
            <a:pPr>
              <a:defRPr/>
            </a:pPr>
            <a:r>
              <a:rPr lang="ru-RU" sz="1050" dirty="0">
                <a:cs typeface="+mn-cs"/>
              </a:rPr>
              <a:t>13. </a:t>
            </a:r>
            <a:r>
              <a:rPr lang="ru-RU" sz="1050" b="1" i="1" u="sng" dirty="0">
                <a:cs typeface="+mn-cs"/>
              </a:rPr>
              <a:t>Относительно определенная санкция</a:t>
            </a:r>
            <a:r>
              <a:rPr lang="ru-RU" sz="1050" dirty="0">
                <a:cs typeface="+mn-cs"/>
              </a:rPr>
              <a:t> - устанавливает размер соответствующего вида наказания в определенных пределах (высшем и низшем).</a:t>
            </a:r>
          </a:p>
          <a:p>
            <a:pPr>
              <a:defRPr/>
            </a:pPr>
            <a:endParaRPr lang="ru-RU" sz="1050" dirty="0">
              <a:cs typeface="+mn-cs"/>
            </a:endParaRPr>
          </a:p>
          <a:p>
            <a:pPr>
              <a:defRPr/>
            </a:pPr>
            <a:r>
              <a:rPr lang="ru-RU" sz="1050" dirty="0">
                <a:cs typeface="+mn-cs"/>
              </a:rPr>
              <a:t>14. </a:t>
            </a:r>
            <a:r>
              <a:rPr lang="ru-RU" sz="1050" b="1" i="1" u="sng" dirty="0">
                <a:cs typeface="+mn-cs"/>
              </a:rPr>
              <a:t>Альтернативная санкция</a:t>
            </a:r>
            <a:r>
              <a:rPr lang="ru-RU" sz="1050" dirty="0">
                <a:cs typeface="+mn-cs"/>
              </a:rPr>
              <a:t> - указывает на возможность применения одного из нескольких видов наказаний устанавливаемых соответствующей санкцией.</a:t>
            </a:r>
          </a:p>
          <a:p>
            <a:pPr>
              <a:defRPr/>
            </a:pPr>
            <a:r>
              <a:rPr lang="ru-RU" sz="1050" dirty="0">
                <a:cs typeface="+mn-cs"/>
              </a:rPr>
              <a:t> </a:t>
            </a:r>
          </a:p>
          <a:p>
            <a:pPr>
              <a:defRPr/>
            </a:pPr>
            <a:r>
              <a:rPr lang="ru-RU" sz="1050" dirty="0" smtClean="0">
                <a:cs typeface="+mn-cs"/>
              </a:rPr>
              <a:t>15. </a:t>
            </a:r>
            <a:r>
              <a:rPr lang="ru-RU" sz="1050" b="1" i="1" u="sng" dirty="0" smtClean="0">
                <a:cs typeface="+mn-cs"/>
              </a:rPr>
              <a:t>Действие уголовного закона во времени</a:t>
            </a:r>
            <a:r>
              <a:rPr lang="ru-RU" sz="1050" dirty="0" smtClean="0">
                <a:cs typeface="+mn-cs"/>
              </a:rPr>
              <a:t> - означает, что преступность и наказуемость деяния определяются уголовным законом, действующем во время совершения деяния. Выделяется  3 типа действия уголовного закона во времени: а) немедленное действие; б) </a:t>
            </a:r>
            <a:r>
              <a:rPr lang="ru-RU" sz="1050" dirty="0" err="1" smtClean="0">
                <a:cs typeface="+mn-cs"/>
              </a:rPr>
              <a:t>ультраактивность</a:t>
            </a:r>
            <a:r>
              <a:rPr lang="ru-RU" sz="1050" dirty="0" smtClean="0">
                <a:cs typeface="+mn-cs"/>
              </a:rPr>
              <a:t> (переживание старого уголовного закона); в) ретроактивность (обратная сила).</a:t>
            </a:r>
          </a:p>
          <a:p>
            <a:pPr>
              <a:defRPr/>
            </a:pPr>
            <a:r>
              <a:rPr lang="ru-RU" sz="1050" dirty="0" smtClean="0">
                <a:cs typeface="+mn-cs"/>
              </a:rPr>
              <a:t> </a:t>
            </a:r>
          </a:p>
          <a:p>
            <a:pPr>
              <a:defRPr/>
            </a:pPr>
            <a:r>
              <a:rPr lang="ru-RU" sz="1050" dirty="0" smtClean="0">
                <a:cs typeface="+mn-cs"/>
              </a:rPr>
              <a:t>16. </a:t>
            </a:r>
            <a:r>
              <a:rPr lang="ru-RU" sz="1050" b="1" i="1" u="sng" dirty="0" smtClean="0">
                <a:cs typeface="+mn-cs"/>
              </a:rPr>
              <a:t>Временем совершения преступления </a:t>
            </a:r>
            <a:r>
              <a:rPr lang="ru-RU" sz="1050" b="1" i="1" dirty="0" smtClean="0">
                <a:cs typeface="+mn-cs"/>
              </a:rPr>
              <a:t> - </a:t>
            </a:r>
            <a:r>
              <a:rPr lang="ru-RU" sz="1050" dirty="0" smtClean="0"/>
              <a:t>это время совершения лицом непосредственно общественно опасного деяния (поведения лица) составляющего его объективную сторону. </a:t>
            </a:r>
            <a:endParaRPr lang="ru-RU" sz="1050" dirty="0" smtClean="0">
              <a:cs typeface="+mn-cs"/>
            </a:endParaRPr>
          </a:p>
          <a:p>
            <a:pPr>
              <a:defRPr/>
            </a:pPr>
            <a:r>
              <a:rPr lang="ru-RU" sz="1050" dirty="0" smtClean="0">
                <a:cs typeface="+mn-cs"/>
              </a:rPr>
              <a:t> </a:t>
            </a:r>
          </a:p>
          <a:p>
            <a:pPr>
              <a:defRPr/>
            </a:pPr>
            <a:r>
              <a:rPr lang="ru-RU" sz="1050" dirty="0" smtClean="0">
                <a:cs typeface="+mn-cs"/>
              </a:rPr>
              <a:t>17. </a:t>
            </a:r>
            <a:r>
              <a:rPr lang="ru-RU" sz="1050" b="1" i="1" u="sng" dirty="0" smtClean="0">
                <a:cs typeface="+mn-cs"/>
              </a:rPr>
              <a:t>Обратная сила уголовного закона</a:t>
            </a:r>
            <a:r>
              <a:rPr lang="ru-RU" sz="1050" dirty="0" smtClean="0">
                <a:cs typeface="+mn-cs"/>
              </a:rPr>
              <a:t> - это распространение действия закона на лиц совершивших соответствующее деяние до вступления такого закона в силу, в том числе на лиц, отбывающих или отбывших наказания, но имеющих судимость.</a:t>
            </a:r>
          </a:p>
          <a:p>
            <a:pPr>
              <a:defRPr/>
            </a:pPr>
            <a:endParaRPr lang="ru-RU" sz="1050" dirty="0" smtClean="0">
              <a:cs typeface="+mn-cs"/>
            </a:endParaRPr>
          </a:p>
          <a:p>
            <a:pPr>
              <a:defRPr/>
            </a:pPr>
            <a:r>
              <a:rPr lang="ru-RU" sz="1050" b="1" i="1" u="sng" dirty="0" smtClean="0">
                <a:cs typeface="+mn-cs"/>
              </a:rPr>
              <a:t>Обратную силу имеет закон который</a:t>
            </a:r>
            <a:endParaRPr lang="ru-RU" sz="1050" dirty="0" smtClean="0">
              <a:cs typeface="+mn-cs"/>
            </a:endParaRPr>
          </a:p>
          <a:p>
            <a:pPr>
              <a:defRPr/>
            </a:pPr>
            <a:r>
              <a:rPr lang="ru-RU" sz="1050" dirty="0" smtClean="0">
                <a:cs typeface="+mn-cs"/>
              </a:rPr>
              <a:t>устраняет преступность деяния;</a:t>
            </a:r>
          </a:p>
          <a:p>
            <a:pPr>
              <a:defRPr/>
            </a:pPr>
            <a:r>
              <a:rPr lang="ru-RU" sz="1050" dirty="0" smtClean="0">
                <a:cs typeface="+mn-cs"/>
              </a:rPr>
              <a:t>смягчает наказание;</a:t>
            </a:r>
          </a:p>
          <a:p>
            <a:pPr>
              <a:defRPr/>
            </a:pPr>
            <a:r>
              <a:rPr lang="ru-RU" sz="1050" dirty="0" smtClean="0">
                <a:cs typeface="+mn-cs"/>
              </a:rPr>
              <a:t>иным образом улучшает положение лица совершившего преступление.</a:t>
            </a: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88" y="450850"/>
            <a:ext cx="9144000" cy="7040389"/>
          </a:xfrm>
          <a:prstGeom prst="rect">
            <a:avLst/>
          </a:prstGeom>
        </p:spPr>
        <p:txBody>
          <a:bodyPr>
            <a:spAutoFit/>
          </a:bodyPr>
          <a:lstStyle/>
          <a:p>
            <a:pPr>
              <a:defRPr/>
            </a:pPr>
            <a:r>
              <a:rPr lang="ru-RU" sz="1050" b="1" i="1" u="sng" dirty="0">
                <a:cs typeface="+mn-cs"/>
              </a:rPr>
              <a:t>Обратной силы не имеет закон, если</a:t>
            </a:r>
            <a:endParaRPr lang="ru-RU" sz="1050" dirty="0">
              <a:cs typeface="+mn-cs"/>
            </a:endParaRPr>
          </a:p>
          <a:p>
            <a:pPr>
              <a:defRPr/>
            </a:pPr>
            <a:r>
              <a:rPr lang="ru-RU" sz="1050" dirty="0">
                <a:cs typeface="+mn-cs"/>
              </a:rPr>
              <a:t>устанавливает преступность деяния;</a:t>
            </a:r>
          </a:p>
          <a:p>
            <a:pPr>
              <a:defRPr/>
            </a:pPr>
            <a:r>
              <a:rPr lang="ru-RU" sz="1050" dirty="0">
                <a:cs typeface="+mn-cs"/>
              </a:rPr>
              <a:t>усиливает наказание;</a:t>
            </a:r>
          </a:p>
          <a:p>
            <a:pPr>
              <a:defRPr/>
            </a:pPr>
            <a:r>
              <a:rPr lang="ru-RU" sz="1050" dirty="0">
                <a:cs typeface="+mn-cs"/>
              </a:rPr>
              <a:t>иным образом ухудшает положение лица, совершившего преступление.</a:t>
            </a:r>
          </a:p>
          <a:p>
            <a:pPr>
              <a:defRPr/>
            </a:pPr>
            <a:r>
              <a:rPr lang="ru-RU" sz="1050" dirty="0">
                <a:cs typeface="+mn-cs"/>
              </a:rPr>
              <a:t> </a:t>
            </a:r>
          </a:p>
          <a:p>
            <a:pPr>
              <a:defRPr/>
            </a:pPr>
            <a:r>
              <a:rPr lang="ru-RU" sz="1050" dirty="0">
                <a:cs typeface="+mn-cs"/>
              </a:rPr>
              <a:t>18. </a:t>
            </a:r>
            <a:r>
              <a:rPr lang="ru-RU" sz="1050" b="1" i="1" u="sng" dirty="0">
                <a:cs typeface="+mn-cs"/>
              </a:rPr>
              <a:t>Действие уголовного закона в пространстве</a:t>
            </a:r>
            <a:r>
              <a:rPr lang="ru-RU" sz="1050" dirty="0">
                <a:cs typeface="+mn-cs"/>
              </a:rPr>
              <a:t> </a:t>
            </a:r>
            <a:r>
              <a:rPr lang="ru-RU" sz="1050" dirty="0" smtClean="0">
                <a:cs typeface="+mn-cs"/>
              </a:rPr>
              <a:t> означает</a:t>
            </a:r>
            <a:r>
              <a:rPr lang="ru-RU" sz="1050" dirty="0">
                <a:cs typeface="+mn-cs"/>
              </a:rPr>
              <a:t>, что лицо совершившее преступление на территории РФ, а равно в пределах территориальных вод, воздушного пространства РФ, на континентальном шельфе и в исключительной экономической зоне РФ, на судне приписанном к порту РФ, на военном корабле или воздушном судне РФ подлежит уголовной ответственности независимо от места их нахождения.</a:t>
            </a:r>
          </a:p>
          <a:p>
            <a:pPr>
              <a:defRPr/>
            </a:pPr>
            <a:r>
              <a:rPr lang="ru-RU" sz="1050" dirty="0">
                <a:cs typeface="+mn-cs"/>
              </a:rPr>
              <a:t> </a:t>
            </a:r>
          </a:p>
          <a:p>
            <a:pPr>
              <a:defRPr/>
            </a:pPr>
            <a:r>
              <a:rPr lang="ru-RU" sz="1050" dirty="0">
                <a:cs typeface="+mn-cs"/>
              </a:rPr>
              <a:t>19. </a:t>
            </a:r>
            <a:r>
              <a:rPr lang="ru-RU" sz="1050" b="1" i="1" u="sng" dirty="0">
                <a:cs typeface="+mn-cs"/>
              </a:rPr>
              <a:t>Уголовная ответственность</a:t>
            </a:r>
            <a:r>
              <a:rPr lang="ru-RU" sz="1050" dirty="0">
                <a:cs typeface="+mn-cs"/>
              </a:rPr>
              <a:t> - это разновидность юридической ответственности при которой реализуются права и обязанности субъектов уголовных правоотношений т.е. соответствующих органов публичной власти и (или) потерпевшего с одной стороны и лица совершившего преступление с другой. Основанием уголовной ответственности является совершение деяния содержащего все признаки  состава преступления, предусмотренного </a:t>
            </a:r>
            <a:r>
              <a:rPr lang="ru-RU" sz="1050" dirty="0" smtClean="0">
                <a:cs typeface="+mn-cs"/>
              </a:rPr>
              <a:t>УК РФ.</a:t>
            </a:r>
            <a:endParaRPr lang="ru-RU" sz="1050" dirty="0">
              <a:cs typeface="+mn-cs"/>
            </a:endParaRPr>
          </a:p>
          <a:p>
            <a:pPr>
              <a:defRPr/>
            </a:pPr>
            <a:r>
              <a:rPr lang="ru-RU" sz="1050" dirty="0">
                <a:cs typeface="+mn-cs"/>
              </a:rPr>
              <a:t> </a:t>
            </a:r>
          </a:p>
          <a:p>
            <a:pPr>
              <a:defRPr/>
            </a:pPr>
            <a:r>
              <a:rPr lang="ru-RU" sz="1050" dirty="0">
                <a:cs typeface="+mn-cs"/>
              </a:rPr>
              <a:t>20. </a:t>
            </a:r>
            <a:r>
              <a:rPr lang="ru-RU" sz="1050" b="1" i="1" u="sng" dirty="0">
                <a:cs typeface="+mn-cs"/>
              </a:rPr>
              <a:t>Преступление</a:t>
            </a:r>
            <a:r>
              <a:rPr lang="ru-RU" sz="1050" dirty="0">
                <a:cs typeface="+mn-cs"/>
              </a:rPr>
              <a:t> - это виновно совершенное общественно опасное деяние, запрещенное Уголовным Кодексом под угрозой наказания (ст. 14 </a:t>
            </a:r>
            <a:r>
              <a:rPr lang="ru-RU" sz="1050" dirty="0" smtClean="0">
                <a:cs typeface="+mn-cs"/>
              </a:rPr>
              <a:t>УК РФ). </a:t>
            </a:r>
            <a:r>
              <a:rPr lang="ru-RU" sz="1050" dirty="0">
                <a:cs typeface="+mn-cs"/>
              </a:rPr>
              <a:t>Не является преступлением действие (бездействие), хотя формально и содержащее признаки какого-либо деяния, но в силу малозначительности не представляющее общественной опасности.</a:t>
            </a:r>
          </a:p>
          <a:p>
            <a:pPr>
              <a:defRPr/>
            </a:pPr>
            <a:r>
              <a:rPr lang="ru-RU" sz="1050" dirty="0">
                <a:cs typeface="+mn-cs"/>
              </a:rPr>
              <a:t> </a:t>
            </a:r>
          </a:p>
          <a:p>
            <a:pPr>
              <a:defRPr/>
            </a:pPr>
            <a:r>
              <a:rPr lang="ru-RU" sz="1050" dirty="0">
                <a:cs typeface="+mn-cs"/>
              </a:rPr>
              <a:t>21.  </a:t>
            </a:r>
            <a:r>
              <a:rPr lang="ru-RU" sz="1050" b="1" i="1" u="sng" dirty="0">
                <a:cs typeface="+mn-cs"/>
              </a:rPr>
              <a:t>Преступлениями небольшой тяжести</a:t>
            </a:r>
            <a:r>
              <a:rPr lang="ru-RU" sz="1050" dirty="0">
                <a:cs typeface="+mn-cs"/>
              </a:rPr>
              <a:t> </a:t>
            </a:r>
            <a:r>
              <a:rPr lang="ru-RU" sz="1050" dirty="0" smtClean="0">
                <a:cs typeface="+mn-cs"/>
              </a:rPr>
              <a:t> признаются</a:t>
            </a:r>
            <a:r>
              <a:rPr lang="ru-RU" sz="1050" dirty="0" smtClean="0"/>
              <a:t> умышленные и неосторожные деяния, санкция которых не превышает трёх лет лишения свободы </a:t>
            </a:r>
            <a:r>
              <a:rPr lang="ru-RU" sz="1050" dirty="0" smtClean="0">
                <a:cs typeface="+mn-cs"/>
              </a:rPr>
              <a:t>(ст</a:t>
            </a:r>
            <a:r>
              <a:rPr lang="ru-RU" sz="1050" dirty="0">
                <a:cs typeface="+mn-cs"/>
              </a:rPr>
              <a:t>. 15 </a:t>
            </a:r>
            <a:r>
              <a:rPr lang="ru-RU" sz="1050" dirty="0" smtClean="0">
                <a:cs typeface="+mn-cs"/>
              </a:rPr>
              <a:t>УК РФ).</a:t>
            </a:r>
            <a:endParaRPr lang="ru-RU" sz="1050" dirty="0">
              <a:cs typeface="+mn-cs"/>
            </a:endParaRPr>
          </a:p>
          <a:p>
            <a:pPr>
              <a:defRPr/>
            </a:pPr>
            <a:endParaRPr lang="ru-RU" sz="1050" dirty="0">
              <a:cs typeface="+mn-cs"/>
            </a:endParaRPr>
          </a:p>
          <a:p>
            <a:pPr>
              <a:defRPr/>
            </a:pPr>
            <a:r>
              <a:rPr lang="ru-RU" sz="1050" dirty="0">
                <a:cs typeface="+mn-cs"/>
              </a:rPr>
              <a:t>22. </a:t>
            </a:r>
            <a:r>
              <a:rPr lang="ru-RU" sz="1050" b="1" i="1" u="sng" dirty="0">
                <a:cs typeface="+mn-cs"/>
              </a:rPr>
              <a:t>Преступлениями средней </a:t>
            </a:r>
            <a:r>
              <a:rPr lang="ru-RU" sz="1050" b="1" i="1" u="sng" dirty="0" smtClean="0">
                <a:cs typeface="+mn-cs"/>
              </a:rPr>
              <a:t>тяжести</a:t>
            </a:r>
            <a:r>
              <a:rPr lang="ru-RU" sz="1050" dirty="0" smtClean="0">
                <a:cs typeface="+mn-cs"/>
              </a:rPr>
              <a:t>  признаются</a:t>
            </a:r>
            <a:r>
              <a:rPr lang="ru-RU" sz="1050" dirty="0" smtClean="0"/>
              <a:t> умышленные преступления, за которые санкция не превышает пяти лет лишения свободы, и неосторожные преступления, санкция которых превышает три года лишения свободы (максимальный размер в этом случае значения не имеет</a:t>
            </a:r>
            <a:r>
              <a:rPr lang="ru-RU" sz="1050" dirty="0" smtClean="0">
                <a:cs typeface="+mn-cs"/>
              </a:rPr>
              <a:t> (ст. 15 УК РФ).</a:t>
            </a:r>
            <a:endParaRPr lang="ru-RU" sz="1050" dirty="0">
              <a:cs typeface="+mn-cs"/>
            </a:endParaRPr>
          </a:p>
          <a:p>
            <a:pPr>
              <a:defRPr/>
            </a:pPr>
            <a:r>
              <a:rPr lang="ru-RU" sz="1050" dirty="0">
                <a:cs typeface="+mn-cs"/>
              </a:rPr>
              <a:t> </a:t>
            </a:r>
          </a:p>
          <a:p>
            <a:pPr>
              <a:defRPr/>
            </a:pPr>
            <a:r>
              <a:rPr lang="ru-RU" sz="1050" dirty="0">
                <a:cs typeface="+mn-cs"/>
              </a:rPr>
              <a:t>23. </a:t>
            </a:r>
            <a:r>
              <a:rPr lang="ru-RU" sz="1050" b="1" i="1" u="sng" dirty="0">
                <a:cs typeface="+mn-cs"/>
              </a:rPr>
              <a:t>Тяжкими преступлениями</a:t>
            </a:r>
            <a:r>
              <a:rPr lang="ru-RU" sz="1050" dirty="0">
                <a:cs typeface="+mn-cs"/>
              </a:rPr>
              <a:t> признаются </a:t>
            </a:r>
            <a:r>
              <a:rPr lang="ru-RU" sz="1050" dirty="0" smtClean="0"/>
              <a:t>умышленные деяния санкция, за которые не превышает десяти лет лишения свободы </a:t>
            </a:r>
            <a:r>
              <a:rPr lang="ru-RU" sz="1050" dirty="0" smtClean="0">
                <a:cs typeface="+mn-cs"/>
              </a:rPr>
              <a:t>(</a:t>
            </a:r>
            <a:r>
              <a:rPr lang="ru-RU" sz="1050" dirty="0">
                <a:cs typeface="+mn-cs"/>
              </a:rPr>
              <a:t>ст. 15 </a:t>
            </a:r>
            <a:r>
              <a:rPr lang="ru-RU" sz="1050" dirty="0" smtClean="0">
                <a:cs typeface="+mn-cs"/>
              </a:rPr>
              <a:t>УК РФ).</a:t>
            </a:r>
            <a:endParaRPr lang="ru-RU" sz="1050" dirty="0">
              <a:cs typeface="+mn-cs"/>
            </a:endParaRPr>
          </a:p>
          <a:p>
            <a:pPr>
              <a:defRPr/>
            </a:pPr>
            <a:r>
              <a:rPr lang="ru-RU" sz="1050" dirty="0">
                <a:cs typeface="+mn-cs"/>
              </a:rPr>
              <a:t> </a:t>
            </a:r>
          </a:p>
          <a:p>
            <a:pPr>
              <a:defRPr/>
            </a:pPr>
            <a:r>
              <a:rPr lang="ru-RU" sz="1050" dirty="0">
                <a:cs typeface="+mn-cs"/>
              </a:rPr>
              <a:t>24. </a:t>
            </a:r>
            <a:r>
              <a:rPr lang="ru-RU" sz="1050" b="1" i="1" u="sng" dirty="0">
                <a:cs typeface="+mn-cs"/>
              </a:rPr>
              <a:t>Особо тяжкими</a:t>
            </a:r>
            <a:r>
              <a:rPr lang="ru-RU" sz="1050" dirty="0">
                <a:cs typeface="+mn-cs"/>
              </a:rPr>
              <a:t> преступлениями признаются </a:t>
            </a:r>
            <a:r>
              <a:rPr lang="ru-RU" sz="1050" dirty="0" smtClean="0">
                <a:cs typeface="+mn-cs"/>
              </a:rPr>
              <a:t> </a:t>
            </a:r>
            <a:r>
              <a:rPr lang="ru-RU" sz="1050" dirty="0" smtClean="0"/>
              <a:t>умышленные деяния, санкция за которые превышает десяти лет лишения свободы или предусмотрено более строгое наказание </a:t>
            </a:r>
            <a:r>
              <a:rPr lang="ru-RU" sz="1050" dirty="0" smtClean="0">
                <a:cs typeface="+mn-cs"/>
              </a:rPr>
              <a:t>(</a:t>
            </a:r>
            <a:r>
              <a:rPr lang="ru-RU" sz="1050" dirty="0">
                <a:cs typeface="+mn-cs"/>
              </a:rPr>
              <a:t>ст. 15 </a:t>
            </a:r>
            <a:r>
              <a:rPr lang="ru-RU" sz="1050" dirty="0" smtClean="0">
                <a:cs typeface="+mn-cs"/>
              </a:rPr>
              <a:t>УК РФ).</a:t>
            </a:r>
          </a:p>
          <a:p>
            <a:pPr>
              <a:defRPr/>
            </a:pPr>
            <a:r>
              <a:rPr lang="ru-RU" sz="1050" dirty="0" smtClean="0"/>
              <a:t>Кроме того, с учетом фактических обстоятельств преступления и степени его общественной опасности суд вправе при наличии смягчающих наказание обстоятельств и при отсутствии отягчающих наказание обстоятельств изменить категорию преступления на менее тяжкую, но не более чем на одну категорию преступления при условии, что за совершение преступления, указанного в части третьей настоящей статьи, осужденному назначено наказание, не превышающее трех лет лишения свободы, или другое более мягкое наказание; за совершение преступления, указанного в части четвертой настоящей статьи, осужденному назначено наказание, не превышающее пяти лет лишения свободы, или другое более мягкое наказание; за совершение преступления, указанного в части пятой настоящей статьи, осужденному назначено наказание, не превышающее семи лет лишения свободы.</a:t>
            </a:r>
          </a:p>
          <a:p>
            <a:pPr>
              <a:defRPr/>
            </a:pPr>
            <a:endParaRPr lang="ru-RU" sz="1050" dirty="0">
              <a:cs typeface="+mn-cs"/>
            </a:endParaRPr>
          </a:p>
          <a:p>
            <a:pPr>
              <a:defRPr/>
            </a:pPr>
            <a:endParaRPr lang="ru-RU" sz="1050" dirty="0">
              <a:cs typeface="+mn-cs"/>
            </a:endParaRPr>
          </a:p>
          <a:p>
            <a:pPr>
              <a:defRPr/>
            </a:pPr>
            <a:endParaRPr lang="ru-RU" sz="1050" dirty="0">
              <a:cs typeface="+mn-cs"/>
            </a:endParaRPr>
          </a:p>
          <a:p>
            <a:pPr>
              <a:defRPr/>
            </a:pPr>
            <a:endParaRPr lang="ru-RU" sz="1050" dirty="0">
              <a:cs typeface="+mn-cs"/>
            </a:endParaRPr>
          </a:p>
        </p:txBody>
      </p:sp>
      <p:sp>
        <p:nvSpPr>
          <p:cNvPr id="4" name="AutoShape 2054">
            <a:hlinkClick r:id="" action="ppaction://hlinkshowjump?jump=nextslide" highlightClick="1"/>
          </p:cNvPr>
          <p:cNvSpPr>
            <a:spLocks noChangeArrowheads="1"/>
          </p:cNvSpPr>
          <p:nvPr/>
        </p:nvSpPr>
        <p:spPr bwMode="auto">
          <a:xfrm flipV="1">
            <a:off x="7452320" y="6453336"/>
            <a:ext cx="719882" cy="404664"/>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660232" y="6453336"/>
            <a:ext cx="719410" cy="404664"/>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6555641"/>
          </a:xfrm>
          <a:prstGeom prst="rect">
            <a:avLst/>
          </a:prstGeom>
        </p:spPr>
        <p:txBody>
          <a:bodyPr>
            <a:spAutoFit/>
          </a:bodyPr>
          <a:lstStyle/>
          <a:p>
            <a:pPr>
              <a:defRPr/>
            </a:pPr>
            <a:r>
              <a:rPr lang="ru-RU" sz="1050" dirty="0">
                <a:cs typeface="+mn-cs"/>
              </a:rPr>
              <a:t>26. </a:t>
            </a:r>
            <a:r>
              <a:rPr lang="ru-RU" sz="1050" b="1" i="1" u="sng" dirty="0">
                <a:cs typeface="+mn-cs"/>
              </a:rPr>
              <a:t>Единичное преступление</a:t>
            </a:r>
            <a:r>
              <a:rPr lang="ru-RU" sz="1050" dirty="0">
                <a:cs typeface="+mn-cs"/>
              </a:rPr>
              <a:t> - это деяние в котором содержится состав преступления, предусмотренного одной статьей или частью статьи Особенной части </a:t>
            </a:r>
            <a:r>
              <a:rPr lang="ru-RU" sz="1050" dirty="0" smtClean="0">
                <a:cs typeface="+mn-cs"/>
              </a:rPr>
              <a:t>УК РФ </a:t>
            </a:r>
            <a:r>
              <a:rPr lang="ru-RU" sz="1050" dirty="0">
                <a:cs typeface="+mn-cs"/>
              </a:rPr>
              <a:t>и подпадающее под действие одной уголовно-правовой нормы.</a:t>
            </a:r>
          </a:p>
          <a:p>
            <a:pPr>
              <a:defRPr/>
            </a:pPr>
            <a:r>
              <a:rPr lang="ru-RU" sz="1050" dirty="0">
                <a:cs typeface="+mn-cs"/>
              </a:rPr>
              <a:t> </a:t>
            </a:r>
          </a:p>
          <a:p>
            <a:pPr>
              <a:defRPr/>
            </a:pPr>
            <a:r>
              <a:rPr lang="ru-RU" sz="1050" dirty="0">
                <a:cs typeface="+mn-cs"/>
              </a:rPr>
              <a:t>27. </a:t>
            </a:r>
            <a:r>
              <a:rPr lang="ru-RU" sz="1050" b="1" i="1" u="sng" dirty="0">
                <a:cs typeface="+mn-cs"/>
              </a:rPr>
              <a:t>Совокупностью преступлений</a:t>
            </a:r>
            <a:r>
              <a:rPr lang="ru-RU" sz="1050" dirty="0">
                <a:cs typeface="+mn-cs"/>
              </a:rPr>
              <a:t> </a:t>
            </a:r>
            <a:r>
              <a:rPr lang="ru-RU" sz="1050" dirty="0" smtClean="0">
                <a:cs typeface="+mn-cs"/>
              </a:rPr>
              <a:t>– </a:t>
            </a:r>
            <a:r>
              <a:rPr lang="ru-RU" sz="1050" dirty="0" smtClean="0"/>
              <a:t>признается совершение двух или более преступлений, ни за одно из которых лицо не было осуждено, за исключением случаев, когда совершение двух или более преступлений предусмотрено статьями Особенной части УК РФ в качестве обстоятельства, влекущего более строгое наказание</a:t>
            </a:r>
            <a:endParaRPr lang="ru-RU" sz="1050" dirty="0">
              <a:cs typeface="+mn-cs"/>
            </a:endParaRPr>
          </a:p>
          <a:p>
            <a:pPr>
              <a:defRPr/>
            </a:pPr>
            <a:r>
              <a:rPr lang="ru-RU" sz="1050" dirty="0">
                <a:cs typeface="+mn-cs"/>
              </a:rPr>
              <a:t> </a:t>
            </a:r>
          </a:p>
          <a:p>
            <a:pPr>
              <a:defRPr/>
            </a:pPr>
            <a:r>
              <a:rPr lang="ru-RU" sz="1050" dirty="0">
                <a:cs typeface="+mn-cs"/>
              </a:rPr>
              <a:t>28. </a:t>
            </a:r>
            <a:r>
              <a:rPr lang="ru-RU" sz="1050" b="1" i="1" u="sng" dirty="0">
                <a:cs typeface="+mn-cs"/>
              </a:rPr>
              <a:t>Рецидивом преступлений</a:t>
            </a:r>
            <a:r>
              <a:rPr lang="ru-RU" sz="1050" b="1" i="1" dirty="0">
                <a:cs typeface="+mn-cs"/>
              </a:rPr>
              <a:t> </a:t>
            </a:r>
            <a:r>
              <a:rPr lang="ru-RU" sz="1050" dirty="0">
                <a:cs typeface="+mn-cs"/>
              </a:rPr>
              <a:t>– признается совершение умышленного преступления лицом, имеющим судимость за ранее совершенное умышленное преступление. Выделяют 3 формы рецидива: а) простой; б) опасный; в) особо опасный (ст. 18 </a:t>
            </a:r>
            <a:r>
              <a:rPr lang="ru-RU" sz="1050" dirty="0" smtClean="0">
                <a:cs typeface="+mn-cs"/>
              </a:rPr>
              <a:t>УК РФ). </a:t>
            </a:r>
            <a:endParaRPr lang="ru-RU" sz="1050" dirty="0">
              <a:cs typeface="+mn-cs"/>
            </a:endParaRPr>
          </a:p>
          <a:p>
            <a:pPr>
              <a:defRPr/>
            </a:pPr>
            <a:r>
              <a:rPr lang="ru-RU" sz="1050" dirty="0">
                <a:cs typeface="+mn-cs"/>
              </a:rPr>
              <a:t> </a:t>
            </a:r>
          </a:p>
          <a:p>
            <a:pPr>
              <a:defRPr/>
            </a:pPr>
            <a:r>
              <a:rPr lang="ru-RU" sz="1050" dirty="0">
                <a:cs typeface="+mn-cs"/>
              </a:rPr>
              <a:t>29. </a:t>
            </a:r>
            <a:r>
              <a:rPr lang="ru-RU" sz="1050" b="1" i="1" u="sng" dirty="0">
                <a:cs typeface="+mn-cs"/>
              </a:rPr>
              <a:t>Состав преступления</a:t>
            </a:r>
            <a:r>
              <a:rPr lang="ru-RU" sz="1050" dirty="0">
                <a:cs typeface="+mn-cs"/>
              </a:rPr>
              <a:t> - это совокупность установленных уголовным законом объективных и субъективных признаков, характеризующих общественно-опасное деяние, как преступление.</a:t>
            </a:r>
          </a:p>
          <a:p>
            <a:pPr>
              <a:defRPr/>
            </a:pPr>
            <a:r>
              <a:rPr lang="ru-RU" sz="1050" dirty="0">
                <a:cs typeface="+mn-cs"/>
              </a:rPr>
              <a:t>Элементами состава преступления являются: 1) объект преступления; 2) объективная сторона преступления; 3) субъект преступления; 4) субъективная сторона преступления.</a:t>
            </a:r>
          </a:p>
          <a:p>
            <a:pPr>
              <a:defRPr/>
            </a:pPr>
            <a:r>
              <a:rPr lang="ru-RU" sz="1050" dirty="0">
                <a:cs typeface="+mn-cs"/>
              </a:rPr>
              <a:t> </a:t>
            </a:r>
          </a:p>
          <a:p>
            <a:pPr>
              <a:defRPr/>
            </a:pPr>
            <a:r>
              <a:rPr lang="ru-RU" sz="1050" dirty="0">
                <a:cs typeface="+mn-cs"/>
              </a:rPr>
              <a:t>30. </a:t>
            </a:r>
            <a:r>
              <a:rPr lang="ru-RU" sz="1050" b="1" i="1" u="sng" dirty="0">
                <a:cs typeface="+mn-cs"/>
              </a:rPr>
              <a:t>Основной состав</a:t>
            </a:r>
            <a:r>
              <a:rPr lang="ru-RU" sz="1050" dirty="0">
                <a:cs typeface="+mn-cs"/>
              </a:rPr>
              <a:t> - это состав преступления без отягчающих и смягчающих обстоятельств, содержащий лишь существенные и типичные признаки, присущие данному виду преступления (например ч.1 ст.126 </a:t>
            </a:r>
            <a:r>
              <a:rPr lang="ru-RU" sz="1050" dirty="0" smtClean="0">
                <a:cs typeface="+mn-cs"/>
              </a:rPr>
              <a:t>УК РФ, </a:t>
            </a:r>
            <a:r>
              <a:rPr lang="ru-RU" sz="1050" dirty="0">
                <a:cs typeface="+mn-cs"/>
              </a:rPr>
              <a:t>ст.127 </a:t>
            </a:r>
            <a:r>
              <a:rPr lang="ru-RU" sz="1050" dirty="0" smtClean="0">
                <a:cs typeface="+mn-cs"/>
              </a:rPr>
              <a:t>УК РФ).</a:t>
            </a:r>
            <a:endParaRPr lang="ru-RU" sz="1050" dirty="0">
              <a:cs typeface="+mn-cs"/>
            </a:endParaRPr>
          </a:p>
          <a:p>
            <a:pPr>
              <a:defRPr/>
            </a:pPr>
            <a:r>
              <a:rPr lang="ru-RU" sz="1050" dirty="0">
                <a:cs typeface="+mn-cs"/>
              </a:rPr>
              <a:t> </a:t>
            </a:r>
          </a:p>
          <a:p>
            <a:pPr>
              <a:defRPr/>
            </a:pPr>
            <a:r>
              <a:rPr lang="ru-RU" sz="1050" dirty="0">
                <a:cs typeface="+mn-cs"/>
              </a:rPr>
              <a:t>31. </a:t>
            </a:r>
            <a:r>
              <a:rPr lang="ru-RU" sz="1050" b="1" i="1" u="sng" dirty="0">
                <a:cs typeface="+mn-cs"/>
              </a:rPr>
              <a:t>Привилегированный состав (со смягчающими обстоятельствами)</a:t>
            </a:r>
            <a:r>
              <a:rPr lang="ru-RU" sz="1050" dirty="0">
                <a:cs typeface="+mn-cs"/>
              </a:rPr>
              <a:t> - состав преступления, включающий в себя помимо признаков основного состава обстоятельства, которые смягчают степень общественной опасности данного преступления (напр. ст.106 </a:t>
            </a:r>
            <a:r>
              <a:rPr lang="ru-RU" sz="1050" dirty="0" smtClean="0">
                <a:cs typeface="+mn-cs"/>
              </a:rPr>
              <a:t>УК РФ, </a:t>
            </a:r>
            <a:r>
              <a:rPr lang="ru-RU" sz="1050" dirty="0">
                <a:cs typeface="+mn-cs"/>
              </a:rPr>
              <a:t>ст.107 </a:t>
            </a:r>
            <a:r>
              <a:rPr lang="ru-RU" sz="1050" dirty="0" smtClean="0">
                <a:cs typeface="+mn-cs"/>
              </a:rPr>
              <a:t>УК РФ).</a:t>
            </a:r>
            <a:endParaRPr lang="ru-RU" sz="1050" dirty="0">
              <a:cs typeface="+mn-cs"/>
            </a:endParaRPr>
          </a:p>
          <a:p>
            <a:pPr>
              <a:defRPr/>
            </a:pPr>
            <a:r>
              <a:rPr lang="ru-RU" sz="1050" dirty="0">
                <a:cs typeface="+mn-cs"/>
              </a:rPr>
              <a:t> </a:t>
            </a:r>
          </a:p>
          <a:p>
            <a:pPr>
              <a:defRPr/>
            </a:pPr>
            <a:r>
              <a:rPr lang="ru-RU" sz="1050" dirty="0">
                <a:cs typeface="+mn-cs"/>
              </a:rPr>
              <a:t>32. </a:t>
            </a:r>
            <a:r>
              <a:rPr lang="ru-RU" sz="1050" b="1" i="1" u="sng" dirty="0">
                <a:cs typeface="+mn-cs"/>
              </a:rPr>
              <a:t>Квалифицированный состав (с отягчающими обстоятельствами)</a:t>
            </a:r>
            <a:r>
              <a:rPr lang="ru-RU" sz="1050" dirty="0">
                <a:cs typeface="+mn-cs"/>
              </a:rPr>
              <a:t> - состав преступления, который, помимо признаков основного состава преступления, содержит в себе обстоятельства, существенно повышающие его общественную опасность (напр. ч.2 ст.105, ч.2, 3. ст.205 </a:t>
            </a:r>
            <a:r>
              <a:rPr lang="ru-RU" sz="1050" dirty="0" smtClean="0">
                <a:cs typeface="+mn-cs"/>
              </a:rPr>
              <a:t>УК РФ, </a:t>
            </a:r>
            <a:r>
              <a:rPr lang="ru-RU" sz="1050" dirty="0">
                <a:cs typeface="+mn-cs"/>
              </a:rPr>
              <a:t>ч.2 ст.206 </a:t>
            </a:r>
            <a:r>
              <a:rPr lang="ru-RU" sz="1050" dirty="0" smtClean="0">
                <a:cs typeface="+mn-cs"/>
              </a:rPr>
              <a:t>УК РФ).</a:t>
            </a:r>
            <a:endParaRPr lang="ru-RU" sz="1050" dirty="0">
              <a:cs typeface="+mn-cs"/>
            </a:endParaRPr>
          </a:p>
          <a:p>
            <a:pPr>
              <a:defRPr/>
            </a:pPr>
            <a:r>
              <a:rPr lang="ru-RU" sz="1050" dirty="0">
                <a:cs typeface="+mn-cs"/>
              </a:rPr>
              <a:t> </a:t>
            </a:r>
          </a:p>
          <a:p>
            <a:pPr>
              <a:defRPr/>
            </a:pPr>
            <a:r>
              <a:rPr lang="ru-RU" sz="1050" dirty="0">
                <a:cs typeface="+mn-cs"/>
              </a:rPr>
              <a:t>33. </a:t>
            </a:r>
            <a:r>
              <a:rPr lang="ru-RU" sz="1050" b="1" i="1" u="sng" dirty="0">
                <a:cs typeface="+mn-cs"/>
              </a:rPr>
              <a:t>Материальный состав</a:t>
            </a:r>
            <a:r>
              <a:rPr lang="ru-RU" sz="1050" dirty="0">
                <a:cs typeface="+mn-cs"/>
              </a:rPr>
              <a:t> - это такой состав преступления, в котором объективная сторона включает не только общественно-опасное действие (бездействие), но и общественно-опасное последствие и причинную связь между ними. Момент окончания преступления - наступление опасных последствий (напр. ст.111 </a:t>
            </a:r>
            <a:r>
              <a:rPr lang="ru-RU" sz="1050" dirty="0" smtClean="0">
                <a:cs typeface="+mn-cs"/>
              </a:rPr>
              <a:t>УК РФ, </a:t>
            </a:r>
            <a:r>
              <a:rPr lang="ru-RU" sz="1050" dirty="0">
                <a:cs typeface="+mn-cs"/>
              </a:rPr>
              <a:t>ст.205 </a:t>
            </a:r>
            <a:r>
              <a:rPr lang="ru-RU" sz="1050" dirty="0" smtClean="0">
                <a:cs typeface="+mn-cs"/>
              </a:rPr>
              <a:t>УК РФ).</a:t>
            </a:r>
            <a:endParaRPr lang="ru-RU" sz="1050" dirty="0">
              <a:cs typeface="+mn-cs"/>
            </a:endParaRPr>
          </a:p>
          <a:p>
            <a:pPr>
              <a:defRPr/>
            </a:pPr>
            <a:r>
              <a:rPr lang="ru-RU" sz="1050" dirty="0">
                <a:cs typeface="+mn-cs"/>
              </a:rPr>
              <a:t> </a:t>
            </a:r>
          </a:p>
          <a:p>
            <a:pPr>
              <a:defRPr/>
            </a:pPr>
            <a:r>
              <a:rPr lang="ru-RU" sz="1050" dirty="0">
                <a:cs typeface="+mn-cs"/>
              </a:rPr>
              <a:t>34. </a:t>
            </a:r>
            <a:r>
              <a:rPr lang="ru-RU" sz="1050" b="1" i="1" u="sng" dirty="0">
                <a:cs typeface="+mn-cs"/>
              </a:rPr>
              <a:t>Формальный состав</a:t>
            </a:r>
            <a:r>
              <a:rPr lang="ru-RU" sz="1050" dirty="0">
                <a:cs typeface="+mn-cs"/>
              </a:rPr>
              <a:t> - это состав преступления, в котором объективная сторона не включает общественно-опасного последствия и причиной связи между ними. Момент окончания преступления - совершения общественно опасного действия (бездействия) (напр. ст.282 </a:t>
            </a:r>
            <a:r>
              <a:rPr lang="ru-RU" sz="1050" dirty="0" smtClean="0">
                <a:cs typeface="+mn-cs"/>
              </a:rPr>
              <a:t>УК РФ, </a:t>
            </a:r>
            <a:r>
              <a:rPr lang="ru-RU" sz="1050" dirty="0">
                <a:cs typeface="+mn-cs"/>
              </a:rPr>
              <a:t>ст.283 </a:t>
            </a:r>
            <a:r>
              <a:rPr lang="ru-RU" sz="1050" dirty="0" smtClean="0">
                <a:cs typeface="+mn-cs"/>
              </a:rPr>
              <a:t>УК РФ).</a:t>
            </a:r>
            <a:endParaRPr lang="ru-RU" sz="1050" dirty="0">
              <a:cs typeface="+mn-cs"/>
            </a:endParaRPr>
          </a:p>
          <a:p>
            <a:pPr>
              <a:defRPr/>
            </a:pPr>
            <a:endParaRPr lang="ru-RU" sz="1050" dirty="0">
              <a:cs typeface="+mn-cs"/>
            </a:endParaRPr>
          </a:p>
          <a:p>
            <a:pPr>
              <a:defRPr/>
            </a:pPr>
            <a:r>
              <a:rPr lang="ru-RU" sz="1050" dirty="0">
                <a:cs typeface="+mn-cs"/>
              </a:rPr>
              <a:t>35. </a:t>
            </a:r>
            <a:r>
              <a:rPr lang="ru-RU" sz="1050" b="1" i="1" u="sng" dirty="0">
                <a:cs typeface="+mn-cs"/>
              </a:rPr>
              <a:t>Усеченный состав</a:t>
            </a:r>
            <a:r>
              <a:rPr lang="ru-RU" sz="1050" dirty="0">
                <a:cs typeface="+mn-cs"/>
              </a:rPr>
              <a:t> - это такой состав преступления, в котором момент окончания преступного деяния перенесен на стадию приготовления т.е. создание условий для совершения преступления (напр. ст.209 </a:t>
            </a:r>
            <a:r>
              <a:rPr lang="ru-RU" sz="1050" dirty="0" smtClean="0">
                <a:cs typeface="+mn-cs"/>
              </a:rPr>
              <a:t>УК РФ, </a:t>
            </a:r>
            <a:r>
              <a:rPr lang="ru-RU" sz="1050" dirty="0">
                <a:cs typeface="+mn-cs"/>
              </a:rPr>
              <a:t>ст.210 </a:t>
            </a:r>
            <a:r>
              <a:rPr lang="ru-RU" sz="1050" dirty="0" smtClean="0">
                <a:cs typeface="+mn-cs"/>
              </a:rPr>
              <a:t>УК РФ) </a:t>
            </a:r>
            <a:r>
              <a:rPr lang="ru-RU" sz="1050" dirty="0">
                <a:cs typeface="+mn-cs"/>
              </a:rPr>
              <a:t>или покушения на совершение преступления без необходимости наступления последствий (напр. ст. 277 </a:t>
            </a:r>
            <a:r>
              <a:rPr lang="ru-RU" sz="1050" dirty="0" smtClean="0">
                <a:cs typeface="+mn-cs"/>
              </a:rPr>
              <a:t>УК РФ, </a:t>
            </a:r>
            <a:r>
              <a:rPr lang="ru-RU" sz="1050" dirty="0">
                <a:cs typeface="+mn-cs"/>
              </a:rPr>
              <a:t>ст. 295 РФ, ст. 317 </a:t>
            </a:r>
            <a:r>
              <a:rPr lang="ru-RU" sz="1050" dirty="0" smtClean="0">
                <a:cs typeface="+mn-cs"/>
              </a:rPr>
              <a:t>УК РФ).</a:t>
            </a:r>
            <a:endParaRPr lang="ru-RU" sz="1050" dirty="0">
              <a:cs typeface="+mn-cs"/>
            </a:endParaRPr>
          </a:p>
          <a:p>
            <a:pPr>
              <a:defRPr/>
            </a:pPr>
            <a:endParaRPr lang="ru-RU" sz="1050" dirty="0">
              <a:cs typeface="+mn-cs"/>
            </a:endParaRP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6394058"/>
          </a:xfrm>
          <a:prstGeom prst="rect">
            <a:avLst/>
          </a:prstGeom>
        </p:spPr>
        <p:txBody>
          <a:bodyPr>
            <a:spAutoFit/>
          </a:bodyPr>
          <a:lstStyle/>
          <a:p>
            <a:pPr>
              <a:defRPr/>
            </a:pPr>
            <a:r>
              <a:rPr lang="ru-RU" sz="1050" dirty="0">
                <a:cs typeface="+mn-cs"/>
              </a:rPr>
              <a:t>36. </a:t>
            </a:r>
            <a:r>
              <a:rPr lang="ru-RU" sz="1050" b="1" i="1" u="sng" dirty="0">
                <a:cs typeface="+mn-cs"/>
              </a:rPr>
              <a:t>Объект преступления</a:t>
            </a:r>
            <a:r>
              <a:rPr lang="ru-RU" sz="1050" dirty="0">
                <a:cs typeface="+mn-cs"/>
              </a:rPr>
              <a:t> - </a:t>
            </a:r>
            <a:r>
              <a:rPr lang="ru-RU" sz="1050" dirty="0" smtClean="0">
                <a:cs typeface="+mn-cs"/>
              </a:rPr>
              <a:t>это</a:t>
            </a:r>
            <a:r>
              <a:rPr lang="ru-RU" sz="1050" dirty="0" smtClean="0"/>
              <a:t>общественные отношения, охраняемые уголовным законом, которым преступлением причиняется вред либо создается реальная угроза причинения вреда.</a:t>
            </a:r>
            <a:endParaRPr lang="ru-RU" sz="1050" dirty="0">
              <a:cs typeface="+mn-cs"/>
            </a:endParaRPr>
          </a:p>
          <a:p>
            <a:pPr>
              <a:defRPr/>
            </a:pPr>
            <a:r>
              <a:rPr lang="ru-RU" sz="1050" dirty="0">
                <a:cs typeface="+mn-cs"/>
              </a:rPr>
              <a:t> </a:t>
            </a:r>
          </a:p>
          <a:p>
            <a:pPr>
              <a:defRPr/>
            </a:pPr>
            <a:r>
              <a:rPr lang="ru-RU" sz="1050" dirty="0">
                <a:cs typeface="+mn-cs"/>
              </a:rPr>
              <a:t>37. </a:t>
            </a:r>
            <a:r>
              <a:rPr lang="ru-RU" sz="1050" b="1" i="1" u="sng" dirty="0">
                <a:cs typeface="+mn-cs"/>
              </a:rPr>
              <a:t>Общий объект</a:t>
            </a:r>
            <a:r>
              <a:rPr lang="ru-RU" sz="1050" dirty="0">
                <a:cs typeface="+mn-cs"/>
              </a:rPr>
              <a:t> - это совокупность всех общественных отношений охраняемые уголовным законом.</a:t>
            </a:r>
          </a:p>
          <a:p>
            <a:pPr>
              <a:defRPr/>
            </a:pPr>
            <a:r>
              <a:rPr lang="ru-RU" sz="1050" dirty="0">
                <a:cs typeface="+mn-cs"/>
              </a:rPr>
              <a:t> </a:t>
            </a:r>
          </a:p>
          <a:p>
            <a:pPr>
              <a:defRPr/>
            </a:pPr>
            <a:r>
              <a:rPr lang="ru-RU" sz="1050" dirty="0">
                <a:cs typeface="+mn-cs"/>
              </a:rPr>
              <a:t>38. </a:t>
            </a:r>
            <a:r>
              <a:rPr lang="ru-RU" sz="1050" b="1" i="1" u="sng" dirty="0">
                <a:cs typeface="+mn-cs"/>
              </a:rPr>
              <a:t>Родовой объект</a:t>
            </a:r>
            <a:r>
              <a:rPr lang="ru-RU" sz="1050" dirty="0">
                <a:cs typeface="+mn-cs"/>
              </a:rPr>
              <a:t> -это совокупность однородных благ (интересов), на которые посягает однородная группа преступлений. В рамках родового объекта выделяется видовой объект, соотносящийся с первым как часть и целое.</a:t>
            </a:r>
          </a:p>
          <a:p>
            <a:pPr>
              <a:defRPr/>
            </a:pPr>
            <a:r>
              <a:rPr lang="ru-RU" sz="1050" dirty="0">
                <a:cs typeface="+mn-cs"/>
              </a:rPr>
              <a:t> </a:t>
            </a:r>
          </a:p>
          <a:p>
            <a:pPr>
              <a:defRPr/>
            </a:pPr>
            <a:r>
              <a:rPr lang="ru-RU" sz="1050" dirty="0">
                <a:cs typeface="+mn-cs"/>
              </a:rPr>
              <a:t>39. </a:t>
            </a:r>
            <a:r>
              <a:rPr lang="ru-RU" sz="1050" b="1" i="1" u="sng" dirty="0">
                <a:cs typeface="+mn-cs"/>
              </a:rPr>
              <a:t>Непосредственный объект</a:t>
            </a:r>
            <a:r>
              <a:rPr lang="ru-RU" sz="1050" dirty="0">
                <a:cs typeface="+mn-cs"/>
              </a:rPr>
              <a:t> - это часть родового объекта, т.е. определенное благо (интерес), которому причиняется вред в результате преступного деяния (напр. жизнь, здоровье человека, общественный порядок, общественная безопасность). Основной непосредственный объект всегда совпадает с видовым объектом.</a:t>
            </a:r>
          </a:p>
          <a:p>
            <a:pPr>
              <a:defRPr/>
            </a:pPr>
            <a:r>
              <a:rPr lang="ru-RU" sz="1050" dirty="0">
                <a:cs typeface="+mn-cs"/>
              </a:rPr>
              <a:t> </a:t>
            </a:r>
          </a:p>
          <a:p>
            <a:pPr>
              <a:defRPr/>
            </a:pPr>
            <a:r>
              <a:rPr lang="ru-RU" sz="1050" dirty="0">
                <a:cs typeface="+mn-cs"/>
              </a:rPr>
              <a:t>40. </a:t>
            </a:r>
            <a:r>
              <a:rPr lang="ru-RU" sz="1050" b="1" i="1" u="sng" dirty="0">
                <a:cs typeface="+mn-cs"/>
              </a:rPr>
              <a:t>Предмет преступления</a:t>
            </a:r>
            <a:r>
              <a:rPr lang="ru-RU" sz="1050" dirty="0">
                <a:cs typeface="+mn-cs"/>
              </a:rPr>
              <a:t> - </a:t>
            </a:r>
            <a:r>
              <a:rPr lang="ru-RU" sz="1050" dirty="0" err="1" smtClean="0">
                <a:cs typeface="+mn-cs"/>
              </a:rPr>
              <a:t>это</a:t>
            </a:r>
            <a:r>
              <a:rPr lang="ru-RU" sz="1050" dirty="0" err="1" smtClean="0"/>
              <a:t>вещь</a:t>
            </a:r>
            <a:r>
              <a:rPr lang="ru-RU" sz="1050" dirty="0" smtClean="0"/>
              <a:t> материального мира, указанная в законе, по поводу которой существует общественной отношение, отражающая свойства отношения и посягательство на которую нарушает это общественное отношение. Собственность – общественное отношение, автомобиль – предмет.</a:t>
            </a:r>
          </a:p>
          <a:p>
            <a:pPr>
              <a:defRPr/>
            </a:pPr>
            <a:endParaRPr lang="ru-RU" sz="1050" dirty="0" smtClean="0">
              <a:cs typeface="+mn-cs"/>
            </a:endParaRPr>
          </a:p>
          <a:p>
            <a:pPr>
              <a:defRPr/>
            </a:pPr>
            <a:r>
              <a:rPr lang="ru-RU" sz="1050" dirty="0" smtClean="0">
                <a:cs typeface="+mn-cs"/>
              </a:rPr>
              <a:t>41. </a:t>
            </a:r>
            <a:r>
              <a:rPr lang="ru-RU" sz="1050" b="1" i="1" u="sng" dirty="0" smtClean="0">
                <a:cs typeface="+mn-cs"/>
              </a:rPr>
              <a:t>Потерпевший</a:t>
            </a:r>
            <a:r>
              <a:rPr lang="ru-RU" sz="1050" i="1" u="sng" dirty="0" smtClean="0">
                <a:cs typeface="+mn-cs"/>
              </a:rPr>
              <a:t> </a:t>
            </a:r>
            <a:r>
              <a:rPr lang="ru-RU" sz="1050" dirty="0" smtClean="0">
                <a:cs typeface="+mn-cs"/>
              </a:rPr>
              <a:t>- </a:t>
            </a:r>
            <a:r>
              <a:rPr lang="ru-RU" sz="1050" dirty="0" smtClean="0"/>
              <a:t>физическое или юридическое лицо, указанное в законе которому в результате совершения преступления причиняется вред.</a:t>
            </a:r>
            <a:endParaRPr lang="ru-RU" sz="1050" dirty="0">
              <a:cs typeface="+mn-cs"/>
            </a:endParaRPr>
          </a:p>
          <a:p>
            <a:pPr>
              <a:defRPr/>
            </a:pPr>
            <a:r>
              <a:rPr lang="ru-RU" sz="1050" dirty="0">
                <a:cs typeface="+mn-cs"/>
              </a:rPr>
              <a:t> </a:t>
            </a:r>
          </a:p>
          <a:p>
            <a:pPr hangingPunct="0"/>
            <a:r>
              <a:rPr lang="ru-RU" sz="1050" dirty="0" smtClean="0">
                <a:cs typeface="+mn-cs"/>
              </a:rPr>
              <a:t>42. </a:t>
            </a:r>
            <a:r>
              <a:rPr lang="ru-RU" sz="1050" b="1" i="1" u="sng" dirty="0" smtClean="0"/>
              <a:t>Субъектом преступления</a:t>
            </a:r>
            <a:r>
              <a:rPr lang="ru-RU" sz="1050" b="1" i="1" dirty="0" smtClean="0"/>
              <a:t> </a:t>
            </a:r>
            <a:r>
              <a:rPr lang="ru-RU" sz="1050" b="1" i="1" u="sng" dirty="0" smtClean="0"/>
              <a:t> </a:t>
            </a:r>
            <a:r>
              <a:rPr lang="ru-RU" sz="1050" b="1" i="1" dirty="0" smtClean="0"/>
              <a:t> </a:t>
            </a:r>
            <a:r>
              <a:rPr lang="ru-RU" sz="1050" i="1" dirty="0" smtClean="0"/>
              <a:t>п</a:t>
            </a:r>
            <a:r>
              <a:rPr lang="ru-RU" sz="1050" dirty="0" smtClean="0"/>
              <a:t>ризнается только вменяемое физическое лицо, достигшее возраста, установленного настоящим Кодексом и совершившее преступление. Выделяют общего субъекта, то есть лицо, обладающее общими, обязательными признаками и специального, помимо обязательных имеющего дополнительные, указанные в законе (статье) признаки. </a:t>
            </a:r>
          </a:p>
          <a:p>
            <a:pPr hangingPunct="0"/>
            <a:endParaRPr lang="ru-RU" sz="1050" b="1" dirty="0" smtClean="0"/>
          </a:p>
          <a:p>
            <a:pPr hangingPunct="0"/>
            <a:r>
              <a:rPr lang="ru-RU" sz="1050" b="1" dirty="0" smtClean="0"/>
              <a:t>43</a:t>
            </a:r>
            <a:r>
              <a:rPr lang="ru-RU" sz="1050" b="1" i="1" u="sng" dirty="0" smtClean="0"/>
              <a:t>. Возраст </a:t>
            </a:r>
            <a:r>
              <a:rPr lang="ru-RU" sz="1050" dirty="0" smtClean="0"/>
              <a:t>– это период времени от момента рождения до момента совершения преступления лицом. УК РФ выделяет три вида возраста: с 14 лет – только за деяния прямо указанные в ч.2 ст.20 УК РФ; с 16 лет – общий, для всех преступлений; и специальный – установленный для конкретного преступления либо в самом УК (например, ст. 150 УК – указывает для субъекта 18 лет) или в ином нормативном акте (например, судья, только с 25 лет).   </a:t>
            </a:r>
          </a:p>
          <a:p>
            <a:pPr hangingPunct="0"/>
            <a:endParaRPr lang="ru-RU" sz="1050" b="1" dirty="0" smtClean="0"/>
          </a:p>
          <a:p>
            <a:pPr hangingPunct="0"/>
            <a:r>
              <a:rPr lang="ru-RU" sz="1050" b="1" dirty="0" smtClean="0"/>
              <a:t>44</a:t>
            </a:r>
            <a:r>
              <a:rPr lang="ru-RU" sz="1050" b="1" i="1" u="sng" dirty="0" smtClean="0"/>
              <a:t>. Вменяемость</a:t>
            </a:r>
            <a:r>
              <a:rPr lang="ru-RU" sz="1050" i="1" u="sng" dirty="0" smtClean="0"/>
              <a:t> </a:t>
            </a:r>
            <a:r>
              <a:rPr lang="ru-RU" sz="1050" dirty="0" smtClean="0"/>
              <a:t>– нормальное состояние психики человека, позволяющее ему оценивать физическое и социальное значение событий и своего поведения. А также руководить своим поведением. Вменяемость предполагается у каждого, пока не будет доказана </a:t>
            </a:r>
            <a:r>
              <a:rPr lang="ru-RU" sz="1050" b="1" dirty="0" smtClean="0"/>
              <a:t>невменяемость.</a:t>
            </a:r>
            <a:r>
              <a:rPr lang="ru-RU" sz="1050" dirty="0" smtClean="0"/>
              <a:t> </a:t>
            </a:r>
          </a:p>
          <a:p>
            <a:pPr hangingPunct="0"/>
            <a:endParaRPr lang="ru-RU" sz="1050" b="1" dirty="0" smtClean="0"/>
          </a:p>
          <a:p>
            <a:pPr hangingPunct="0"/>
            <a:r>
              <a:rPr lang="ru-RU" sz="1050" b="1" dirty="0" smtClean="0"/>
              <a:t>45. </a:t>
            </a:r>
            <a:r>
              <a:rPr lang="ru-RU" sz="1050" b="1" i="1" u="sng" dirty="0" smtClean="0"/>
              <a:t>Невменяемость </a:t>
            </a:r>
            <a:r>
              <a:rPr lang="ru-RU" sz="1050" dirty="0" smtClean="0"/>
              <a:t>– это такое состояние, когда лицо во время совершения общественно опасного деяния не могло осознавать фактический характер и общественную опасность своих действий (бездействия) либо руководить ими вследствие хронического психического расстройства, временного психического расстройства, слабоумия либо иного болезненного состояния психики. Невменяемость устанавливается судом на основании заключения судебно-психиатрической экспертизы. Невменяемое лицо не подлежит уголовной ответственности. Помимо невменяемости в ст. 22 указывается особая категория лиц, хотя и страдающих психическим расстройством, но являющихся вменяемым. Эти лица подлежат ответственности, однако, суд вместо наказания может назначить им принудительное лечение.  </a:t>
            </a:r>
          </a:p>
          <a:p>
            <a:pPr>
              <a:defRPr/>
            </a:pPr>
            <a:endParaRPr lang="ru-RU" sz="1050" dirty="0">
              <a:cs typeface="+mn-cs"/>
            </a:endParaRP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0" y="256739"/>
            <a:ext cx="9144000" cy="63940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Tahoma" pitchFamily="34" charset="0"/>
                <a:cs typeface="Tahoma" pitchFamily="34" charset="0"/>
              </a:rPr>
              <a:t>46</a:t>
            </a:r>
            <a:r>
              <a:rPr kumimoji="0" lang="ru-RU" sz="1050" b="1" i="1" u="sng" strike="noStrike" cap="none" normalizeH="0" baseline="0" dirty="0" smtClean="0">
                <a:ln>
                  <a:noFill/>
                </a:ln>
                <a:solidFill>
                  <a:schemeClr val="tx1"/>
                </a:solidFill>
                <a:effectLst/>
                <a:ea typeface="Tahoma" pitchFamily="34" charset="0"/>
                <a:cs typeface="Tahoma" pitchFamily="34" charset="0"/>
              </a:rPr>
              <a:t>.</a:t>
            </a:r>
            <a:r>
              <a:rPr kumimoji="0" lang="ru-RU" sz="1050" b="1" i="1" u="sng" strike="noStrike" cap="none" normalizeH="0" dirty="0" smtClean="0">
                <a:ln>
                  <a:noFill/>
                </a:ln>
                <a:solidFill>
                  <a:schemeClr val="tx1"/>
                </a:solidFill>
                <a:effectLst/>
                <a:ea typeface="Tahoma" pitchFamily="34" charset="0"/>
                <a:cs typeface="Tahoma" pitchFamily="34" charset="0"/>
              </a:rPr>
              <a:t> </a:t>
            </a:r>
            <a:r>
              <a:rPr kumimoji="0" lang="ru-RU" sz="1050" b="1" i="1" u="sng" strike="noStrike" cap="none" normalizeH="0" baseline="0" dirty="0" smtClean="0">
                <a:ln>
                  <a:noFill/>
                </a:ln>
                <a:solidFill>
                  <a:schemeClr val="tx1"/>
                </a:solidFill>
                <a:effectLst/>
                <a:ea typeface="Tahoma" pitchFamily="34" charset="0"/>
                <a:cs typeface="Tahoma" pitchFamily="34" charset="0"/>
              </a:rPr>
              <a:t>Объективная сторона преступления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внешний акт общественно опасного посягательства на охраняемый уголовным правом объект, т.е. акт волевого поведения, который осуществляется в объективном мире и выражается в причинении вреда указанному объекту или создании угрозы причинения вреда.</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47. </a:t>
            </a:r>
            <a:r>
              <a:rPr kumimoji="0" lang="ru-RU" sz="1050" b="1" i="1" u="sng" strike="noStrike" cap="none" normalizeH="0" baseline="0" dirty="0" smtClean="0">
                <a:ln>
                  <a:noFill/>
                </a:ln>
                <a:solidFill>
                  <a:schemeClr val="tx1"/>
                </a:solidFill>
                <a:effectLst/>
                <a:ea typeface="Tahoma" pitchFamily="34" charset="0"/>
                <a:cs typeface="Tahoma" pitchFamily="34" charset="0"/>
              </a:rPr>
              <a:t>Признаки объективной стороны</a:t>
            </a:r>
            <a:r>
              <a:rPr kumimoji="0" lang="ru-RU" sz="1050" b="1" i="0" u="none" strike="noStrike" cap="none" normalizeH="0" baseline="0" dirty="0" smtClean="0">
                <a:ln>
                  <a:noFill/>
                </a:ln>
                <a:solidFill>
                  <a:schemeClr val="tx1"/>
                </a:solidFill>
                <a:effectLst/>
                <a:ea typeface="Tahoma" pitchFamily="34" charset="0"/>
                <a:cs typeface="Tahoma" pitchFamily="34" charset="0"/>
              </a:rPr>
              <a:t>.</a:t>
            </a:r>
            <a:r>
              <a:rPr kumimoji="0" lang="ru-RU" sz="1050" b="0" i="0" u="none" strike="noStrike" cap="none" normalizeH="0" baseline="0" dirty="0" smtClean="0">
                <a:ln>
                  <a:noFill/>
                </a:ln>
                <a:solidFill>
                  <a:schemeClr val="tx1"/>
                </a:solidFill>
                <a:effectLst/>
                <a:ea typeface="Tahoma" pitchFamily="34" charset="0"/>
                <a:cs typeface="Tahoma" pitchFamily="34" charset="0"/>
              </a:rPr>
              <a:t> Помимо обязательного признаки для всех преступлений – </a:t>
            </a:r>
            <a:r>
              <a:rPr kumimoji="0" lang="ru-RU" sz="1050" b="1" i="0" u="none" strike="noStrike" cap="none" normalizeH="0" baseline="0" dirty="0" smtClean="0">
                <a:ln>
                  <a:noFill/>
                </a:ln>
                <a:solidFill>
                  <a:schemeClr val="tx1"/>
                </a:solidFill>
                <a:effectLst/>
                <a:ea typeface="Tahoma" pitchFamily="34" charset="0"/>
                <a:cs typeface="Tahoma" pitchFamily="34" charset="0"/>
              </a:rPr>
              <a:t>общественно опасного деяния</a:t>
            </a:r>
            <a:r>
              <a:rPr kumimoji="0" lang="ru-RU" sz="1050" b="0" i="0" u="none" strike="noStrike" cap="none" normalizeH="0" baseline="0" dirty="0" smtClean="0">
                <a:ln>
                  <a:noFill/>
                </a:ln>
                <a:solidFill>
                  <a:schemeClr val="tx1"/>
                </a:solidFill>
                <a:effectLst/>
                <a:ea typeface="Tahoma" pitchFamily="34" charset="0"/>
                <a:cs typeface="Tahoma" pitchFamily="34" charset="0"/>
              </a:rPr>
              <a:t>, в материальных составах обязательно наличие –</a:t>
            </a:r>
            <a:r>
              <a:rPr kumimoji="0" lang="ru-RU" sz="1050" b="1" i="0" u="none" strike="noStrike" cap="none" normalizeH="0" baseline="0" dirty="0" smtClean="0">
                <a:ln>
                  <a:noFill/>
                </a:ln>
                <a:solidFill>
                  <a:schemeClr val="tx1"/>
                </a:solidFill>
                <a:effectLst/>
                <a:ea typeface="Tahoma" pitchFamily="34" charset="0"/>
                <a:cs typeface="Tahoma" pitchFamily="34" charset="0"/>
              </a:rPr>
              <a:t> последствия</a:t>
            </a:r>
            <a:r>
              <a:rPr kumimoji="0" lang="ru-RU" sz="1050" b="0" i="0" u="none" strike="noStrike" cap="none" normalizeH="0" baseline="0" dirty="0" smtClean="0">
                <a:ln>
                  <a:noFill/>
                </a:ln>
                <a:solidFill>
                  <a:schemeClr val="tx1"/>
                </a:solidFill>
                <a:effectLst/>
                <a:ea typeface="Tahoma" pitchFamily="34" charset="0"/>
                <a:cs typeface="Tahoma" pitchFamily="34" charset="0"/>
              </a:rPr>
              <a:t> и </a:t>
            </a:r>
            <a:r>
              <a:rPr kumimoji="0" lang="ru-RU" sz="1050" b="1" i="0" u="none" strike="noStrike" cap="none" normalizeH="0" baseline="0" dirty="0" smtClean="0">
                <a:ln>
                  <a:noFill/>
                </a:ln>
                <a:solidFill>
                  <a:schemeClr val="tx1"/>
                </a:solidFill>
                <a:effectLst/>
                <a:ea typeface="Tahoma" pitchFamily="34" charset="0"/>
                <a:cs typeface="Tahoma" pitchFamily="34" charset="0"/>
              </a:rPr>
              <a:t>причинно-следственная связь</a:t>
            </a:r>
            <a:r>
              <a:rPr kumimoji="0" lang="ru-RU" sz="1050" b="0" i="0" u="none" strike="noStrike" cap="none" normalizeH="0" baseline="0" dirty="0" smtClean="0">
                <a:ln>
                  <a:noFill/>
                </a:ln>
                <a:solidFill>
                  <a:schemeClr val="tx1"/>
                </a:solidFill>
                <a:effectLst/>
                <a:ea typeface="Tahoma" pitchFamily="34" charset="0"/>
                <a:cs typeface="Tahoma" pitchFamily="34" charset="0"/>
              </a:rPr>
              <a:t>. Кроме того, в некоторых составах указаны: время, место, способ, обстановка, обстоятельства, орудия и средства.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Tahoma" pitchFamily="34" charset="0"/>
                <a:cs typeface="Tahoma" pitchFamily="34" charset="0"/>
              </a:rPr>
              <a:t>48. </a:t>
            </a:r>
            <a:r>
              <a:rPr kumimoji="0" lang="ru-RU" sz="1050" b="1" i="1" u="sng" strike="noStrike" cap="none" normalizeH="0" baseline="0" dirty="0" smtClean="0">
                <a:ln>
                  <a:noFill/>
                </a:ln>
                <a:solidFill>
                  <a:schemeClr val="tx1"/>
                </a:solidFill>
                <a:effectLst/>
                <a:ea typeface="Tahoma" pitchFamily="34" charset="0"/>
                <a:cs typeface="Tahoma" pitchFamily="34" charset="0"/>
              </a:rPr>
              <a:t>Общественно опасное деяние</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акт сознательного и волевого поведения лица, направленное на негативное (общественно опасное) изменение объективной действительности, запрещенное уголовным законом. Выделяют четыре признака деяния: общественная опасность, противоправность, сознательность и добровольность. Также две формы: действие и бездействие. За бездействие несет ответственность только лицо, обязанное и имеющее возможность выполнить определённое поведение (спасатель).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49. </a:t>
            </a:r>
            <a:r>
              <a:rPr kumimoji="0" lang="ru-RU" sz="1050" b="1" i="1" u="sng" strike="noStrike" cap="none" normalizeH="0" baseline="0" dirty="0" smtClean="0">
                <a:ln>
                  <a:noFill/>
                </a:ln>
                <a:solidFill>
                  <a:schemeClr val="tx1"/>
                </a:solidFill>
                <a:effectLst/>
                <a:ea typeface="Tahoma" pitchFamily="34" charset="0"/>
                <a:cs typeface="Tahoma" pitchFamily="34" charset="0"/>
              </a:rPr>
              <a:t>Преступные последствия</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(преступный вред, последствия преступления) – это возникшие в объективной действительности в связи с совершением деяния, негативные изменения, прямо указанные в законе. Выделяют несколько видов последствий: материальные (включающие физические и имущественные), нематериальные (моральные, организационные и т.п.); либо личностные и неличностные и т.д. Значение последствий: 1. Отграничение преступного от непреступного; 2. Оценка степени опасности совершенного деяния; 3. Оценка завершенности состава преступления; 4. Влияние на размер наказания.</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50. </a:t>
            </a:r>
            <a:r>
              <a:rPr kumimoji="0" lang="ru-RU" sz="1050" b="1" i="1" u="sng" strike="noStrike" cap="none" normalizeH="0" baseline="0" dirty="0" smtClean="0">
                <a:ln>
                  <a:noFill/>
                </a:ln>
                <a:solidFill>
                  <a:schemeClr val="tx1"/>
                </a:solidFill>
                <a:effectLst/>
                <a:ea typeface="Tahoma" pitchFamily="34" charset="0"/>
                <a:cs typeface="Tahoma" pitchFamily="34" charset="0"/>
              </a:rPr>
              <a:t>Причинная связь в уголовном праве</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объективно существующее имеющее юридическое значение взаимодействие двух, прямо указанных в уголовном законе, явлений, одно из которых деяние /преступное/(поведение человека) с необходимостью вызывает наступление другого /последствия/.</a:t>
            </a:r>
          </a:p>
          <a:p>
            <a:pPr marL="0" marR="0" lvl="0" indent="0" defTabSz="914400" rtl="0" eaLnBrk="0" fontAlgn="base" latinLnBrk="0" hangingPunct="0">
              <a:lnSpc>
                <a:spcPct val="100000"/>
              </a:lnSpc>
              <a:spcBef>
                <a:spcPct val="0"/>
              </a:spcBef>
              <a:spcAft>
                <a:spcPct val="0"/>
              </a:spcAft>
              <a:buClrTx/>
              <a:buSzTx/>
              <a:buFontTx/>
              <a:buNone/>
              <a:tabLst/>
            </a:pPr>
            <a:endParaRPr lang="ru-RU" sz="1050" dirty="0" smtClean="0">
              <a:ea typeface="Tahoma" pitchFamily="34" charset="0"/>
              <a:cs typeface="Tahoma" pitchFamily="34" charset="0"/>
            </a:endParaRPr>
          </a:p>
          <a:p>
            <a:pPr hangingPunct="0"/>
            <a:r>
              <a:rPr lang="ru-RU" sz="1050" dirty="0" smtClean="0">
                <a:ea typeface="Tahoma" pitchFamily="34" charset="0"/>
                <a:cs typeface="Tahoma" pitchFamily="34" charset="0"/>
              </a:rPr>
              <a:t>51</a:t>
            </a:r>
            <a:r>
              <a:rPr lang="ru-RU" sz="1050" i="1" u="sng" dirty="0" smtClean="0">
                <a:ea typeface="Tahoma" pitchFamily="34" charset="0"/>
                <a:cs typeface="Tahoma" pitchFamily="34" charset="0"/>
              </a:rPr>
              <a:t>. </a:t>
            </a:r>
            <a:r>
              <a:rPr lang="ru-RU" sz="1050" b="1" i="1" u="sng" dirty="0" smtClean="0"/>
              <a:t>Субъективная сторона преступления</a:t>
            </a:r>
            <a:r>
              <a:rPr lang="ru-RU" sz="1050" i="1" u="sng" dirty="0" smtClean="0"/>
              <a:t> </a:t>
            </a:r>
            <a:r>
              <a:rPr lang="ru-RU" sz="1050" dirty="0" smtClean="0"/>
              <a:t>– это психическая деятельность лица, непосредственно связанная с совершением преступления. Субъективная сторона выражается следующими признаками: основным (обязательным) – </a:t>
            </a:r>
            <a:r>
              <a:rPr lang="ru-RU" sz="1050" b="1" dirty="0" smtClean="0"/>
              <a:t>виной</a:t>
            </a:r>
            <a:r>
              <a:rPr lang="ru-RU" sz="1050" dirty="0" smtClean="0"/>
              <a:t> в форме умысла либо неосторожности, и факультативными: </a:t>
            </a:r>
            <a:r>
              <a:rPr lang="ru-RU" sz="1050" b="1" dirty="0" smtClean="0"/>
              <a:t>мотив</a:t>
            </a:r>
            <a:r>
              <a:rPr lang="ru-RU" sz="1050" dirty="0" smtClean="0"/>
              <a:t>,</a:t>
            </a:r>
            <a:r>
              <a:rPr lang="ru-RU" sz="1050" b="1" dirty="0" smtClean="0"/>
              <a:t> цель</a:t>
            </a:r>
            <a:r>
              <a:rPr lang="ru-RU" sz="1050" dirty="0" smtClean="0"/>
              <a:t> и </a:t>
            </a:r>
            <a:r>
              <a:rPr lang="ru-RU" sz="1050" b="1" dirty="0" smtClean="0"/>
              <a:t>эмоциональное состояние</a:t>
            </a:r>
            <a:r>
              <a:rPr lang="ru-RU" sz="1050" dirty="0" smtClean="0"/>
              <a:t>.</a:t>
            </a:r>
          </a:p>
          <a:p>
            <a:pPr hangingPunct="0"/>
            <a:endParaRPr lang="ru-RU" sz="1050" b="1" dirty="0" smtClean="0"/>
          </a:p>
          <a:p>
            <a:pPr hangingPunct="0"/>
            <a:r>
              <a:rPr lang="ru-RU" sz="1050" b="1" dirty="0" smtClean="0"/>
              <a:t>52. </a:t>
            </a:r>
            <a:r>
              <a:rPr lang="ru-RU" sz="1050" b="1" i="1" u="sng" dirty="0" smtClean="0"/>
              <a:t>Вина</a:t>
            </a:r>
            <a:r>
              <a:rPr lang="ru-RU" sz="1050" dirty="0" smtClean="0"/>
              <a:t> – это психическое отношение лица к совершаемому им общественно опасному деянию, предусмотренному уголовным законом, и его последствиям. Вина выражается </a:t>
            </a:r>
            <a:r>
              <a:rPr lang="ru-RU" sz="1050" b="1" dirty="0" smtClean="0"/>
              <a:t>в форме </a:t>
            </a:r>
            <a:r>
              <a:rPr lang="ru-RU" sz="1050" dirty="0" smtClean="0"/>
              <a:t>умысла либо неосторожности. Закон выделяет (ст.25 УК РФ) </a:t>
            </a:r>
            <a:r>
              <a:rPr lang="ru-RU" sz="1050" b="1" dirty="0" smtClean="0"/>
              <a:t>прямой и косвенный умысел</a:t>
            </a:r>
            <a:r>
              <a:rPr lang="ru-RU" sz="1050" dirty="0" smtClean="0"/>
              <a:t>, теория практика, кроме того, определенный (конкретизированный) и неопределенный (</a:t>
            </a:r>
            <a:r>
              <a:rPr lang="ru-RU" sz="1050" dirty="0" err="1" smtClean="0"/>
              <a:t>неконкретизированный</a:t>
            </a:r>
            <a:r>
              <a:rPr lang="ru-RU" sz="1050" dirty="0" smtClean="0"/>
              <a:t>), а также заранее обдуманный и внезапно возникший. Неосторожность же в свою очередь, в соответствии со ст.26 УК РФ выражается в </a:t>
            </a:r>
            <a:r>
              <a:rPr lang="ru-RU" sz="1050" b="1" dirty="0" smtClean="0"/>
              <a:t>легкомыслии или небрежности</a:t>
            </a:r>
            <a:r>
              <a:rPr lang="ru-RU" sz="1050" dirty="0" smtClean="0"/>
              <a:t>. Деяние, совершенное только по неосторожности, признается преступлением лишь в случае, когда это специально предусмотрено соответствующей статьей Особенной части настоящего Кодекса (ч. 2 ст. 24 УК РФ).</a:t>
            </a:r>
          </a:p>
          <a:p>
            <a:pPr hangingPunct="0"/>
            <a:endParaRPr lang="ru-RU" sz="1050" b="1" dirty="0" smtClean="0"/>
          </a:p>
          <a:p>
            <a:pPr hangingPunct="0"/>
            <a:r>
              <a:rPr lang="ru-RU" sz="1050" b="1" dirty="0" smtClean="0"/>
              <a:t>53. </a:t>
            </a:r>
            <a:r>
              <a:rPr lang="ru-RU" sz="1050" b="1" i="1" u="sng" dirty="0" smtClean="0"/>
              <a:t>Форма вины</a:t>
            </a:r>
            <a:r>
              <a:rPr lang="ru-RU" sz="1050" i="1" u="sng" dirty="0" smtClean="0"/>
              <a:t> </a:t>
            </a:r>
            <a:r>
              <a:rPr lang="ru-RU" sz="1050" dirty="0" smtClean="0"/>
              <a:t>– это установленная уголовным законом взаимоотношение (сочетание, совокупность) элементов сознания и воли совершающего преступление лица, характеризующее его отношение к деянию. </a:t>
            </a:r>
          </a:p>
          <a:p>
            <a:pPr hangingPunct="0"/>
            <a:endParaRPr lang="ru-RU" sz="1050" b="1" dirty="0" smtClean="0"/>
          </a:p>
          <a:p>
            <a:pPr hangingPunct="0"/>
            <a:endParaRPr lang="ru-RU" sz="1050" dirty="0" smtClean="0"/>
          </a:p>
          <a:p>
            <a:pPr hangingPunct="0"/>
            <a:endParaRPr lang="ru-RU" sz="1050" dirty="0" smtClean="0"/>
          </a:p>
        </p:txBody>
      </p:sp>
      <p:sp>
        <p:nvSpPr>
          <p:cNvPr id="3" name="Управляющая кнопка: назад 2">
            <a:hlinkClick r:id="" action="ppaction://hlinkshowjump?jump=previousslide" highlightClick="1"/>
          </p:cNvPr>
          <p:cNvSpPr/>
          <p:nvPr/>
        </p:nvSpPr>
        <p:spPr>
          <a:xfrm>
            <a:off x="6804248" y="6453336"/>
            <a:ext cx="576064" cy="404664"/>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4" name="Управляющая кнопка: далее 3">
            <a:hlinkClick r:id="" action="ppaction://hlinkshowjump?jump=nextslide" highlightClick="1"/>
          </p:cNvPr>
          <p:cNvSpPr/>
          <p:nvPr/>
        </p:nvSpPr>
        <p:spPr>
          <a:xfrm>
            <a:off x="7452320" y="6453336"/>
            <a:ext cx="576064" cy="404664"/>
          </a:xfrm>
          <a:prstGeom prst="actionButtonForwardNex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2" action="ppaction://hlinksldjump" highlightClick="1"/>
          </p:cNvPr>
          <p:cNvSpPr/>
          <p:nvPr/>
        </p:nvSpPr>
        <p:spPr>
          <a:xfrm>
            <a:off x="8100392" y="6453336"/>
            <a:ext cx="432048" cy="404664"/>
          </a:xfrm>
          <a:prstGeom prst="actionButtonRetur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Управляющая кнопка: домой 6">
            <a:hlinkClick r:id="rId3" action="ppaction://hlinksldjump" highlightClick="1"/>
          </p:cNvPr>
          <p:cNvSpPr/>
          <p:nvPr/>
        </p:nvSpPr>
        <p:spPr>
          <a:xfrm>
            <a:off x="8604448" y="6453336"/>
            <a:ext cx="539552" cy="404664"/>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5909310"/>
          </a:xfrm>
          <a:prstGeom prst="rect">
            <a:avLst/>
          </a:prstGeom>
        </p:spPr>
        <p:txBody>
          <a:bodyPr>
            <a:spAutoFit/>
          </a:bodyPr>
          <a:lstStyle/>
          <a:p>
            <a:pPr hangingPunct="0"/>
            <a:r>
              <a:rPr lang="ru-RU" sz="1050" b="1" dirty="0" smtClean="0"/>
              <a:t>54. </a:t>
            </a:r>
            <a:r>
              <a:rPr lang="ru-RU" sz="1050" b="1" i="1" u="sng" dirty="0" smtClean="0"/>
              <a:t>С прямым умыслом</a:t>
            </a:r>
            <a:r>
              <a:rPr lang="ru-RU" sz="1050" i="1" u="sng" dirty="0" smtClean="0"/>
              <a:t> </a:t>
            </a:r>
            <a:r>
              <a:rPr lang="ru-RU" sz="1050" dirty="0" smtClean="0"/>
              <a:t>преступление признается совершенным, если лицо осознавало общественную опасность своих действий (бездействия), предвидело возможность или неизбежность наступления общественно опасных последствий и желало их наступления.</a:t>
            </a:r>
          </a:p>
          <a:p>
            <a:pPr hangingPunct="0"/>
            <a:endParaRPr lang="ru-RU" sz="1050" b="1" dirty="0" smtClean="0"/>
          </a:p>
          <a:p>
            <a:pPr hangingPunct="0"/>
            <a:r>
              <a:rPr lang="ru-RU" sz="1050" b="1" dirty="0" smtClean="0"/>
              <a:t>55. </a:t>
            </a:r>
            <a:r>
              <a:rPr lang="ru-RU" sz="1050" b="1" i="1" u="sng" dirty="0" smtClean="0"/>
              <a:t>С косвенным умыслом</a:t>
            </a:r>
            <a:r>
              <a:rPr lang="ru-RU" sz="1050" i="1" u="sng" dirty="0" smtClean="0"/>
              <a:t> </a:t>
            </a:r>
            <a:r>
              <a:rPr lang="ru-RU" sz="1050" dirty="0" smtClean="0"/>
              <a:t>преступление признается совершенным, если лицо осознавало общественную опасность своих действий (бездействия), предвидело возможность наступления общественно опасных последствий, не желало, но сознательно допускало эти последствия либо относилось к ним безразлично.</a:t>
            </a:r>
          </a:p>
          <a:p>
            <a:pPr hangingPunct="0"/>
            <a:endParaRPr lang="ru-RU" sz="1050" b="1" dirty="0" smtClean="0"/>
          </a:p>
          <a:p>
            <a:pPr hangingPunct="0"/>
            <a:r>
              <a:rPr lang="ru-RU" sz="1050" b="1" dirty="0" smtClean="0"/>
              <a:t>56</a:t>
            </a:r>
            <a:r>
              <a:rPr lang="ru-RU" sz="1050" b="1" i="1" u="sng" dirty="0" smtClean="0"/>
              <a:t>. Совершенным по легкомыслию</a:t>
            </a:r>
            <a:r>
              <a:rPr lang="ru-RU" sz="1050" i="1" u="sng" dirty="0" smtClean="0"/>
              <a:t> </a:t>
            </a:r>
            <a:r>
              <a:rPr lang="ru-RU" sz="1050" dirty="0" smtClean="0"/>
              <a:t>преступление признается, если лицо предвидело возможность наступления общественно опасных последствий своих действий (бездействия), но без достаточных к тому оснований самонадеянно рассчитывало на предотвращение этих последствий.</a:t>
            </a:r>
          </a:p>
          <a:p>
            <a:pPr hangingPunct="0"/>
            <a:endParaRPr lang="ru-RU" sz="1050" b="1" dirty="0" smtClean="0"/>
          </a:p>
          <a:p>
            <a:pPr hangingPunct="0"/>
            <a:r>
              <a:rPr lang="ru-RU" sz="1050" b="1" dirty="0" smtClean="0"/>
              <a:t>57. </a:t>
            </a:r>
            <a:r>
              <a:rPr lang="ru-RU" sz="1050" b="1" i="1" u="sng" dirty="0" smtClean="0"/>
              <a:t>Совершенным по небрежности</a:t>
            </a:r>
            <a:r>
              <a:rPr lang="ru-RU" sz="1050" i="1" u="sng" dirty="0" smtClean="0"/>
              <a:t> </a:t>
            </a:r>
            <a:r>
              <a:rPr lang="ru-RU" sz="1050" dirty="0" smtClean="0"/>
              <a:t>преступление признается, если лицо не предвидело возможности наступления общественно опасных последствий своих действий (бездействия), хотя при необходимой внимательности и предусмотрительности должно было и могло предвидеть эти последствия.</a:t>
            </a:r>
          </a:p>
          <a:p>
            <a:pPr hangingPunct="0"/>
            <a:endParaRPr lang="ru-RU" sz="1050" b="1" dirty="0" smtClean="0"/>
          </a:p>
          <a:p>
            <a:pPr hangingPunct="0"/>
            <a:r>
              <a:rPr lang="ru-RU" sz="1050" b="1" dirty="0" smtClean="0"/>
              <a:t>58. </a:t>
            </a:r>
            <a:r>
              <a:rPr lang="ru-RU" sz="1050" b="1" i="1" u="sng" dirty="0" smtClean="0"/>
              <a:t>Преступление, совершенное с двумя формами вины.</a:t>
            </a:r>
            <a:r>
              <a:rPr lang="ru-RU" sz="1050" i="1" u="sng" dirty="0" smtClean="0"/>
              <a:t> </a:t>
            </a:r>
            <a:r>
              <a:rPr lang="ru-RU" sz="1050" dirty="0" smtClean="0"/>
              <a:t>Если в результате совершения умышленного преступления причиняются тяжкие последствия, которые по закону влекут более строгое наказание и которые не охватывались умыслом лица, уголовная ответственность за такие последствия наступает только в случае, если лицо предвидело возможность их наступления, но без достаточных к тому оснований самонадеянно рассчитывало на их предотвращение, или в случае, если лицо не предвидело, но должно было и могло предвидеть возможность наступления этих последствий. В целом такое преступление признается совершенным умышленно.</a:t>
            </a:r>
          </a:p>
          <a:p>
            <a:pPr hangingPunct="0"/>
            <a:endParaRPr lang="ru-RU" sz="1050" b="1" dirty="0" smtClean="0"/>
          </a:p>
          <a:p>
            <a:pPr hangingPunct="0"/>
            <a:r>
              <a:rPr lang="ru-RU" sz="1050" b="1" dirty="0" smtClean="0"/>
              <a:t>59. </a:t>
            </a:r>
            <a:r>
              <a:rPr lang="ru-RU" sz="1050" b="1" i="1" u="sng" dirty="0" smtClean="0"/>
              <a:t>Мотив преступления</a:t>
            </a:r>
            <a:r>
              <a:rPr lang="ru-RU" sz="1050" i="1" u="sng" dirty="0" smtClean="0"/>
              <a:t> </a:t>
            </a:r>
            <a:r>
              <a:rPr lang="ru-RU" sz="1050" dirty="0" smtClean="0"/>
              <a:t>– это осознаваемое лицом внутреннее побуждение к совершению преступления, прямо указанное в законе.</a:t>
            </a:r>
          </a:p>
          <a:p>
            <a:pPr hangingPunct="0"/>
            <a:endParaRPr lang="ru-RU" sz="1050" b="1" dirty="0" smtClean="0"/>
          </a:p>
          <a:p>
            <a:pPr hangingPunct="0"/>
            <a:r>
              <a:rPr lang="ru-RU" sz="1050" b="1" dirty="0" smtClean="0"/>
              <a:t>60. </a:t>
            </a:r>
            <a:r>
              <a:rPr lang="ru-RU" sz="1050" b="1" i="1" u="sng" dirty="0" smtClean="0"/>
              <a:t>Цель преступления</a:t>
            </a:r>
            <a:r>
              <a:rPr lang="ru-RU" sz="1050" i="1" u="sng" dirty="0" smtClean="0"/>
              <a:t> </a:t>
            </a:r>
            <a:r>
              <a:rPr lang="ru-RU" sz="1050" dirty="0" smtClean="0"/>
              <a:t>–это мысленная модель будущего результата к достижению которого лицо стремится совершая преступление и который прямо указан в законе.</a:t>
            </a:r>
          </a:p>
          <a:p>
            <a:pPr hangingPunct="0"/>
            <a:endParaRPr lang="ru-RU" sz="1050" b="1" dirty="0" smtClean="0"/>
          </a:p>
          <a:p>
            <a:pPr hangingPunct="0"/>
            <a:r>
              <a:rPr lang="ru-RU" sz="1050" b="1" dirty="0" smtClean="0"/>
              <a:t>61. </a:t>
            </a:r>
            <a:r>
              <a:rPr lang="ru-RU" sz="1050" b="1" i="1" u="sng" dirty="0" smtClean="0"/>
              <a:t>Эмоциональное состояние</a:t>
            </a:r>
            <a:r>
              <a:rPr lang="ru-RU" sz="1050" i="1" u="sng" dirty="0" smtClean="0"/>
              <a:t> </a:t>
            </a:r>
            <a:r>
              <a:rPr lang="ru-RU" sz="1050" dirty="0" smtClean="0"/>
              <a:t>– это особое душевное состояние лица при совершении преступления, которое оказывает влияние на его интеллектуально-волевые аспекты и прямо указано в законе. </a:t>
            </a:r>
          </a:p>
          <a:p>
            <a:pPr hangingPunct="0"/>
            <a:endParaRPr lang="ru-RU" sz="1050" b="1" dirty="0" smtClean="0"/>
          </a:p>
          <a:p>
            <a:pPr hangingPunct="0"/>
            <a:r>
              <a:rPr lang="ru-RU" sz="1050" b="1" dirty="0" smtClean="0"/>
              <a:t>62.</a:t>
            </a:r>
            <a:r>
              <a:rPr lang="ru-RU" sz="1050" b="1" i="1" u="sng" dirty="0" smtClean="0"/>
              <a:t>Совершенным невиновно деяние </a:t>
            </a:r>
            <a:r>
              <a:rPr lang="ru-RU" sz="1050" dirty="0" smtClean="0"/>
              <a:t>признается, если лицо, его совершившее, не осознавало и по обстоятельствам дела не могло осознавать общественной опасности своих действий (бездействия) либо не предвидело возможности наступления общественно опасных последствий и по обстоятельствам дела не должно было или не могло их предвидеть, а также, если лицо, его совершившее, хотя и предвидело возможность наступления общественно опасных последствий своих действий (бездействия), но не могло предотвратить эти последствия в силу несоответствия своих психофизиологических качеств  требованиям экстремальных условий или нервно-психическим перегрузкам.</a:t>
            </a: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188640"/>
            <a:ext cx="9144000" cy="7040389"/>
          </a:xfrm>
          <a:prstGeom prst="rect">
            <a:avLst/>
          </a:prstGeom>
        </p:spPr>
        <p:txBody>
          <a:bodyPr wrap="square">
            <a:spAutoFit/>
          </a:bodyPr>
          <a:lstStyle/>
          <a:p>
            <a:pPr hangingPunct="0"/>
            <a:r>
              <a:rPr lang="ru-RU" sz="1050" dirty="0" smtClean="0">
                <a:cs typeface="+mn-cs"/>
              </a:rPr>
              <a:t>63. </a:t>
            </a:r>
            <a:r>
              <a:rPr lang="ru-RU" sz="1050" b="1" i="1" u="sng" dirty="0" smtClean="0"/>
              <a:t>Стадии совершения преступления </a:t>
            </a:r>
            <a:r>
              <a:rPr lang="ru-RU" sz="1050" dirty="0" smtClean="0"/>
              <a:t>– это имеющее уголовно правое значение этапы реализации преступной деятельности по совершению лицом преступления. Уголовный закон выделяет три стадии совершения умышленного преступления: </a:t>
            </a:r>
            <a:r>
              <a:rPr lang="ru-RU" sz="1050" b="1" dirty="0" smtClean="0"/>
              <a:t>приготовление, покушение</a:t>
            </a:r>
            <a:r>
              <a:rPr lang="ru-RU" sz="1050" dirty="0" smtClean="0"/>
              <a:t> и </a:t>
            </a:r>
            <a:r>
              <a:rPr lang="ru-RU" sz="1050" b="1" dirty="0" smtClean="0"/>
              <a:t>оконченное преступлений </a:t>
            </a:r>
            <a:r>
              <a:rPr lang="ru-RU" sz="1050" dirty="0" smtClean="0"/>
              <a:t>(ст.29 УК РФ). Приготовление и покушение образуют неоконченное преступление. От неконченого преступления, совершение которого прервано не по воле виновного, нужно отличать </a:t>
            </a:r>
            <a:r>
              <a:rPr lang="ru-RU" sz="1050" b="1" dirty="0" smtClean="0"/>
              <a:t>добровольный отказ</a:t>
            </a:r>
            <a:r>
              <a:rPr lang="ru-RU" sz="1050" dirty="0" smtClean="0"/>
              <a:t>. Преступление признается оконченным, если в совершенном лицом деянии содержатся все признаки состава преступления.</a:t>
            </a:r>
          </a:p>
          <a:p>
            <a:pPr hangingPunct="0"/>
            <a:endParaRPr lang="ru-RU" sz="1050" b="1" dirty="0" smtClean="0"/>
          </a:p>
          <a:p>
            <a:pPr hangingPunct="0"/>
            <a:r>
              <a:rPr lang="ru-RU" sz="1050" b="1" dirty="0" smtClean="0"/>
              <a:t>64. </a:t>
            </a:r>
            <a:r>
              <a:rPr lang="ru-RU" sz="1050" b="1" i="1" u="sng" dirty="0" smtClean="0"/>
              <a:t>Приготовлением к преступлению </a:t>
            </a:r>
            <a:r>
              <a:rPr lang="ru-RU" sz="1050" dirty="0" smtClean="0"/>
              <a:t>признаются приискание, изготовление или приспособление лицом средств или орудий совершения преступления, приискание соучастников преступления, сговор на совершение преступления либо иное умышленное создание условий для совершения преступления, если при этом преступление не было доведено до конца по не зависящим от этого лица обстоятельствам.</a:t>
            </a:r>
          </a:p>
          <a:p>
            <a:pPr hangingPunct="0"/>
            <a:r>
              <a:rPr lang="ru-RU" sz="1050" b="1" dirty="0" smtClean="0"/>
              <a:t>Покушением</a:t>
            </a:r>
            <a:r>
              <a:rPr lang="ru-RU" sz="1050" dirty="0" smtClean="0"/>
              <a:t> на преступление признаются умышленные действия (бездействие) лица, непосредственно направленные на совершение преступления, если при этом преступление не было доведено до конца по не зависящим от этого лица обстоятельствам.</a:t>
            </a:r>
          </a:p>
          <a:p>
            <a:pPr hangingPunct="0"/>
            <a:endParaRPr lang="ru-RU" sz="1050" b="1" dirty="0" smtClean="0"/>
          </a:p>
          <a:p>
            <a:pPr hangingPunct="0"/>
            <a:r>
              <a:rPr lang="ru-RU" sz="1050" b="1" dirty="0" smtClean="0"/>
              <a:t>65. </a:t>
            </a:r>
            <a:r>
              <a:rPr lang="ru-RU" sz="1050" b="1" i="1" u="sng" dirty="0" smtClean="0"/>
              <a:t>Добровольным отказом</a:t>
            </a:r>
            <a:r>
              <a:rPr lang="ru-RU" sz="1050" i="1" u="sng" dirty="0" smtClean="0"/>
              <a:t> </a:t>
            </a:r>
            <a:r>
              <a:rPr lang="ru-RU" sz="1050" dirty="0" smtClean="0"/>
              <a:t>от преступления признается прекращение лицом приготовления к преступлению либо прекращение действий (бездействия), непосредственно направленных на совершение преступления, если лицо осознавало возможность доведения преступления до конца.</a:t>
            </a:r>
          </a:p>
          <a:p>
            <a:pPr hangingPunct="0"/>
            <a:r>
              <a:rPr lang="ru-RU" sz="1050" dirty="0" smtClean="0"/>
              <a:t> </a:t>
            </a:r>
          </a:p>
          <a:p>
            <a:pPr hangingPunct="0"/>
            <a:r>
              <a:rPr lang="ru-RU" sz="1050" b="1" dirty="0" smtClean="0"/>
              <a:t>66</a:t>
            </a:r>
            <a:r>
              <a:rPr lang="ru-RU" sz="1050" b="1" i="1" u="sng" dirty="0" smtClean="0"/>
              <a:t>. Соучастием в преступлении </a:t>
            </a:r>
            <a:r>
              <a:rPr lang="ru-RU" sz="1050" dirty="0" smtClean="0"/>
              <a:t>признается умышленная совместная деятельность  (участие) двух или более лиц в совершении единого умышленного преступления. Закон выделяет </a:t>
            </a:r>
            <a:r>
              <a:rPr lang="ru-RU" sz="1050" b="1" dirty="0" smtClean="0"/>
              <a:t>виды соучастников</a:t>
            </a:r>
            <a:r>
              <a:rPr lang="ru-RU" sz="1050" dirty="0" smtClean="0"/>
              <a:t> (ст.33 УК РФ) и </a:t>
            </a:r>
            <a:r>
              <a:rPr lang="ru-RU" sz="1050" b="1" dirty="0" smtClean="0"/>
              <a:t>формы соучастия </a:t>
            </a:r>
            <a:r>
              <a:rPr lang="ru-RU" sz="1050" dirty="0" smtClean="0"/>
              <a:t>(ст.35 УК РФ), что соответственно учитывается при квалификации. При совершении преступления в соучастии все участники несут ответственность за единое совершенное ими преступление, за исключением случаев </a:t>
            </a:r>
            <a:r>
              <a:rPr lang="ru-RU" sz="1050" b="1" dirty="0" smtClean="0"/>
              <a:t>эксцесса исполнителя</a:t>
            </a:r>
            <a:r>
              <a:rPr lang="ru-RU" sz="1050" dirty="0" smtClean="0"/>
              <a:t>. </a:t>
            </a:r>
          </a:p>
          <a:p>
            <a:pPr hangingPunct="0"/>
            <a:r>
              <a:rPr lang="ru-RU" sz="1050" b="1" dirty="0" smtClean="0"/>
              <a:t> </a:t>
            </a:r>
          </a:p>
          <a:p>
            <a:pPr hangingPunct="0"/>
            <a:r>
              <a:rPr lang="ru-RU" sz="1050" b="1" dirty="0" smtClean="0"/>
              <a:t>67. </a:t>
            </a:r>
            <a:r>
              <a:rPr lang="ru-RU" sz="1050" b="1" i="1" u="sng" dirty="0" smtClean="0"/>
              <a:t>Виды соучастников</a:t>
            </a:r>
            <a:r>
              <a:rPr lang="ru-RU" sz="1050" i="1" u="sng" dirty="0" smtClean="0"/>
              <a:t> </a:t>
            </a:r>
            <a:r>
              <a:rPr lang="ru-RU" sz="1050" dirty="0" smtClean="0"/>
              <a:t>преступления определяются законом в зависимости от действий лица по отношению к объективной стороне преступления. Соучастниками преступления наряду </a:t>
            </a:r>
            <a:r>
              <a:rPr lang="ru-RU" sz="1050" b="1" dirty="0" smtClean="0"/>
              <a:t>с исполнителем</a:t>
            </a:r>
            <a:r>
              <a:rPr lang="ru-RU" sz="1050" dirty="0" smtClean="0"/>
              <a:t> признаются </a:t>
            </a:r>
            <a:r>
              <a:rPr lang="ru-RU" sz="1050" b="1" dirty="0" smtClean="0"/>
              <a:t>организатор, подстрекатель и пособник</a:t>
            </a:r>
            <a:r>
              <a:rPr lang="ru-RU" sz="1050" dirty="0" smtClean="0"/>
              <a:t>.</a:t>
            </a:r>
          </a:p>
          <a:p>
            <a:pPr hangingPunct="0"/>
            <a:endParaRPr lang="ru-RU" sz="1050" b="1" dirty="0" smtClean="0"/>
          </a:p>
          <a:p>
            <a:pPr hangingPunct="0"/>
            <a:r>
              <a:rPr lang="ru-RU" sz="1050" b="1" dirty="0" smtClean="0"/>
              <a:t>68. </a:t>
            </a:r>
            <a:r>
              <a:rPr lang="ru-RU" sz="1050" b="1" i="1" u="sng" dirty="0" smtClean="0"/>
              <a:t>Исполнителем</a:t>
            </a:r>
            <a:r>
              <a:rPr lang="ru-RU" sz="1050" dirty="0" smtClean="0"/>
              <a:t> признается лицо, непосредственно совершившее преступление либо непосредственно участвовавшее в его совершении совместно с другими лицами (соисполнителями), а также лицо, совершившее преступление посредством использования других лиц, не подлежащих уголовной ответственности в силу возраста, невменяемости или других обстоятельств, предусмотренных настоящим Кодексом.</a:t>
            </a:r>
          </a:p>
          <a:p>
            <a:pPr hangingPunct="0"/>
            <a:endParaRPr lang="ru-RU" sz="1050" b="1" dirty="0" smtClean="0"/>
          </a:p>
          <a:p>
            <a:pPr hangingPunct="0"/>
            <a:r>
              <a:rPr lang="ru-RU" sz="1050" b="1" dirty="0" smtClean="0"/>
              <a:t>69. </a:t>
            </a:r>
            <a:r>
              <a:rPr lang="ru-RU" sz="1050" b="1" i="1" u="sng" dirty="0" smtClean="0"/>
              <a:t>Организатором</a:t>
            </a:r>
            <a:r>
              <a:rPr lang="ru-RU" sz="1050" i="1" u="sng" dirty="0" smtClean="0"/>
              <a:t> </a:t>
            </a:r>
            <a:r>
              <a:rPr lang="ru-RU" sz="1050" dirty="0" smtClean="0"/>
              <a:t>признается лицо, организовавшее совершение преступления или руководившее его исполнением, а равно лицо, создавшее организованную группу или преступное сообщество (преступную организацию) либо руководившее ими.</a:t>
            </a:r>
          </a:p>
          <a:p>
            <a:pPr hangingPunct="0"/>
            <a:r>
              <a:rPr lang="ru-RU" sz="1050" b="1" dirty="0" smtClean="0"/>
              <a:t>Подстрекателем</a:t>
            </a:r>
            <a:r>
              <a:rPr lang="ru-RU" sz="1050" dirty="0" smtClean="0"/>
              <a:t> признается лицо, склонившее другое лицо к совершению преступления путем уговора, подкупа, угрозы или другим способом.</a:t>
            </a:r>
          </a:p>
          <a:p>
            <a:pPr hangingPunct="0"/>
            <a:endParaRPr lang="ru-RU" sz="1050" dirty="0" smtClean="0"/>
          </a:p>
          <a:p>
            <a:pPr hangingPunct="0"/>
            <a:r>
              <a:rPr lang="ru-RU" sz="1050" b="1" dirty="0" smtClean="0"/>
              <a:t>70</a:t>
            </a:r>
            <a:r>
              <a:rPr lang="ru-RU" sz="1050" dirty="0" smtClean="0"/>
              <a:t>. </a:t>
            </a:r>
            <a:r>
              <a:rPr lang="ru-RU" sz="1050" b="1" i="1" u="sng" dirty="0" smtClean="0"/>
              <a:t>Подстрекателем</a:t>
            </a:r>
            <a:r>
              <a:rPr lang="ru-RU" sz="1050" dirty="0" smtClean="0"/>
              <a:t> признается лицо, склонившее другое лицо к совершению преступления путем уговора, подкупа, угрозы или другим способом.</a:t>
            </a:r>
          </a:p>
          <a:p>
            <a:pPr hangingPunct="0"/>
            <a:endParaRPr lang="ru-RU" sz="1050" b="1" dirty="0" smtClean="0"/>
          </a:p>
          <a:p>
            <a:pPr hangingPunct="0"/>
            <a:r>
              <a:rPr lang="ru-RU" sz="1050" b="1" dirty="0" smtClean="0"/>
              <a:t>71. </a:t>
            </a:r>
            <a:r>
              <a:rPr lang="ru-RU" sz="1050" b="1" i="1" u="sng" dirty="0" smtClean="0"/>
              <a:t>Пособником</a:t>
            </a:r>
            <a:r>
              <a:rPr lang="ru-RU" sz="1050" dirty="0" smtClean="0"/>
              <a:t> признается лицо, содействовавшее совершению преступления советами, указаниями, предоставлением информации, средств или орудий совершения преступления либо устранением препятствий, а также лицо, заранее обещавшее скрыть преступника, средства или орудия совершения преступления, следы преступления либо предметы, добытые преступным путем, а равно лицо, заранее обещавшее приобрести или сбыть такие предметы.</a:t>
            </a:r>
          </a:p>
          <a:p>
            <a:pPr hangingPunct="0"/>
            <a:endParaRPr lang="ru-RU" sz="1050" dirty="0" smtClean="0"/>
          </a:p>
          <a:p>
            <a:pPr>
              <a:defRPr/>
            </a:pPr>
            <a:endParaRPr lang="ru-RU" sz="1050" dirty="0">
              <a:cs typeface="+mn-cs"/>
            </a:endParaRPr>
          </a:p>
          <a:p>
            <a:pPr>
              <a:defRPr/>
            </a:pP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525344"/>
            <a:ext cx="719882" cy="332656"/>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525344"/>
            <a:ext cx="719410" cy="332656"/>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525344"/>
            <a:ext cx="467544" cy="332656"/>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525344"/>
            <a:ext cx="468000" cy="332656"/>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88" y="450850"/>
            <a:ext cx="9144000" cy="5909310"/>
          </a:xfrm>
          <a:prstGeom prst="rect">
            <a:avLst/>
          </a:prstGeom>
        </p:spPr>
        <p:txBody>
          <a:bodyPr>
            <a:spAutoFit/>
          </a:bodyPr>
          <a:lstStyle/>
          <a:p>
            <a:pPr hangingPunct="0"/>
            <a:r>
              <a:rPr lang="ru-RU" sz="1050" dirty="0" smtClean="0">
                <a:cs typeface="+mn-cs"/>
              </a:rPr>
              <a:t>72.</a:t>
            </a:r>
            <a:r>
              <a:rPr lang="ru-RU" sz="1050" b="1" dirty="0" smtClean="0"/>
              <a:t>Формы соучастия</a:t>
            </a:r>
            <a:r>
              <a:rPr lang="ru-RU" sz="1050" dirty="0" smtClean="0"/>
              <a:t> – это имеющее уголовно-правовое значение, отражающая степень согласованности действий соучастников, как при подготовке, так и при совершении конкретного преступления.   Ст. 35 УК РФ выделяет следующие формы: совершение преступления </a:t>
            </a:r>
            <a:r>
              <a:rPr lang="ru-RU" sz="1050" b="1" dirty="0" smtClean="0"/>
              <a:t>группой лиц</a:t>
            </a:r>
            <a:r>
              <a:rPr lang="ru-RU" sz="1050" dirty="0" smtClean="0"/>
              <a:t>, </a:t>
            </a:r>
            <a:r>
              <a:rPr lang="ru-RU" sz="1050" b="1" dirty="0" smtClean="0"/>
              <a:t>группой лиц по предварительному сговору</a:t>
            </a:r>
            <a:r>
              <a:rPr lang="ru-RU" sz="1050" dirty="0" smtClean="0"/>
              <a:t>, </a:t>
            </a:r>
            <a:r>
              <a:rPr lang="ru-RU" sz="1050" b="1" dirty="0" smtClean="0"/>
              <a:t>организованной группой</a:t>
            </a:r>
            <a:r>
              <a:rPr lang="ru-RU" sz="1050" dirty="0" smtClean="0"/>
              <a:t> или </a:t>
            </a:r>
            <a:r>
              <a:rPr lang="ru-RU" sz="1050" b="1" dirty="0" smtClean="0"/>
              <a:t>преступным сообществом (</a:t>
            </a:r>
            <a:r>
              <a:rPr lang="ru-RU" sz="1050" dirty="0" smtClean="0"/>
              <a:t>преступной организацией).</a:t>
            </a:r>
          </a:p>
          <a:p>
            <a:pPr hangingPunct="0"/>
            <a:r>
              <a:rPr lang="ru-RU" sz="1050" dirty="0" smtClean="0"/>
              <a:t> </a:t>
            </a:r>
          </a:p>
          <a:p>
            <a:pPr hangingPunct="0"/>
            <a:r>
              <a:rPr lang="ru-RU" sz="1050" dirty="0" smtClean="0"/>
              <a:t>73. Преступление признается совершенным </a:t>
            </a:r>
            <a:r>
              <a:rPr lang="ru-RU" sz="1050" b="1" i="1" u="sng" dirty="0" smtClean="0"/>
              <a:t>группой лиц</a:t>
            </a:r>
            <a:r>
              <a:rPr lang="ru-RU" sz="1050" dirty="0" smtClean="0"/>
              <a:t>, если в его совершении совместно участвовали два или более исполнителя без предварительного сговора.</a:t>
            </a:r>
          </a:p>
          <a:p>
            <a:pPr hangingPunct="0"/>
            <a:endParaRPr lang="ru-RU" sz="1050" dirty="0" smtClean="0"/>
          </a:p>
          <a:p>
            <a:pPr hangingPunct="0"/>
            <a:r>
              <a:rPr lang="ru-RU" sz="1050" dirty="0" smtClean="0"/>
              <a:t>74. Преступление признается совершенным </a:t>
            </a:r>
            <a:r>
              <a:rPr lang="ru-RU" sz="1050" b="1" i="1" u="sng" dirty="0" smtClean="0"/>
              <a:t>группой лиц по предварительному сговору</a:t>
            </a:r>
            <a:r>
              <a:rPr lang="ru-RU" sz="1050" dirty="0" smtClean="0"/>
              <a:t>, если в нем участвовали лица, заранее договорившиеся о совместном совершении преступления.</a:t>
            </a:r>
          </a:p>
          <a:p>
            <a:pPr hangingPunct="0"/>
            <a:endParaRPr lang="ru-RU" sz="1050" dirty="0" smtClean="0"/>
          </a:p>
          <a:p>
            <a:pPr hangingPunct="0"/>
            <a:r>
              <a:rPr lang="ru-RU" sz="1050" dirty="0" smtClean="0"/>
              <a:t>75. Преступление признается совершенным </a:t>
            </a:r>
            <a:r>
              <a:rPr lang="ru-RU" sz="1050" b="1" i="1" u="sng" dirty="0" smtClean="0"/>
              <a:t>организованной группой</a:t>
            </a:r>
            <a:r>
              <a:rPr lang="ru-RU" sz="1050" dirty="0" smtClean="0"/>
              <a:t>, если оно совершено устойчивой группой лиц, заранее объединившихся для совершения одного или нескольких преступлений.</a:t>
            </a:r>
          </a:p>
          <a:p>
            <a:pPr hangingPunct="0"/>
            <a:endParaRPr lang="ru-RU" sz="1050" dirty="0" smtClean="0"/>
          </a:p>
          <a:p>
            <a:pPr hangingPunct="0"/>
            <a:r>
              <a:rPr lang="ru-RU" sz="1050" dirty="0" smtClean="0"/>
              <a:t>76. Преступление признается совершенным </a:t>
            </a:r>
            <a:r>
              <a:rPr lang="ru-RU" sz="1050" b="1" i="1" u="sng" dirty="0" smtClean="0"/>
              <a:t>преступным сообществом</a:t>
            </a:r>
            <a:r>
              <a:rPr lang="ru-RU" sz="1050" i="1" u="sng" dirty="0" smtClean="0"/>
              <a:t> </a:t>
            </a:r>
            <a:r>
              <a:rPr lang="ru-RU" sz="1050" dirty="0" smtClean="0"/>
              <a:t>(преступной организацией), если оно совершено структурированной организованной группой или объединением организованных групп, действующих под единым руководством, члены которых объединены в целях совместного совершения одного или нескольких тяжких либо особо тяжких преступлений для получения прямо или косвенно финансовой или иной материальной выгоды.</a:t>
            </a:r>
          </a:p>
          <a:p>
            <a:pPr hangingPunct="0"/>
            <a:endParaRPr lang="ru-RU" sz="1050" b="1" dirty="0" smtClean="0"/>
          </a:p>
          <a:p>
            <a:pPr hangingPunct="0"/>
            <a:r>
              <a:rPr lang="ru-RU" sz="1050" b="1" dirty="0" smtClean="0"/>
              <a:t>77. </a:t>
            </a:r>
            <a:r>
              <a:rPr lang="ru-RU" sz="1050" b="1" i="1" u="sng" dirty="0" smtClean="0"/>
              <a:t>Эксцессом исполнителя</a:t>
            </a:r>
            <a:r>
              <a:rPr lang="ru-RU" sz="1050" i="1" u="sng" dirty="0" smtClean="0"/>
              <a:t> </a:t>
            </a:r>
            <a:r>
              <a:rPr lang="ru-RU" sz="1050" dirty="0" smtClean="0"/>
              <a:t>признается совершение исполнителем преступления, не охватывающегося умыслом других соучастников. За эксцесс исполнителя другие соучастники преступления уголовной ответственности не подлежат.</a:t>
            </a:r>
          </a:p>
          <a:p>
            <a:pPr hangingPunct="0"/>
            <a:endParaRPr lang="ru-RU" sz="1050" dirty="0" smtClean="0"/>
          </a:p>
          <a:p>
            <a:pPr hangingPunct="0"/>
            <a:r>
              <a:rPr lang="ru-RU" sz="1050" dirty="0" smtClean="0"/>
              <a:t>78.</a:t>
            </a:r>
            <a:r>
              <a:rPr lang="ru-RU" sz="1050" b="1" i="1" u="sng" dirty="0" smtClean="0"/>
              <a:t>Обстоятельства, исключающие преступность деяния</a:t>
            </a:r>
            <a:r>
              <a:rPr lang="ru-RU" sz="1050" i="1" u="sng" dirty="0" smtClean="0"/>
              <a:t> </a:t>
            </a:r>
            <a:r>
              <a:rPr lang="ru-RU" sz="1050" dirty="0" smtClean="0"/>
              <a:t>– это предусмотренные законом факторы, при наличии которых причинение вреда охраняемым законом интересам утрачивает общественную опасность либо противоправность, если при этом не были нарушены условия правомерности. К данным обстоятельствам (гл. 8 УК РФ) относятся: </a:t>
            </a:r>
            <a:r>
              <a:rPr lang="ru-RU" sz="1050" b="1" dirty="0" smtClean="0"/>
              <a:t>необходимая оборона</a:t>
            </a:r>
            <a:r>
              <a:rPr lang="ru-RU" sz="1050" dirty="0" smtClean="0"/>
              <a:t> (ст. 37), </a:t>
            </a:r>
            <a:r>
              <a:rPr lang="ru-RU" sz="1050" b="1" dirty="0" smtClean="0"/>
              <a:t>причинение вреда при задержании лица, совершившего преступление</a:t>
            </a:r>
            <a:r>
              <a:rPr lang="ru-RU" sz="1050" dirty="0" smtClean="0"/>
              <a:t> (ст. 38), </a:t>
            </a:r>
            <a:r>
              <a:rPr lang="ru-RU" sz="1050" b="1" dirty="0" smtClean="0"/>
              <a:t>крайняя необходимость</a:t>
            </a:r>
            <a:r>
              <a:rPr lang="ru-RU" sz="1050" dirty="0" smtClean="0"/>
              <a:t> (ст. 39), </a:t>
            </a:r>
            <a:r>
              <a:rPr lang="ru-RU" sz="1050" b="1" dirty="0" smtClean="0"/>
              <a:t>физическое или психическое принуждение </a:t>
            </a:r>
            <a:r>
              <a:rPr lang="ru-RU" sz="1050" dirty="0" smtClean="0"/>
              <a:t>(ст. 40), </a:t>
            </a:r>
            <a:r>
              <a:rPr lang="ru-RU" sz="1050" b="1" dirty="0" smtClean="0"/>
              <a:t>обоснованный риск</a:t>
            </a:r>
            <a:r>
              <a:rPr lang="ru-RU" sz="1050" dirty="0" smtClean="0"/>
              <a:t> (ст. 41),</a:t>
            </a:r>
            <a:r>
              <a:rPr lang="ru-RU" sz="1050" b="1" dirty="0" smtClean="0"/>
              <a:t> исполнение приказа или распоряжения </a:t>
            </a:r>
            <a:r>
              <a:rPr lang="ru-RU" sz="1050" dirty="0" smtClean="0"/>
              <a:t>(ст. 42).</a:t>
            </a:r>
          </a:p>
          <a:p>
            <a:pPr hangingPunct="0"/>
            <a:endParaRPr lang="ru-RU" sz="1050" b="1" dirty="0" smtClean="0"/>
          </a:p>
          <a:p>
            <a:pPr hangingPunct="0"/>
            <a:r>
              <a:rPr lang="ru-RU" sz="1050" b="1" dirty="0" smtClean="0"/>
              <a:t>79. </a:t>
            </a:r>
            <a:r>
              <a:rPr lang="ru-RU" sz="1050" b="1" i="1" u="sng" dirty="0" smtClean="0"/>
              <a:t>Необходимая оборона</a:t>
            </a:r>
            <a:r>
              <a:rPr lang="ru-RU" sz="1050" i="1" u="sng" dirty="0" smtClean="0"/>
              <a:t> </a:t>
            </a:r>
            <a:r>
              <a:rPr lang="ru-RU" sz="1050" dirty="0" smtClean="0"/>
              <a:t>– это предусмотренная законом право лица на причинение физического вреда (жизни и здоровью) другого лица, при наличии посягательства с его стороны на жизнь или здоровье защищаегося (третьих лиц),  если при этом не были нарушены условия правомерности. Условия правомерности необходимой обороны соответственно делятся на условия, относящиеся к посягательству (опасность, наличность, реальность), и условия, относящиеся к защите (своевременность, соразмерность, характер и направленность причиняемого вреда). Нарушение соразмерности именуется превышением пределов необходимой обороны (то есть умышленные действия, явно не соответствующие характеру и опасности посягательства) влечет привилегированную уголовную ответственность.</a:t>
            </a:r>
          </a:p>
          <a:p>
            <a:pPr hangingPunct="0"/>
            <a:endParaRPr lang="ru-RU" sz="1050" dirty="0" smtClean="0"/>
          </a:p>
          <a:p>
            <a:pPr>
              <a:defRPr/>
            </a:pPr>
            <a:r>
              <a:rPr lang="ru-RU" sz="1050" dirty="0" smtClean="0">
                <a:cs typeface="+mn-cs"/>
              </a:rPr>
              <a:t> </a:t>
            </a:r>
            <a:endParaRPr lang="ru-RU" sz="1050" dirty="0">
              <a:cs typeface="+mn-cs"/>
            </a:endParaRPr>
          </a:p>
        </p:txBody>
      </p:sp>
      <p:sp>
        <p:nvSpPr>
          <p:cNvPr id="3" name="AutoShape 2054">
            <a:hlinkClick r:id="" action="ppaction://hlinkshowjump?jump=nextslide" highlightClick="1"/>
          </p:cNvPr>
          <p:cNvSpPr>
            <a:spLocks noChangeArrowheads="1"/>
          </p:cNvSpPr>
          <p:nvPr/>
        </p:nvSpPr>
        <p:spPr bwMode="auto">
          <a:xfrm flipV="1">
            <a:off x="7452320" y="6407150"/>
            <a:ext cx="719882" cy="450850"/>
          </a:xfrm>
          <a:prstGeom prst="actionButtonForwardNex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4" name="AutoShape 2053">
            <a:hlinkClick r:id="" action="ppaction://hlinkshowjump?jump=previousslide" highlightClick="1"/>
          </p:cNvPr>
          <p:cNvSpPr>
            <a:spLocks noChangeArrowheads="1"/>
          </p:cNvSpPr>
          <p:nvPr/>
        </p:nvSpPr>
        <p:spPr bwMode="auto">
          <a:xfrm>
            <a:off x="6660232" y="6407150"/>
            <a:ext cx="719410" cy="450850"/>
          </a:xfrm>
          <a:prstGeom prst="actionButtonBackPrevious">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ru-RU"/>
          </a:p>
        </p:txBody>
      </p:sp>
      <p:sp>
        <p:nvSpPr>
          <p:cNvPr id="5"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6" name="Управляющая кнопка: возврат 5">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 преступления</a:t>
            </a:r>
          </a:p>
        </p:txBody>
      </p:sp>
      <p:sp>
        <p:nvSpPr>
          <p:cNvPr id="74755" name="Text Box 5"/>
          <p:cNvSpPr txBox="1">
            <a:spLocks noChangeArrowheads="1"/>
          </p:cNvSpPr>
          <p:nvPr/>
        </p:nvSpPr>
        <p:spPr bwMode="auto">
          <a:xfrm>
            <a:off x="827088" y="1844675"/>
            <a:ext cx="7697787" cy="3013075"/>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Субъект преступления по российскому уголовному законодательству.</a:t>
            </a:r>
          </a:p>
          <a:p>
            <a:pPr eaLnBrk="0" hangingPunct="0">
              <a:spcBef>
                <a:spcPct val="50000"/>
              </a:spcBef>
            </a:pPr>
            <a:r>
              <a:rPr lang="ru-RU" sz="2400">
                <a:latin typeface="Arial Narrow" pitchFamily="34" charset="0"/>
              </a:rPr>
              <a:t>2. Соотношение понятий "личность преступника" и "субъект преступления".</a:t>
            </a:r>
          </a:p>
          <a:p>
            <a:pPr eaLnBrk="0" hangingPunct="0">
              <a:spcBef>
                <a:spcPct val="50000"/>
              </a:spcBef>
            </a:pPr>
            <a:r>
              <a:rPr lang="ru-RU" sz="2400">
                <a:latin typeface="Arial Narrow" pitchFamily="34" charset="0"/>
              </a:rPr>
              <a:t>3. Характеристика специального субъекта преступления применительно различным статьям Особенной части Уголовного кодекса.</a:t>
            </a:r>
            <a:endParaRPr lang="ru-RU" sz="2400">
              <a:latin typeface="Times New Roman" pitchFamily="18" charset="0"/>
            </a:endParaRPr>
          </a:p>
        </p:txBody>
      </p:sp>
      <p:sp>
        <p:nvSpPr>
          <p:cNvPr id="74756"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Тематика для написания курсовых и дипломных работ</a:t>
            </a:r>
          </a:p>
          <a:p>
            <a:pPr algn="ctr"/>
            <a:endParaRPr lang="ru-RU" sz="1400" b="1" dirty="0">
              <a:latin typeface="Arial" charset="0"/>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Rectangle 1"/>
          <p:cNvSpPr>
            <a:spLocks noChangeArrowheads="1"/>
          </p:cNvSpPr>
          <p:nvPr/>
        </p:nvSpPr>
        <p:spPr bwMode="auto">
          <a:xfrm>
            <a:off x="0" y="277284"/>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Tahoma" pitchFamily="34" charset="0"/>
                <a:cs typeface="Tahoma" pitchFamily="34" charset="0"/>
              </a:rPr>
              <a:t>80. </a:t>
            </a:r>
            <a:r>
              <a:rPr kumimoji="0" lang="ru-RU" sz="1050" b="1" i="1" u="sng" strike="noStrike" cap="none" normalizeH="0" baseline="0" dirty="0" smtClean="0">
                <a:ln>
                  <a:noFill/>
                </a:ln>
                <a:solidFill>
                  <a:schemeClr val="tx1"/>
                </a:solidFill>
                <a:effectLst/>
                <a:ea typeface="Tahoma" pitchFamily="34" charset="0"/>
                <a:cs typeface="Tahoma" pitchFamily="34" charset="0"/>
              </a:rPr>
              <a:t>Необходимая оборона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предусмотренная законом право лица на причинение физического вреда (жизни и здоровью) другого лица, при наличии посягательства с его стороны на жизнь или здоровье защищаегося (третьих лиц),  если при этом не были нарушены условия правомерности. Условия правомерности необходимой обороны соответственно делятся на условия, относящиеся к посягательству (опасность, наличность, реальность), и условия, относящиеся к защите (своевременность, соразмерность, характер и направленность причиняемого вреда). Нарушение соразмерности именуется превышением пределов необходимой обороны (то есть умышленные действия, явно не соответствующие характеру и опасности посягательства) влечет привилегированную уголовную ответственность.</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81.</a:t>
            </a:r>
            <a:r>
              <a:rPr kumimoji="0" lang="ru-RU" sz="1050" b="1" i="1" u="sng" strike="noStrike" cap="none" normalizeH="0" baseline="0" dirty="0" smtClean="0">
                <a:ln>
                  <a:noFill/>
                </a:ln>
                <a:solidFill>
                  <a:schemeClr val="tx1"/>
                </a:solidFill>
                <a:effectLst/>
                <a:ea typeface="Tahoma" pitchFamily="34" charset="0"/>
                <a:cs typeface="Tahoma" pitchFamily="34" charset="0"/>
              </a:rPr>
              <a:t>Причинение вреда при задержании лица, совершившего преступление</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насильственные действия задерживающего, направленные на  кратковременное лишение личной свободы лица, совершившего преступление, с целью доставления его органам власти и пресечения возможности совершения им новых преступлений, соединенные с причинением вреда, если иными средствами задержать такое лицо не представлялось возможным и если  причиненный ему вред соответствовал характеру и степени общественной опасности совершенного им преступления и обстановке задержания. Причинение умышленно чрезмерного вреда, т.е. не соответствующего требованиям, влечет привилегированную уголовную ответственность.</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82. </a:t>
            </a:r>
            <a:r>
              <a:rPr kumimoji="0" lang="ru-RU" sz="1050" b="1" i="1" u="sng" strike="noStrike" cap="none" normalizeH="0" baseline="0" dirty="0" smtClean="0">
                <a:ln>
                  <a:noFill/>
                </a:ln>
                <a:solidFill>
                  <a:schemeClr val="tx1"/>
                </a:solidFill>
                <a:effectLst/>
                <a:ea typeface="Tahoma" pitchFamily="34" charset="0"/>
                <a:cs typeface="Tahoma" pitchFamily="34" charset="0"/>
              </a:rPr>
              <a:t>Крайняя необходимость</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вынужденное причинение вреда охраняемым уголовным законом интересам с целью устранения угрожающей опасности, если эта опасность не могла быть устранена другими средствами и если причиненный вред является менее значительным, чем вред предотвращенный. Превышением пределов крайней необходимости признается не только причинение большего, но и равного угрожаемого вреда, но уголовная ответственность наступает лишь при умышленных действиях.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83.</a:t>
            </a:r>
            <a:r>
              <a:rPr kumimoji="0" lang="ru-RU" sz="1050" b="1" i="1" u="sng" strike="noStrike" cap="none" normalizeH="0" baseline="0" dirty="0" smtClean="0">
                <a:ln>
                  <a:noFill/>
                </a:ln>
                <a:solidFill>
                  <a:schemeClr val="tx1"/>
                </a:solidFill>
                <a:effectLst/>
                <a:ea typeface="Tahoma" pitchFamily="34" charset="0"/>
                <a:cs typeface="Tahoma" pitchFamily="34" charset="0"/>
              </a:rPr>
              <a:t>Физическое и психическое принуждение</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внешнее (другого лица) воздействие на лицо, направленное на изменение его физического или психического состояния в целях выполнения им действий (бездействий) противоречащих его воли. Принуждение может быть непреодолимым (и поведение лица не имеет уголовно-правовой оценки) и преодолимым (оценивается с применением правил крайней необходимости).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84.</a:t>
            </a:r>
            <a:r>
              <a:rPr kumimoji="0" lang="ru-RU" sz="1050" b="1" i="1" u="sng" strike="noStrike" cap="none" normalizeH="0" baseline="0" dirty="0" smtClean="0">
                <a:ln>
                  <a:noFill/>
                </a:ln>
                <a:solidFill>
                  <a:schemeClr val="tx1"/>
                </a:solidFill>
                <a:effectLst/>
                <a:ea typeface="Tahoma" pitchFamily="34" charset="0"/>
                <a:cs typeface="Tahoma" pitchFamily="34" charset="0"/>
              </a:rPr>
              <a:t>Обоснованный риск</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совершенные с общественно полезной целью действия, причинившие вред </a:t>
            </a:r>
            <a:r>
              <a:rPr kumimoji="0" lang="ru-RU" sz="1050" b="0" i="0" u="none" strike="noStrike" cap="none" normalizeH="0" baseline="0" dirty="0" err="1" smtClean="0">
                <a:ln>
                  <a:noFill/>
                </a:ln>
                <a:solidFill>
                  <a:schemeClr val="tx1"/>
                </a:solidFill>
                <a:effectLst/>
                <a:ea typeface="Tahoma" pitchFamily="34" charset="0"/>
                <a:cs typeface="Tahoma" pitchFamily="34" charset="0"/>
              </a:rPr>
              <a:t>правоохраняемым</a:t>
            </a:r>
            <a:r>
              <a:rPr kumimoji="0" lang="ru-RU" sz="1050" b="0" i="0" u="none" strike="noStrike" cap="none" normalizeH="0" baseline="0" dirty="0" smtClean="0">
                <a:ln>
                  <a:noFill/>
                </a:ln>
                <a:solidFill>
                  <a:schemeClr val="tx1"/>
                </a:solidFill>
                <a:effectLst/>
                <a:ea typeface="Tahoma" pitchFamily="34" charset="0"/>
                <a:cs typeface="Tahoma" pitchFamily="34" charset="0"/>
              </a:rPr>
              <a:t> интересам, если поставленная цель не могла быть достигнута другими, не связанными с риском, действиями (бездействием), а лицо, допустившее риск, приняло все возможные и зависящие от него меры для предотвращения вреда. Выделяют два вида риска: из предотвращения вреда и инициативный. Риск не может быть признан обоснованным, если он заведомо был сопряжен с угрозой для жизни многих людей, с угрозой экологической катастрофы или общественного бедствия.</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85.</a:t>
            </a:r>
            <a:r>
              <a:rPr kumimoji="0" lang="ru-RU" sz="1050" b="1" i="1" u="sng" strike="noStrike" cap="none" normalizeH="0" baseline="0" dirty="0" smtClean="0">
                <a:ln>
                  <a:noFill/>
                </a:ln>
                <a:solidFill>
                  <a:schemeClr val="tx1"/>
                </a:solidFill>
                <a:effectLst/>
                <a:ea typeface="Tahoma" pitchFamily="34" charset="0"/>
                <a:cs typeface="Tahoma" pitchFamily="34" charset="0"/>
              </a:rPr>
              <a:t>Исполнение приказа или распоряжения</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(в уголовном праве) – это исключающее уголовную ответственность, причинение вреда, охраняемым законом интересам, осуществленное в соответствии с особым властным предписанием, обладающим определенным набором  признаков, и обязательным для лица, если данное предписание не являлось заведомо незаконным. Уголовную ответственность за причинение такого вреда несет лицо, отдавшее незаконные приказ или распоряжение. Лицо, совершившее деяние во исполнение заведомо незаконных приказа или распоряжения, несет уголовную ответственность на общих основаниях. Неисполнение заведомо незаконных приказа или распоряжения исключает уголовную ответственность.</a:t>
            </a:r>
          </a:p>
        </p:txBody>
      </p:sp>
      <p:sp>
        <p:nvSpPr>
          <p:cNvPr id="4" name="Управляющая кнопка: назад 3">
            <a:hlinkClick r:id="" action="ppaction://hlinkshowjump?jump=previousslide" highlightClick="1"/>
          </p:cNvPr>
          <p:cNvSpPr/>
          <p:nvPr/>
        </p:nvSpPr>
        <p:spPr>
          <a:xfrm>
            <a:off x="6804248" y="6453336"/>
            <a:ext cx="648072" cy="404664"/>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5" name="Управляющая кнопка: далее 4">
            <a:hlinkClick r:id="" action="ppaction://hlinkshowjump?jump=nextslide" highlightClick="1"/>
          </p:cNvPr>
          <p:cNvSpPr/>
          <p:nvPr/>
        </p:nvSpPr>
        <p:spPr>
          <a:xfrm>
            <a:off x="7524328" y="6453336"/>
            <a:ext cx="576064" cy="404664"/>
          </a:xfrm>
          <a:prstGeom prst="actionButtonForwardNex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6" name="Управляющая кнопка: возврат 5">
            <a:hlinkClick r:id="rId2" action="ppaction://hlinksldjump" highlightClick="1"/>
          </p:cNvPr>
          <p:cNvSpPr/>
          <p:nvPr/>
        </p:nvSpPr>
        <p:spPr>
          <a:xfrm>
            <a:off x="8172400" y="6453336"/>
            <a:ext cx="504056" cy="404664"/>
          </a:xfrm>
          <a:prstGeom prst="actionButtonRetur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7" name="Управляющая кнопка: домой 6">
            <a:hlinkClick r:id="rId3" action="ppaction://hlinksldjump" highlightClick="1"/>
          </p:cNvPr>
          <p:cNvSpPr/>
          <p:nvPr/>
        </p:nvSpPr>
        <p:spPr>
          <a:xfrm>
            <a:off x="8711952" y="6453336"/>
            <a:ext cx="432048" cy="404664"/>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3" name="Rectangle 1"/>
          <p:cNvSpPr>
            <a:spLocks noChangeArrowheads="1"/>
          </p:cNvSpPr>
          <p:nvPr/>
        </p:nvSpPr>
        <p:spPr bwMode="auto">
          <a:xfrm>
            <a:off x="179512" y="312766"/>
            <a:ext cx="8964488"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1" i="1" strike="noStrike" cap="none" normalizeH="0" baseline="0" dirty="0" smtClean="0">
                <a:ln>
                  <a:noFill/>
                </a:ln>
                <a:solidFill>
                  <a:schemeClr val="tx1"/>
                </a:solidFill>
                <a:effectLst/>
                <a:ea typeface="Tahoma" pitchFamily="34" charset="0"/>
                <a:cs typeface="Tahoma" pitchFamily="34" charset="0"/>
              </a:rPr>
              <a:t>86</a:t>
            </a:r>
            <a:r>
              <a:rPr kumimoji="0" lang="ru-RU" sz="1050" b="1" i="1" u="sng" strike="noStrike" cap="none" normalizeH="0" baseline="0" dirty="0" smtClean="0">
                <a:ln>
                  <a:noFill/>
                </a:ln>
                <a:solidFill>
                  <a:schemeClr val="tx1"/>
                </a:solidFill>
                <a:effectLst/>
                <a:ea typeface="Tahoma" pitchFamily="34" charset="0"/>
                <a:cs typeface="Tahoma" pitchFamily="34" charset="0"/>
              </a:rPr>
              <a:t>. Наказание </a:t>
            </a:r>
            <a:r>
              <a:rPr kumimoji="0" lang="ru-RU" sz="1050" b="0" i="0" u="none" strike="noStrike" cap="none" normalizeH="0" baseline="0" dirty="0" smtClean="0">
                <a:ln>
                  <a:noFill/>
                </a:ln>
                <a:solidFill>
                  <a:schemeClr val="tx1"/>
                </a:solidFill>
                <a:effectLst/>
                <a:ea typeface="Tahoma" pitchFamily="34" charset="0"/>
                <a:cs typeface="Tahoma" pitchFamily="34" charset="0"/>
              </a:rPr>
              <a:t>- есть мера государственного принуждения, назначаемая по приговору суда, применяемая к лицу, признанному виновным в совершении преступления, и заключается в предусмотренных законом лишении или ограничении его прав и свобод. Наказание применяется в </a:t>
            </a:r>
            <a:r>
              <a:rPr kumimoji="0" lang="ru-RU" sz="1050" b="1" i="1" u="none" strike="noStrike" cap="none" normalizeH="0" baseline="0" dirty="0" smtClean="0">
                <a:ln>
                  <a:noFill/>
                </a:ln>
                <a:solidFill>
                  <a:schemeClr val="tx1"/>
                </a:solidFill>
                <a:effectLst/>
                <a:ea typeface="Tahoma" pitchFamily="34" charset="0"/>
                <a:cs typeface="Tahoma" pitchFamily="34" charset="0"/>
              </a:rPr>
              <a:t>целях</a:t>
            </a:r>
            <a:r>
              <a:rPr kumimoji="0" lang="ru-RU" sz="1050" b="0" i="1" u="none"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восстановления социальной справедливости, а также в целях исправления осужденного и предупреждения совершения новых преступлений. Перечень наказаний четко определен уголовным законом (ст. 44, ст. 46–59 УК РФ), они поделены на основные и дополнительные (ст. 45).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87. </a:t>
            </a:r>
            <a:r>
              <a:rPr kumimoji="0" lang="ru-RU" sz="1050" b="1" i="1" u="sng" strike="noStrike" cap="none" normalizeH="0" baseline="0" dirty="0" smtClean="0">
                <a:ln>
                  <a:noFill/>
                </a:ln>
                <a:solidFill>
                  <a:schemeClr val="tx1"/>
                </a:solidFill>
                <a:effectLst/>
                <a:ea typeface="Tahoma" pitchFamily="34" charset="0"/>
                <a:cs typeface="Tahoma" pitchFamily="34" charset="0"/>
              </a:rPr>
              <a:t>Система наказаний</a:t>
            </a:r>
            <a:r>
              <a:rPr kumimoji="0" lang="ru-RU" sz="1050" b="0" i="1" u="sng" strike="noStrike" cap="none" normalizeH="0" baseline="0" dirty="0" smtClean="0">
                <a:ln>
                  <a:noFill/>
                </a:ln>
                <a:solidFill>
                  <a:schemeClr val="tx1"/>
                </a:solidFill>
                <a:effectLst/>
                <a:ea typeface="Tahoma" pitchFamily="34" charset="0"/>
                <a:cs typeface="Tahoma" pitchFamily="34" charset="0"/>
              </a:rPr>
              <a:t> </a:t>
            </a:r>
            <a:r>
              <a:rPr kumimoji="0" lang="ru-RU" sz="1050" b="0" i="0" u="none" strike="noStrike" cap="none" normalizeH="0" baseline="0" dirty="0" smtClean="0">
                <a:ln>
                  <a:noFill/>
                </a:ln>
                <a:solidFill>
                  <a:schemeClr val="tx1"/>
                </a:solidFill>
                <a:effectLst/>
                <a:ea typeface="Tahoma" pitchFamily="34" charset="0"/>
                <a:cs typeface="Tahoma" pitchFamily="34" charset="0"/>
              </a:rPr>
              <a:t>– это установленный уголовным законом целостный и исчерпывающий перечень видов наказаний, строго обязательных для суда и расположенных в определенной, иерархически заданной последовательности в зависимости от их функционального назначения, а также характера и сравнительной тяжести.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ea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050" b="1" dirty="0" smtClean="0">
                <a:ea typeface="Tahoma" pitchFamily="34" charset="0"/>
                <a:cs typeface="Tahoma" pitchFamily="34" charset="0"/>
              </a:rPr>
              <a:t>88.</a:t>
            </a:r>
            <a:r>
              <a:rPr kumimoji="0" lang="ru-RU" sz="1050" b="1" i="1" u="sng" strike="noStrike" cap="none" normalizeH="0" baseline="0" dirty="0" smtClean="0">
                <a:ln>
                  <a:noFill/>
                </a:ln>
                <a:solidFill>
                  <a:schemeClr val="tx1"/>
                </a:solidFill>
                <a:effectLst/>
                <a:ea typeface="Tahoma" pitchFamily="34" charset="0"/>
                <a:cs typeface="Tahoma" pitchFamily="34" charset="0"/>
              </a:rPr>
              <a:t>Виды наказаний</a:t>
            </a:r>
            <a:r>
              <a:rPr kumimoji="0" lang="ru-RU" sz="1050" b="1" i="0" u="none" strike="noStrike" cap="none" normalizeH="0" baseline="0" dirty="0" smtClean="0">
                <a:ln>
                  <a:noFill/>
                </a:ln>
                <a:solidFill>
                  <a:schemeClr val="tx1"/>
                </a:solidFill>
                <a:effectLst/>
                <a:ea typeface="Tahoma" pitchFamily="34" charset="0"/>
                <a:cs typeface="Tahoma" pitchFamily="34" charset="0"/>
              </a:rPr>
              <a:t>,</a:t>
            </a:r>
            <a:r>
              <a:rPr kumimoji="0" lang="ru-RU" sz="1050" b="0" i="0" u="none" strike="noStrike" cap="none" normalizeH="0" baseline="0" dirty="0" smtClean="0">
                <a:ln>
                  <a:noFill/>
                </a:ln>
                <a:solidFill>
                  <a:schemeClr val="tx1"/>
                </a:solidFill>
                <a:effectLst/>
                <a:ea typeface="Tahoma" pitchFamily="34" charset="0"/>
                <a:cs typeface="Tahoma" pitchFamily="34" charset="0"/>
              </a:rPr>
              <a:t> предусмотренные УК РФ (ст.ст. 46–59): штраф; лишение права занимать определенные должности или заниматься определенной деятельностью; лишение специального, воинского или почетного звания, классного чина и государственных наград; обязательные работы; исправительные работы; ограничения по военной службе; ограничение свободы; принудительные работы; арест; содержание в дисциплинарной воинской части; лишение свободы на определенный срок; пожизненное лишение свободы; смертная казнь.</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050" dirty="0" smtClean="0">
              <a:ea typeface="Tahoma" pitchFamily="34" charset="0"/>
              <a:cs typeface="Tahoma" pitchFamily="34" charset="0"/>
            </a:endParaRPr>
          </a:p>
          <a:p>
            <a:pPr hangingPunct="0"/>
            <a:r>
              <a:rPr kumimoji="0" lang="ru-RU" sz="1050" b="0" i="0" u="none" strike="noStrike" cap="none" normalizeH="0" baseline="0" dirty="0" smtClean="0">
                <a:ln>
                  <a:noFill/>
                </a:ln>
                <a:solidFill>
                  <a:schemeClr val="tx1"/>
                </a:solidFill>
                <a:effectLst/>
                <a:ea typeface="Tahoma" pitchFamily="34" charset="0"/>
                <a:cs typeface="Tahoma" pitchFamily="34" charset="0"/>
              </a:rPr>
              <a:t>89.</a:t>
            </a:r>
            <a:r>
              <a:rPr lang="ru-RU" sz="1050" b="1" dirty="0" smtClean="0"/>
              <a:t> </a:t>
            </a:r>
            <a:r>
              <a:rPr lang="ru-RU" sz="1050" b="1" i="1" u="sng" dirty="0" smtClean="0"/>
              <a:t>Назначение наказания</a:t>
            </a:r>
            <a:r>
              <a:rPr lang="ru-RU" sz="1050" i="1" u="sng" dirty="0" smtClean="0"/>
              <a:t> </a:t>
            </a:r>
            <a:r>
              <a:rPr lang="ru-RU" sz="1050" dirty="0" smtClean="0"/>
              <a:t>– это определение судом индивидуально определенному лицу вида и размера наказания за совершенное им конкретное преступление с учетом принципов, требований и правил, предусмотренных законом. </a:t>
            </a:r>
          </a:p>
          <a:p>
            <a:pPr hangingPunct="0"/>
            <a:r>
              <a:rPr lang="ru-RU" sz="1050" dirty="0" smtClean="0"/>
              <a:t>Выделяется две группы правил: 1. Применяемые ко всем случаям назначения наказания за любое преступление к любому лицу (ст. 60. Общие начала назначения наказания,); и 2. Специальные, применяемые только в случае наличия обстоятельств указанных в законе, например, при вердикте присяжных о снисхождении (ст. 65), совокупности преступлений (ст. 69) и т.д. Кроме того, специальные правила делят: на смягчающие наказание (ст. 62, 64–66, 73) и отягчающие наказание (ст. 67–70).</a:t>
            </a:r>
          </a:p>
          <a:p>
            <a:pPr hangingPunct="0"/>
            <a:endParaRPr lang="ru-RU" sz="1050" b="1" dirty="0" smtClean="0"/>
          </a:p>
          <a:p>
            <a:pPr hangingPunct="0"/>
            <a:r>
              <a:rPr lang="ru-RU" sz="1050" b="1" dirty="0" smtClean="0"/>
              <a:t>90.</a:t>
            </a:r>
            <a:r>
              <a:rPr lang="ru-RU" sz="1050" b="1" i="1" u="sng" dirty="0" smtClean="0"/>
              <a:t>Обстоятельства смягчающие и отягчающие наказание</a:t>
            </a:r>
            <a:r>
              <a:rPr lang="ru-RU" sz="1050" i="1" u="sng" dirty="0" smtClean="0"/>
              <a:t> </a:t>
            </a:r>
            <a:r>
              <a:rPr lang="ru-RU" sz="1050" dirty="0" smtClean="0"/>
              <a:t>(ст. 61, ст. 63) – это предусмотренные законом (определенные судом) факторы, при наличии которых изменяется общественная опасность либо деяния, либо лица, его совершившего и не учтенные при квалификации. </a:t>
            </a:r>
          </a:p>
          <a:p>
            <a:pPr hangingPunct="0"/>
            <a:endParaRPr lang="ru-RU" sz="1050" b="1" dirty="0" smtClean="0"/>
          </a:p>
          <a:p>
            <a:pPr hangingPunct="0"/>
            <a:r>
              <a:rPr lang="ru-RU" sz="1050" b="1" dirty="0" smtClean="0"/>
              <a:t>91.</a:t>
            </a:r>
            <a:r>
              <a:rPr lang="ru-RU" sz="1050" b="1" i="1" u="sng" dirty="0" smtClean="0"/>
              <a:t>Условное осуждение</a:t>
            </a:r>
            <a:r>
              <a:rPr lang="ru-RU" sz="1050" i="1" u="sng" dirty="0" smtClean="0"/>
              <a:t> </a:t>
            </a:r>
            <a:r>
              <a:rPr lang="ru-RU" sz="1050" dirty="0" smtClean="0"/>
              <a:t>– это особая разновидность освобождения лица от назначенного ему наказания, если суд установит наличие соответствующих требования и придет к выводу о возможности его исправления в течении определенного срока. Ст. 73 определяет порядок применения и исполнения условного осуждения, ст. 74 порядок его отмены.</a:t>
            </a:r>
          </a:p>
          <a:p>
            <a:pPr hangingPunct="0"/>
            <a:endParaRPr lang="ru-RU" sz="1050" dirty="0" smtClean="0"/>
          </a:p>
          <a:p>
            <a:pPr hangingPunct="0"/>
            <a:r>
              <a:rPr lang="ru-RU" sz="1050" dirty="0" smtClean="0"/>
              <a:t>92.</a:t>
            </a:r>
            <a:r>
              <a:rPr lang="ru-RU" sz="1050" b="1" dirty="0" smtClean="0"/>
              <a:t> </a:t>
            </a:r>
            <a:r>
              <a:rPr lang="ru-RU" sz="1050" b="1" i="1" u="sng" dirty="0" smtClean="0"/>
              <a:t>Освобождение от уголовной ответственности</a:t>
            </a:r>
            <a:r>
              <a:rPr lang="ru-RU" sz="1050" i="1" u="sng" dirty="0" smtClean="0"/>
              <a:t> </a:t>
            </a:r>
            <a:r>
              <a:rPr lang="ru-RU" sz="1050" dirty="0" smtClean="0"/>
              <a:t>– это предусмотренная законом возможность не применения к лицу, совершившему преступление мер уголовно-правового воздействия, если специально уполномоченные органы придут к выводу о достижении целей ответственности (исправление) и наличии необходимых условий. </a:t>
            </a:r>
          </a:p>
          <a:p>
            <a:pPr hangingPunct="0"/>
            <a:endParaRPr lang="ru-RU" sz="1050" dirty="0" smtClean="0"/>
          </a:p>
          <a:p>
            <a:pPr hangingPunct="0"/>
            <a:r>
              <a:rPr lang="ru-RU" sz="1050" dirty="0" smtClean="0"/>
              <a:t>93.</a:t>
            </a:r>
            <a:r>
              <a:rPr lang="ru-RU" sz="1050" b="1" dirty="0" smtClean="0"/>
              <a:t> </a:t>
            </a:r>
            <a:r>
              <a:rPr lang="ru-RU" sz="1050" b="1" i="1" u="sng" dirty="0" smtClean="0"/>
              <a:t>Освобождение от наказания</a:t>
            </a:r>
            <a:r>
              <a:rPr lang="ru-RU" sz="1050" i="1" u="sng" dirty="0" smtClean="0"/>
              <a:t> </a:t>
            </a:r>
            <a:r>
              <a:rPr lang="ru-RU" sz="1050" dirty="0" smtClean="0"/>
              <a:t>– это предусмотренная законом возможность полного или частичного неисполнения наказания, примененного к лицу, совершившему преступление, если суд придет к выводу о достижении целей наказания (исправление) и наличии необходимых условий.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ea typeface="Tahoma" pitchFamily="34" charset="0"/>
              <a:cs typeface="Tahoma" pitchFamily="34" charset="0"/>
            </a:endParaRPr>
          </a:p>
        </p:txBody>
      </p:sp>
      <p:sp>
        <p:nvSpPr>
          <p:cNvPr id="3" name="Управляющая кнопка: назад 2">
            <a:hlinkClick r:id="" action="ppaction://hlinkshowjump?jump=previousslide" highlightClick="1"/>
          </p:cNvPr>
          <p:cNvSpPr/>
          <p:nvPr/>
        </p:nvSpPr>
        <p:spPr>
          <a:xfrm>
            <a:off x="6876256" y="6453336"/>
            <a:ext cx="576064" cy="404664"/>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4" name="Управляющая кнопка: далее 3">
            <a:hlinkClick r:id="" action="ppaction://hlinkshowjump?jump=nextslide" highlightClick="1"/>
          </p:cNvPr>
          <p:cNvSpPr/>
          <p:nvPr/>
        </p:nvSpPr>
        <p:spPr>
          <a:xfrm>
            <a:off x="7524328" y="6453336"/>
            <a:ext cx="576064" cy="404664"/>
          </a:xfrm>
          <a:prstGeom prst="actionButtonForwardNex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5" name="Управляющая кнопка: возврат 4">
            <a:hlinkClick r:id="rId2" action="ppaction://hlinksldjump" highlightClick="1"/>
          </p:cNvPr>
          <p:cNvSpPr/>
          <p:nvPr/>
        </p:nvSpPr>
        <p:spPr>
          <a:xfrm>
            <a:off x="8172400" y="6453336"/>
            <a:ext cx="432048" cy="404664"/>
          </a:xfrm>
          <a:prstGeom prst="actionButtonRetur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8676456" y="6453336"/>
            <a:ext cx="467544" cy="404664"/>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24936" cy="6394058"/>
          </a:xfrm>
          <a:prstGeom prst="rect">
            <a:avLst/>
          </a:prstGeom>
        </p:spPr>
        <p:txBody>
          <a:bodyPr wrap="square">
            <a:spAutoFit/>
          </a:bodyPr>
          <a:lstStyle/>
          <a:p>
            <a:r>
              <a:rPr lang="ru-RU" sz="1050" b="1" dirty="0" smtClean="0"/>
              <a:t>94. </a:t>
            </a:r>
            <a:r>
              <a:rPr lang="ru-RU" sz="1050" b="1" i="1" u="sng" dirty="0" smtClean="0"/>
              <a:t>Срок давности</a:t>
            </a:r>
            <a:r>
              <a:rPr lang="ru-RU" sz="1050" i="1" u="sng" dirty="0" smtClean="0"/>
              <a:t> </a:t>
            </a:r>
            <a:r>
              <a:rPr lang="ru-RU" sz="1050" dirty="0" smtClean="0"/>
              <a:t>– это период времени, после совершения преступления, указанный в уголовном законе, по истечении которого уголовный закон признает нецелесообразным привлечение лица к уголовной ответственности либо исполнение назначенного наказания. </a:t>
            </a:r>
          </a:p>
          <a:p>
            <a:endParaRPr lang="ru-RU" sz="1050" dirty="0" smtClean="0"/>
          </a:p>
          <a:p>
            <a:r>
              <a:rPr lang="ru-RU" sz="1050" dirty="0" smtClean="0"/>
              <a:t>95. </a:t>
            </a:r>
            <a:r>
              <a:rPr lang="ru-RU" sz="1050" b="1" i="1" u="sng" dirty="0" smtClean="0"/>
              <a:t>Судимость </a:t>
            </a:r>
            <a:r>
              <a:rPr lang="ru-RU" sz="1050" b="1" dirty="0" smtClean="0"/>
              <a:t>– </a:t>
            </a:r>
            <a:r>
              <a:rPr lang="ru-RU" sz="1050" dirty="0" smtClean="0"/>
              <a:t>это особое правовое положение лица. созданное фактом его осуждения за совершенное преступление к определенному наказанию, которое предполагает для него наступление определенных неблагоприятных уголовно-правовых и общеправовых последствий в течение срока судимости. </a:t>
            </a:r>
          </a:p>
          <a:p>
            <a:endParaRPr lang="ru-RU" sz="1050" dirty="0" smtClean="0"/>
          </a:p>
          <a:p>
            <a:pPr hangingPunct="0"/>
            <a:r>
              <a:rPr lang="ru-RU" sz="1050" dirty="0" smtClean="0"/>
              <a:t>96. </a:t>
            </a:r>
            <a:r>
              <a:rPr lang="ru-RU" sz="1050" b="1" i="1" u="sng" dirty="0" smtClean="0"/>
              <a:t>Несовершеннолетними</a:t>
            </a:r>
            <a:r>
              <a:rPr lang="ru-RU" sz="1050" i="1" u="sng" dirty="0" smtClean="0"/>
              <a:t> </a:t>
            </a:r>
            <a:r>
              <a:rPr lang="ru-RU" sz="1050" dirty="0" smtClean="0"/>
              <a:t>признаются лица, которым ко времени совершения преступления исполнилось четырнадцать, но не исполнилось восемнадцати лет. К несовершеннолетним, совершившим преступления, могут быть применены принудительные меры воспитательного воздействия либо им может быть назначено наказание, а при освобождении от наказания судом они могут быть также помещены в специальное учебно-воспитательное учреждение закрытого типа органа управления образованием (ст. 87 УК РФ)</a:t>
            </a:r>
          </a:p>
          <a:p>
            <a:pPr hangingPunct="0"/>
            <a:endParaRPr lang="ru-RU" sz="1050" dirty="0" smtClean="0"/>
          </a:p>
          <a:p>
            <a:pPr hangingPunct="0"/>
            <a:r>
              <a:rPr lang="ru-RU" sz="1050" dirty="0" smtClean="0"/>
              <a:t>97.</a:t>
            </a:r>
            <a:r>
              <a:rPr lang="ru-RU" sz="1050" b="1" dirty="0" smtClean="0"/>
              <a:t> </a:t>
            </a:r>
            <a:r>
              <a:rPr lang="ru-RU" sz="1050" b="1" i="1" u="sng" dirty="0" smtClean="0"/>
              <a:t>Принудительные меры медицинского характера</a:t>
            </a:r>
            <a:r>
              <a:rPr lang="ru-RU" sz="1050" i="1" u="sng" dirty="0" smtClean="0"/>
              <a:t> </a:t>
            </a:r>
            <a:r>
              <a:rPr lang="ru-RU" sz="1050" dirty="0" smtClean="0"/>
              <a:t>– это лечебные мероприятия, назначаемые судом лицам, совершившим общественно опасное деяние (преступление) и страдающим психическим расстройством, по основаниям и в порядке, установленным уголовным и уголовно-процессуальным законом.</a:t>
            </a:r>
          </a:p>
          <a:p>
            <a:pPr hangingPunct="0"/>
            <a:r>
              <a:rPr lang="ru-RU" sz="1050" dirty="0" smtClean="0"/>
              <a:t>Принудительные меры медицинского характера могут быть назначены судом лицам: а) совершившим деяния, предусмотренные статьями Особенной части настоящего Кодекса, в состоянии невменяемости; б) у которых после совершения преступления наступило психическое расстройство, делающее невозможным назначение или исполнение наказания; в) совершившим преступление и страдающим психическими расстройствами, не исключающими вменяемости; г) совершившим в возрасте старше восемнадцати лет преступление против половой неприкосновенности несовершеннолетнего, не достигшего четырнадцатилетнего возраста, и страдающим расстройством сексуального предпочтения (педофилией), не исключающим вменяемости.</a:t>
            </a:r>
          </a:p>
          <a:p>
            <a:pPr hangingPunct="0"/>
            <a:r>
              <a:rPr lang="ru-RU" sz="1050" b="1" dirty="0" smtClean="0"/>
              <a:t> </a:t>
            </a:r>
          </a:p>
          <a:p>
            <a:pPr hangingPunct="0"/>
            <a:r>
              <a:rPr lang="ru-RU" sz="1050" b="1" dirty="0" smtClean="0"/>
              <a:t>98. </a:t>
            </a:r>
            <a:r>
              <a:rPr lang="ru-RU" sz="1050" b="1" i="1" u="sng" dirty="0" smtClean="0"/>
              <a:t>Целями применения принудительных мер медицинского характера</a:t>
            </a:r>
            <a:r>
              <a:rPr lang="ru-RU" sz="1050" i="1" u="sng" dirty="0" smtClean="0"/>
              <a:t>  </a:t>
            </a:r>
            <a:r>
              <a:rPr lang="ru-RU" sz="1050" dirty="0" smtClean="0"/>
              <a:t>являются излечение лиц, или улучшение их психического состояния, а также предупреждение совершения ими новых деяний, предусмотренных статьями Особенной части..</a:t>
            </a:r>
          </a:p>
          <a:p>
            <a:pPr hangingPunct="0"/>
            <a:endParaRPr lang="ru-RU" sz="1050" b="1" dirty="0" smtClean="0"/>
          </a:p>
          <a:p>
            <a:pPr hangingPunct="0"/>
            <a:r>
              <a:rPr lang="ru-RU" sz="1050" b="1" dirty="0" smtClean="0"/>
              <a:t>99. </a:t>
            </a:r>
            <a:r>
              <a:rPr lang="ru-RU" sz="1050" b="1" i="1" u="sng" dirty="0" smtClean="0"/>
              <a:t>Виды принудительных мер медицинского характера</a:t>
            </a:r>
            <a:r>
              <a:rPr lang="ru-RU" sz="1050" i="1" u="sng" dirty="0" smtClean="0"/>
              <a:t>: </a:t>
            </a:r>
            <a:r>
              <a:rPr lang="ru-RU" sz="1050" dirty="0" smtClean="0"/>
              <a:t>а) амбулаторное принудительное наблюдение и лечение у психиатра; б) принудительное лечение в психиатрическом стационаре общего типа; в) принудительное лечение в психиатрическом стационаре специализированного типа; г) принудительное лечение в психиатрическом стационаре специализированного типа с интенсивным наблюдением. Пребывание в психиатрическом стационаре засчитывается в течение срока давности или отбывания наказания. Продление срока пребывания, изменение вида стационара либо прекращение медицинских мер осуществляется по решению суда.</a:t>
            </a:r>
          </a:p>
          <a:p>
            <a:pPr hangingPunct="0"/>
            <a:r>
              <a:rPr lang="ru-RU" sz="1050" dirty="0" smtClean="0"/>
              <a:t> </a:t>
            </a:r>
          </a:p>
          <a:p>
            <a:pPr hangingPunct="0"/>
            <a:r>
              <a:rPr lang="ru-RU" sz="1050" b="1" dirty="0" smtClean="0"/>
              <a:t>100. </a:t>
            </a:r>
            <a:r>
              <a:rPr lang="ru-RU" sz="1050" b="1" i="1" u="sng" dirty="0" smtClean="0"/>
              <a:t>Конфискация имущества</a:t>
            </a:r>
            <a:r>
              <a:rPr lang="ru-RU" sz="1050" i="1" u="sng" dirty="0" smtClean="0"/>
              <a:t> </a:t>
            </a:r>
            <a:r>
              <a:rPr lang="ru-RU" sz="1050" dirty="0" smtClean="0"/>
              <a:t>- это принудительное безвозмездное изъятие и обращение имущества в собственность государства на основании обвинительного приговора.</a:t>
            </a:r>
          </a:p>
          <a:p>
            <a:pPr hangingPunct="0"/>
            <a:endParaRPr lang="ru-RU" sz="1050" dirty="0" smtClean="0"/>
          </a:p>
          <a:p>
            <a:pPr hangingPunct="0"/>
            <a:endParaRPr lang="ru-RU" sz="1050" b="1" dirty="0" smtClean="0"/>
          </a:p>
          <a:p>
            <a:endParaRPr lang="ru-RU" sz="1050" dirty="0"/>
          </a:p>
        </p:txBody>
      </p:sp>
      <p:sp>
        <p:nvSpPr>
          <p:cNvPr id="3" name="Управляющая кнопка: назад 2">
            <a:hlinkClick r:id="" action="ppaction://hlinkshowjump?jump=previousslide" highlightClick="1"/>
          </p:cNvPr>
          <p:cNvSpPr/>
          <p:nvPr/>
        </p:nvSpPr>
        <p:spPr>
          <a:xfrm>
            <a:off x="6732240" y="6453336"/>
            <a:ext cx="648072" cy="404664"/>
          </a:xfrm>
          <a:prstGeom prst="actionButtonBackPrevious">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4" name="Управляющая кнопка: далее 3">
            <a:hlinkClick r:id="" action="ppaction://hlinkshowjump?jump=nextslide" highlightClick="1"/>
          </p:cNvPr>
          <p:cNvSpPr/>
          <p:nvPr/>
        </p:nvSpPr>
        <p:spPr>
          <a:xfrm>
            <a:off x="7452320" y="6453336"/>
            <a:ext cx="648072" cy="404664"/>
          </a:xfrm>
          <a:prstGeom prst="actionButtonForwardNex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5" name="Управляющая кнопка: возврат 4">
            <a:hlinkClick r:id="rId2" action="ppaction://hlinksldjump" highlightClick="1"/>
          </p:cNvPr>
          <p:cNvSpPr/>
          <p:nvPr/>
        </p:nvSpPr>
        <p:spPr>
          <a:xfrm>
            <a:off x="8100392" y="6453336"/>
            <a:ext cx="504056" cy="404664"/>
          </a:xfrm>
          <a:prstGeom prst="actionButtonRetur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8639944" y="6453336"/>
            <a:ext cx="504056" cy="404664"/>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2"/>
          <p:cNvSpPr>
            <a:spLocks noGrp="1"/>
          </p:cNvSpPr>
          <p:nvPr>
            <p:ph type="ftr" sz="quarter" idx="11"/>
          </p:nvPr>
        </p:nvSpPr>
        <p:spPr bwMode="auto">
          <a:xfrm>
            <a:off x="755576"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latin typeface="Times New Roman" pitchFamily="18" charset="0"/>
                <a:cs typeface="Times New Roman" pitchFamily="18" charset="0"/>
              </a:rPr>
              <a:t>ВВЕДЕНИЕ</a:t>
            </a:r>
          </a:p>
        </p:txBody>
      </p:sp>
      <p:sp>
        <p:nvSpPr>
          <p:cNvPr id="20483" name="Text Box 23"/>
          <p:cNvSpPr txBox="1">
            <a:spLocks noChangeArrowheads="1"/>
          </p:cNvSpPr>
          <p:nvPr/>
        </p:nvSpPr>
        <p:spPr bwMode="auto">
          <a:xfrm>
            <a:off x="900113" y="1556792"/>
            <a:ext cx="7315200" cy="4339650"/>
          </a:xfrm>
          <a:prstGeom prst="rect">
            <a:avLst/>
          </a:prstGeom>
          <a:noFill/>
          <a:ln w="9525">
            <a:noFill/>
            <a:miter lim="800000"/>
            <a:headEnd/>
            <a:tailEnd/>
          </a:ln>
          <a:effectLst/>
        </p:spPr>
        <p:txBody>
          <a:bodyPr wrap="square">
            <a:spAutoFit/>
          </a:bodyPr>
          <a:lstStyle/>
          <a:p>
            <a:pPr algn="just" eaLnBrk="0" hangingPunct="0"/>
            <a:r>
              <a:rPr lang="ru-RU" sz="1200" b="1" dirty="0"/>
              <a:t>    </a:t>
            </a:r>
            <a:r>
              <a:rPr lang="ru-RU" sz="1200" b="1" dirty="0" smtClean="0"/>
              <a:t>	 </a:t>
            </a:r>
            <a:r>
              <a:rPr lang="ru-RU" sz="1200" b="1" dirty="0"/>
              <a:t>Авторы </a:t>
            </a:r>
            <a:r>
              <a:rPr lang="ru-RU" sz="1200" b="1" dirty="0" smtClean="0"/>
              <a:t>учебно-методического пособия стремились </a:t>
            </a:r>
            <a:r>
              <a:rPr lang="ru-RU" sz="1200" b="1" dirty="0"/>
              <a:t>к тому, чтобы сохранить и развить традиции российской школы уголовного права, создававшейся трудами выдающихся юристов</a:t>
            </a:r>
            <a:r>
              <a:rPr lang="en-US" sz="1200" b="1" dirty="0"/>
              <a:t>;</a:t>
            </a:r>
            <a:endParaRPr lang="ru-RU" sz="1200" b="1" dirty="0"/>
          </a:p>
          <a:p>
            <a:pPr algn="just" eaLnBrk="0" hangingPunct="0"/>
            <a:r>
              <a:rPr lang="ru-RU" sz="1200" b="1" dirty="0"/>
              <a:t>Н.С. Таганцева, И.Я. </a:t>
            </a:r>
            <a:r>
              <a:rPr lang="ru-RU" sz="1200" b="1" dirty="0" err="1"/>
              <a:t>Фойницкого</a:t>
            </a:r>
            <a:r>
              <a:rPr lang="ru-RU" sz="1200" b="1" dirty="0"/>
              <a:t>, С.Г. </a:t>
            </a:r>
            <a:r>
              <a:rPr lang="ru-RU" sz="1200" b="1" dirty="0" err="1"/>
              <a:t>Мокринского</a:t>
            </a:r>
            <a:r>
              <a:rPr lang="ru-RU" sz="1200" b="1" dirty="0"/>
              <a:t>, Н.Д. </a:t>
            </a:r>
            <a:r>
              <a:rPr lang="ru-RU" sz="1200" b="1" dirty="0" err="1"/>
              <a:t>Сергеевского</a:t>
            </a:r>
            <a:r>
              <a:rPr lang="ru-RU" sz="1200" b="1" dirty="0"/>
              <a:t>, А.Н. </a:t>
            </a:r>
            <a:r>
              <a:rPr lang="ru-RU" sz="1200" b="1" dirty="0" err="1"/>
              <a:t>Трайнина</a:t>
            </a:r>
            <a:r>
              <a:rPr lang="ru-RU" sz="1200" b="1" dirty="0"/>
              <a:t>, М.М. Исаева</a:t>
            </a:r>
            <a:r>
              <a:rPr lang="en-US" sz="1200" b="1" dirty="0"/>
              <a:t>, </a:t>
            </a:r>
            <a:r>
              <a:rPr lang="ru-RU" sz="1200" b="1" dirty="0"/>
              <a:t>М</a:t>
            </a:r>
            <a:r>
              <a:rPr lang="en-US" sz="1200" b="1" dirty="0"/>
              <a:t>.</a:t>
            </a:r>
            <a:r>
              <a:rPr lang="ru-RU" sz="1200" b="1" dirty="0"/>
              <a:t>Д</a:t>
            </a:r>
            <a:r>
              <a:rPr lang="en-US" sz="1200" b="1" dirty="0"/>
              <a:t>. </a:t>
            </a:r>
            <a:r>
              <a:rPr lang="ru-RU" sz="1200" b="1" dirty="0"/>
              <a:t>Шаргородского</a:t>
            </a:r>
            <a:r>
              <a:rPr lang="en-US" sz="1200" b="1" dirty="0"/>
              <a:t>, A.A. </a:t>
            </a:r>
            <a:r>
              <a:rPr lang="ru-RU" sz="1200" b="1" dirty="0"/>
              <a:t>Пионтковского</a:t>
            </a:r>
            <a:r>
              <a:rPr lang="en-US" sz="1200" b="1" dirty="0"/>
              <a:t>, </a:t>
            </a:r>
            <a:r>
              <a:rPr lang="ru-RU" sz="1200" b="1" dirty="0"/>
              <a:t>М</a:t>
            </a:r>
            <a:r>
              <a:rPr lang="en-US" sz="1200" b="1" dirty="0"/>
              <a:t>.</a:t>
            </a:r>
            <a:r>
              <a:rPr lang="ru-RU" sz="1200" b="1" dirty="0"/>
              <a:t>И</a:t>
            </a:r>
            <a:r>
              <a:rPr lang="en-US" sz="1200" b="1" dirty="0"/>
              <a:t>.</a:t>
            </a:r>
            <a:r>
              <a:rPr lang="ru-RU" sz="1200" b="1" dirty="0"/>
              <a:t> Ковалёва</a:t>
            </a:r>
            <a:r>
              <a:rPr lang="en-US" sz="1200" b="1" dirty="0"/>
              <a:t>,</a:t>
            </a:r>
            <a:r>
              <a:rPr lang="ru-RU" sz="1200" b="1" dirty="0"/>
              <a:t> В</a:t>
            </a:r>
            <a:r>
              <a:rPr lang="en-US" sz="1200" b="1" dirty="0"/>
              <a:t>.</a:t>
            </a:r>
            <a:r>
              <a:rPr lang="ru-RU" sz="1200" b="1" dirty="0"/>
              <a:t>Н</a:t>
            </a:r>
            <a:r>
              <a:rPr lang="en-US" sz="1200" b="1" dirty="0"/>
              <a:t>.</a:t>
            </a:r>
            <a:r>
              <a:rPr lang="ru-RU" sz="1200" b="1" dirty="0"/>
              <a:t> Кудрявцева</a:t>
            </a:r>
            <a:r>
              <a:rPr lang="en-US" sz="1200" b="1" dirty="0"/>
              <a:t>,</a:t>
            </a:r>
            <a:r>
              <a:rPr lang="ru-RU" sz="1200" b="1" dirty="0"/>
              <a:t> И</a:t>
            </a:r>
            <a:r>
              <a:rPr lang="en-US" sz="1200" b="1" dirty="0"/>
              <a:t>.</a:t>
            </a:r>
            <a:r>
              <a:rPr lang="ru-RU" sz="1200" b="1" dirty="0"/>
              <a:t>Я</a:t>
            </a:r>
            <a:r>
              <a:rPr lang="en-US" sz="1200" b="1" dirty="0"/>
              <a:t>.</a:t>
            </a:r>
            <a:r>
              <a:rPr lang="ru-RU" sz="1200" b="1" dirty="0"/>
              <a:t> </a:t>
            </a:r>
            <a:r>
              <a:rPr lang="ru-RU" sz="1200" b="1" dirty="0" err="1"/>
              <a:t>Козаченко</a:t>
            </a:r>
            <a:r>
              <a:rPr lang="en-US" sz="1200" b="1" dirty="0"/>
              <a:t>, </a:t>
            </a:r>
            <a:r>
              <a:rPr lang="ru-RU" sz="1200" b="1" dirty="0"/>
              <a:t>Н</a:t>
            </a:r>
            <a:r>
              <a:rPr lang="en-US" sz="1200" b="1" dirty="0"/>
              <a:t>.</a:t>
            </a:r>
            <a:r>
              <a:rPr lang="ru-RU" sz="1200" b="1" dirty="0"/>
              <a:t>Ф</a:t>
            </a:r>
            <a:r>
              <a:rPr lang="en-US" sz="1200" b="1" dirty="0"/>
              <a:t>.</a:t>
            </a:r>
            <a:r>
              <a:rPr lang="ru-RU" sz="1200" b="1" dirty="0"/>
              <a:t> Кузнецовой</a:t>
            </a:r>
            <a:r>
              <a:rPr lang="en-US" sz="1200" b="1" dirty="0"/>
              <a:t>, </a:t>
            </a:r>
            <a:r>
              <a:rPr lang="ru-RU" sz="1200" b="1" dirty="0"/>
              <a:t>П</a:t>
            </a:r>
            <a:r>
              <a:rPr lang="en-US" sz="1200" b="1" dirty="0"/>
              <a:t>.</a:t>
            </a:r>
            <a:r>
              <a:rPr lang="ru-RU" sz="1200" b="1" dirty="0"/>
              <a:t>А</a:t>
            </a:r>
            <a:r>
              <a:rPr lang="en-US" sz="1200" b="1" dirty="0"/>
              <a:t>.</a:t>
            </a:r>
            <a:r>
              <a:rPr lang="ru-RU" sz="1200" b="1" dirty="0"/>
              <a:t> </a:t>
            </a:r>
            <a:r>
              <a:rPr lang="ru-RU" sz="1200" b="1" dirty="0" err="1"/>
              <a:t>Фефелова</a:t>
            </a:r>
            <a:r>
              <a:rPr lang="en-US" sz="1200" b="1" dirty="0"/>
              <a:t>, </a:t>
            </a:r>
            <a:r>
              <a:rPr lang="ru-RU" sz="1200" b="1" dirty="0"/>
              <a:t>В</a:t>
            </a:r>
            <a:r>
              <a:rPr lang="en-US" sz="1200" b="1" dirty="0"/>
              <a:t>.</a:t>
            </a:r>
            <a:r>
              <a:rPr lang="ru-RU" sz="1200" b="1" dirty="0"/>
              <a:t>Д</a:t>
            </a:r>
            <a:r>
              <a:rPr lang="en-US" sz="1200" b="1" dirty="0"/>
              <a:t>. </a:t>
            </a:r>
            <a:r>
              <a:rPr lang="ru-RU" sz="1200" b="1" dirty="0" smtClean="0"/>
              <a:t>Филимонова</a:t>
            </a:r>
            <a:r>
              <a:rPr lang="en-US" sz="1200" b="1" dirty="0" smtClean="0"/>
              <a:t>.</a:t>
            </a:r>
            <a:r>
              <a:rPr lang="ru-RU" sz="1200" b="1" dirty="0" smtClean="0"/>
              <a:t> В учебно-методическом пособии также всесторонне учтена новейшая научная мысль в области уголовного права и практика применения нового уголовного законодательства, среди которых заметно выделяются академические труды, выполненные под редакцией видных российских юристов, профессоров Н.Ф. Кузнецовой, М.И. Ковалева, И.Я. </a:t>
            </a:r>
            <a:r>
              <a:rPr lang="ru-RU" sz="1200" b="1" dirty="0" err="1" smtClean="0"/>
              <a:t>Козаченко</a:t>
            </a:r>
            <a:r>
              <a:rPr lang="ru-RU" sz="1200" b="1" dirty="0" smtClean="0"/>
              <a:t>, А.В. Наумова, В.Н, Кудрявцева</a:t>
            </a:r>
            <a:r>
              <a:rPr lang="ru-RU" sz="1200" b="1" dirty="0"/>
              <a:t>, А.И. </a:t>
            </a:r>
            <a:r>
              <a:rPr lang="ru-RU" sz="1200" b="1" dirty="0" err="1" smtClean="0"/>
              <a:t>Рарога</a:t>
            </a:r>
            <a:r>
              <a:rPr lang="ru-RU" sz="1200" b="1" dirty="0" smtClean="0"/>
              <a:t>, научно-практический комментарий к Уголовному кодексу РФ под редакцией Председателя Верховного Суда Российской Федерации В.М. Лебедева.</a:t>
            </a:r>
          </a:p>
          <a:p>
            <a:pPr algn="just" eaLnBrk="0" hangingPunct="0"/>
            <a:r>
              <a:rPr lang="ru-RU" sz="1200" b="1" dirty="0" smtClean="0"/>
              <a:t>	Свою </a:t>
            </a:r>
            <a:r>
              <a:rPr lang="ru-RU" sz="1200" b="1" dirty="0"/>
              <a:t>главную задачу авторы настоящего </a:t>
            </a:r>
            <a:r>
              <a:rPr lang="ru-RU" sz="1200" b="1" dirty="0" smtClean="0"/>
              <a:t>пособия </a:t>
            </a:r>
            <a:r>
              <a:rPr lang="ru-RU" sz="1200" b="1" dirty="0"/>
              <a:t>видят в том, чтобы предложить изучающим уголовное право системное и в то же время простое руководство в изучении данной дисциплины, приобретении навыков уголовно-правовой квалификации. </a:t>
            </a:r>
            <a:endParaRPr lang="ru-RU" sz="1200" b="1" dirty="0" smtClean="0"/>
          </a:p>
          <a:p>
            <a:pPr algn="just" eaLnBrk="0" hangingPunct="0"/>
            <a:r>
              <a:rPr lang="ru-RU" sz="1200" b="1" dirty="0"/>
              <a:t>	</a:t>
            </a:r>
            <a:r>
              <a:rPr lang="ru-RU" sz="1200" b="1" dirty="0" smtClean="0"/>
              <a:t>В учебно-методическом пособии систематизирована </a:t>
            </a:r>
            <a:r>
              <a:rPr lang="ru-RU" sz="1200" b="1" dirty="0"/>
              <a:t>научная литература известных российских учёных в области уголовного права</a:t>
            </a:r>
            <a:r>
              <a:rPr lang="en-US" sz="1200" b="1" dirty="0"/>
              <a:t>,</a:t>
            </a:r>
            <a:r>
              <a:rPr lang="ru-RU" sz="1200" b="1" dirty="0"/>
              <a:t> постановления Пленумов Верховного Суда РФ по уголовным делам</a:t>
            </a:r>
            <a:r>
              <a:rPr lang="en-US" sz="1200" b="1" dirty="0"/>
              <a:t>. </a:t>
            </a:r>
            <a:r>
              <a:rPr lang="ru-RU" sz="1200" b="1" dirty="0"/>
              <a:t>Авторы сочли необходимым включить также перечень специальных терминов (глоссарий)</a:t>
            </a:r>
            <a:r>
              <a:rPr lang="en-US" sz="1200" b="1" dirty="0"/>
              <a:t>,</a:t>
            </a:r>
            <a:r>
              <a:rPr lang="ru-RU" sz="1200" b="1" dirty="0"/>
              <a:t> тесты для проверки остаточных знаний</a:t>
            </a:r>
            <a:r>
              <a:rPr lang="en-US" sz="1200" b="1" dirty="0"/>
              <a:t>,</a:t>
            </a:r>
            <a:r>
              <a:rPr lang="ru-RU" sz="1200" b="1" dirty="0"/>
              <a:t> курс лекции по общей и особенной части</a:t>
            </a:r>
            <a:r>
              <a:rPr lang="en-US" sz="1200" b="1" dirty="0"/>
              <a:t>.</a:t>
            </a:r>
            <a:endParaRPr lang="ru-RU" sz="1200" b="1" dirty="0"/>
          </a:p>
          <a:p>
            <a:endParaRPr lang="ru-RU" sz="1200" b="1" dirty="0"/>
          </a:p>
        </p:txBody>
      </p:sp>
      <p:sp>
        <p:nvSpPr>
          <p:cNvPr id="4"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5"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7" name="Управляющая кнопка: возврат 6">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AutoShape 1050"/>
          <p:cNvSpPr>
            <a:spLocks noChangeArrowheads="1"/>
          </p:cNvSpPr>
          <p:nvPr/>
        </p:nvSpPr>
        <p:spPr bwMode="auto">
          <a:xfrm flipV="1">
            <a:off x="6324600" y="3657600"/>
            <a:ext cx="1776413" cy="850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6600"/>
          </a:solidFill>
          <a:ln w="9525">
            <a:solidFill>
              <a:schemeClr val="tx1"/>
            </a:solidFill>
            <a:miter lim="800000"/>
            <a:headEnd/>
            <a:tailEnd/>
          </a:ln>
          <a:effectLst>
            <a:outerShdw dist="107763" dir="2700000" algn="ctr" rotWithShape="0">
              <a:schemeClr val="bg2"/>
            </a:outerShdw>
          </a:effectLst>
        </p:spPr>
        <p:txBody>
          <a:bodyPr wrap="none" anchor="ctr"/>
          <a:lstStyle/>
          <a:p>
            <a:endParaRPr lang="ru-RU"/>
          </a:p>
        </p:txBody>
      </p:sp>
      <p:sp>
        <p:nvSpPr>
          <p:cNvPr id="75780" name="AutoShape 1051"/>
          <p:cNvSpPr>
            <a:spLocks noChangeArrowheads="1"/>
          </p:cNvSpPr>
          <p:nvPr/>
        </p:nvSpPr>
        <p:spPr bwMode="auto">
          <a:xfrm flipH="1" flipV="1">
            <a:off x="900113" y="3657600"/>
            <a:ext cx="1766887" cy="8509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6600"/>
          </a:solidFill>
          <a:ln w="9525">
            <a:solidFill>
              <a:schemeClr val="tx1"/>
            </a:solidFill>
            <a:miter lim="800000"/>
            <a:headEnd/>
            <a:tailEnd/>
          </a:ln>
          <a:effectLst>
            <a:outerShdw dist="107763" dir="2700000" algn="ctr" rotWithShape="0">
              <a:schemeClr val="bg2"/>
            </a:outerShdw>
          </a:effectLst>
        </p:spPr>
        <p:txBody>
          <a:bodyPr wrap="none" anchor="ctr"/>
          <a:lstStyle/>
          <a:p>
            <a:endParaRPr lang="ru-RU"/>
          </a:p>
        </p:txBody>
      </p:sp>
      <p:graphicFrame>
        <p:nvGraphicFramePr>
          <p:cNvPr id="75781" name="Object 1052"/>
          <p:cNvGraphicFramePr>
            <a:graphicFrameLocks noChangeAspect="1"/>
          </p:cNvGraphicFramePr>
          <p:nvPr/>
        </p:nvGraphicFramePr>
        <p:xfrm>
          <a:off x="0" y="1628800"/>
          <a:ext cx="485775" cy="914400"/>
        </p:xfrm>
        <a:graphic>
          <a:graphicData uri="http://schemas.openxmlformats.org/presentationml/2006/ole">
            <mc:AlternateContent xmlns:mc="http://schemas.openxmlformats.org/markup-compatibility/2006">
              <mc:Choice xmlns:v="urn:schemas-microsoft-com:vml" Requires="v">
                <p:oleObj spid="_x0000_s75816" name="Clip" r:id="rId4" imgW="1728788" imgH="3252788" progId="">
                  <p:embed/>
                </p:oleObj>
              </mc:Choice>
              <mc:Fallback>
                <p:oleObj name="Clip" r:id="rId4" imgW="1728788" imgH="3252788"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28800"/>
                        <a:ext cx="485775" cy="9144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2" name="Rectangle 106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Понятие субъекта преступления</a:t>
            </a:r>
          </a:p>
          <a:p>
            <a:pPr algn="ctr"/>
            <a:endParaRPr lang="ru-RU" sz="1400" b="1">
              <a:latin typeface="Arial" charset="0"/>
            </a:endParaRPr>
          </a:p>
        </p:txBody>
      </p:sp>
      <p:sp>
        <p:nvSpPr>
          <p:cNvPr id="392233" name="Rectangle 1065"/>
          <p:cNvSpPr>
            <a:spLocks noChangeArrowheads="1"/>
          </p:cNvSpPr>
          <p:nvPr/>
        </p:nvSpPr>
        <p:spPr bwMode="auto">
          <a:xfrm>
            <a:off x="900113" y="2060574"/>
            <a:ext cx="7200900" cy="5763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a:r>
              <a:rPr lang="ru-RU" sz="1600" b="1" dirty="0">
                <a:solidFill>
                  <a:schemeClr val="bg1"/>
                </a:solidFill>
              </a:rPr>
              <a:t>Субъект преступления</a:t>
            </a:r>
            <a:r>
              <a:rPr lang="ru-RU" sz="1600" dirty="0">
                <a:solidFill>
                  <a:schemeClr val="bg1"/>
                </a:solidFill>
              </a:rPr>
              <a:t> - это физическое вменяемое лицо,</a:t>
            </a:r>
          </a:p>
          <a:p>
            <a:pPr algn="ctr"/>
            <a:r>
              <a:rPr lang="ru-RU" sz="1600" dirty="0">
                <a:solidFill>
                  <a:schemeClr val="bg1"/>
                </a:solidFill>
              </a:rPr>
              <a:t> достигшее возраста уголовной ответственности (ст. 19 </a:t>
            </a:r>
            <a:r>
              <a:rPr lang="ru-RU" sz="1600" dirty="0" smtClean="0">
                <a:solidFill>
                  <a:schemeClr val="bg1"/>
                </a:solidFill>
              </a:rPr>
              <a:t>УК РФ).</a:t>
            </a:r>
            <a:endParaRPr lang="ru-RU" sz="1600" dirty="0">
              <a:solidFill>
                <a:schemeClr val="bg1"/>
              </a:solidFill>
            </a:endParaRPr>
          </a:p>
        </p:txBody>
      </p:sp>
      <p:sp>
        <p:nvSpPr>
          <p:cNvPr id="75784" name="Rectangle 1066"/>
          <p:cNvSpPr>
            <a:spLocks noChangeArrowheads="1"/>
          </p:cNvSpPr>
          <p:nvPr/>
        </p:nvSpPr>
        <p:spPr bwMode="auto">
          <a:xfrm>
            <a:off x="1042988" y="2852738"/>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600" b="1" dirty="0">
                <a:solidFill>
                  <a:schemeClr val="bg1"/>
                </a:solidFill>
              </a:rPr>
              <a:t>Обязательные признаки, характеризующие субъект преступления</a:t>
            </a:r>
          </a:p>
          <a:p>
            <a:pPr algn="ctr"/>
            <a:endParaRPr lang="ru-RU" sz="1400" b="1" dirty="0">
              <a:latin typeface="Arial" charset="0"/>
            </a:endParaRPr>
          </a:p>
        </p:txBody>
      </p:sp>
      <p:sp>
        <p:nvSpPr>
          <p:cNvPr id="75785" name="Rectangle 1067"/>
          <p:cNvSpPr>
            <a:spLocks noChangeArrowheads="1"/>
          </p:cNvSpPr>
          <p:nvPr/>
        </p:nvSpPr>
        <p:spPr bwMode="auto">
          <a:xfrm>
            <a:off x="2987675" y="3500438"/>
            <a:ext cx="3024188" cy="93503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eaLnBrk="0" hangingPunct="0">
              <a:spcBef>
                <a:spcPct val="50000"/>
              </a:spcBef>
            </a:pPr>
            <a:r>
              <a:rPr lang="ru-RU" sz="1600" dirty="0">
                <a:solidFill>
                  <a:srgbClr val="000000"/>
                </a:solidFill>
              </a:rPr>
              <a:t>Физическое лицо,</a:t>
            </a:r>
          </a:p>
          <a:p>
            <a:pPr algn="ctr" eaLnBrk="0" hangingPunct="0">
              <a:spcBef>
                <a:spcPct val="50000"/>
              </a:spcBef>
            </a:pPr>
            <a:r>
              <a:rPr lang="ru-RU" sz="1600" dirty="0">
                <a:solidFill>
                  <a:srgbClr val="000000"/>
                </a:solidFill>
              </a:rPr>
              <a:t> совершившее преступление</a:t>
            </a:r>
          </a:p>
          <a:p>
            <a:pPr algn="ctr" eaLnBrk="0" hangingPunct="0">
              <a:spcBef>
                <a:spcPct val="50000"/>
              </a:spcBef>
            </a:pPr>
            <a:endParaRPr lang="ru-RU" sz="1400" b="1" dirty="0">
              <a:latin typeface="Arial" charset="0"/>
            </a:endParaRPr>
          </a:p>
        </p:txBody>
      </p:sp>
      <p:sp>
        <p:nvSpPr>
          <p:cNvPr id="75787" name="Rectangle 1069"/>
          <p:cNvSpPr>
            <a:spLocks noChangeArrowheads="1"/>
          </p:cNvSpPr>
          <p:nvPr/>
        </p:nvSpPr>
        <p:spPr bwMode="auto">
          <a:xfrm>
            <a:off x="323850" y="4868862"/>
            <a:ext cx="3779838" cy="1703410"/>
          </a:xfrm>
          <a:prstGeom prst="rect">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8100000" scaled="1"/>
            <a:tileRect/>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a:r>
              <a:rPr lang="ru-RU" sz="1400" b="1" dirty="0">
                <a:solidFill>
                  <a:srgbClr val="000000"/>
                </a:solidFill>
              </a:rPr>
              <a:t>Вменяемое - способное</a:t>
            </a:r>
          </a:p>
          <a:p>
            <a:pPr algn="ctr"/>
            <a:r>
              <a:rPr lang="ru-RU" sz="1400" b="1" dirty="0">
                <a:solidFill>
                  <a:srgbClr val="000000"/>
                </a:solidFill>
              </a:rPr>
              <a:t> </a:t>
            </a:r>
            <a:r>
              <a:rPr lang="ru-RU" sz="1400" b="1" dirty="0" smtClean="0">
                <a:solidFill>
                  <a:srgbClr val="000000"/>
                </a:solidFill>
              </a:rPr>
              <a:t>осознавать </a:t>
            </a:r>
          </a:p>
          <a:p>
            <a:pPr algn="ctr"/>
            <a:r>
              <a:rPr lang="ru-RU" sz="1400" b="1" dirty="0" smtClean="0">
                <a:solidFill>
                  <a:srgbClr val="000000"/>
                </a:solidFill>
              </a:rPr>
              <a:t>фактический характер и </a:t>
            </a:r>
          </a:p>
          <a:p>
            <a:pPr algn="ctr"/>
            <a:r>
              <a:rPr lang="ru-RU" sz="1400" b="1" dirty="0" smtClean="0">
                <a:solidFill>
                  <a:srgbClr val="000000"/>
                </a:solidFill>
              </a:rPr>
              <a:t>Общественную опасность</a:t>
            </a:r>
          </a:p>
          <a:p>
            <a:pPr algn="ctr"/>
            <a:r>
              <a:rPr lang="ru-RU" sz="1400" b="1" dirty="0" smtClean="0">
                <a:solidFill>
                  <a:srgbClr val="000000"/>
                </a:solidFill>
              </a:rPr>
              <a:t>своих  действий, </a:t>
            </a:r>
          </a:p>
          <a:p>
            <a:pPr algn="ctr"/>
            <a:r>
              <a:rPr lang="ru-RU" sz="1400" b="1" dirty="0" smtClean="0">
                <a:solidFill>
                  <a:srgbClr val="000000"/>
                </a:solidFill>
              </a:rPr>
              <a:t> </a:t>
            </a:r>
            <a:r>
              <a:rPr lang="ru-RU" sz="1400" b="1" dirty="0">
                <a:solidFill>
                  <a:srgbClr val="000000"/>
                </a:solidFill>
              </a:rPr>
              <a:t>а также руководить</a:t>
            </a:r>
          </a:p>
          <a:p>
            <a:pPr algn="ctr"/>
            <a:r>
              <a:rPr lang="ru-RU" sz="1400" b="1" dirty="0">
                <a:solidFill>
                  <a:srgbClr val="000000"/>
                </a:solidFill>
              </a:rPr>
              <a:t> ими </a:t>
            </a:r>
            <a:r>
              <a:rPr lang="ru-RU" sz="1400" b="1" dirty="0" smtClean="0">
                <a:solidFill>
                  <a:srgbClr val="000000"/>
                </a:solidFill>
              </a:rPr>
              <a:t>(ст</a:t>
            </a:r>
            <a:r>
              <a:rPr lang="ru-RU" sz="1400" b="1" dirty="0">
                <a:solidFill>
                  <a:srgbClr val="000000"/>
                </a:solidFill>
              </a:rPr>
              <a:t>. 19 </a:t>
            </a:r>
            <a:r>
              <a:rPr lang="ru-RU" sz="1400" b="1" dirty="0" smtClean="0">
                <a:solidFill>
                  <a:srgbClr val="000000"/>
                </a:solidFill>
              </a:rPr>
              <a:t>УК РФ)</a:t>
            </a:r>
            <a:endParaRPr lang="ru-RU" sz="1400" b="1" dirty="0">
              <a:solidFill>
                <a:srgbClr val="000000"/>
              </a:solidFill>
            </a:endParaRPr>
          </a:p>
          <a:p>
            <a:pPr algn="ctr" eaLnBrk="0" hangingPunct="0">
              <a:spcBef>
                <a:spcPct val="50000"/>
              </a:spcBef>
            </a:pPr>
            <a:endParaRPr lang="ru-RU" sz="1400" b="1" dirty="0">
              <a:solidFill>
                <a:srgbClr val="000000"/>
              </a:solidFill>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7" name="Rectangle 1069"/>
          <p:cNvSpPr>
            <a:spLocks noChangeArrowheads="1"/>
          </p:cNvSpPr>
          <p:nvPr/>
        </p:nvSpPr>
        <p:spPr bwMode="auto">
          <a:xfrm>
            <a:off x="5076056" y="4869160"/>
            <a:ext cx="3779838" cy="1223962"/>
          </a:xfrm>
          <a:prstGeom prst="rect">
            <a:avLst/>
          </a:prstGeom>
          <a:gradFill flip="none" rotWithShape="1">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8100000" scaled="1"/>
            <a:tileRect/>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a:r>
              <a:rPr lang="ru-RU" sz="1400" b="1" dirty="0" smtClean="0">
                <a:solidFill>
                  <a:srgbClr val="000000"/>
                </a:solidFill>
              </a:rPr>
              <a:t>Достигшее возраста</a:t>
            </a:r>
          </a:p>
          <a:p>
            <a:pPr algn="ctr"/>
            <a:r>
              <a:rPr lang="ru-RU" sz="1400" b="1" dirty="0" smtClean="0">
                <a:solidFill>
                  <a:srgbClr val="000000"/>
                </a:solidFill>
              </a:rPr>
              <a:t> уголовной ответственности в </a:t>
            </a:r>
          </a:p>
          <a:p>
            <a:pPr algn="ctr"/>
            <a:r>
              <a:rPr lang="ru-RU" sz="1400" b="1" dirty="0" smtClean="0">
                <a:solidFill>
                  <a:srgbClr val="000000"/>
                </a:solidFill>
              </a:rPr>
              <a:t>соответствии  со ст. 19 и ч. 1, 2</a:t>
            </a:r>
          </a:p>
          <a:p>
            <a:pPr algn="ctr"/>
            <a:r>
              <a:rPr lang="ru-RU" sz="1400" b="1" dirty="0" smtClean="0">
                <a:solidFill>
                  <a:srgbClr val="000000"/>
                </a:solidFill>
              </a:rPr>
              <a:t> ст. 20 УК РФ</a:t>
            </a:r>
          </a:p>
          <a:p>
            <a:pPr algn="ctr" eaLnBrk="0" hangingPunct="0">
              <a:spcBef>
                <a:spcPct val="50000"/>
              </a:spcBef>
            </a:pPr>
            <a:endParaRPr lang="ru-RU" sz="1400" b="1" dirty="0">
              <a:solidFill>
                <a:srgbClr val="000000"/>
              </a:solidFill>
            </a:endParaRPr>
          </a:p>
        </p:txBody>
      </p:sp>
      <p:sp>
        <p:nvSpPr>
          <p:cNvPr id="18" name="Footer Placeholder 2"/>
          <p:cNvSpPr>
            <a:spLocks noGrp="1"/>
          </p:cNvSpPr>
          <p:nvPr>
            <p:ph type="ftr" sz="quarter" idx="11"/>
          </p:nvPr>
        </p:nvSpPr>
        <p:spPr bwMode="auto">
          <a:xfrm>
            <a:off x="914400" y="6416675"/>
            <a:ext cx="5562600" cy="365125"/>
          </a:xfrm>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Субъект преступления</a:t>
            </a:r>
          </a:p>
        </p:txBody>
      </p:sp>
      <p:pic>
        <p:nvPicPr>
          <p:cNvPr id="20" name="60.wav">
            <a:hlinkClick r:id="" action="ppaction://media"/>
          </p:cNvPr>
          <p:cNvPicPr>
            <a:picLocks noRot="1" noChangeAspect="1"/>
          </p:cNvPicPr>
          <p:nvPr>
            <a:audioFile r:link="rId2"/>
          </p:nvPr>
        </p:nvPicPr>
        <p:blipFill>
          <a:blip r:embed="rId8" cstate="print"/>
          <a:stretch>
            <a:fillRect/>
          </a:stretch>
        </p:blipFill>
        <p:spPr>
          <a:xfrm>
            <a:off x="395536" y="141277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281" fill="hold"/>
                                        <p:tgtEl>
                                          <p:spTgt spid="20"/>
                                        </p:tgtEl>
                                      </p:cBhvr>
                                    </p:cmd>
                                  </p:childTnLst>
                                </p:cTn>
                              </p:par>
                              <p:par>
                                <p:cTn id="7" presetID="15" presetClass="entr" presetSubtype="0" fill="hold" grpId="0" nodeType="withEffect">
                                  <p:stCondLst>
                                    <p:cond delay="0"/>
                                  </p:stCondLst>
                                  <p:childTnLst>
                                    <p:set>
                                      <p:cBhvr>
                                        <p:cTn id="8" dur="1" fill="hold">
                                          <p:stCondLst>
                                            <p:cond delay="0"/>
                                          </p:stCondLst>
                                        </p:cTn>
                                        <p:tgtEl>
                                          <p:spTgt spid="75779"/>
                                        </p:tgtEl>
                                        <p:attrNameLst>
                                          <p:attrName>style.visibility</p:attrName>
                                        </p:attrNameLst>
                                      </p:cBhvr>
                                      <p:to>
                                        <p:strVal val="visible"/>
                                      </p:to>
                                    </p:set>
                                    <p:anim calcmode="lin" valueType="num">
                                      <p:cBhvr>
                                        <p:cTn id="9" dur="1000" fill="hold"/>
                                        <p:tgtEl>
                                          <p:spTgt spid="75779"/>
                                        </p:tgtEl>
                                        <p:attrNameLst>
                                          <p:attrName>ppt_w</p:attrName>
                                        </p:attrNameLst>
                                      </p:cBhvr>
                                      <p:tavLst>
                                        <p:tav tm="0">
                                          <p:val>
                                            <p:fltVal val="0"/>
                                          </p:val>
                                        </p:tav>
                                        <p:tav tm="100000">
                                          <p:val>
                                            <p:strVal val="#ppt_w"/>
                                          </p:val>
                                        </p:tav>
                                      </p:tavLst>
                                    </p:anim>
                                    <p:anim calcmode="lin" valueType="num">
                                      <p:cBhvr>
                                        <p:cTn id="10" dur="1000" fill="hold"/>
                                        <p:tgtEl>
                                          <p:spTgt spid="75779"/>
                                        </p:tgtEl>
                                        <p:attrNameLst>
                                          <p:attrName>ppt_h</p:attrName>
                                        </p:attrNameLst>
                                      </p:cBhvr>
                                      <p:tavLst>
                                        <p:tav tm="0">
                                          <p:val>
                                            <p:fltVal val="0"/>
                                          </p:val>
                                        </p:tav>
                                        <p:tav tm="100000">
                                          <p:val>
                                            <p:strVal val="#ppt_h"/>
                                          </p:val>
                                        </p:tav>
                                      </p:tavLst>
                                    </p:anim>
                                    <p:anim calcmode="lin" valueType="num">
                                      <p:cBhvr>
                                        <p:cTn id="11" dur="1000" fill="hold"/>
                                        <p:tgtEl>
                                          <p:spTgt spid="75779"/>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75779"/>
                                        </p:tgtEl>
                                        <p:attrNameLst>
                                          <p:attrName>ppt_y</p:attrName>
                                        </p:attrNameLst>
                                      </p:cBhvr>
                                      <p:tavLst>
                                        <p:tav tm="0" fmla="#ppt_y+(sin(-2*pi*(1-$))*-#ppt_x+cos(-2*pi*(1-$))*(1-#ppt_y))*(1-$)">
                                          <p:val>
                                            <p:fltVal val="0"/>
                                          </p:val>
                                        </p:tav>
                                        <p:tav tm="100000">
                                          <p:val>
                                            <p:fltVal val="1"/>
                                          </p:val>
                                        </p:tav>
                                      </p:tavLst>
                                    </p:anim>
                                  </p:childTnLst>
                                </p:cTn>
                              </p:par>
                              <p:par>
                                <p:cTn id="13" presetID="15" presetClass="entr" presetSubtype="0" fill="hold" grpId="0" nodeType="withEffect">
                                  <p:stCondLst>
                                    <p:cond delay="0"/>
                                  </p:stCondLst>
                                  <p:childTnLst>
                                    <p:set>
                                      <p:cBhvr>
                                        <p:cTn id="14" dur="1" fill="hold">
                                          <p:stCondLst>
                                            <p:cond delay="0"/>
                                          </p:stCondLst>
                                        </p:cTn>
                                        <p:tgtEl>
                                          <p:spTgt spid="75780"/>
                                        </p:tgtEl>
                                        <p:attrNameLst>
                                          <p:attrName>style.visibility</p:attrName>
                                        </p:attrNameLst>
                                      </p:cBhvr>
                                      <p:to>
                                        <p:strVal val="visible"/>
                                      </p:to>
                                    </p:set>
                                    <p:anim calcmode="lin" valueType="num">
                                      <p:cBhvr>
                                        <p:cTn id="15" dur="1000" fill="hold"/>
                                        <p:tgtEl>
                                          <p:spTgt spid="75780"/>
                                        </p:tgtEl>
                                        <p:attrNameLst>
                                          <p:attrName>ppt_w</p:attrName>
                                        </p:attrNameLst>
                                      </p:cBhvr>
                                      <p:tavLst>
                                        <p:tav tm="0">
                                          <p:val>
                                            <p:fltVal val="0"/>
                                          </p:val>
                                        </p:tav>
                                        <p:tav tm="100000">
                                          <p:val>
                                            <p:strVal val="#ppt_w"/>
                                          </p:val>
                                        </p:tav>
                                      </p:tavLst>
                                    </p:anim>
                                    <p:anim calcmode="lin" valueType="num">
                                      <p:cBhvr>
                                        <p:cTn id="16" dur="1000" fill="hold"/>
                                        <p:tgtEl>
                                          <p:spTgt spid="75780"/>
                                        </p:tgtEl>
                                        <p:attrNameLst>
                                          <p:attrName>ppt_h</p:attrName>
                                        </p:attrNameLst>
                                      </p:cBhvr>
                                      <p:tavLst>
                                        <p:tav tm="0">
                                          <p:val>
                                            <p:fltVal val="0"/>
                                          </p:val>
                                        </p:tav>
                                        <p:tav tm="100000">
                                          <p:val>
                                            <p:strVal val="#ppt_h"/>
                                          </p:val>
                                        </p:tav>
                                      </p:tavLst>
                                    </p:anim>
                                    <p:anim calcmode="lin" valueType="num">
                                      <p:cBhvr>
                                        <p:cTn id="17" dur="1000" fill="hold"/>
                                        <p:tgtEl>
                                          <p:spTgt spid="7578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5780"/>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392233"/>
                                        </p:tgtEl>
                                        <p:attrNameLst>
                                          <p:attrName>style.visibility</p:attrName>
                                        </p:attrNameLst>
                                      </p:cBhvr>
                                      <p:to>
                                        <p:strVal val="visible"/>
                                      </p:to>
                                    </p:set>
                                    <p:anim calcmode="lin" valueType="num">
                                      <p:cBhvr>
                                        <p:cTn id="21" dur="1000" fill="hold"/>
                                        <p:tgtEl>
                                          <p:spTgt spid="392233"/>
                                        </p:tgtEl>
                                        <p:attrNameLst>
                                          <p:attrName>ppt_w</p:attrName>
                                        </p:attrNameLst>
                                      </p:cBhvr>
                                      <p:tavLst>
                                        <p:tav tm="0">
                                          <p:val>
                                            <p:fltVal val="0"/>
                                          </p:val>
                                        </p:tav>
                                        <p:tav tm="100000">
                                          <p:val>
                                            <p:strVal val="#ppt_w"/>
                                          </p:val>
                                        </p:tav>
                                      </p:tavLst>
                                    </p:anim>
                                    <p:anim calcmode="lin" valueType="num">
                                      <p:cBhvr>
                                        <p:cTn id="22" dur="1000" fill="hold"/>
                                        <p:tgtEl>
                                          <p:spTgt spid="392233"/>
                                        </p:tgtEl>
                                        <p:attrNameLst>
                                          <p:attrName>ppt_h</p:attrName>
                                        </p:attrNameLst>
                                      </p:cBhvr>
                                      <p:tavLst>
                                        <p:tav tm="0">
                                          <p:val>
                                            <p:fltVal val="0"/>
                                          </p:val>
                                        </p:tav>
                                        <p:tav tm="100000">
                                          <p:val>
                                            <p:strVal val="#ppt_h"/>
                                          </p:val>
                                        </p:tav>
                                      </p:tavLst>
                                    </p:anim>
                                    <p:anim calcmode="lin" valueType="num">
                                      <p:cBhvr>
                                        <p:cTn id="23" dur="1000" fill="hold"/>
                                        <p:tgtEl>
                                          <p:spTgt spid="39223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92233"/>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75784"/>
                                        </p:tgtEl>
                                        <p:attrNameLst>
                                          <p:attrName>style.visibility</p:attrName>
                                        </p:attrNameLst>
                                      </p:cBhvr>
                                      <p:to>
                                        <p:strVal val="visible"/>
                                      </p:to>
                                    </p:set>
                                    <p:anim calcmode="lin" valueType="num">
                                      <p:cBhvr>
                                        <p:cTn id="27" dur="1000" fill="hold"/>
                                        <p:tgtEl>
                                          <p:spTgt spid="75784"/>
                                        </p:tgtEl>
                                        <p:attrNameLst>
                                          <p:attrName>ppt_w</p:attrName>
                                        </p:attrNameLst>
                                      </p:cBhvr>
                                      <p:tavLst>
                                        <p:tav tm="0">
                                          <p:val>
                                            <p:fltVal val="0"/>
                                          </p:val>
                                        </p:tav>
                                        <p:tav tm="100000">
                                          <p:val>
                                            <p:strVal val="#ppt_w"/>
                                          </p:val>
                                        </p:tav>
                                      </p:tavLst>
                                    </p:anim>
                                    <p:anim calcmode="lin" valueType="num">
                                      <p:cBhvr>
                                        <p:cTn id="28" dur="1000" fill="hold"/>
                                        <p:tgtEl>
                                          <p:spTgt spid="75784"/>
                                        </p:tgtEl>
                                        <p:attrNameLst>
                                          <p:attrName>ppt_h</p:attrName>
                                        </p:attrNameLst>
                                      </p:cBhvr>
                                      <p:tavLst>
                                        <p:tav tm="0">
                                          <p:val>
                                            <p:fltVal val="0"/>
                                          </p:val>
                                        </p:tav>
                                        <p:tav tm="100000">
                                          <p:val>
                                            <p:strVal val="#ppt_h"/>
                                          </p:val>
                                        </p:tav>
                                      </p:tavLst>
                                    </p:anim>
                                    <p:anim calcmode="lin" valueType="num">
                                      <p:cBhvr>
                                        <p:cTn id="29" dur="1000" fill="hold"/>
                                        <p:tgtEl>
                                          <p:spTgt spid="7578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5784"/>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75785"/>
                                        </p:tgtEl>
                                        <p:attrNameLst>
                                          <p:attrName>style.visibility</p:attrName>
                                        </p:attrNameLst>
                                      </p:cBhvr>
                                      <p:to>
                                        <p:strVal val="visible"/>
                                      </p:to>
                                    </p:set>
                                    <p:anim calcmode="lin" valueType="num">
                                      <p:cBhvr>
                                        <p:cTn id="33" dur="1000" fill="hold"/>
                                        <p:tgtEl>
                                          <p:spTgt spid="75785"/>
                                        </p:tgtEl>
                                        <p:attrNameLst>
                                          <p:attrName>ppt_w</p:attrName>
                                        </p:attrNameLst>
                                      </p:cBhvr>
                                      <p:tavLst>
                                        <p:tav tm="0">
                                          <p:val>
                                            <p:fltVal val="0"/>
                                          </p:val>
                                        </p:tav>
                                        <p:tav tm="100000">
                                          <p:val>
                                            <p:strVal val="#ppt_w"/>
                                          </p:val>
                                        </p:tav>
                                      </p:tavLst>
                                    </p:anim>
                                    <p:anim calcmode="lin" valueType="num">
                                      <p:cBhvr>
                                        <p:cTn id="34" dur="1000" fill="hold"/>
                                        <p:tgtEl>
                                          <p:spTgt spid="75785"/>
                                        </p:tgtEl>
                                        <p:attrNameLst>
                                          <p:attrName>ppt_h</p:attrName>
                                        </p:attrNameLst>
                                      </p:cBhvr>
                                      <p:tavLst>
                                        <p:tav tm="0">
                                          <p:val>
                                            <p:fltVal val="0"/>
                                          </p:val>
                                        </p:tav>
                                        <p:tav tm="100000">
                                          <p:val>
                                            <p:strVal val="#ppt_h"/>
                                          </p:val>
                                        </p:tav>
                                      </p:tavLst>
                                    </p:anim>
                                    <p:anim calcmode="lin" valueType="num">
                                      <p:cBhvr>
                                        <p:cTn id="35" dur="1000" fill="hold"/>
                                        <p:tgtEl>
                                          <p:spTgt spid="7578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5785"/>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75787"/>
                                        </p:tgtEl>
                                        <p:attrNameLst>
                                          <p:attrName>style.visibility</p:attrName>
                                        </p:attrNameLst>
                                      </p:cBhvr>
                                      <p:to>
                                        <p:strVal val="visible"/>
                                      </p:to>
                                    </p:set>
                                    <p:anim calcmode="lin" valueType="num">
                                      <p:cBhvr>
                                        <p:cTn id="39" dur="1000" fill="hold"/>
                                        <p:tgtEl>
                                          <p:spTgt spid="75787"/>
                                        </p:tgtEl>
                                        <p:attrNameLst>
                                          <p:attrName>ppt_w</p:attrName>
                                        </p:attrNameLst>
                                      </p:cBhvr>
                                      <p:tavLst>
                                        <p:tav tm="0">
                                          <p:val>
                                            <p:fltVal val="0"/>
                                          </p:val>
                                        </p:tav>
                                        <p:tav tm="100000">
                                          <p:val>
                                            <p:strVal val="#ppt_w"/>
                                          </p:val>
                                        </p:tav>
                                      </p:tavLst>
                                    </p:anim>
                                    <p:anim calcmode="lin" valueType="num">
                                      <p:cBhvr>
                                        <p:cTn id="40" dur="1000" fill="hold"/>
                                        <p:tgtEl>
                                          <p:spTgt spid="75787"/>
                                        </p:tgtEl>
                                        <p:attrNameLst>
                                          <p:attrName>ppt_h</p:attrName>
                                        </p:attrNameLst>
                                      </p:cBhvr>
                                      <p:tavLst>
                                        <p:tav tm="0">
                                          <p:val>
                                            <p:fltVal val="0"/>
                                          </p:val>
                                        </p:tav>
                                        <p:tav tm="100000">
                                          <p:val>
                                            <p:strVal val="#ppt_h"/>
                                          </p:val>
                                        </p:tav>
                                      </p:tavLst>
                                    </p:anim>
                                    <p:anim calcmode="lin" valueType="num">
                                      <p:cBhvr>
                                        <p:cTn id="41" dur="1000" fill="hold"/>
                                        <p:tgtEl>
                                          <p:spTgt spid="7578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5787"/>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1000" fill="hold"/>
                                        <p:tgtEl>
                                          <p:spTgt spid="17"/>
                                        </p:tgtEl>
                                        <p:attrNameLst>
                                          <p:attrName>ppt_w</p:attrName>
                                        </p:attrNameLst>
                                      </p:cBhvr>
                                      <p:tavLst>
                                        <p:tav tm="0">
                                          <p:val>
                                            <p:fltVal val="0"/>
                                          </p:val>
                                        </p:tav>
                                        <p:tav tm="100000">
                                          <p:val>
                                            <p:strVal val="#ppt_w"/>
                                          </p:val>
                                        </p:tav>
                                      </p:tavLst>
                                    </p:anim>
                                    <p:anim calcmode="lin" valueType="num">
                                      <p:cBhvr>
                                        <p:cTn id="46" dur="1000" fill="hold"/>
                                        <p:tgtEl>
                                          <p:spTgt spid="17"/>
                                        </p:tgtEl>
                                        <p:attrNameLst>
                                          <p:attrName>ppt_h</p:attrName>
                                        </p:attrNameLst>
                                      </p:cBhvr>
                                      <p:tavLst>
                                        <p:tav tm="0">
                                          <p:val>
                                            <p:fltVal val="0"/>
                                          </p:val>
                                        </p:tav>
                                        <p:tav tm="100000">
                                          <p:val>
                                            <p:strVal val="#ppt_h"/>
                                          </p:val>
                                        </p:tav>
                                      </p:tavLst>
                                    </p:anim>
                                    <p:anim calcmode="lin" valueType="num">
                                      <p:cBhvr>
                                        <p:cTn id="47"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7"/>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 calcmode="lin" valueType="num">
                                      <p:cBhvr>
                                        <p:cTn id="5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bldLst>
      <p:bldP spid="75779" grpId="0" animBg="1"/>
      <p:bldP spid="75780" grpId="0" animBg="1"/>
      <p:bldP spid="392233" grpId="0" animBg="1"/>
      <p:bldP spid="75784" grpId="0" animBg="1"/>
      <p:bldP spid="75785" grpId="0" animBg="1"/>
      <p:bldP spid="75787" grpId="0" animBg="1"/>
      <p:bldP spid="17" grpId="0" animBg="1"/>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76803" name="Text Box 3"/>
          <p:cNvSpPr txBox="1">
            <a:spLocks noChangeArrowheads="1"/>
          </p:cNvSpPr>
          <p:nvPr/>
        </p:nvSpPr>
        <p:spPr bwMode="auto">
          <a:xfrm>
            <a:off x="-50800" y="1808163"/>
            <a:ext cx="9194800" cy="1917700"/>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cs typeface="Andalus" pitchFamily="18" charset="-78"/>
                <a:hlinkClick r:id="rId3" action="ppaction://hlinksldjump"/>
              </a:rPr>
              <a:t>Вопросы к теме</a:t>
            </a:r>
            <a:endParaRPr lang="ru-RU" sz="2400" dirty="0">
              <a:latin typeface="Segoe Print" pitchFamily="2" charset="0"/>
              <a:cs typeface="Andalus" pitchFamily="18" charset="-78"/>
              <a:hlinkClick r:id="rId4" action="ppaction://hlinksldjump"/>
            </a:endParaRPr>
          </a:p>
          <a:p>
            <a:pPr eaLnBrk="0" hangingPunct="0">
              <a:spcBef>
                <a:spcPct val="50000"/>
              </a:spcBef>
              <a:buFontTx/>
              <a:buChar char="•"/>
            </a:pPr>
            <a:r>
              <a:rPr lang="ru-RU" sz="2400" dirty="0">
                <a:latin typeface="Segoe Print" pitchFamily="2" charset="0"/>
                <a:cs typeface="Andalus" pitchFamily="18" charset="-78"/>
                <a:hlinkClick r:id="rId5" action="ppaction://hlinksldjump"/>
              </a:rPr>
              <a:t>Список литературы</a:t>
            </a:r>
          </a:p>
          <a:p>
            <a:pPr eaLnBrk="0" hangingPunct="0">
              <a:spcBef>
                <a:spcPct val="50000"/>
              </a:spcBef>
              <a:buFontTx/>
              <a:buChar char="•"/>
            </a:pPr>
            <a:r>
              <a:rPr lang="ru-RU" sz="2400" dirty="0">
                <a:latin typeface="Segoe Print" pitchFamily="2" charset="0"/>
                <a:cs typeface="Andalus" pitchFamily="18" charset="-78"/>
                <a:hlinkClick r:id="rId6" action="ppaction://hlinksldjump"/>
              </a:rPr>
              <a:t>Тематика для написания контрольных и курсовых работ</a:t>
            </a:r>
            <a:endParaRPr lang="ru-RU" sz="2400" dirty="0">
              <a:latin typeface="Segoe Print" pitchFamily="2" charset="0"/>
              <a:cs typeface="Andalus" pitchFamily="18" charset="-78"/>
            </a:endParaRPr>
          </a:p>
          <a:p>
            <a:pPr eaLnBrk="0" hangingPunct="0">
              <a:spcBef>
                <a:spcPct val="50000"/>
              </a:spcBef>
              <a:buFontTx/>
              <a:buChar char="•"/>
            </a:pPr>
            <a:r>
              <a:rPr lang="ru-RU" b="1" dirty="0">
                <a:solidFill>
                  <a:srgbClr val="FF3300"/>
                </a:solidFill>
                <a:latin typeface="Segoe Print" pitchFamily="2" charset="0"/>
                <a:cs typeface="Andalus" pitchFamily="18" charset="-78"/>
              </a:rPr>
              <a:t>Лекция</a:t>
            </a:r>
          </a:p>
        </p:txBody>
      </p:sp>
      <p:sp>
        <p:nvSpPr>
          <p:cNvPr id="76804" name="Rectangle 20"/>
          <p:cNvSpPr>
            <a:spLocks noChangeArrowheads="1"/>
          </p:cNvSpPr>
          <p:nvPr/>
        </p:nvSpPr>
        <p:spPr bwMode="auto">
          <a:xfrm>
            <a:off x="0" y="166688"/>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Субъективная сторона состава преступления</a:t>
            </a:r>
          </a:p>
          <a:p>
            <a:pPr algn="ctr"/>
            <a:endParaRPr lang="ru-RU" sz="1400" b="1">
              <a:latin typeface="Arial"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61.wav">
            <a:hlinkClick r:id="" action="ppaction://media"/>
          </p:cNvPr>
          <p:cNvPicPr>
            <a:picLocks noRot="1" noChangeAspect="1"/>
          </p:cNvPicPr>
          <p:nvPr>
            <a:audioFile r:link="rId1"/>
          </p:nvPr>
        </p:nvPicPr>
        <p:blipFill>
          <a:blip r:embed="rId9" cstate="print"/>
          <a:stretch>
            <a:fillRect/>
          </a:stretch>
        </p:blipFill>
        <p:spPr>
          <a:xfrm>
            <a:off x="971600" y="386104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228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Субъективная сторона состава преступления</a:t>
            </a:r>
          </a:p>
        </p:txBody>
      </p:sp>
      <p:sp>
        <p:nvSpPr>
          <p:cNvPr id="77827" name="Text Box 5"/>
          <p:cNvSpPr txBox="1">
            <a:spLocks noChangeArrowheads="1"/>
          </p:cNvSpPr>
          <p:nvPr/>
        </p:nvSpPr>
        <p:spPr bwMode="auto">
          <a:xfrm>
            <a:off x="900113" y="1916113"/>
            <a:ext cx="7697787" cy="4473575"/>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Общая характеристика субъективной стороны преступления.</a:t>
            </a:r>
            <a:endParaRPr lang="ru-RU" sz="2400">
              <a:latin typeface="Arial Narrow" pitchFamily="34" charset="0"/>
            </a:endParaRPr>
          </a:p>
          <a:p>
            <a:pPr eaLnBrk="0" hangingPunct="0">
              <a:spcBef>
                <a:spcPct val="50000"/>
              </a:spcBef>
            </a:pPr>
            <a:r>
              <a:rPr lang="ru-RU" sz="2400">
                <a:latin typeface="Arial Narrow" pitchFamily="34" charset="0"/>
              </a:rPr>
              <a:t>2. Понятие вины.</a:t>
            </a:r>
          </a:p>
          <a:p>
            <a:pPr eaLnBrk="0" hangingPunct="0">
              <a:spcBef>
                <a:spcPct val="50000"/>
              </a:spcBef>
            </a:pPr>
            <a:r>
              <a:rPr lang="ru-RU" sz="2400">
                <a:latin typeface="Arial Narrow" pitchFamily="34" charset="0"/>
              </a:rPr>
              <a:t>3. Формы вины.</a:t>
            </a:r>
          </a:p>
          <a:p>
            <a:pPr eaLnBrk="0" hangingPunct="0">
              <a:spcBef>
                <a:spcPct val="50000"/>
              </a:spcBef>
            </a:pPr>
            <a:r>
              <a:rPr lang="ru-RU" sz="2400">
                <a:latin typeface="Arial Narrow" pitchFamily="34" charset="0"/>
              </a:rPr>
              <a:t>4. </a:t>
            </a:r>
            <a:r>
              <a:rPr lang="ru-RU" sz="2400">
                <a:latin typeface="Arial Narrow" pitchFamily="34" charset="0"/>
                <a:hlinkClick r:id="rId3" action="ppaction://hlinksldjump"/>
              </a:rPr>
              <a:t>Умышленная форма вины и ее виды.</a:t>
            </a:r>
            <a:endParaRPr lang="ru-RU" sz="2400">
              <a:latin typeface="Arial Narrow" pitchFamily="34" charset="0"/>
            </a:endParaRPr>
          </a:p>
          <a:p>
            <a:pPr eaLnBrk="0" hangingPunct="0">
              <a:spcBef>
                <a:spcPct val="50000"/>
              </a:spcBef>
            </a:pPr>
            <a:r>
              <a:rPr lang="ru-RU" sz="2400">
                <a:latin typeface="Arial Narrow" pitchFamily="34" charset="0"/>
              </a:rPr>
              <a:t>5. </a:t>
            </a:r>
            <a:r>
              <a:rPr lang="ru-RU" sz="2400">
                <a:latin typeface="Arial Narrow" pitchFamily="34" charset="0"/>
                <a:hlinkClick r:id="rId4" action="ppaction://hlinksldjump"/>
              </a:rPr>
              <a:t>Неосторожная форма вины и ее виды.</a:t>
            </a:r>
            <a:endParaRPr lang="ru-RU" sz="2400">
              <a:latin typeface="Arial Narrow" pitchFamily="34" charset="0"/>
            </a:endParaRPr>
          </a:p>
          <a:p>
            <a:pPr eaLnBrk="0" hangingPunct="0">
              <a:spcBef>
                <a:spcPct val="50000"/>
              </a:spcBef>
            </a:pPr>
            <a:r>
              <a:rPr lang="ru-RU" sz="2400">
                <a:latin typeface="Arial Narrow" pitchFamily="34" charset="0"/>
              </a:rPr>
              <a:t>6. Двойная форма вины. Факультативные признаки субъективной стороны преступления.</a:t>
            </a:r>
          </a:p>
          <a:p>
            <a:pPr eaLnBrk="0" hangingPunct="0">
              <a:spcBef>
                <a:spcPct val="50000"/>
              </a:spcBef>
            </a:pPr>
            <a:r>
              <a:rPr lang="ru-RU" sz="2400">
                <a:latin typeface="Arial Narrow" pitchFamily="34" charset="0"/>
              </a:rPr>
              <a:t>7. Невиновное причинение вреда.</a:t>
            </a:r>
          </a:p>
        </p:txBody>
      </p:sp>
      <p:sp>
        <p:nvSpPr>
          <p:cNvPr id="77828"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Вопросы к теме</a:t>
            </a:r>
          </a:p>
          <a:p>
            <a:pPr algn="ctr"/>
            <a:endParaRPr lang="ru-RU" sz="1400" b="1">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Субъективная сторона состава преступления</a:t>
            </a:r>
          </a:p>
        </p:txBody>
      </p:sp>
      <p:sp>
        <p:nvSpPr>
          <p:cNvPr id="78851" name="Text Box 6"/>
          <p:cNvSpPr txBox="1">
            <a:spLocks noChangeArrowheads="1"/>
          </p:cNvSpPr>
          <p:nvPr/>
        </p:nvSpPr>
        <p:spPr bwMode="auto">
          <a:xfrm>
            <a:off x="179512" y="620689"/>
            <a:ext cx="8784975" cy="5832648"/>
          </a:xfrm>
          <a:prstGeom prst="rect">
            <a:avLst/>
          </a:prstGeom>
          <a:noFill/>
          <a:ln w="9525">
            <a:noFill/>
            <a:miter lim="800000"/>
            <a:headEnd/>
            <a:tailEnd/>
          </a:ln>
          <a:effectLst/>
        </p:spPr>
        <p:txBody>
          <a:bodyPr/>
          <a:lstStyle/>
          <a:p>
            <a:pPr eaLnBrk="0" hangingPunct="0">
              <a:spcBef>
                <a:spcPct val="50000"/>
              </a:spcBef>
            </a:pPr>
            <a:r>
              <a:rPr lang="ru-RU" dirty="0">
                <a:ea typeface="Tahoma" pitchFamily="34" charset="0"/>
                <a:cs typeface="Tahoma" pitchFamily="34" charset="0"/>
              </a:rPr>
              <a:t>1. </a:t>
            </a:r>
            <a:r>
              <a:rPr lang="ru-RU" dirty="0" smtClean="0">
                <a:ea typeface="Tahoma" pitchFamily="34" charset="0"/>
                <a:cs typeface="Tahoma" pitchFamily="34" charset="0"/>
              </a:rPr>
              <a:t>Уголовное право. Общая часть: учеб. для бакалавров / И.Я. </a:t>
            </a:r>
            <a:r>
              <a:rPr lang="ru-RU" dirty="0" err="1" smtClean="0">
                <a:ea typeface="Tahoma" pitchFamily="34" charset="0"/>
                <a:cs typeface="Tahoma" pitchFamily="34" charset="0"/>
              </a:rPr>
              <a:t>Козаченко</a:t>
            </a:r>
            <a:r>
              <a:rPr lang="ru-RU" dirty="0" smtClean="0">
                <a:ea typeface="Tahoma" pitchFamily="34" charset="0"/>
                <a:cs typeface="Tahoma" pitchFamily="34" charset="0"/>
              </a:rPr>
              <a:t>, Г.П. Новоселов. – </a:t>
            </a:r>
            <a:r>
              <a:rPr lang="ru-RU" dirty="0" err="1" smtClean="0">
                <a:ea typeface="Tahoma" pitchFamily="34" charset="0"/>
                <a:cs typeface="Tahoma" pitchFamily="34" charset="0"/>
              </a:rPr>
              <a:t>М.:Издательство</a:t>
            </a:r>
            <a:r>
              <a:rPr lang="ru-RU" dirty="0" smtClean="0">
                <a:ea typeface="Tahoma" pitchFamily="34" charset="0"/>
                <a:cs typeface="Tahoma" pitchFamily="34" charset="0"/>
              </a:rPr>
              <a:t> </a:t>
            </a:r>
            <a:r>
              <a:rPr lang="ru-RU" dirty="0" err="1" smtClean="0">
                <a:ea typeface="Tahoma" pitchFamily="34" charset="0"/>
                <a:cs typeface="Tahoma" pitchFamily="34" charset="0"/>
              </a:rPr>
              <a:t>Юрайт</a:t>
            </a:r>
            <a:r>
              <a:rPr lang="ru-RU" dirty="0" smtClean="0">
                <a:ea typeface="Tahoma" pitchFamily="34" charset="0"/>
                <a:cs typeface="Tahoma" pitchFamily="34" charset="0"/>
              </a:rPr>
              <a:t>, 2015. – 497 с. </a:t>
            </a:r>
            <a:endParaRPr lang="ru-RU" dirty="0">
              <a:ea typeface="Tahoma" pitchFamily="34" charset="0"/>
              <a:cs typeface="Tahoma" pitchFamily="34" charset="0"/>
            </a:endParaRPr>
          </a:p>
          <a:p>
            <a:endParaRPr lang="ru-RU" dirty="0" smtClean="0">
              <a:ea typeface="Tahoma" pitchFamily="34" charset="0"/>
              <a:cs typeface="Tahoma" pitchFamily="34" charset="0"/>
            </a:endParaRPr>
          </a:p>
          <a:p>
            <a:r>
              <a:rPr lang="ru-RU" dirty="0" smtClean="0">
                <a:ea typeface="Tahoma" pitchFamily="34" charset="0"/>
                <a:cs typeface="Tahoma" pitchFamily="34" charset="0"/>
              </a:rPr>
              <a:t>2. </a:t>
            </a:r>
            <a:r>
              <a:rPr lang="ru-RU" dirty="0" err="1" smtClean="0">
                <a:ea typeface="Tahoma" pitchFamily="34" charset="0"/>
                <a:cs typeface="Tahoma" pitchFamily="34" charset="0"/>
              </a:rPr>
              <a:t>Питецкий</a:t>
            </a:r>
            <a:r>
              <a:rPr lang="ru-RU" dirty="0" smtClean="0">
                <a:ea typeface="Tahoma" pitchFamily="34" charset="0"/>
                <a:cs typeface="Tahoma" pitchFamily="34" charset="0"/>
              </a:rPr>
              <a:t> В. К вопросу о степени вины в уголовном праве / </a:t>
            </a:r>
            <a:r>
              <a:rPr lang="ru-RU" dirty="0" err="1" smtClean="0">
                <a:ea typeface="Tahoma" pitchFamily="34" charset="0"/>
                <a:cs typeface="Tahoma" pitchFamily="34" charset="0"/>
              </a:rPr>
              <a:t>В.Питецкий</a:t>
            </a:r>
            <a:r>
              <a:rPr lang="ru-RU" dirty="0" smtClean="0">
                <a:ea typeface="Tahoma" pitchFamily="34" charset="0"/>
                <a:cs typeface="Tahoma" pitchFamily="34" charset="0"/>
              </a:rPr>
              <a:t> // Уголовное право. – 2006. – № 3. – С. 41–45.</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Потапов Д.П. Умысел и его виды по российскому уголовному праву: учебное пособие / Д.П.Потапов – Барнаул: БЮИ МВД России, 2006.</a:t>
            </a:r>
          </a:p>
          <a:p>
            <a:endParaRPr lang="ru-RU" dirty="0" smtClean="0">
              <a:ea typeface="Tahoma" pitchFamily="34" charset="0"/>
              <a:cs typeface="Tahoma" pitchFamily="34" charset="0"/>
            </a:endParaRPr>
          </a:p>
          <a:p>
            <a:r>
              <a:rPr lang="ru-RU" dirty="0" smtClean="0">
                <a:ea typeface="Tahoma" pitchFamily="34" charset="0"/>
                <a:cs typeface="Tahoma" pitchFamily="34" charset="0"/>
              </a:rPr>
              <a:t>4. </a:t>
            </a:r>
            <a:r>
              <a:rPr lang="ru-RU" dirty="0" err="1" smtClean="0">
                <a:ea typeface="Tahoma" pitchFamily="34" charset="0"/>
                <a:cs typeface="Tahoma" pitchFamily="34" charset="0"/>
              </a:rPr>
              <a:t>Рарог</a:t>
            </a:r>
            <a:r>
              <a:rPr lang="ru-RU" dirty="0" smtClean="0">
                <a:ea typeface="Tahoma" pitchFamily="34" charset="0"/>
                <a:cs typeface="Tahoma" pitchFamily="34" charset="0"/>
              </a:rPr>
              <a:t> А.И. Проблемы квалификации преступлений по субъективным признакам: монография /</a:t>
            </a:r>
            <a:r>
              <a:rPr lang="ru-RU" dirty="0" err="1" smtClean="0">
                <a:ea typeface="Tahoma" pitchFamily="34" charset="0"/>
                <a:cs typeface="Tahoma" pitchFamily="34" charset="0"/>
              </a:rPr>
              <a:t>А.И.Рарог</a:t>
            </a:r>
            <a:r>
              <a:rPr lang="ru-RU" dirty="0" smtClean="0">
                <a:ea typeface="Tahoma" pitchFamily="34" charset="0"/>
                <a:cs typeface="Tahoma" pitchFamily="34" charset="0"/>
              </a:rPr>
              <a:t> – М.: Проспект, 2015. – 232с</a:t>
            </a:r>
          </a:p>
          <a:p>
            <a:endParaRPr lang="ru-RU" dirty="0" smtClean="0">
              <a:ea typeface="Tahoma" pitchFamily="34" charset="0"/>
              <a:cs typeface="Tahoma" pitchFamily="34" charset="0"/>
            </a:endParaRPr>
          </a:p>
          <a:p>
            <a:r>
              <a:rPr lang="ru-RU" dirty="0" smtClean="0">
                <a:ea typeface="Tahoma" pitchFamily="34" charset="0"/>
                <a:cs typeface="Tahoma" pitchFamily="34" charset="0"/>
              </a:rPr>
              <a:t>5. Филимонов В.Д. Проблема оснований уголовной ответственности за преступную небрежность / В.Д.Филимонов  – М.: АО «Центр </a:t>
            </a:r>
            <a:r>
              <a:rPr lang="ru-RU" dirty="0" err="1" smtClean="0">
                <a:ea typeface="Tahoma" pitchFamily="34" charset="0"/>
                <a:cs typeface="Tahoma" pitchFamily="34" charset="0"/>
              </a:rPr>
              <a:t>ЮрИнфоР</a:t>
            </a:r>
            <a:r>
              <a:rPr lang="ru-RU" dirty="0" smtClean="0">
                <a:ea typeface="Tahoma" pitchFamily="34" charset="0"/>
                <a:cs typeface="Tahoma" pitchFamily="34" charset="0"/>
              </a:rPr>
              <a:t>», 2008.</a:t>
            </a:r>
          </a:p>
          <a:p>
            <a:endParaRPr lang="ru-RU" dirty="0" smtClean="0">
              <a:ea typeface="Tahoma" pitchFamily="34" charset="0"/>
              <a:cs typeface="Tahoma" pitchFamily="34" charset="0"/>
            </a:endParaRPr>
          </a:p>
          <a:p>
            <a:r>
              <a:rPr lang="ru-RU" dirty="0" smtClean="0">
                <a:ea typeface="Tahoma" pitchFamily="34" charset="0"/>
                <a:cs typeface="Tahoma" pitchFamily="34" charset="0"/>
              </a:rPr>
              <a:t>6. Чернышев Л.А. Вопросы дифференциации вины в российском уголовном праве: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 Л.А.Чернышев – Владивосток, 2009.</a:t>
            </a:r>
          </a:p>
          <a:p>
            <a:endParaRPr lang="ru-RU" dirty="0" smtClean="0">
              <a:ea typeface="Tahoma" pitchFamily="34" charset="0"/>
              <a:cs typeface="Tahoma" pitchFamily="34" charset="0"/>
            </a:endParaRPr>
          </a:p>
          <a:p>
            <a:r>
              <a:rPr lang="ru-RU" dirty="0" smtClean="0">
                <a:ea typeface="Tahoma" pitchFamily="34" charset="0"/>
                <a:cs typeface="Tahoma" pitchFamily="34" charset="0"/>
              </a:rPr>
              <a:t>7.Дядюн К. Квалификация убийства женщины, заведомо для виновного находящейся в состоянии беременности / </a:t>
            </a:r>
            <a:r>
              <a:rPr lang="ru-RU" dirty="0" err="1" smtClean="0">
                <a:ea typeface="Tahoma" pitchFamily="34" charset="0"/>
                <a:cs typeface="Tahoma" pitchFamily="34" charset="0"/>
              </a:rPr>
              <a:t>К.Дядюн</a:t>
            </a:r>
            <a:r>
              <a:rPr lang="ru-RU" dirty="0" smtClean="0">
                <a:ea typeface="Tahoma" pitchFamily="34" charset="0"/>
                <a:cs typeface="Tahoma" pitchFamily="34" charset="0"/>
              </a:rPr>
              <a:t> //Уголовное право. – 2011. – № 3. –С.21-25.</a:t>
            </a: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eaLnBrk="0" hangingPunct="0">
              <a:spcBef>
                <a:spcPct val="50000"/>
              </a:spcBef>
            </a:pPr>
            <a:endParaRPr lang="ru-RU" sz="1400" dirty="0">
              <a:latin typeface="Times New Roman" pitchFamily="18" charset="0"/>
              <a:cs typeface="Times New Roman" pitchFamily="18" charset="0"/>
            </a:endParaRPr>
          </a:p>
        </p:txBody>
      </p:sp>
      <p:sp>
        <p:nvSpPr>
          <p:cNvPr id="78852" name="Rectangle 23"/>
          <p:cNvSpPr>
            <a:spLocks noChangeArrowheads="1"/>
          </p:cNvSpPr>
          <p:nvPr/>
        </p:nvSpPr>
        <p:spPr bwMode="auto">
          <a:xfrm>
            <a:off x="900113" y="188640"/>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a:p>
            <a:pPr algn="ctr"/>
            <a:endParaRPr lang="ru-RU" sz="1400" b="1" dirty="0">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Субъективная сторона состава преступления</a:t>
            </a:r>
          </a:p>
        </p:txBody>
      </p:sp>
      <p:sp>
        <p:nvSpPr>
          <p:cNvPr id="79875"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a:p>
            <a:pPr algn="ctr"/>
            <a:endParaRPr lang="ru-RU" sz="1400" b="1">
              <a:latin typeface="Arial" charset="0"/>
            </a:endParaRPr>
          </a:p>
        </p:txBody>
      </p:sp>
      <p:sp>
        <p:nvSpPr>
          <p:cNvPr id="79876" name="Text Box 25"/>
          <p:cNvSpPr txBox="1">
            <a:spLocks noChangeArrowheads="1"/>
          </p:cNvSpPr>
          <p:nvPr/>
        </p:nvSpPr>
        <p:spPr bwMode="auto">
          <a:xfrm>
            <a:off x="900113" y="1844675"/>
            <a:ext cx="7697787" cy="3560763"/>
          </a:xfrm>
          <a:prstGeom prst="rect">
            <a:avLst/>
          </a:prstGeom>
          <a:noFill/>
          <a:ln w="9525">
            <a:noFill/>
            <a:miter lim="800000"/>
            <a:headEnd/>
            <a:tailEnd/>
          </a:ln>
          <a:effectLst/>
        </p:spPr>
        <p:txBody>
          <a:bodyPr/>
          <a:lstStyle/>
          <a:p>
            <a:pPr eaLnBrk="0" hangingPunct="0">
              <a:spcBef>
                <a:spcPct val="50000"/>
              </a:spcBef>
            </a:pPr>
            <a:r>
              <a:rPr lang="ru-RU" sz="2000">
                <a:latin typeface="Arial Narrow" pitchFamily="34" charset="0"/>
              </a:rPr>
              <a:t>1. Понятие субъективной стороны преступления по российскому уголовному праву.</a:t>
            </a:r>
          </a:p>
          <a:p>
            <a:pPr eaLnBrk="0" hangingPunct="0">
              <a:spcBef>
                <a:spcPct val="50000"/>
              </a:spcBef>
            </a:pPr>
            <a:r>
              <a:rPr lang="ru-RU" sz="2000">
                <a:latin typeface="Arial Narrow" pitchFamily="34" charset="0"/>
              </a:rPr>
              <a:t>2. Понятие и значение вины как обязательного признака субъективной стороны состава преступления.</a:t>
            </a:r>
          </a:p>
          <a:p>
            <a:pPr eaLnBrk="0" hangingPunct="0">
              <a:spcBef>
                <a:spcPct val="50000"/>
              </a:spcBef>
            </a:pPr>
            <a:r>
              <a:rPr lang="ru-RU" sz="2000">
                <a:latin typeface="Arial Narrow" pitchFamily="34" charset="0"/>
              </a:rPr>
              <a:t>3. Неосторожное причинение вреда как разновидность вины субъективной стороны.</a:t>
            </a:r>
          </a:p>
          <a:p>
            <a:pPr eaLnBrk="0" hangingPunct="0">
              <a:spcBef>
                <a:spcPct val="50000"/>
              </a:spcBef>
            </a:pPr>
            <a:r>
              <a:rPr lang="ru-RU" sz="2000">
                <a:latin typeface="Arial Narrow" pitchFamily="34" charset="0"/>
              </a:rPr>
              <a:t>4. Уголовная ответственность за преступления, совершаемые в состоянии аффекта.</a:t>
            </a:r>
          </a:p>
        </p:txBody>
      </p:sp>
      <p:sp>
        <p:nvSpPr>
          <p:cNvPr id="79877" name="Text Box 26"/>
          <p:cNvSpPr txBox="1">
            <a:spLocks noChangeArrowheads="1"/>
          </p:cNvSpPr>
          <p:nvPr/>
        </p:nvSpPr>
        <p:spPr bwMode="auto">
          <a:xfrm>
            <a:off x="900113" y="4757738"/>
            <a:ext cx="7697787" cy="2100262"/>
          </a:xfrm>
          <a:prstGeom prst="rect">
            <a:avLst/>
          </a:prstGeom>
          <a:noFill/>
          <a:ln w="9525">
            <a:noFill/>
            <a:miter lim="800000"/>
            <a:headEnd/>
            <a:tailEnd/>
          </a:ln>
          <a:effectLst/>
        </p:spPr>
        <p:txBody>
          <a:bodyPr/>
          <a:lstStyle/>
          <a:p>
            <a:pPr eaLnBrk="0" hangingPunct="0">
              <a:spcBef>
                <a:spcPct val="50000"/>
              </a:spcBef>
            </a:pPr>
            <a:r>
              <a:rPr lang="ru-RU" sz="2000">
                <a:latin typeface="Arial Narrow" pitchFamily="34" charset="0"/>
              </a:rPr>
              <a:t>5. Влияние факультативных признаков субъективной стороны на уголовную ответственность и квалификацию преступления.</a:t>
            </a:r>
          </a:p>
          <a:p>
            <a:pPr eaLnBrk="0" hangingPunct="0">
              <a:spcBef>
                <a:spcPct val="50000"/>
              </a:spcBef>
            </a:pPr>
            <a:r>
              <a:rPr lang="ru-RU" sz="2000">
                <a:latin typeface="Arial Narrow" pitchFamily="34" charset="0"/>
              </a:rPr>
              <a:t>6. Невиновное причинение вреда, правовые последствия по российскому уголовному праву.</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Субъективная сторона состава преступления</a:t>
            </a:r>
          </a:p>
        </p:txBody>
      </p:sp>
      <p:sp>
        <p:nvSpPr>
          <p:cNvPr id="433171" name="Line 19"/>
          <p:cNvSpPr>
            <a:spLocks noChangeShapeType="1"/>
          </p:cNvSpPr>
          <p:nvPr/>
        </p:nvSpPr>
        <p:spPr bwMode="auto">
          <a:xfrm flipH="1">
            <a:off x="1066800" y="4724400"/>
            <a:ext cx="457200" cy="685800"/>
          </a:xfrm>
          <a:prstGeom prst="line">
            <a:avLst/>
          </a:prstGeom>
          <a:noFill/>
          <a:ln w="9525">
            <a:solidFill>
              <a:schemeClr val="tx1"/>
            </a:solidFill>
            <a:round/>
            <a:headEnd/>
            <a:tailEnd type="triangle" w="med" len="med"/>
          </a:ln>
          <a:effectLst/>
        </p:spPr>
        <p:txBody>
          <a:bodyPr wrap="none" anchor="ctr"/>
          <a:lstStyle/>
          <a:p>
            <a:endParaRPr lang="ru-RU"/>
          </a:p>
        </p:txBody>
      </p:sp>
      <p:sp>
        <p:nvSpPr>
          <p:cNvPr id="433172" name="Line 20"/>
          <p:cNvSpPr>
            <a:spLocks noChangeShapeType="1"/>
          </p:cNvSpPr>
          <p:nvPr/>
        </p:nvSpPr>
        <p:spPr bwMode="auto">
          <a:xfrm>
            <a:off x="1524000" y="4724400"/>
            <a:ext cx="1295400" cy="685800"/>
          </a:xfrm>
          <a:prstGeom prst="line">
            <a:avLst/>
          </a:prstGeom>
          <a:noFill/>
          <a:ln w="9525">
            <a:solidFill>
              <a:schemeClr val="tx1"/>
            </a:solidFill>
            <a:round/>
            <a:headEnd/>
            <a:tailEnd type="triangle" w="med" len="med"/>
          </a:ln>
          <a:effectLst/>
        </p:spPr>
        <p:txBody>
          <a:bodyPr wrap="none" anchor="ctr"/>
          <a:lstStyle/>
          <a:p>
            <a:endParaRPr lang="ru-RU"/>
          </a:p>
        </p:txBody>
      </p:sp>
      <p:sp>
        <p:nvSpPr>
          <p:cNvPr id="433175" name="Line 23"/>
          <p:cNvSpPr>
            <a:spLocks noChangeShapeType="1"/>
          </p:cNvSpPr>
          <p:nvPr/>
        </p:nvSpPr>
        <p:spPr bwMode="auto">
          <a:xfrm flipH="1">
            <a:off x="5181600" y="4724400"/>
            <a:ext cx="1600200" cy="457200"/>
          </a:xfrm>
          <a:prstGeom prst="line">
            <a:avLst/>
          </a:prstGeom>
          <a:noFill/>
          <a:ln w="9525">
            <a:solidFill>
              <a:schemeClr val="tx1"/>
            </a:solidFill>
            <a:round/>
            <a:headEnd/>
            <a:tailEnd type="triangle" w="med" len="med"/>
          </a:ln>
          <a:effectLst/>
        </p:spPr>
        <p:txBody>
          <a:bodyPr wrap="none" anchor="ctr"/>
          <a:lstStyle/>
          <a:p>
            <a:endParaRPr lang="ru-RU"/>
          </a:p>
        </p:txBody>
      </p:sp>
      <p:sp>
        <p:nvSpPr>
          <p:cNvPr id="433176" name="Line 24"/>
          <p:cNvSpPr>
            <a:spLocks noChangeShapeType="1"/>
          </p:cNvSpPr>
          <p:nvPr/>
        </p:nvSpPr>
        <p:spPr bwMode="auto">
          <a:xfrm>
            <a:off x="6781800" y="4724400"/>
            <a:ext cx="685800" cy="457200"/>
          </a:xfrm>
          <a:prstGeom prst="line">
            <a:avLst/>
          </a:prstGeom>
          <a:noFill/>
          <a:ln w="9525">
            <a:solidFill>
              <a:schemeClr val="tx1"/>
            </a:solidFill>
            <a:round/>
            <a:headEnd/>
            <a:tailEnd type="triangle" w="med" len="med"/>
          </a:ln>
          <a:effectLst/>
        </p:spPr>
        <p:txBody>
          <a:bodyPr wrap="none" anchor="ctr"/>
          <a:lstStyle/>
          <a:p>
            <a:endParaRPr lang="ru-RU"/>
          </a:p>
        </p:txBody>
      </p:sp>
      <p:graphicFrame>
        <p:nvGraphicFramePr>
          <p:cNvPr id="433177" name="Object 25"/>
          <p:cNvGraphicFramePr>
            <a:graphicFrameLocks noChangeAspect="1"/>
          </p:cNvGraphicFramePr>
          <p:nvPr/>
        </p:nvGraphicFramePr>
        <p:xfrm>
          <a:off x="250825" y="1989138"/>
          <a:ext cx="446088" cy="838200"/>
        </p:xfrm>
        <a:graphic>
          <a:graphicData uri="http://schemas.openxmlformats.org/presentationml/2006/ole">
            <mc:AlternateContent xmlns:mc="http://schemas.openxmlformats.org/markup-compatibility/2006">
              <mc:Choice xmlns:v="urn:schemas-microsoft-com:vml" Requires="v">
                <p:oleObj spid="_x0000_s80938" name="Clip" r:id="rId4" imgW="1728788" imgH="3252788" progId="">
                  <p:embed/>
                </p:oleObj>
              </mc:Choice>
              <mc:Fallback>
                <p:oleObj name="Clip" r:id="rId4" imgW="1728788" imgH="3252788" progId="">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89138"/>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4" name="Rectangle 34"/>
          <p:cNvSpPr>
            <a:spLocks noChangeArrowheads="1"/>
          </p:cNvSpPr>
          <p:nvPr/>
        </p:nvSpPr>
        <p:spPr bwMode="auto">
          <a:xfrm>
            <a:off x="900113" y="1340769"/>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Субъективная сторона состава преступления</a:t>
            </a:r>
          </a:p>
          <a:p>
            <a:pPr algn="ctr"/>
            <a:endParaRPr lang="ru-RU" sz="1400" b="1">
              <a:latin typeface="Arial" charset="0"/>
            </a:endParaRPr>
          </a:p>
        </p:txBody>
      </p:sp>
      <p:sp>
        <p:nvSpPr>
          <p:cNvPr id="80905" name="Rectangle 35"/>
          <p:cNvSpPr>
            <a:spLocks noChangeArrowheads="1"/>
          </p:cNvSpPr>
          <p:nvPr/>
        </p:nvSpPr>
        <p:spPr bwMode="auto">
          <a:xfrm>
            <a:off x="900112" y="1988840"/>
            <a:ext cx="7632328" cy="136872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400" dirty="0">
                <a:solidFill>
                  <a:srgbClr val="000000"/>
                </a:solidFill>
              </a:rPr>
              <a:t>	</a:t>
            </a:r>
            <a:r>
              <a:rPr lang="ru-RU" sz="1600" b="1" dirty="0">
                <a:solidFill>
                  <a:schemeClr val="bg1"/>
                </a:solidFill>
              </a:rPr>
              <a:t>Субъективная сторона состава преступления</a:t>
            </a:r>
            <a:r>
              <a:rPr lang="ru-RU" sz="1600" dirty="0">
                <a:solidFill>
                  <a:schemeClr val="bg1"/>
                </a:solidFill>
              </a:rPr>
              <a:t> - это психическое отношение</a:t>
            </a:r>
          </a:p>
          <a:p>
            <a:pPr algn="ctr" eaLnBrk="0" hangingPunct="0"/>
            <a:r>
              <a:rPr lang="ru-RU" sz="1600" dirty="0">
                <a:solidFill>
                  <a:schemeClr val="bg1"/>
                </a:solidFill>
              </a:rPr>
              <a:t> лица к совершаемому им общественно</a:t>
            </a:r>
          </a:p>
          <a:p>
            <a:pPr algn="ctr" eaLnBrk="0" hangingPunct="0"/>
            <a:r>
              <a:rPr lang="ru-RU" sz="1600" dirty="0">
                <a:solidFill>
                  <a:schemeClr val="bg1"/>
                </a:solidFill>
              </a:rPr>
              <a:t> опасному деянию и его преступным последствиям</a:t>
            </a:r>
          </a:p>
          <a:p>
            <a:pPr algn="ctr" eaLnBrk="0" hangingPunct="0"/>
            <a:r>
              <a:rPr lang="ru-RU" sz="1600" dirty="0">
                <a:solidFill>
                  <a:schemeClr val="bg1"/>
                </a:solidFill>
              </a:rPr>
              <a:t> в форме вины (умысла или неосторожности),</a:t>
            </a:r>
          </a:p>
          <a:p>
            <a:pPr algn="ctr" eaLnBrk="0" hangingPunct="0"/>
            <a:r>
              <a:rPr lang="ru-RU" sz="1600" dirty="0">
                <a:solidFill>
                  <a:schemeClr val="bg1"/>
                </a:solidFill>
              </a:rPr>
              <a:t> а также наличия факультативных признаков мотива, цели, эмоций.</a:t>
            </a:r>
          </a:p>
          <a:p>
            <a:pPr algn="ctr"/>
            <a:endParaRPr lang="ru-RU" sz="1400" dirty="0">
              <a:solidFill>
                <a:srgbClr val="000000"/>
              </a:solidFill>
            </a:endParaRPr>
          </a:p>
        </p:txBody>
      </p:sp>
      <p:sp>
        <p:nvSpPr>
          <p:cNvPr id="433188" name="Rectangle 36"/>
          <p:cNvSpPr>
            <a:spLocks noChangeArrowheads="1"/>
          </p:cNvSpPr>
          <p:nvPr/>
        </p:nvSpPr>
        <p:spPr bwMode="auto">
          <a:xfrm>
            <a:off x="3132138" y="3573016"/>
            <a:ext cx="1944687" cy="57606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endParaRPr lang="ru-RU" sz="2400" b="1" dirty="0" smtClean="0">
              <a:latin typeface="Arial Narrow" pitchFamily="34" charset="0"/>
            </a:endParaRPr>
          </a:p>
          <a:p>
            <a:pPr algn="ctr" eaLnBrk="0" hangingPunct="0">
              <a:spcBef>
                <a:spcPct val="50000"/>
              </a:spcBef>
            </a:pPr>
            <a:r>
              <a:rPr lang="ru-RU" sz="2400" b="1" dirty="0" smtClean="0">
                <a:latin typeface="Arial Narrow" pitchFamily="34" charset="0"/>
              </a:rPr>
              <a:t>Вина</a:t>
            </a:r>
            <a:endParaRPr lang="ru-RU" sz="2400" b="1" dirty="0">
              <a:latin typeface="Arial Narrow" pitchFamily="34" charset="0"/>
            </a:endParaRPr>
          </a:p>
          <a:p>
            <a:pPr algn="ctr"/>
            <a:endParaRPr lang="ru-RU" sz="2400" b="1" dirty="0">
              <a:latin typeface="Arial Narrow" pitchFamily="34" charset="0"/>
            </a:endParaRPr>
          </a:p>
        </p:txBody>
      </p:sp>
      <p:sp>
        <p:nvSpPr>
          <p:cNvPr id="433189" name="Rectangle 37"/>
          <p:cNvSpPr>
            <a:spLocks noChangeArrowheads="1"/>
          </p:cNvSpPr>
          <p:nvPr/>
        </p:nvSpPr>
        <p:spPr bwMode="auto">
          <a:xfrm>
            <a:off x="684213" y="4293096"/>
            <a:ext cx="1944687" cy="504329"/>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2400" b="1">
                <a:solidFill>
                  <a:srgbClr val="000000"/>
                </a:solidFill>
                <a:latin typeface="Arial Narrow" pitchFamily="34" charset="0"/>
              </a:rPr>
              <a:t>Умысел</a:t>
            </a:r>
          </a:p>
          <a:p>
            <a:pPr algn="ctr"/>
            <a:endParaRPr lang="ru-RU" sz="1400" b="1">
              <a:latin typeface="Arial" charset="0"/>
            </a:endParaRPr>
          </a:p>
        </p:txBody>
      </p:sp>
      <p:sp>
        <p:nvSpPr>
          <p:cNvPr id="433190" name="Rectangle 38"/>
          <p:cNvSpPr>
            <a:spLocks noChangeArrowheads="1"/>
          </p:cNvSpPr>
          <p:nvPr/>
        </p:nvSpPr>
        <p:spPr bwMode="auto">
          <a:xfrm>
            <a:off x="468313" y="5589588"/>
            <a:ext cx="1116012"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2400" b="1" dirty="0">
                <a:solidFill>
                  <a:srgbClr val="000000"/>
                </a:solidFill>
                <a:latin typeface="Arial Narrow" pitchFamily="34" charset="0"/>
              </a:rPr>
              <a:t>прямой</a:t>
            </a:r>
          </a:p>
          <a:p>
            <a:pPr algn="ctr"/>
            <a:endParaRPr lang="ru-RU" sz="1400" b="1" dirty="0">
              <a:latin typeface="Arial" charset="0"/>
            </a:endParaRPr>
          </a:p>
        </p:txBody>
      </p:sp>
      <p:sp>
        <p:nvSpPr>
          <p:cNvPr id="433191" name="Rectangle 39"/>
          <p:cNvSpPr>
            <a:spLocks noChangeArrowheads="1"/>
          </p:cNvSpPr>
          <p:nvPr/>
        </p:nvSpPr>
        <p:spPr bwMode="auto">
          <a:xfrm>
            <a:off x="1835150" y="5589588"/>
            <a:ext cx="1944688"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sz="2400" b="1" dirty="0">
                <a:solidFill>
                  <a:srgbClr val="000000"/>
                </a:solidFill>
                <a:latin typeface="Arial Narrow" pitchFamily="34" charset="0"/>
              </a:rPr>
              <a:t>косвенный</a:t>
            </a:r>
          </a:p>
        </p:txBody>
      </p:sp>
      <p:sp>
        <p:nvSpPr>
          <p:cNvPr id="433192" name="Rectangle 40"/>
          <p:cNvSpPr>
            <a:spLocks noChangeArrowheads="1"/>
          </p:cNvSpPr>
          <p:nvPr/>
        </p:nvSpPr>
        <p:spPr bwMode="auto">
          <a:xfrm>
            <a:off x="5651500" y="4292600"/>
            <a:ext cx="2303463"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b="1" dirty="0">
                <a:solidFill>
                  <a:srgbClr val="000000"/>
                </a:solidFill>
              </a:rPr>
              <a:t>Неосторожность</a:t>
            </a:r>
            <a:endParaRPr lang="ru-RU" sz="2400" b="1" dirty="0">
              <a:solidFill>
                <a:srgbClr val="000000"/>
              </a:solidFill>
              <a:latin typeface="Arial Narrow" pitchFamily="34" charset="0"/>
            </a:endParaRPr>
          </a:p>
          <a:p>
            <a:pPr algn="ctr"/>
            <a:endParaRPr lang="ru-RU" sz="1400" b="1" dirty="0">
              <a:solidFill>
                <a:srgbClr val="000000"/>
              </a:solidFill>
              <a:latin typeface="Arial" charset="0"/>
            </a:endParaRPr>
          </a:p>
        </p:txBody>
      </p:sp>
      <p:sp>
        <p:nvSpPr>
          <p:cNvPr id="433193" name="Rectangle 41"/>
          <p:cNvSpPr>
            <a:spLocks noChangeArrowheads="1"/>
          </p:cNvSpPr>
          <p:nvPr/>
        </p:nvSpPr>
        <p:spPr bwMode="auto">
          <a:xfrm>
            <a:off x="3995738" y="5373688"/>
            <a:ext cx="2376487" cy="7921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b="1" dirty="0" smtClean="0">
                <a:solidFill>
                  <a:srgbClr val="000000"/>
                </a:solidFill>
                <a:latin typeface="Arial" charset="0"/>
              </a:rPr>
              <a:t>Преступное</a:t>
            </a:r>
            <a:endParaRPr lang="ru-RU" b="1" dirty="0">
              <a:solidFill>
                <a:srgbClr val="000000"/>
              </a:solidFill>
              <a:latin typeface="Arial" charset="0"/>
            </a:endParaRPr>
          </a:p>
          <a:p>
            <a:pPr algn="ctr"/>
            <a:r>
              <a:rPr lang="ru-RU" b="1" dirty="0" smtClean="0">
                <a:solidFill>
                  <a:srgbClr val="000000"/>
                </a:solidFill>
                <a:latin typeface="Arial" charset="0"/>
              </a:rPr>
              <a:t>легкомыслие</a:t>
            </a:r>
            <a:endParaRPr lang="ru-RU" b="1" dirty="0">
              <a:solidFill>
                <a:srgbClr val="000000"/>
              </a:solidFill>
              <a:latin typeface="Arial" charset="0"/>
            </a:endParaRPr>
          </a:p>
        </p:txBody>
      </p:sp>
      <p:sp>
        <p:nvSpPr>
          <p:cNvPr id="433194" name="Rectangle 42"/>
          <p:cNvSpPr>
            <a:spLocks noChangeArrowheads="1"/>
          </p:cNvSpPr>
          <p:nvPr/>
        </p:nvSpPr>
        <p:spPr bwMode="auto">
          <a:xfrm>
            <a:off x="6767513" y="5373688"/>
            <a:ext cx="1981200" cy="79216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Преступная </a:t>
            </a:r>
          </a:p>
          <a:p>
            <a:pPr algn="ctr" eaLnBrk="0" hangingPunct="0">
              <a:spcBef>
                <a:spcPct val="50000"/>
              </a:spcBef>
            </a:pPr>
            <a:r>
              <a:rPr lang="ru-RU" b="1" dirty="0">
                <a:solidFill>
                  <a:srgbClr val="000000"/>
                </a:solidFill>
              </a:rPr>
              <a:t>небрежность</a:t>
            </a:r>
          </a:p>
        </p:txBody>
      </p:sp>
      <p:sp>
        <p:nvSpPr>
          <p:cNvPr id="433198" name="Line 46"/>
          <p:cNvSpPr>
            <a:spLocks noChangeShapeType="1"/>
          </p:cNvSpPr>
          <p:nvPr/>
        </p:nvSpPr>
        <p:spPr bwMode="auto">
          <a:xfrm flipH="1">
            <a:off x="1547813" y="3860800"/>
            <a:ext cx="1511300" cy="215900"/>
          </a:xfrm>
          <a:prstGeom prst="line">
            <a:avLst/>
          </a:prstGeom>
          <a:noFill/>
          <a:ln w="9525">
            <a:solidFill>
              <a:schemeClr val="tx1"/>
            </a:solidFill>
            <a:round/>
            <a:headEnd/>
            <a:tailEnd type="triangle" w="med" len="med"/>
          </a:ln>
          <a:effectLst>
            <a:outerShdw dist="107763" dir="2700000" algn="ctr" rotWithShape="0">
              <a:schemeClr val="bg2"/>
            </a:outerShdw>
          </a:effectLst>
        </p:spPr>
        <p:txBody>
          <a:bodyPr>
            <a:spAutoFit/>
          </a:bodyPr>
          <a:lstStyle/>
          <a:p>
            <a:endParaRPr lang="ru-RU"/>
          </a:p>
        </p:txBody>
      </p:sp>
      <p:sp>
        <p:nvSpPr>
          <p:cNvPr id="433199" name="Line 47"/>
          <p:cNvSpPr>
            <a:spLocks noChangeShapeType="1"/>
          </p:cNvSpPr>
          <p:nvPr/>
        </p:nvSpPr>
        <p:spPr bwMode="auto">
          <a:xfrm>
            <a:off x="5292725" y="3860800"/>
            <a:ext cx="1511300" cy="144463"/>
          </a:xfrm>
          <a:prstGeom prst="line">
            <a:avLst/>
          </a:prstGeom>
          <a:noFill/>
          <a:ln w="9525">
            <a:solidFill>
              <a:schemeClr val="tx1"/>
            </a:solidFill>
            <a:round/>
            <a:headEnd/>
            <a:tailEnd type="triangle" w="med" len="med"/>
          </a:ln>
          <a:effectLst>
            <a:outerShdw dist="107763" dir="2700000" algn="ctr" rotWithShape="0">
              <a:schemeClr val="bg2"/>
            </a:outerShdw>
          </a:effectLst>
        </p:spPr>
        <p:txBody>
          <a:bodyPr>
            <a:spAutoFit/>
          </a:bodyPr>
          <a:lstStyle/>
          <a:p>
            <a:endParaRPr lang="ru-RU"/>
          </a:p>
        </p:txBody>
      </p:sp>
      <p:sp>
        <p:nvSpPr>
          <p:cNvPr id="1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21"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22"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24" name="65.wav">
            <a:hlinkClick r:id="" action="ppaction://media"/>
          </p:cNvPr>
          <p:cNvPicPr>
            <a:picLocks noRot="1" noChangeAspect="1"/>
          </p:cNvPicPr>
          <p:nvPr>
            <a:audioFile r:link="rId2"/>
          </p:nvPr>
        </p:nvPicPr>
        <p:blipFill>
          <a:blip r:embed="rId8" cstate="print"/>
          <a:stretch>
            <a:fillRect/>
          </a:stretch>
        </p:blipFill>
        <p:spPr>
          <a:xfrm>
            <a:off x="251520" y="1412776"/>
            <a:ext cx="304800" cy="304800"/>
          </a:xfrm>
          <a:prstGeom prst="rect">
            <a:avLst/>
          </a:prstGeom>
        </p:spPr>
      </p:pic>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0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Субъективная сторона состава преступления</a:t>
            </a:r>
          </a:p>
        </p:txBody>
      </p:sp>
      <p:sp>
        <p:nvSpPr>
          <p:cNvPr id="434189" name="Text Box 13"/>
          <p:cNvSpPr txBox="1">
            <a:spLocks noChangeArrowheads="1"/>
          </p:cNvSpPr>
          <p:nvPr/>
        </p:nvSpPr>
        <p:spPr bwMode="auto">
          <a:xfrm>
            <a:off x="1908175" y="3716338"/>
            <a:ext cx="1295400" cy="336550"/>
          </a:xfrm>
          <a:prstGeom prst="rect">
            <a:avLst/>
          </a:prstGeom>
          <a:noFill/>
          <a:ln w="9525">
            <a:noFill/>
            <a:miter lim="800000"/>
            <a:headEnd/>
            <a:tailEnd/>
          </a:ln>
          <a:effectLst/>
        </p:spPr>
        <p:txBody>
          <a:bodyPr>
            <a:spAutoFit/>
          </a:bodyPr>
          <a:lstStyle/>
          <a:p>
            <a:pPr eaLnBrk="0" hangingPunct="0">
              <a:spcBef>
                <a:spcPct val="50000"/>
              </a:spcBef>
            </a:pPr>
            <a:r>
              <a:rPr lang="ru-RU" sz="1600" b="1">
                <a:latin typeface="Arial Narrow" pitchFamily="34" charset="0"/>
              </a:rPr>
              <a:t>Прямой</a:t>
            </a:r>
          </a:p>
        </p:txBody>
      </p:sp>
      <p:sp>
        <p:nvSpPr>
          <p:cNvPr id="434190" name="Text Box 14"/>
          <p:cNvSpPr txBox="1">
            <a:spLocks noChangeArrowheads="1"/>
          </p:cNvSpPr>
          <p:nvPr/>
        </p:nvSpPr>
        <p:spPr bwMode="auto">
          <a:xfrm>
            <a:off x="5940152" y="3789040"/>
            <a:ext cx="3733800" cy="336550"/>
          </a:xfrm>
          <a:prstGeom prst="rect">
            <a:avLst/>
          </a:prstGeom>
          <a:noFill/>
          <a:ln w="9525">
            <a:noFill/>
            <a:miter lim="800000"/>
            <a:headEnd/>
            <a:tailEnd/>
          </a:ln>
          <a:effectLst/>
        </p:spPr>
        <p:txBody>
          <a:bodyPr>
            <a:spAutoFit/>
          </a:bodyPr>
          <a:lstStyle/>
          <a:p>
            <a:pPr eaLnBrk="0" hangingPunct="0">
              <a:spcBef>
                <a:spcPct val="50000"/>
              </a:spcBef>
            </a:pPr>
            <a:r>
              <a:rPr lang="ru-RU" sz="1600" b="1" dirty="0">
                <a:latin typeface="Arial Narrow" pitchFamily="34" charset="0"/>
              </a:rPr>
              <a:t>Косвенный (эвентуальный)</a:t>
            </a:r>
          </a:p>
        </p:txBody>
      </p:sp>
      <p:sp>
        <p:nvSpPr>
          <p:cNvPr id="434191" name="Line 15"/>
          <p:cNvSpPr>
            <a:spLocks noChangeShapeType="1"/>
          </p:cNvSpPr>
          <p:nvPr/>
        </p:nvSpPr>
        <p:spPr bwMode="auto">
          <a:xfrm flipH="1">
            <a:off x="2555776" y="3573016"/>
            <a:ext cx="935037" cy="233362"/>
          </a:xfrm>
          <a:prstGeom prst="line">
            <a:avLst/>
          </a:prstGeom>
          <a:noFill/>
          <a:ln w="9525">
            <a:solidFill>
              <a:schemeClr val="tx1"/>
            </a:solidFill>
            <a:round/>
            <a:headEnd/>
            <a:tailEnd type="triangle" w="med" len="med"/>
          </a:ln>
          <a:effectLst/>
        </p:spPr>
        <p:txBody>
          <a:bodyPr wrap="none" anchor="ctr"/>
          <a:lstStyle/>
          <a:p>
            <a:endParaRPr lang="ru-RU"/>
          </a:p>
        </p:txBody>
      </p:sp>
      <p:sp>
        <p:nvSpPr>
          <p:cNvPr id="434192" name="Line 16"/>
          <p:cNvSpPr>
            <a:spLocks noChangeShapeType="1"/>
          </p:cNvSpPr>
          <p:nvPr/>
        </p:nvSpPr>
        <p:spPr bwMode="auto">
          <a:xfrm>
            <a:off x="5724525" y="3500438"/>
            <a:ext cx="1583779" cy="288602"/>
          </a:xfrm>
          <a:prstGeom prst="line">
            <a:avLst/>
          </a:prstGeom>
          <a:noFill/>
          <a:ln w="9525">
            <a:solidFill>
              <a:schemeClr val="tx1"/>
            </a:solidFill>
            <a:round/>
            <a:headEnd/>
            <a:tailEnd type="triangle" w="med" len="med"/>
          </a:ln>
          <a:effectLst/>
        </p:spPr>
        <p:txBody>
          <a:bodyPr wrap="none" anchor="ctr"/>
          <a:lstStyle/>
          <a:p>
            <a:endParaRPr lang="ru-RU"/>
          </a:p>
        </p:txBody>
      </p:sp>
      <p:sp>
        <p:nvSpPr>
          <p:cNvPr id="81927" name="Rectangle 25"/>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Умышленная форма вины</a:t>
            </a:r>
          </a:p>
          <a:p>
            <a:pPr algn="ctr"/>
            <a:endParaRPr lang="ru-RU" sz="1400" b="1">
              <a:latin typeface="Arial" charset="0"/>
            </a:endParaRPr>
          </a:p>
        </p:txBody>
      </p:sp>
      <p:sp>
        <p:nvSpPr>
          <p:cNvPr id="81928" name="Rectangle 26"/>
          <p:cNvSpPr>
            <a:spLocks noChangeArrowheads="1"/>
          </p:cNvSpPr>
          <p:nvPr/>
        </p:nvSpPr>
        <p:spPr bwMode="auto">
          <a:xfrm>
            <a:off x="900113" y="1916833"/>
            <a:ext cx="7200900" cy="136770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450" dirty="0">
                <a:solidFill>
                  <a:schemeClr val="bg1"/>
                </a:solidFill>
              </a:rPr>
              <a:t>Уголовной ответственности и наказанию подлежит только лицо,</a:t>
            </a:r>
          </a:p>
          <a:p>
            <a:pPr algn="ctr" eaLnBrk="0" hangingPunct="0">
              <a:spcBef>
                <a:spcPct val="50000"/>
              </a:spcBef>
            </a:pPr>
            <a:r>
              <a:rPr lang="ru-RU" sz="1450" dirty="0">
                <a:solidFill>
                  <a:schemeClr val="bg1"/>
                </a:solidFill>
              </a:rPr>
              <a:t> виновное в совершении преступления, </a:t>
            </a:r>
          </a:p>
          <a:p>
            <a:pPr algn="ctr" eaLnBrk="0" hangingPunct="0">
              <a:spcBef>
                <a:spcPct val="50000"/>
              </a:spcBef>
            </a:pPr>
            <a:r>
              <a:rPr lang="ru-RU" sz="1450" dirty="0">
                <a:solidFill>
                  <a:schemeClr val="bg1"/>
                </a:solidFill>
              </a:rPr>
              <a:t>то есть умышленно или по неосторожности совершившее </a:t>
            </a:r>
          </a:p>
          <a:p>
            <a:pPr algn="ctr" eaLnBrk="0" hangingPunct="0">
              <a:spcBef>
                <a:spcPct val="50000"/>
              </a:spcBef>
            </a:pPr>
            <a:r>
              <a:rPr lang="ru-RU" sz="1450" dirty="0">
                <a:solidFill>
                  <a:schemeClr val="bg1"/>
                </a:solidFill>
              </a:rPr>
              <a:t>предусмотренное уголовным законом </a:t>
            </a:r>
            <a:r>
              <a:rPr lang="ru-RU" sz="1450" dirty="0" smtClean="0">
                <a:solidFill>
                  <a:schemeClr val="bg1"/>
                </a:solidFill>
              </a:rPr>
              <a:t>общественно </a:t>
            </a:r>
            <a:r>
              <a:rPr lang="ru-RU" sz="1450" dirty="0">
                <a:solidFill>
                  <a:schemeClr val="bg1"/>
                </a:solidFill>
              </a:rPr>
              <a:t>опасное деяние (ст. 24 </a:t>
            </a:r>
            <a:r>
              <a:rPr lang="ru-RU" sz="1450" dirty="0" smtClean="0">
                <a:solidFill>
                  <a:schemeClr val="bg1"/>
                </a:solidFill>
              </a:rPr>
              <a:t>УК РФ).</a:t>
            </a:r>
            <a:endParaRPr lang="ru-RU" sz="1450" dirty="0">
              <a:solidFill>
                <a:schemeClr val="bg1"/>
              </a:solidFill>
            </a:endParaRPr>
          </a:p>
          <a:p>
            <a:pPr algn="ctr"/>
            <a:endParaRPr lang="ru-RU" sz="1200" dirty="0">
              <a:solidFill>
                <a:srgbClr val="000000"/>
              </a:solidFill>
            </a:endParaRPr>
          </a:p>
        </p:txBody>
      </p:sp>
      <p:sp>
        <p:nvSpPr>
          <p:cNvPr id="434203" name="Rectangle 27"/>
          <p:cNvSpPr>
            <a:spLocks noChangeArrowheads="1"/>
          </p:cNvSpPr>
          <p:nvPr/>
        </p:nvSpPr>
        <p:spPr bwMode="auto">
          <a:xfrm>
            <a:off x="1043608" y="4365104"/>
            <a:ext cx="3313112" cy="197224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1100" dirty="0">
                <a:solidFill>
                  <a:srgbClr val="000000"/>
                </a:solidFill>
              </a:rPr>
              <a:t>Вид умысла, при котором лицо </a:t>
            </a:r>
            <a:r>
              <a:rPr lang="ru-RU" sz="1100" b="1" u="sng" dirty="0" smtClean="0">
                <a:solidFill>
                  <a:srgbClr val="000000"/>
                </a:solidFill>
              </a:rPr>
              <a:t>осознавало</a:t>
            </a:r>
            <a:endParaRPr lang="ru-RU" sz="1100" b="1" u="sng" dirty="0">
              <a:solidFill>
                <a:srgbClr val="000000"/>
              </a:solidFill>
            </a:endParaRPr>
          </a:p>
          <a:p>
            <a:pPr algn="ctr" eaLnBrk="0" hangingPunct="0">
              <a:spcBef>
                <a:spcPct val="50000"/>
              </a:spcBef>
            </a:pPr>
            <a:r>
              <a:rPr lang="ru-RU" sz="1100" dirty="0">
                <a:solidFill>
                  <a:srgbClr val="000000"/>
                </a:solidFill>
              </a:rPr>
              <a:t> общественно опасный </a:t>
            </a:r>
          </a:p>
          <a:p>
            <a:pPr algn="ctr" eaLnBrk="0" hangingPunct="0">
              <a:spcBef>
                <a:spcPct val="50000"/>
              </a:spcBef>
            </a:pPr>
            <a:r>
              <a:rPr lang="ru-RU" sz="1100" dirty="0">
                <a:solidFill>
                  <a:srgbClr val="000000"/>
                </a:solidFill>
              </a:rPr>
              <a:t>характер своего действия или бездействия,</a:t>
            </a:r>
          </a:p>
          <a:p>
            <a:pPr algn="ctr" eaLnBrk="0" hangingPunct="0">
              <a:spcBef>
                <a:spcPct val="50000"/>
              </a:spcBef>
            </a:pPr>
            <a:r>
              <a:rPr lang="ru-RU" sz="1100" dirty="0">
                <a:solidFill>
                  <a:srgbClr val="000000"/>
                </a:solidFill>
              </a:rPr>
              <a:t> </a:t>
            </a:r>
            <a:r>
              <a:rPr lang="ru-RU" sz="1100" b="1" u="sng" dirty="0">
                <a:solidFill>
                  <a:srgbClr val="000000"/>
                </a:solidFill>
              </a:rPr>
              <a:t>предвидело</a:t>
            </a:r>
            <a:r>
              <a:rPr lang="ru-RU" sz="1100" u="sng" dirty="0">
                <a:solidFill>
                  <a:srgbClr val="000000"/>
                </a:solidFill>
              </a:rPr>
              <a:t> </a:t>
            </a:r>
            <a:r>
              <a:rPr lang="ru-RU" sz="1100" u="sng" dirty="0" smtClean="0">
                <a:solidFill>
                  <a:srgbClr val="000000"/>
                </a:solidFill>
              </a:rPr>
              <a:t> </a:t>
            </a:r>
            <a:r>
              <a:rPr lang="ru-RU" sz="1100" dirty="0" smtClean="0">
                <a:solidFill>
                  <a:srgbClr val="000000"/>
                </a:solidFill>
              </a:rPr>
              <a:t>возможность </a:t>
            </a:r>
          </a:p>
          <a:p>
            <a:pPr algn="ctr" eaLnBrk="0" hangingPunct="0">
              <a:spcBef>
                <a:spcPct val="50000"/>
              </a:spcBef>
            </a:pPr>
            <a:r>
              <a:rPr lang="ru-RU" sz="1100" dirty="0" smtClean="0">
                <a:solidFill>
                  <a:srgbClr val="000000"/>
                </a:solidFill>
              </a:rPr>
              <a:t>или неизбежность наступления  </a:t>
            </a:r>
          </a:p>
          <a:p>
            <a:pPr algn="ctr" eaLnBrk="0" hangingPunct="0">
              <a:spcBef>
                <a:spcPct val="50000"/>
              </a:spcBef>
            </a:pPr>
            <a:r>
              <a:rPr lang="ru-RU" sz="1100" dirty="0" smtClean="0">
                <a:solidFill>
                  <a:srgbClr val="000000"/>
                </a:solidFill>
              </a:rPr>
              <a:t>общественно опасных </a:t>
            </a:r>
            <a:endParaRPr lang="ru-RU" sz="1100" dirty="0">
              <a:solidFill>
                <a:srgbClr val="000000"/>
              </a:solidFill>
            </a:endParaRPr>
          </a:p>
          <a:p>
            <a:pPr algn="ctr" eaLnBrk="0" hangingPunct="0">
              <a:spcBef>
                <a:spcPct val="50000"/>
              </a:spcBef>
            </a:pPr>
            <a:r>
              <a:rPr lang="ru-RU" sz="1100" dirty="0" smtClean="0">
                <a:solidFill>
                  <a:srgbClr val="000000"/>
                </a:solidFill>
              </a:rPr>
              <a:t>последствий </a:t>
            </a:r>
            <a:r>
              <a:rPr lang="ru-RU" sz="1100" dirty="0">
                <a:solidFill>
                  <a:srgbClr val="000000"/>
                </a:solidFill>
              </a:rPr>
              <a:t>и </a:t>
            </a:r>
            <a:r>
              <a:rPr lang="ru-RU" sz="1100" b="1" u="sng" dirty="0">
                <a:solidFill>
                  <a:srgbClr val="000000"/>
                </a:solidFill>
              </a:rPr>
              <a:t>желало</a:t>
            </a:r>
            <a:r>
              <a:rPr lang="ru-RU" sz="1100" dirty="0">
                <a:solidFill>
                  <a:srgbClr val="000000"/>
                </a:solidFill>
              </a:rPr>
              <a:t> их наступления.</a:t>
            </a:r>
          </a:p>
          <a:p>
            <a:pPr algn="ctr"/>
            <a:endParaRPr lang="ru-RU" sz="1200" b="1" dirty="0">
              <a:solidFill>
                <a:srgbClr val="000000"/>
              </a:solidFill>
            </a:endParaRPr>
          </a:p>
        </p:txBody>
      </p:sp>
      <p:sp>
        <p:nvSpPr>
          <p:cNvPr id="434204" name="Rectangle 28"/>
          <p:cNvSpPr>
            <a:spLocks noChangeArrowheads="1"/>
          </p:cNvSpPr>
          <p:nvPr/>
        </p:nvSpPr>
        <p:spPr bwMode="auto">
          <a:xfrm>
            <a:off x="4860032" y="4293096"/>
            <a:ext cx="3313112" cy="201622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eaLnBrk="0" hangingPunct="0">
              <a:spcBef>
                <a:spcPct val="50000"/>
              </a:spcBef>
            </a:pPr>
            <a:r>
              <a:rPr lang="ru-RU" sz="1050" dirty="0">
                <a:solidFill>
                  <a:srgbClr val="000000"/>
                </a:solidFill>
              </a:rPr>
              <a:t>Вид умысла, при котором </a:t>
            </a:r>
            <a:endParaRPr lang="ru-RU" sz="1050" dirty="0" smtClean="0">
              <a:solidFill>
                <a:srgbClr val="000000"/>
              </a:solidFill>
            </a:endParaRPr>
          </a:p>
          <a:p>
            <a:pPr eaLnBrk="0" hangingPunct="0">
              <a:spcBef>
                <a:spcPct val="50000"/>
              </a:spcBef>
            </a:pPr>
            <a:r>
              <a:rPr lang="ru-RU" sz="1050" dirty="0" smtClean="0">
                <a:solidFill>
                  <a:srgbClr val="000000"/>
                </a:solidFill>
              </a:rPr>
              <a:t>лицо о</a:t>
            </a:r>
            <a:r>
              <a:rPr lang="ru-RU" sz="1050" b="1" u="sng" dirty="0" smtClean="0">
                <a:solidFill>
                  <a:srgbClr val="000000"/>
                </a:solidFill>
              </a:rPr>
              <a:t>сознавало</a:t>
            </a:r>
            <a:r>
              <a:rPr lang="ru-RU" sz="1050" dirty="0" smtClean="0">
                <a:solidFill>
                  <a:srgbClr val="000000"/>
                </a:solidFill>
              </a:rPr>
              <a:t> </a:t>
            </a:r>
            <a:r>
              <a:rPr lang="ru-RU" sz="1050" dirty="0">
                <a:solidFill>
                  <a:srgbClr val="000000"/>
                </a:solidFill>
              </a:rPr>
              <a:t>общественно </a:t>
            </a:r>
            <a:r>
              <a:rPr lang="ru-RU" sz="1050" dirty="0" smtClean="0">
                <a:solidFill>
                  <a:srgbClr val="000000"/>
                </a:solidFill>
              </a:rPr>
              <a:t>опасный </a:t>
            </a:r>
            <a:r>
              <a:rPr lang="ru-RU" sz="1050" dirty="0">
                <a:solidFill>
                  <a:srgbClr val="000000"/>
                </a:solidFill>
              </a:rPr>
              <a:t>характер своего </a:t>
            </a:r>
          </a:p>
          <a:p>
            <a:pPr eaLnBrk="0" hangingPunct="0">
              <a:spcBef>
                <a:spcPct val="50000"/>
              </a:spcBef>
            </a:pPr>
            <a:r>
              <a:rPr lang="ru-RU" sz="1050" dirty="0">
                <a:solidFill>
                  <a:srgbClr val="000000"/>
                </a:solidFill>
              </a:rPr>
              <a:t>действия или </a:t>
            </a:r>
            <a:r>
              <a:rPr lang="ru-RU" sz="1050" dirty="0" smtClean="0">
                <a:solidFill>
                  <a:srgbClr val="000000"/>
                </a:solidFill>
              </a:rPr>
              <a:t> бездействия,</a:t>
            </a:r>
          </a:p>
          <a:p>
            <a:pPr eaLnBrk="0" hangingPunct="0">
              <a:spcBef>
                <a:spcPct val="50000"/>
              </a:spcBef>
            </a:pPr>
            <a:r>
              <a:rPr lang="ru-RU" sz="1050" dirty="0" smtClean="0">
                <a:solidFill>
                  <a:srgbClr val="000000"/>
                </a:solidFill>
              </a:rPr>
              <a:t> </a:t>
            </a:r>
            <a:r>
              <a:rPr lang="ru-RU" sz="1050" b="1" u="sng" dirty="0" smtClean="0">
                <a:solidFill>
                  <a:srgbClr val="000000"/>
                </a:solidFill>
              </a:rPr>
              <a:t>предвидело</a:t>
            </a:r>
            <a:r>
              <a:rPr lang="ru-RU" sz="1050" dirty="0" smtClean="0">
                <a:solidFill>
                  <a:srgbClr val="000000"/>
                </a:solidFill>
              </a:rPr>
              <a:t> возможность наступления</a:t>
            </a:r>
          </a:p>
          <a:p>
            <a:pPr eaLnBrk="0" hangingPunct="0">
              <a:spcBef>
                <a:spcPct val="50000"/>
              </a:spcBef>
            </a:pPr>
            <a:r>
              <a:rPr lang="ru-RU" sz="1050" dirty="0" smtClean="0">
                <a:solidFill>
                  <a:srgbClr val="000000"/>
                </a:solidFill>
              </a:rPr>
              <a:t> общественно опасных </a:t>
            </a:r>
            <a:endParaRPr lang="ru-RU" sz="1050" dirty="0">
              <a:solidFill>
                <a:srgbClr val="000000"/>
              </a:solidFill>
            </a:endParaRPr>
          </a:p>
          <a:p>
            <a:pPr eaLnBrk="0" hangingPunct="0">
              <a:spcBef>
                <a:spcPct val="50000"/>
              </a:spcBef>
            </a:pPr>
            <a:r>
              <a:rPr lang="ru-RU" sz="1050" dirty="0" smtClean="0">
                <a:solidFill>
                  <a:srgbClr val="000000"/>
                </a:solidFill>
              </a:rPr>
              <a:t>последствий , не желало, но </a:t>
            </a:r>
            <a:r>
              <a:rPr lang="ru-RU" sz="1050" b="1" u="sng" dirty="0" smtClean="0">
                <a:solidFill>
                  <a:srgbClr val="000000"/>
                </a:solidFill>
              </a:rPr>
              <a:t>сознательно </a:t>
            </a:r>
            <a:r>
              <a:rPr lang="ru-RU" sz="1050" b="1" u="sng" dirty="0">
                <a:solidFill>
                  <a:srgbClr val="000000"/>
                </a:solidFill>
              </a:rPr>
              <a:t>допускало</a:t>
            </a:r>
            <a:r>
              <a:rPr lang="ru-RU" sz="1050" dirty="0">
                <a:solidFill>
                  <a:srgbClr val="000000"/>
                </a:solidFill>
              </a:rPr>
              <a:t> </a:t>
            </a:r>
          </a:p>
          <a:p>
            <a:pPr eaLnBrk="0" hangingPunct="0">
              <a:spcBef>
                <a:spcPct val="50000"/>
              </a:spcBef>
            </a:pPr>
            <a:r>
              <a:rPr lang="ru-RU" sz="1050" dirty="0">
                <a:solidFill>
                  <a:srgbClr val="000000"/>
                </a:solidFill>
              </a:rPr>
              <a:t>наступление этих </a:t>
            </a:r>
            <a:r>
              <a:rPr lang="ru-RU" sz="1050" dirty="0" smtClean="0">
                <a:solidFill>
                  <a:srgbClr val="000000"/>
                </a:solidFill>
              </a:rPr>
              <a:t>последствий, </a:t>
            </a:r>
          </a:p>
          <a:p>
            <a:pPr eaLnBrk="0" hangingPunct="0">
              <a:spcBef>
                <a:spcPct val="50000"/>
              </a:spcBef>
            </a:pPr>
            <a:r>
              <a:rPr lang="ru-RU" sz="1050" dirty="0" smtClean="0">
                <a:solidFill>
                  <a:srgbClr val="000000"/>
                </a:solidFill>
              </a:rPr>
              <a:t>либо относилось к ним безразлично.</a:t>
            </a:r>
            <a:endParaRPr lang="ru-RU" sz="1050" dirty="0">
              <a:solidFill>
                <a:srgbClr val="000000"/>
              </a:solidFill>
            </a:endParaRPr>
          </a:p>
          <a:p>
            <a:pPr algn="ctr"/>
            <a:endParaRPr lang="ru-RU" sz="1100" b="1" dirty="0">
              <a:solidFill>
                <a:srgbClr val="000000"/>
              </a:solidFill>
            </a:endParaRPr>
          </a:p>
        </p:txBody>
      </p:sp>
      <p:sp>
        <p:nvSpPr>
          <p:cNvPr id="81931" name="Text Box 29"/>
          <p:cNvSpPr txBox="1">
            <a:spLocks noChangeArrowheads="1"/>
          </p:cNvSpPr>
          <p:nvPr/>
        </p:nvSpPr>
        <p:spPr bwMode="auto">
          <a:xfrm>
            <a:off x="2392363" y="2708275"/>
            <a:ext cx="1819275" cy="366713"/>
          </a:xfrm>
          <a:prstGeom prst="rect">
            <a:avLst/>
          </a:prstGeom>
          <a:noFill/>
          <a:ln w="9525">
            <a:noFill/>
            <a:miter lim="800000"/>
            <a:headEnd/>
            <a:tailEnd/>
          </a:ln>
          <a:effectLst>
            <a:outerShdw dist="107763" dir="2700000" algn="ctr" rotWithShape="0">
              <a:schemeClr val="bg2"/>
            </a:outerShdw>
          </a:effectLst>
        </p:spPr>
        <p:txBody>
          <a:bodyPr>
            <a:spAutoFit/>
          </a:bodyPr>
          <a:lstStyle/>
          <a:p>
            <a:endParaRPr lang="ru-RU"/>
          </a:p>
        </p:txBody>
      </p:sp>
      <p:sp>
        <p:nvSpPr>
          <p:cNvPr id="13" name="AutoShape 2054">
            <a:hlinkClick r:id="" action="ppaction://hlinkshowjump?jump=nextslide" highlightClick="1"/>
          </p:cNvPr>
          <p:cNvSpPr>
            <a:spLocks noChangeArrowheads="1"/>
          </p:cNvSpPr>
          <p:nvPr/>
        </p:nvSpPr>
        <p:spPr bwMode="auto">
          <a:xfrm flipV="1">
            <a:off x="7380312" y="6381328"/>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381328"/>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3" action="ppaction://hlinksldjump" highlightClick="1"/>
          </p:cNvPr>
          <p:cNvSpPr>
            <a:spLocks noChangeArrowheads="1"/>
          </p:cNvSpPr>
          <p:nvPr/>
        </p:nvSpPr>
        <p:spPr bwMode="auto">
          <a:xfrm>
            <a:off x="8676456" y="6381328"/>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7">
            <a:hlinkClick r:id="rId4" action="ppaction://hlinksldjump" highlightClick="1"/>
          </p:cNvPr>
          <p:cNvSpPr/>
          <p:nvPr/>
        </p:nvSpPr>
        <p:spPr>
          <a:xfrm>
            <a:off x="8172400" y="6382178"/>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8" name="Блок-схема: данные 17"/>
          <p:cNvSpPr/>
          <p:nvPr/>
        </p:nvSpPr>
        <p:spPr>
          <a:xfrm>
            <a:off x="2915816" y="3356992"/>
            <a:ext cx="3168352" cy="432048"/>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t>Умысел</a:t>
            </a:r>
            <a:r>
              <a:rPr lang="ru-RU" sz="1600" dirty="0" smtClean="0"/>
              <a:t> </a:t>
            </a:r>
            <a:r>
              <a:rPr lang="ru-RU" sz="1600" b="1" dirty="0" smtClean="0"/>
              <a:t>(</a:t>
            </a:r>
            <a:r>
              <a:rPr lang="ru-RU" sz="1600" b="1" dirty="0" err="1" smtClean="0"/>
              <a:t>ст</a:t>
            </a:r>
            <a:r>
              <a:rPr lang="en-US" sz="1600" b="1" dirty="0" smtClean="0"/>
              <a:t>.</a:t>
            </a:r>
            <a:r>
              <a:rPr lang="ru-RU" sz="1600" b="1" dirty="0" smtClean="0"/>
              <a:t>25 УК РФ</a:t>
            </a:r>
            <a:r>
              <a:rPr lang="ru-RU" sz="1600" dirty="0" smtClean="0"/>
              <a:t>)</a:t>
            </a:r>
            <a:endParaRPr lang="ru-RU" sz="1600" dirty="0"/>
          </a:p>
        </p:txBody>
      </p:sp>
      <p:pic>
        <p:nvPicPr>
          <p:cNvPr id="19" name="66.wav">
            <a:hlinkClick r:id="" action="ppaction://media"/>
          </p:cNvPr>
          <p:cNvPicPr>
            <a:picLocks noRot="1" noChangeAspect="1"/>
          </p:cNvPicPr>
          <p:nvPr>
            <a:audioFile r:link="rId1"/>
          </p:nvPr>
        </p:nvPicPr>
        <p:blipFill>
          <a:blip r:embed="rId5" cstate="print"/>
          <a:stretch>
            <a:fillRect/>
          </a:stretch>
        </p:blipFill>
        <p:spPr>
          <a:xfrm>
            <a:off x="179512" y="1340768"/>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3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Субъективная сторона состава преступления</a:t>
            </a:r>
          </a:p>
        </p:txBody>
      </p:sp>
      <p:sp>
        <p:nvSpPr>
          <p:cNvPr id="435212" name="Text Box 12"/>
          <p:cNvSpPr txBox="1">
            <a:spLocks noChangeArrowheads="1"/>
          </p:cNvSpPr>
          <p:nvPr/>
        </p:nvSpPr>
        <p:spPr bwMode="auto">
          <a:xfrm>
            <a:off x="609600" y="2743200"/>
            <a:ext cx="3962400" cy="457200"/>
          </a:xfrm>
          <a:prstGeom prst="rect">
            <a:avLst/>
          </a:prstGeom>
          <a:noFill/>
          <a:ln w="9525">
            <a:noFill/>
            <a:miter lim="800000"/>
            <a:headEnd/>
            <a:tailEnd/>
          </a:ln>
          <a:effectLst/>
        </p:spPr>
        <p:txBody>
          <a:bodyPr>
            <a:spAutoFit/>
          </a:bodyPr>
          <a:lstStyle/>
          <a:p>
            <a:pPr algn="ctr" eaLnBrk="0" hangingPunct="0">
              <a:spcBef>
                <a:spcPct val="50000"/>
              </a:spcBef>
            </a:pPr>
            <a:r>
              <a:rPr lang="ru-RU" sz="2400" b="1" dirty="0" smtClean="0">
                <a:latin typeface="Arial Narrow" pitchFamily="34" charset="0"/>
              </a:rPr>
              <a:t>Преступное легкомыслие</a:t>
            </a:r>
            <a:endParaRPr lang="ru-RU" sz="2400" dirty="0">
              <a:latin typeface="Arial Narrow" pitchFamily="34" charset="0"/>
            </a:endParaRPr>
          </a:p>
        </p:txBody>
      </p:sp>
      <p:sp>
        <p:nvSpPr>
          <p:cNvPr id="435213" name="Text Box 13"/>
          <p:cNvSpPr txBox="1">
            <a:spLocks noChangeArrowheads="1"/>
          </p:cNvSpPr>
          <p:nvPr/>
        </p:nvSpPr>
        <p:spPr bwMode="auto">
          <a:xfrm>
            <a:off x="4876800" y="2743200"/>
            <a:ext cx="3733800" cy="457200"/>
          </a:xfrm>
          <a:prstGeom prst="rect">
            <a:avLst/>
          </a:prstGeom>
          <a:noFill/>
          <a:ln w="9525">
            <a:noFill/>
            <a:miter lim="800000"/>
            <a:headEnd/>
            <a:tailEnd/>
          </a:ln>
          <a:effectLst/>
        </p:spPr>
        <p:txBody>
          <a:bodyPr>
            <a:spAutoFit/>
          </a:bodyPr>
          <a:lstStyle/>
          <a:p>
            <a:pPr algn="ctr" eaLnBrk="0" hangingPunct="0">
              <a:spcBef>
                <a:spcPct val="50000"/>
              </a:spcBef>
            </a:pPr>
            <a:r>
              <a:rPr lang="ru-RU" sz="2400" b="1">
                <a:latin typeface="Arial Narrow" pitchFamily="34" charset="0"/>
              </a:rPr>
              <a:t>Преступная небрежность</a:t>
            </a:r>
          </a:p>
        </p:txBody>
      </p:sp>
      <p:sp>
        <p:nvSpPr>
          <p:cNvPr id="82949" name="Rectangle 27"/>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smtClean="0">
                <a:solidFill>
                  <a:srgbClr val="000000"/>
                </a:solidFill>
              </a:rPr>
              <a:t>Неосторожная форма </a:t>
            </a:r>
            <a:r>
              <a:rPr lang="ru-RU" b="1" dirty="0">
                <a:solidFill>
                  <a:srgbClr val="000000"/>
                </a:solidFill>
              </a:rPr>
              <a:t>вины</a:t>
            </a:r>
          </a:p>
          <a:p>
            <a:pPr algn="ctr"/>
            <a:endParaRPr lang="ru-RU" sz="1400" b="1" dirty="0">
              <a:latin typeface="Arial" charset="0"/>
            </a:endParaRPr>
          </a:p>
        </p:txBody>
      </p:sp>
      <p:sp>
        <p:nvSpPr>
          <p:cNvPr id="435232" name="Rectangle 32"/>
          <p:cNvSpPr>
            <a:spLocks noChangeArrowheads="1"/>
          </p:cNvSpPr>
          <p:nvPr/>
        </p:nvSpPr>
        <p:spPr bwMode="auto">
          <a:xfrm>
            <a:off x="827088" y="3429000"/>
            <a:ext cx="3313112" cy="216024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1400" dirty="0" smtClean="0"/>
              <a:t>Лицо предвидело возможность </a:t>
            </a:r>
          </a:p>
          <a:p>
            <a:pPr algn="ctr" eaLnBrk="0" hangingPunct="0">
              <a:spcBef>
                <a:spcPct val="50000"/>
              </a:spcBef>
            </a:pPr>
            <a:r>
              <a:rPr lang="ru-RU" sz="1400" dirty="0" smtClean="0"/>
              <a:t>наступления общественно </a:t>
            </a:r>
          </a:p>
          <a:p>
            <a:pPr algn="ctr" eaLnBrk="0" hangingPunct="0">
              <a:spcBef>
                <a:spcPct val="50000"/>
              </a:spcBef>
            </a:pPr>
            <a:r>
              <a:rPr lang="ru-RU" sz="1400" dirty="0" smtClean="0"/>
              <a:t>опасных последствий </a:t>
            </a:r>
          </a:p>
          <a:p>
            <a:pPr algn="ctr" eaLnBrk="0" hangingPunct="0">
              <a:spcBef>
                <a:spcPct val="50000"/>
              </a:spcBef>
            </a:pPr>
            <a:r>
              <a:rPr lang="ru-RU" sz="1400" dirty="0" smtClean="0"/>
              <a:t>своих действий (бездействия), </a:t>
            </a:r>
          </a:p>
          <a:p>
            <a:pPr algn="ctr" eaLnBrk="0" hangingPunct="0">
              <a:spcBef>
                <a:spcPct val="50000"/>
              </a:spcBef>
            </a:pPr>
            <a:r>
              <a:rPr lang="ru-RU" sz="1400" dirty="0" smtClean="0"/>
              <a:t>но без достаточных к тому оснований </a:t>
            </a:r>
          </a:p>
          <a:p>
            <a:pPr algn="ctr" eaLnBrk="0" hangingPunct="0">
              <a:spcBef>
                <a:spcPct val="50000"/>
              </a:spcBef>
            </a:pPr>
            <a:r>
              <a:rPr lang="ru-RU" sz="1400" dirty="0" smtClean="0"/>
              <a:t>самонадеянно рассчитывало </a:t>
            </a:r>
          </a:p>
          <a:p>
            <a:pPr algn="ctr" eaLnBrk="0" hangingPunct="0">
              <a:spcBef>
                <a:spcPct val="50000"/>
              </a:spcBef>
            </a:pPr>
            <a:r>
              <a:rPr lang="ru-RU" sz="1400" dirty="0" smtClean="0"/>
              <a:t>на предотвращение этих последствий.</a:t>
            </a:r>
            <a:endParaRPr lang="ru-RU" sz="1400" b="1" dirty="0">
              <a:solidFill>
                <a:srgbClr val="000000"/>
              </a:solidFill>
            </a:endParaRPr>
          </a:p>
        </p:txBody>
      </p:sp>
      <p:sp>
        <p:nvSpPr>
          <p:cNvPr id="435233" name="Rectangle 33"/>
          <p:cNvSpPr>
            <a:spLocks noChangeArrowheads="1"/>
          </p:cNvSpPr>
          <p:nvPr/>
        </p:nvSpPr>
        <p:spPr bwMode="auto">
          <a:xfrm>
            <a:off x="4932362" y="3429000"/>
            <a:ext cx="3384053" cy="144016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ru-RU" sz="1200" dirty="0" smtClean="0"/>
              <a:t>лицо </a:t>
            </a:r>
          </a:p>
          <a:p>
            <a:pPr algn="ctr"/>
            <a:r>
              <a:rPr lang="ru-RU" sz="1200" dirty="0" smtClean="0"/>
              <a:t>не предвидело возможности наступления </a:t>
            </a:r>
          </a:p>
          <a:p>
            <a:pPr algn="ctr"/>
            <a:r>
              <a:rPr lang="ru-RU" sz="1200" dirty="0" smtClean="0"/>
              <a:t>общественно опасных </a:t>
            </a:r>
          </a:p>
          <a:p>
            <a:pPr algn="ctr"/>
            <a:r>
              <a:rPr lang="ru-RU" sz="1200" dirty="0" smtClean="0"/>
              <a:t>последствий своих действий (бездействия), </a:t>
            </a:r>
          </a:p>
          <a:p>
            <a:pPr algn="ctr"/>
            <a:r>
              <a:rPr lang="ru-RU" sz="1200" dirty="0" smtClean="0"/>
              <a:t>хотя при необходимой внимательности</a:t>
            </a:r>
          </a:p>
          <a:p>
            <a:pPr algn="ctr"/>
            <a:r>
              <a:rPr lang="ru-RU" sz="1200" dirty="0" smtClean="0"/>
              <a:t> и предусмотрительности </a:t>
            </a:r>
          </a:p>
          <a:p>
            <a:pPr algn="ctr"/>
            <a:r>
              <a:rPr lang="ru-RU" sz="1200" dirty="0" smtClean="0"/>
              <a:t>должно было и могло </a:t>
            </a:r>
          </a:p>
          <a:p>
            <a:pPr algn="ctr"/>
            <a:r>
              <a:rPr lang="ru-RU" sz="1200" dirty="0" smtClean="0"/>
              <a:t>предвидеть эти последствия</a:t>
            </a:r>
            <a:r>
              <a:rPr lang="ru-RU" sz="1400" dirty="0" smtClean="0"/>
              <a:t>.</a:t>
            </a:r>
            <a:endParaRPr lang="ru-RU" sz="1400" b="1" dirty="0">
              <a:solidFill>
                <a:srgbClr val="000000"/>
              </a:solidFill>
            </a:endParaRPr>
          </a:p>
        </p:txBody>
      </p:sp>
      <p:sp>
        <p:nvSpPr>
          <p:cNvPr id="435234" name="Line 34"/>
          <p:cNvSpPr>
            <a:spLocks noChangeShapeType="1"/>
          </p:cNvSpPr>
          <p:nvPr/>
        </p:nvSpPr>
        <p:spPr bwMode="auto">
          <a:xfrm flipH="1">
            <a:off x="2195513" y="2492375"/>
            <a:ext cx="576262" cy="360363"/>
          </a:xfrm>
          <a:prstGeom prst="line">
            <a:avLst/>
          </a:prstGeom>
          <a:noFill/>
          <a:ln w="9525">
            <a:solidFill>
              <a:schemeClr val="tx1"/>
            </a:solidFill>
            <a:round/>
            <a:headEnd/>
            <a:tailEnd type="triangle" w="med" len="med"/>
          </a:ln>
          <a:effectLst/>
        </p:spPr>
        <p:txBody>
          <a:bodyPr wrap="none" anchor="ctr"/>
          <a:lstStyle/>
          <a:p>
            <a:endParaRPr lang="ru-RU"/>
          </a:p>
        </p:txBody>
      </p:sp>
      <p:sp>
        <p:nvSpPr>
          <p:cNvPr id="435235" name="Line 35"/>
          <p:cNvSpPr>
            <a:spLocks noChangeShapeType="1"/>
          </p:cNvSpPr>
          <p:nvPr/>
        </p:nvSpPr>
        <p:spPr bwMode="auto">
          <a:xfrm>
            <a:off x="6516216" y="2276872"/>
            <a:ext cx="359916" cy="576387"/>
          </a:xfrm>
          <a:prstGeom prst="line">
            <a:avLst/>
          </a:prstGeom>
          <a:noFill/>
          <a:ln w="9525">
            <a:solidFill>
              <a:schemeClr val="tx1"/>
            </a:solidFill>
            <a:round/>
            <a:headEnd/>
            <a:tailEnd type="triangle" w="med" len="med"/>
          </a:ln>
          <a:effectLst/>
        </p:spPr>
        <p:txBody>
          <a:bodyPr wrap="none" anchor="ctr"/>
          <a:lstStyle/>
          <a:p>
            <a:endParaRPr lang="ru-RU"/>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6" name="Блок-схема: данные 15"/>
          <p:cNvSpPr/>
          <p:nvPr/>
        </p:nvSpPr>
        <p:spPr>
          <a:xfrm>
            <a:off x="2771800" y="1988840"/>
            <a:ext cx="4104456" cy="504056"/>
          </a:xfrm>
          <a:prstGeom prst="flowChartInputOutp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t>Неосторожность </a:t>
            </a:r>
            <a:r>
              <a:rPr lang="ru-RU" sz="1600" b="1" dirty="0" err="1" smtClean="0"/>
              <a:t>ст</a:t>
            </a:r>
            <a:r>
              <a:rPr lang="en-US" sz="1600" b="1" dirty="0" smtClean="0"/>
              <a:t>.</a:t>
            </a:r>
            <a:r>
              <a:rPr lang="ru-RU" sz="1600" b="1" dirty="0" smtClean="0"/>
              <a:t>26 УК РФ</a:t>
            </a:r>
            <a:endParaRPr lang="ru-RU"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5234"/>
                                        </p:tgtEl>
                                        <p:attrNameLst>
                                          <p:attrName>style.visibility</p:attrName>
                                        </p:attrNameLst>
                                      </p:cBhvr>
                                      <p:to>
                                        <p:strVal val="visible"/>
                                      </p:to>
                                    </p:set>
                                    <p:animEffect transition="in" filter="wipe(down)">
                                      <p:cBhvr>
                                        <p:cTn id="7" dur="1000"/>
                                        <p:tgtEl>
                                          <p:spTgt spid="435234"/>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35235"/>
                                        </p:tgtEl>
                                        <p:attrNameLst>
                                          <p:attrName>style.visibility</p:attrName>
                                        </p:attrNameLst>
                                      </p:cBhvr>
                                      <p:to>
                                        <p:strVal val="visible"/>
                                      </p:to>
                                    </p:set>
                                    <p:animEffect transition="in" filter="wipe(down)">
                                      <p:cBhvr>
                                        <p:cTn id="11" dur="1000"/>
                                        <p:tgtEl>
                                          <p:spTgt spid="435235"/>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435212"/>
                                        </p:tgtEl>
                                        <p:attrNameLst>
                                          <p:attrName>style.visibility</p:attrName>
                                        </p:attrNameLst>
                                      </p:cBhvr>
                                      <p:to>
                                        <p:strVal val="visible"/>
                                      </p:to>
                                    </p:set>
                                    <p:animEffect transition="in" filter="slide(fromBottom)">
                                      <p:cBhvr>
                                        <p:cTn id="15" dur="500"/>
                                        <p:tgtEl>
                                          <p:spTgt spid="435212"/>
                                        </p:tgtEl>
                                      </p:cBhvr>
                                    </p:animEffect>
                                  </p:childTnLst>
                                </p:cTn>
                              </p:par>
                            </p:childTnLst>
                          </p:cTn>
                        </p:par>
                        <p:par>
                          <p:cTn id="16" fill="hold" nodeType="afterGroup">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435213"/>
                                        </p:tgtEl>
                                        <p:attrNameLst>
                                          <p:attrName>style.visibility</p:attrName>
                                        </p:attrNameLst>
                                      </p:cBhvr>
                                      <p:to>
                                        <p:strVal val="visible"/>
                                      </p:to>
                                    </p:set>
                                    <p:animEffect transition="in" filter="slide(fromBottom)">
                                      <p:cBhvr>
                                        <p:cTn id="19" dur="500"/>
                                        <p:tgtEl>
                                          <p:spTgt spid="435213"/>
                                        </p:tgtEl>
                                      </p:cBhvr>
                                    </p:animEffect>
                                  </p:childTnLst>
                                </p:cTn>
                              </p:par>
                            </p:childTnLst>
                          </p:cTn>
                        </p:par>
                        <p:par>
                          <p:cTn id="20" fill="hold" nodeType="afterGroup">
                            <p:stCondLst>
                              <p:cond delay="3000"/>
                            </p:stCondLst>
                            <p:childTnLst>
                              <p:par>
                                <p:cTn id="21" presetID="18" presetClass="entr" presetSubtype="6" fill="hold" grpId="0" nodeType="afterEffect">
                                  <p:stCondLst>
                                    <p:cond delay="0"/>
                                  </p:stCondLst>
                                  <p:childTnLst>
                                    <p:set>
                                      <p:cBhvr>
                                        <p:cTn id="22" dur="1" fill="hold">
                                          <p:stCondLst>
                                            <p:cond delay="0"/>
                                          </p:stCondLst>
                                        </p:cTn>
                                        <p:tgtEl>
                                          <p:spTgt spid="435232"/>
                                        </p:tgtEl>
                                        <p:attrNameLst>
                                          <p:attrName>style.visibility</p:attrName>
                                        </p:attrNameLst>
                                      </p:cBhvr>
                                      <p:to>
                                        <p:strVal val="visible"/>
                                      </p:to>
                                    </p:set>
                                    <p:animEffect transition="in" filter="strips(downRight)">
                                      <p:cBhvr>
                                        <p:cTn id="23" dur="2000"/>
                                        <p:tgtEl>
                                          <p:spTgt spid="435232"/>
                                        </p:tgtEl>
                                      </p:cBhvr>
                                    </p:animEffect>
                                  </p:childTnLst>
                                </p:cTn>
                              </p:par>
                            </p:childTnLst>
                          </p:cTn>
                        </p:par>
                        <p:par>
                          <p:cTn id="24" fill="hold" nodeType="afterGroup">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435233"/>
                                        </p:tgtEl>
                                        <p:attrNameLst>
                                          <p:attrName>style.visibility</p:attrName>
                                        </p:attrNameLst>
                                      </p:cBhvr>
                                      <p:to>
                                        <p:strVal val="visible"/>
                                      </p:to>
                                    </p:set>
                                    <p:animEffect transition="in" filter="strips(downLeft)">
                                      <p:cBhvr>
                                        <p:cTn id="27" dur="2000"/>
                                        <p:tgtEl>
                                          <p:spTgt spid="435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12" grpId="0"/>
      <p:bldP spid="435213" grpId="0"/>
      <p:bldP spid="435232" grpId="0" animBg="1"/>
      <p:bldP spid="435233" grpId="0" animBg="1"/>
      <p:bldP spid="435234" grpId="0" animBg="1"/>
      <p:bldP spid="43523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83971" name="Text Box 3"/>
          <p:cNvSpPr txBox="1">
            <a:spLocks noChangeArrowheads="1"/>
          </p:cNvSpPr>
          <p:nvPr/>
        </p:nvSpPr>
        <p:spPr bwMode="auto">
          <a:xfrm>
            <a:off x="23813" y="1784350"/>
            <a:ext cx="8467725" cy="1917700"/>
          </a:xfrm>
          <a:prstGeom prst="rect">
            <a:avLst/>
          </a:prstGeom>
          <a:noFill/>
          <a:ln w="9525">
            <a:noFill/>
            <a:miter lim="800000"/>
            <a:headEnd/>
            <a:tailEnd/>
          </a:ln>
          <a:effectLst/>
        </p:spPr>
        <p:txBody>
          <a:bodyPr/>
          <a:lstStyle/>
          <a:p>
            <a:pPr eaLnBrk="0" hangingPunct="0">
              <a:spcBef>
                <a:spcPct val="50000"/>
              </a:spcBef>
              <a:buFontTx/>
              <a:buChar char="•"/>
            </a:pPr>
            <a:r>
              <a:rPr lang="ru-RU" sz="2400">
                <a:latin typeface="Segoe Print" pitchFamily="2" charset="0"/>
                <a:hlinkClick r:id="rId3" action="ppaction://hlinksldjump"/>
              </a:rPr>
              <a:t>Вопросы к теме</a:t>
            </a:r>
            <a:endParaRPr lang="ru-RU" sz="2400">
              <a:latin typeface="Segoe Print" pitchFamily="2" charset="0"/>
              <a:hlinkClick r:id="rId4" action="ppaction://hlinksldjump"/>
            </a:endParaRPr>
          </a:p>
          <a:p>
            <a:pPr eaLnBrk="0" hangingPunct="0">
              <a:spcBef>
                <a:spcPct val="50000"/>
              </a:spcBef>
              <a:buFontTx/>
              <a:buChar char="•"/>
            </a:pPr>
            <a:r>
              <a:rPr lang="ru-RU" sz="2400">
                <a:latin typeface="Segoe Print" pitchFamily="2" charset="0"/>
                <a:hlinkClick r:id="rId5" action="ppaction://hlinksldjump"/>
              </a:rPr>
              <a:t>Список литературы</a:t>
            </a:r>
          </a:p>
          <a:p>
            <a:pPr eaLnBrk="0" hangingPunct="0">
              <a:spcBef>
                <a:spcPct val="50000"/>
              </a:spcBef>
              <a:buFontTx/>
              <a:buChar char="•"/>
            </a:pPr>
            <a:r>
              <a:rPr lang="ru-RU" sz="2400">
                <a:latin typeface="Segoe Print" pitchFamily="2" charset="0"/>
                <a:hlinkClick r:id="rId6" action="ppaction://hlinksldjump"/>
              </a:rPr>
              <a:t>Тематика для написания контрольных и курсовых работ</a:t>
            </a:r>
            <a:endParaRPr lang="ru-RU" sz="2400">
              <a:latin typeface="Segoe Print" pitchFamily="2" charset="0"/>
            </a:endParaRPr>
          </a:p>
          <a:p>
            <a:pPr eaLnBrk="0" hangingPunct="0">
              <a:spcBef>
                <a:spcPct val="50000"/>
              </a:spcBef>
              <a:buFontTx/>
              <a:buChar char="•"/>
            </a:pPr>
            <a:r>
              <a:rPr lang="ru-RU" b="1">
                <a:solidFill>
                  <a:srgbClr val="FF3300"/>
                </a:solidFill>
                <a:latin typeface="Segoe Print" pitchFamily="2" charset="0"/>
              </a:rPr>
              <a:t>Лекция </a:t>
            </a:r>
          </a:p>
        </p:txBody>
      </p:sp>
      <p:sp>
        <p:nvSpPr>
          <p:cNvPr id="83972" name="Rectangle 20"/>
          <p:cNvSpPr>
            <a:spLocks noChangeArrowheads="1"/>
          </p:cNvSpPr>
          <p:nvPr/>
        </p:nvSpPr>
        <p:spPr bwMode="auto">
          <a:xfrm>
            <a:off x="17463" y="188913"/>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Стадии совершения умышленного преступления</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68.wav">
            <a:hlinkClick r:id="" action="ppaction://media"/>
          </p:cNvPr>
          <p:cNvPicPr>
            <a:picLocks noRot="1" noChangeAspect="1"/>
          </p:cNvPicPr>
          <p:nvPr>
            <a:audioFile r:link="rId1"/>
          </p:nvPr>
        </p:nvPicPr>
        <p:blipFill>
          <a:blip r:embed="rId8" cstate="print"/>
          <a:stretch>
            <a:fillRect/>
          </a:stretch>
        </p:blipFill>
        <p:spPr>
          <a:xfrm>
            <a:off x="1043608" y="378904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445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sp>
        <p:nvSpPr>
          <p:cNvPr id="84995" name="Text Box 7"/>
          <p:cNvSpPr txBox="1">
            <a:spLocks noChangeArrowheads="1"/>
          </p:cNvSpPr>
          <p:nvPr/>
        </p:nvSpPr>
        <p:spPr bwMode="auto">
          <a:xfrm>
            <a:off x="900113" y="1844675"/>
            <a:ext cx="7697787" cy="3013075"/>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стадий умышленного преступления.</a:t>
            </a:r>
            <a:endParaRPr lang="ru-RU" sz="2400">
              <a:latin typeface="Arial Narrow" pitchFamily="34" charset="0"/>
            </a:endParaRPr>
          </a:p>
          <a:p>
            <a:pPr eaLnBrk="0" hangingPunct="0">
              <a:spcBef>
                <a:spcPct val="50000"/>
              </a:spcBef>
            </a:pPr>
            <a:r>
              <a:rPr lang="ru-RU" sz="2400">
                <a:latin typeface="Arial Narrow" pitchFamily="34" charset="0"/>
              </a:rPr>
              <a:t>2. </a:t>
            </a:r>
            <a:r>
              <a:rPr lang="ru-RU" sz="2400">
                <a:latin typeface="Arial Narrow" pitchFamily="34" charset="0"/>
                <a:hlinkClick r:id="rId3" action="ppaction://hlinksldjump"/>
              </a:rPr>
              <a:t>Оконченное преступление.</a:t>
            </a:r>
            <a:endParaRPr lang="ru-RU" sz="2400">
              <a:latin typeface="Arial Narrow" pitchFamily="34" charset="0"/>
            </a:endParaRPr>
          </a:p>
          <a:p>
            <a:pPr eaLnBrk="0" hangingPunct="0">
              <a:spcBef>
                <a:spcPct val="50000"/>
              </a:spcBef>
            </a:pPr>
            <a:r>
              <a:rPr lang="ru-RU" sz="2400">
                <a:latin typeface="Arial Narrow" pitchFamily="34" charset="0"/>
              </a:rPr>
              <a:t>3. </a:t>
            </a:r>
            <a:r>
              <a:rPr lang="ru-RU" sz="2400">
                <a:latin typeface="Arial Narrow" pitchFamily="34" charset="0"/>
                <a:hlinkClick r:id="rId4" action="ppaction://hlinksldjump"/>
              </a:rPr>
              <a:t>Приготовление к преступлению.</a:t>
            </a:r>
            <a:endParaRPr lang="ru-RU" sz="2400">
              <a:latin typeface="Arial Narrow" pitchFamily="34" charset="0"/>
            </a:endParaRPr>
          </a:p>
          <a:p>
            <a:pPr eaLnBrk="0" hangingPunct="0">
              <a:spcBef>
                <a:spcPct val="50000"/>
              </a:spcBef>
            </a:pPr>
            <a:r>
              <a:rPr lang="ru-RU" sz="2400">
                <a:latin typeface="Arial Narrow" pitchFamily="34" charset="0"/>
              </a:rPr>
              <a:t>4. </a:t>
            </a:r>
            <a:r>
              <a:rPr lang="ru-RU" sz="2400">
                <a:latin typeface="Arial Narrow" pitchFamily="34" charset="0"/>
                <a:hlinkClick r:id="rId5" action="ppaction://hlinksldjump"/>
              </a:rPr>
              <a:t>Покушение на преступление и его виды.</a:t>
            </a:r>
            <a:endParaRPr lang="ru-RU" sz="2400">
              <a:latin typeface="Arial Narrow" pitchFamily="34" charset="0"/>
            </a:endParaRPr>
          </a:p>
          <a:p>
            <a:pPr eaLnBrk="0" hangingPunct="0">
              <a:spcBef>
                <a:spcPct val="50000"/>
              </a:spcBef>
            </a:pPr>
            <a:r>
              <a:rPr lang="ru-RU" sz="2400">
                <a:latin typeface="Arial Narrow" pitchFamily="34" charset="0"/>
              </a:rPr>
              <a:t>5. </a:t>
            </a:r>
            <a:r>
              <a:rPr lang="ru-RU" sz="2400">
                <a:latin typeface="Arial Narrow" pitchFamily="34" charset="0"/>
                <a:hlinkClick r:id="rId6" action="ppaction://hlinksldjump"/>
              </a:rPr>
              <a:t>Добровольный отказ от совершения преступления и его отличие от деятельного раскаяния.</a:t>
            </a:r>
            <a:endParaRPr lang="ru-RU" sz="2400">
              <a:latin typeface="Arial Narrow" pitchFamily="34" charset="0"/>
            </a:endParaRPr>
          </a:p>
        </p:txBody>
      </p:sp>
      <p:sp>
        <p:nvSpPr>
          <p:cNvPr id="84996" name="Rectangle 24"/>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Вопросы к теме</a:t>
            </a:r>
          </a:p>
          <a:p>
            <a:pPr algn="ctr"/>
            <a:endParaRPr lang="ru-RU" sz="1400" b="1">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bwMode="auto">
          <a:xfrm>
            <a:off x="683568" y="6492875"/>
            <a:ext cx="5562600" cy="365125"/>
          </a:xfrm>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latin typeface="Times New Roman" pitchFamily="18" charset="0"/>
                <a:cs typeface="Times New Roman" pitchFamily="18" charset="0"/>
              </a:rPr>
              <a:t>Уголовное право России</a:t>
            </a:r>
          </a:p>
        </p:txBody>
      </p:sp>
      <p:sp>
        <p:nvSpPr>
          <p:cNvPr id="21507" name="Text Box 2052"/>
          <p:cNvSpPr txBox="1">
            <a:spLocks noChangeArrowheads="1"/>
          </p:cNvSpPr>
          <p:nvPr/>
        </p:nvSpPr>
        <p:spPr bwMode="auto">
          <a:xfrm>
            <a:off x="1828800" y="2286000"/>
            <a:ext cx="6775450" cy="366713"/>
          </a:xfrm>
          <a:prstGeom prst="rect">
            <a:avLst/>
          </a:prstGeom>
          <a:noFill/>
          <a:ln w="9525">
            <a:noFill/>
            <a:miter lim="800000"/>
            <a:headEnd/>
            <a:tailEnd/>
          </a:ln>
          <a:effectLst/>
        </p:spPr>
        <p:txBody>
          <a:bodyPr>
            <a:spAutoFit/>
          </a:bodyPr>
          <a:lstStyle/>
          <a:p>
            <a:pPr eaLnBrk="0" hangingPunct="0">
              <a:spcBef>
                <a:spcPct val="50000"/>
              </a:spcBef>
            </a:pPr>
            <a:r>
              <a:rPr lang="ru-RU" i="1">
                <a:latin typeface="Arial" charset="0"/>
              </a:rPr>
              <a:t>Вернуться в оглавление </a:t>
            </a:r>
            <a:r>
              <a:rPr lang="ru-RU" b="1" i="1">
                <a:latin typeface="Arial" charset="0"/>
              </a:rPr>
              <a:t>общей части и </a:t>
            </a:r>
            <a:r>
              <a:rPr lang="ru-RU" b="1" i="1"/>
              <a:t>особенной части</a:t>
            </a:r>
          </a:p>
        </p:txBody>
      </p:sp>
      <p:sp>
        <p:nvSpPr>
          <p:cNvPr id="21508" name="AutoShape 2053">
            <a:hlinkClick r:id="" action="ppaction://noaction" highlightClick="1"/>
          </p:cNvPr>
          <p:cNvSpPr>
            <a:spLocks noChangeArrowheads="1"/>
          </p:cNvSpPr>
          <p:nvPr/>
        </p:nvSpPr>
        <p:spPr bwMode="auto">
          <a:xfrm>
            <a:off x="971600" y="3429000"/>
            <a:ext cx="533400" cy="381000"/>
          </a:xfrm>
          <a:prstGeom prst="actionButtonBackPrevious">
            <a:avLst/>
          </a:prstGeom>
          <a:solidFill>
            <a:schemeClr val="tx2"/>
          </a:solidFill>
          <a:ln w="9525">
            <a:noFill/>
            <a:miter lim="800000"/>
            <a:headEnd/>
            <a:tailEnd/>
          </a:ln>
          <a:effectLst/>
        </p:spPr>
        <p:txBody>
          <a:bodyPr wrap="none" anchor="ctr"/>
          <a:lstStyle/>
          <a:p>
            <a:endParaRPr lang="ru-RU"/>
          </a:p>
        </p:txBody>
      </p:sp>
      <p:sp>
        <p:nvSpPr>
          <p:cNvPr id="21509" name="AutoShape 2054">
            <a:hlinkClick r:id="" action="ppaction://noaction" highlightClick="1"/>
          </p:cNvPr>
          <p:cNvSpPr>
            <a:spLocks noChangeArrowheads="1"/>
          </p:cNvSpPr>
          <p:nvPr/>
        </p:nvSpPr>
        <p:spPr bwMode="auto">
          <a:xfrm flipV="1">
            <a:off x="971600" y="3933056"/>
            <a:ext cx="533400" cy="381000"/>
          </a:xfrm>
          <a:prstGeom prst="actionButtonForwardNext">
            <a:avLst/>
          </a:prstGeom>
          <a:solidFill>
            <a:schemeClr val="tx2"/>
          </a:solidFill>
          <a:ln w="9525">
            <a:noFill/>
            <a:miter lim="800000"/>
            <a:headEnd/>
            <a:tailEnd/>
          </a:ln>
          <a:effectLst/>
        </p:spPr>
        <p:txBody>
          <a:bodyPr wrap="none" anchor="ctr"/>
          <a:lstStyle/>
          <a:p>
            <a:endParaRPr lang="ru-RU"/>
          </a:p>
        </p:txBody>
      </p:sp>
      <p:sp>
        <p:nvSpPr>
          <p:cNvPr id="21510" name="Text Box 2056"/>
          <p:cNvSpPr txBox="1">
            <a:spLocks noChangeArrowheads="1"/>
          </p:cNvSpPr>
          <p:nvPr/>
        </p:nvSpPr>
        <p:spPr bwMode="auto">
          <a:xfrm>
            <a:off x="1835696" y="3429000"/>
            <a:ext cx="4953000" cy="366712"/>
          </a:xfrm>
          <a:prstGeom prst="rect">
            <a:avLst/>
          </a:prstGeom>
          <a:noFill/>
          <a:ln w="9525">
            <a:noFill/>
            <a:miter lim="800000"/>
            <a:headEnd/>
            <a:tailEnd/>
          </a:ln>
          <a:effectLst/>
        </p:spPr>
        <p:txBody>
          <a:bodyPr>
            <a:spAutoFit/>
          </a:bodyPr>
          <a:lstStyle/>
          <a:p>
            <a:pPr eaLnBrk="0" hangingPunct="0">
              <a:spcBef>
                <a:spcPct val="50000"/>
              </a:spcBef>
            </a:pPr>
            <a:r>
              <a:rPr lang="ru-RU" i="1" dirty="0">
                <a:latin typeface="Arial" charset="0"/>
              </a:rPr>
              <a:t>Переход на предыдущую страницу</a:t>
            </a:r>
          </a:p>
        </p:txBody>
      </p:sp>
      <p:sp>
        <p:nvSpPr>
          <p:cNvPr id="21511" name="Text Box 2057"/>
          <p:cNvSpPr txBox="1">
            <a:spLocks noChangeArrowheads="1"/>
          </p:cNvSpPr>
          <p:nvPr/>
        </p:nvSpPr>
        <p:spPr bwMode="auto">
          <a:xfrm>
            <a:off x="1835696" y="3933056"/>
            <a:ext cx="4953000" cy="366712"/>
          </a:xfrm>
          <a:prstGeom prst="rect">
            <a:avLst/>
          </a:prstGeom>
          <a:noFill/>
          <a:ln w="9525">
            <a:noFill/>
            <a:miter lim="800000"/>
            <a:headEnd/>
            <a:tailEnd/>
          </a:ln>
          <a:effectLst/>
        </p:spPr>
        <p:txBody>
          <a:bodyPr>
            <a:spAutoFit/>
          </a:bodyPr>
          <a:lstStyle/>
          <a:p>
            <a:pPr eaLnBrk="0" hangingPunct="0">
              <a:spcBef>
                <a:spcPct val="50000"/>
              </a:spcBef>
            </a:pPr>
            <a:r>
              <a:rPr lang="ru-RU" i="1" dirty="0">
                <a:latin typeface="Arial" charset="0"/>
              </a:rPr>
              <a:t>Переход на следующую страницу</a:t>
            </a:r>
          </a:p>
        </p:txBody>
      </p:sp>
      <p:graphicFrame>
        <p:nvGraphicFramePr>
          <p:cNvPr id="300043" name="Object 2059"/>
          <p:cNvGraphicFramePr>
            <a:graphicFrameLocks noChangeAspect="1"/>
          </p:cNvGraphicFramePr>
          <p:nvPr/>
        </p:nvGraphicFramePr>
        <p:xfrm>
          <a:off x="1043608" y="5373216"/>
          <a:ext cx="446087" cy="838200"/>
        </p:xfrm>
        <a:graphic>
          <a:graphicData uri="http://schemas.openxmlformats.org/presentationml/2006/ole">
            <mc:AlternateContent xmlns:mc="http://schemas.openxmlformats.org/markup-compatibility/2006">
              <mc:Choice xmlns:v="urn:schemas-microsoft-com:vml" Requires="v">
                <p:oleObj spid="_x0000_s21547" name="Clip" r:id="rId4" imgW="1728788" imgH="3252788" progId="">
                  <p:embed/>
                </p:oleObj>
              </mc:Choice>
              <mc:Fallback>
                <p:oleObj name="Clip" r:id="rId4" imgW="1728788" imgH="3252788"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5373216"/>
                        <a:ext cx="446087"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44" name="Text Box 2060"/>
          <p:cNvSpPr txBox="1">
            <a:spLocks noChangeArrowheads="1"/>
          </p:cNvSpPr>
          <p:nvPr/>
        </p:nvSpPr>
        <p:spPr bwMode="auto">
          <a:xfrm>
            <a:off x="1835696" y="5517232"/>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r>
              <a:rPr lang="ru-RU" b="1" u="sng" dirty="0">
                <a:effectLst>
                  <a:outerShdw blurRad="38100" dist="38100" dir="2700000" algn="tl">
                    <a:srgbClr val="000000"/>
                  </a:outerShdw>
                </a:effectLst>
                <a:latin typeface="Arial" charset="0"/>
                <a:cs typeface="+mn-cs"/>
              </a:rPr>
              <a:t>Информация для запоминания</a:t>
            </a:r>
          </a:p>
        </p:txBody>
      </p:sp>
      <p:sp>
        <p:nvSpPr>
          <p:cNvPr id="21514" name="Text Box 2061"/>
          <p:cNvSpPr txBox="1">
            <a:spLocks noChangeArrowheads="1"/>
          </p:cNvSpPr>
          <p:nvPr/>
        </p:nvSpPr>
        <p:spPr bwMode="auto">
          <a:xfrm>
            <a:off x="900113" y="1844675"/>
            <a:ext cx="7315200" cy="366713"/>
          </a:xfrm>
          <a:prstGeom prst="rect">
            <a:avLst/>
          </a:prstGeom>
          <a:noFill/>
          <a:ln w="9525">
            <a:noFill/>
            <a:miter lim="800000"/>
            <a:headEnd/>
            <a:tailEnd/>
          </a:ln>
          <a:effectLst/>
        </p:spPr>
        <p:txBody>
          <a:bodyPr>
            <a:spAutoFit/>
          </a:bodyPr>
          <a:lstStyle/>
          <a:p>
            <a:pPr eaLnBrk="0" hangingPunct="0">
              <a:spcBef>
                <a:spcPct val="50000"/>
              </a:spcBef>
            </a:pPr>
            <a:r>
              <a:rPr lang="ru-RU">
                <a:latin typeface="Arial" charset="0"/>
              </a:rPr>
              <a:t>Символы, используемые в пособии:</a:t>
            </a:r>
            <a:endParaRPr lang="ru-RU" b="1">
              <a:latin typeface="Arial" charset="0"/>
            </a:endParaRPr>
          </a:p>
        </p:txBody>
      </p:sp>
      <p:sp>
        <p:nvSpPr>
          <p:cNvPr id="21515" name="AutoShape 2083">
            <a:hlinkClick r:id="rId6" action="ppaction://hlinksldjump" highlightClick="1"/>
          </p:cNvPr>
          <p:cNvSpPr>
            <a:spLocks noChangeArrowheads="1"/>
          </p:cNvSpPr>
          <p:nvPr/>
        </p:nvSpPr>
        <p:spPr bwMode="auto">
          <a:xfrm>
            <a:off x="971600" y="2276872"/>
            <a:ext cx="504056" cy="431800"/>
          </a:xfrm>
          <a:prstGeom prst="actionButtonHome">
            <a:avLst/>
          </a:prstGeom>
          <a:solidFill>
            <a:srgbClr val="FF0000"/>
          </a:solidFill>
          <a:ln w="9525">
            <a:noFill/>
            <a:miter lim="800000"/>
            <a:headEnd/>
            <a:tailEnd/>
          </a:ln>
          <a:effectLst/>
        </p:spPr>
        <p:txBody>
          <a:bodyPr wrap="none" anchor="ctr"/>
          <a:lstStyle/>
          <a:p>
            <a:pPr algn="ctr" eaLnBrk="0" hangingPunct="0"/>
            <a:endParaRPr lang="ru-RU" sz="2000">
              <a:latin typeface="Arial Narrow" pitchFamily="34" charset="0"/>
            </a:endParaRPr>
          </a:p>
        </p:txBody>
      </p:sp>
      <p:sp>
        <p:nvSpPr>
          <p:cNvPr id="21516" name="Rectangle 2085"/>
          <p:cNvSpPr>
            <a:spLocks noChangeArrowheads="1"/>
          </p:cNvSpPr>
          <p:nvPr/>
        </p:nvSpPr>
        <p:spPr bwMode="auto">
          <a:xfrm>
            <a:off x="900113" y="1196752"/>
            <a:ext cx="7200900" cy="64792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rgbClr val="000000"/>
              </a:solidFill>
              <a:latin typeface="Arial" charset="0"/>
            </a:endParaRPr>
          </a:p>
          <a:p>
            <a:pPr algn="ctr" eaLnBrk="0" hangingPunct="0"/>
            <a:r>
              <a:rPr lang="ru-RU" b="1" dirty="0" smtClean="0">
                <a:solidFill>
                  <a:srgbClr val="000000"/>
                </a:solidFill>
                <a:latin typeface="Arial" charset="0"/>
              </a:rPr>
              <a:t>Руководство </a:t>
            </a:r>
            <a:r>
              <a:rPr lang="ru-RU" b="1" dirty="0">
                <a:solidFill>
                  <a:srgbClr val="000000"/>
                </a:solidFill>
                <a:latin typeface="Arial" charset="0"/>
              </a:rPr>
              <a:t>для пользователя</a:t>
            </a:r>
          </a:p>
          <a:p>
            <a:pPr algn="ctr"/>
            <a:endParaRPr lang="ru-RU" sz="1400" b="1" dirty="0">
              <a:latin typeface="Arial" charset="0"/>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15">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7" name="Управляющая кнопка: возврат 16">
            <a:hlinkClick r:id="" action="ppaction://noaction" highlightClick="1"/>
          </p:cNvPr>
          <p:cNvSpPr/>
          <p:nvPr/>
        </p:nvSpPr>
        <p:spPr>
          <a:xfrm>
            <a:off x="971600" y="2852936"/>
            <a:ext cx="504056" cy="377992"/>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8" name="Text Box 2056"/>
          <p:cNvSpPr txBox="1">
            <a:spLocks noChangeArrowheads="1"/>
          </p:cNvSpPr>
          <p:nvPr/>
        </p:nvSpPr>
        <p:spPr bwMode="auto">
          <a:xfrm>
            <a:off x="1835696" y="2852936"/>
            <a:ext cx="4953000" cy="366712"/>
          </a:xfrm>
          <a:prstGeom prst="rect">
            <a:avLst/>
          </a:prstGeom>
          <a:noFill/>
          <a:ln w="9525">
            <a:noFill/>
            <a:miter lim="800000"/>
            <a:headEnd/>
            <a:tailEnd/>
          </a:ln>
          <a:effectLst/>
        </p:spPr>
        <p:txBody>
          <a:bodyPr>
            <a:spAutoFit/>
          </a:bodyPr>
          <a:lstStyle/>
          <a:p>
            <a:pPr eaLnBrk="0" hangingPunct="0">
              <a:spcBef>
                <a:spcPct val="50000"/>
              </a:spcBef>
            </a:pPr>
            <a:r>
              <a:rPr lang="ru-RU" i="1" dirty="0">
                <a:latin typeface="Arial" charset="0"/>
              </a:rPr>
              <a:t>Переход </a:t>
            </a:r>
            <a:r>
              <a:rPr lang="ru-RU" i="1" dirty="0" smtClean="0">
                <a:latin typeface="Arial" charset="0"/>
              </a:rPr>
              <a:t>к началу главы</a:t>
            </a:r>
            <a:endParaRPr lang="ru-RU" i="1" dirty="0">
              <a:latin typeface="Arial" charset="0"/>
            </a:endParaRPr>
          </a:p>
        </p:txBody>
      </p:sp>
      <p:sp>
        <p:nvSpPr>
          <p:cNvPr id="20" name="Text Box 2057"/>
          <p:cNvSpPr txBox="1">
            <a:spLocks noChangeArrowheads="1"/>
          </p:cNvSpPr>
          <p:nvPr/>
        </p:nvSpPr>
        <p:spPr bwMode="auto">
          <a:xfrm>
            <a:off x="1835696" y="4581128"/>
            <a:ext cx="4953000" cy="366712"/>
          </a:xfrm>
          <a:prstGeom prst="rect">
            <a:avLst/>
          </a:prstGeom>
          <a:noFill/>
          <a:ln w="9525">
            <a:noFill/>
            <a:miter lim="800000"/>
            <a:headEnd/>
            <a:tailEnd/>
          </a:ln>
          <a:effectLst/>
        </p:spPr>
        <p:txBody>
          <a:bodyPr>
            <a:spAutoFit/>
          </a:bodyPr>
          <a:lstStyle/>
          <a:p>
            <a:pPr eaLnBrk="0" hangingPunct="0">
              <a:spcBef>
                <a:spcPct val="50000"/>
              </a:spcBef>
            </a:pPr>
            <a:r>
              <a:rPr lang="ru-RU" i="1" dirty="0" smtClean="0">
                <a:latin typeface="Arial" charset="0"/>
              </a:rPr>
              <a:t>Воспроизведение лекции</a:t>
            </a:r>
            <a:endParaRPr lang="ru-RU" i="1" dirty="0">
              <a:latin typeface="Arial" charset="0"/>
            </a:endParaRPr>
          </a:p>
        </p:txBody>
      </p:sp>
      <p:pic>
        <p:nvPicPr>
          <p:cNvPr id="21" name="8.wav">
            <a:hlinkClick r:id="" action="ppaction://media"/>
          </p:cNvPr>
          <p:cNvPicPr>
            <a:picLocks noRot="1" noChangeAspect="1" noChangeArrowheads="1"/>
          </p:cNvPicPr>
          <p:nvPr>
            <a:audioFile r:link="rId2"/>
          </p:nvPr>
        </p:nvPicPr>
        <p:blipFill>
          <a:blip r:embed="rId7" cstate="print"/>
          <a:srcRect/>
          <a:stretch>
            <a:fillRect/>
          </a:stretch>
        </p:blipFill>
        <p:spPr bwMode="auto">
          <a:xfrm>
            <a:off x="1043608" y="4509120"/>
            <a:ext cx="504056" cy="61754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00043"/>
                                        </p:tgtEl>
                                        <p:attrNameLst>
                                          <p:attrName>style.visibility</p:attrName>
                                        </p:attrNameLst>
                                      </p:cBhvr>
                                      <p:to>
                                        <p:strVal val="visible"/>
                                      </p:to>
                                    </p:set>
                                    <p:anim calcmode="lin" valueType="num">
                                      <p:cBhvr>
                                        <p:cTn id="7" dur="1000" fill="hold"/>
                                        <p:tgtEl>
                                          <p:spTgt spid="300043"/>
                                        </p:tgtEl>
                                        <p:attrNameLst>
                                          <p:attrName>ppt_w</p:attrName>
                                        </p:attrNameLst>
                                      </p:cBhvr>
                                      <p:tavLst>
                                        <p:tav tm="0">
                                          <p:val>
                                            <p:fltVal val="0"/>
                                          </p:val>
                                        </p:tav>
                                        <p:tav tm="100000">
                                          <p:val>
                                            <p:strVal val="#ppt_w"/>
                                          </p:val>
                                        </p:tav>
                                      </p:tavLst>
                                    </p:anim>
                                    <p:anim calcmode="lin" valueType="num">
                                      <p:cBhvr>
                                        <p:cTn id="8" dur="1000" fill="hold"/>
                                        <p:tgtEl>
                                          <p:spTgt spid="300043"/>
                                        </p:tgtEl>
                                        <p:attrNameLst>
                                          <p:attrName>ppt_h</p:attrName>
                                        </p:attrNameLst>
                                      </p:cBhvr>
                                      <p:tavLst>
                                        <p:tav tm="0">
                                          <p:val>
                                            <p:fltVal val="0"/>
                                          </p:val>
                                        </p:tav>
                                        <p:tav tm="100000">
                                          <p:val>
                                            <p:strVal val="#ppt_h"/>
                                          </p:val>
                                        </p:tav>
                                      </p:tavLst>
                                    </p:anim>
                                    <p:anim calcmode="lin" valueType="num">
                                      <p:cBhvr>
                                        <p:cTn id="9" dur="1000" fill="hold"/>
                                        <p:tgtEl>
                                          <p:spTgt spid="3000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00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3367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Стадии совершения умышленного преступления</a:t>
            </a:r>
          </a:p>
        </p:txBody>
      </p:sp>
      <p:sp>
        <p:nvSpPr>
          <p:cNvPr id="86019" name="Text Box 5"/>
          <p:cNvSpPr txBox="1">
            <a:spLocks noChangeArrowheads="1"/>
          </p:cNvSpPr>
          <p:nvPr/>
        </p:nvSpPr>
        <p:spPr bwMode="auto">
          <a:xfrm>
            <a:off x="179512" y="1196752"/>
            <a:ext cx="8964487" cy="5400600"/>
          </a:xfrm>
          <a:prstGeom prst="rect">
            <a:avLst/>
          </a:prstGeom>
          <a:noFill/>
          <a:ln w="9525">
            <a:noFill/>
            <a:miter lim="800000"/>
            <a:headEnd/>
            <a:tailEnd/>
          </a:ln>
          <a:effectLst/>
        </p:spPr>
        <p:txBody>
          <a:bodyPr/>
          <a:lstStyle/>
          <a:p>
            <a:endParaRPr lang="ru-RU" sz="2000" dirty="0" smtClean="0">
              <a:latin typeface="Times New Roman" pitchFamily="18" charset="0"/>
              <a:cs typeface="Times New Roman" pitchFamily="18" charset="0"/>
            </a:endParaRPr>
          </a:p>
          <a:p>
            <a:r>
              <a:rPr lang="ru-RU" dirty="0" smtClean="0">
                <a:ea typeface="Tahoma" pitchFamily="34" charset="0"/>
                <a:cs typeface="Tahoma" pitchFamily="34" charset="0"/>
              </a:rPr>
              <a:t>1. Клюев А.А. Особенности добровольного отказа от совершения преступления в неоконченном посягательстве: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 А.А.Клюев  – Краснодар, 2003.</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Козлов А.П. Учение о стадиях преступления / А.П.Козлов – СПб., 2002.</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Милюков С., Дронова Т. Определение понятия неоконченного преступления в современной уголовно-правовой литературе / С.Милюков, Т.Дронова // Уголовное право. – 2008. – № 2. – С. 42–47.</a:t>
            </a:r>
          </a:p>
          <a:p>
            <a:endParaRPr lang="ru-RU" dirty="0" smtClean="0">
              <a:ea typeface="Tahoma" pitchFamily="34" charset="0"/>
              <a:cs typeface="Tahoma" pitchFamily="34" charset="0"/>
            </a:endParaRPr>
          </a:p>
          <a:p>
            <a:r>
              <a:rPr lang="ru-RU" dirty="0" smtClean="0">
                <a:ea typeface="Tahoma" pitchFamily="34" charset="0"/>
                <a:cs typeface="Tahoma" pitchFamily="34" charset="0"/>
              </a:rPr>
              <a:t>4. </a:t>
            </a:r>
            <a:r>
              <a:rPr lang="ru-RU" dirty="0" err="1" smtClean="0">
                <a:ea typeface="Tahoma" pitchFamily="34" charset="0"/>
                <a:cs typeface="Tahoma" pitchFamily="34" charset="0"/>
              </a:rPr>
              <a:t>Назаренко</a:t>
            </a:r>
            <a:r>
              <a:rPr lang="ru-RU" dirty="0" smtClean="0">
                <a:ea typeface="Tahoma" pitchFamily="34" charset="0"/>
                <a:cs typeface="Tahoma" pitchFamily="34" charset="0"/>
              </a:rPr>
              <a:t> Г.В., </a:t>
            </a:r>
            <a:r>
              <a:rPr lang="ru-RU" dirty="0" err="1" smtClean="0">
                <a:ea typeface="Tahoma" pitchFamily="34" charset="0"/>
                <a:cs typeface="Tahoma" pitchFamily="34" charset="0"/>
              </a:rPr>
              <a:t>Ситникова</a:t>
            </a:r>
            <a:r>
              <a:rPr lang="ru-RU" dirty="0" smtClean="0">
                <a:ea typeface="Tahoma" pitchFamily="34" charset="0"/>
                <a:cs typeface="Tahoma" pitchFamily="34" charset="0"/>
              </a:rPr>
              <a:t> А.И. Неоконченное преступление и его виды              / </a:t>
            </a:r>
            <a:r>
              <a:rPr lang="ru-RU" dirty="0" err="1" smtClean="0">
                <a:ea typeface="Tahoma" pitchFamily="34" charset="0"/>
                <a:cs typeface="Tahoma" pitchFamily="34" charset="0"/>
              </a:rPr>
              <a:t>Г.В.Назаренко</a:t>
            </a:r>
            <a:r>
              <a:rPr lang="ru-RU" dirty="0" smtClean="0">
                <a:ea typeface="Tahoma" pitchFamily="34" charset="0"/>
                <a:cs typeface="Tahoma" pitchFamily="34" charset="0"/>
              </a:rPr>
              <a:t>, </a:t>
            </a:r>
            <a:r>
              <a:rPr lang="ru-RU" dirty="0" err="1" smtClean="0">
                <a:ea typeface="Tahoma" pitchFamily="34" charset="0"/>
                <a:cs typeface="Tahoma" pitchFamily="34" charset="0"/>
              </a:rPr>
              <a:t>А.И.Ситникова</a:t>
            </a:r>
            <a:r>
              <a:rPr lang="ru-RU" dirty="0" smtClean="0">
                <a:ea typeface="Tahoma" pitchFamily="34" charset="0"/>
                <a:cs typeface="Tahoma" pitchFamily="34" charset="0"/>
              </a:rPr>
              <a:t> – М.: Ось-89, 2003.</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Орлова А.И. Добровольный отказ от преступления: проблемы теории и практики: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/А.И.Орлова – Красноярск, 2007.</a:t>
            </a:r>
          </a:p>
          <a:p>
            <a:endParaRPr lang="ru-RU" sz="1600" dirty="0" smtClean="0">
              <a:latin typeface="Times New Roman" pitchFamily="18" charset="0"/>
              <a:cs typeface="Times New Roman" pitchFamily="18" charset="0"/>
            </a:endParaRPr>
          </a:p>
          <a:p>
            <a:pPr eaLnBrk="0" hangingPunct="0">
              <a:spcBef>
                <a:spcPct val="50000"/>
              </a:spcBef>
            </a:pPr>
            <a:endParaRPr lang="ru-RU" sz="2400" dirty="0">
              <a:latin typeface="Times New Roman" pitchFamily="18" charset="0"/>
            </a:endParaRPr>
          </a:p>
        </p:txBody>
      </p:sp>
      <p:sp>
        <p:nvSpPr>
          <p:cNvPr id="86020" name="Rectangle 22"/>
          <p:cNvSpPr>
            <a:spLocks noChangeArrowheads="1"/>
          </p:cNvSpPr>
          <p:nvPr/>
        </p:nvSpPr>
        <p:spPr bwMode="auto">
          <a:xfrm>
            <a:off x="899592" y="692696"/>
            <a:ext cx="7200900" cy="4320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a:p>
            <a:pPr algn="ctr"/>
            <a:endParaRPr lang="ru-RU" sz="1400" b="1" dirty="0">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sp>
        <p:nvSpPr>
          <p:cNvPr id="87043" name="Text Box 4"/>
          <p:cNvSpPr txBox="1">
            <a:spLocks noChangeArrowheads="1"/>
          </p:cNvSpPr>
          <p:nvPr/>
        </p:nvSpPr>
        <p:spPr bwMode="auto">
          <a:xfrm>
            <a:off x="251520" y="1196752"/>
            <a:ext cx="8640959" cy="4320480"/>
          </a:xfrm>
          <a:prstGeom prst="rect">
            <a:avLst/>
          </a:prstGeom>
          <a:noFill/>
          <a:ln w="9525">
            <a:noFill/>
            <a:miter lim="800000"/>
            <a:headEnd/>
            <a:tailEnd/>
          </a:ln>
          <a:effectLst/>
        </p:spPr>
        <p:txBody>
          <a:bodyPr/>
          <a:lstStyle/>
          <a:p>
            <a:r>
              <a:rPr lang="ru-RU" sz="2000" dirty="0" smtClean="0">
                <a:latin typeface="Times New Roman" pitchFamily="18" charset="0"/>
                <a:cs typeface="Times New Roman" pitchFamily="18" charset="0"/>
              </a:rPr>
              <a:t>6. </a:t>
            </a:r>
            <a:r>
              <a:rPr lang="ru-RU" dirty="0" err="1" smtClean="0">
                <a:ea typeface="Tahoma" pitchFamily="34" charset="0"/>
                <a:cs typeface="Tahoma" pitchFamily="34" charset="0"/>
              </a:rPr>
              <a:t>Питецкий</a:t>
            </a:r>
            <a:r>
              <a:rPr lang="ru-RU" dirty="0" smtClean="0">
                <a:ea typeface="Tahoma" pitchFamily="34" charset="0"/>
                <a:cs typeface="Tahoma" pitchFamily="34" charset="0"/>
              </a:rPr>
              <a:t> В. Добровольный отказ соучастников преступления / </a:t>
            </a:r>
            <a:r>
              <a:rPr lang="ru-RU" dirty="0" err="1" smtClean="0">
                <a:ea typeface="Tahoma" pitchFamily="34" charset="0"/>
                <a:cs typeface="Tahoma" pitchFamily="34" charset="0"/>
              </a:rPr>
              <a:t>В.Питецкий</a:t>
            </a:r>
            <a:r>
              <a:rPr lang="ru-RU" dirty="0" smtClean="0">
                <a:ea typeface="Tahoma" pitchFamily="34" charset="0"/>
                <a:cs typeface="Tahoma" pitchFamily="34" charset="0"/>
              </a:rPr>
              <a:t>   // Российская юстиция. – 2000. – № 10. – С. 38–39.</a:t>
            </a:r>
          </a:p>
          <a:p>
            <a:endParaRPr lang="ru-RU" dirty="0" smtClean="0">
              <a:ea typeface="Tahoma" pitchFamily="34" charset="0"/>
              <a:cs typeface="Tahoma" pitchFamily="34" charset="0"/>
            </a:endParaRPr>
          </a:p>
          <a:p>
            <a:r>
              <a:rPr lang="ru-RU" dirty="0" smtClean="0">
                <a:ea typeface="Tahoma" pitchFamily="34" charset="0"/>
                <a:cs typeface="Tahoma" pitchFamily="34" charset="0"/>
              </a:rPr>
              <a:t>7. Редин М. Понятие покушения на преступление в российском праве / М.Редин // Уголовное право. – 2002. – № 2. – С. 57–60.</a:t>
            </a:r>
          </a:p>
          <a:p>
            <a:endParaRPr lang="ru-RU" dirty="0" smtClean="0">
              <a:ea typeface="Tahoma" pitchFamily="34" charset="0"/>
              <a:cs typeface="Tahoma" pitchFamily="34" charset="0"/>
            </a:endParaRPr>
          </a:p>
          <a:p>
            <a:r>
              <a:rPr lang="ru-RU" dirty="0" smtClean="0">
                <a:ea typeface="Tahoma" pitchFamily="34" charset="0"/>
                <a:cs typeface="Tahoma" pitchFamily="34" charset="0"/>
              </a:rPr>
              <a:t>8. Редин М.П. Преступления по степени их завершенности / М.П.Редин – М., 2006.</a:t>
            </a:r>
          </a:p>
          <a:p>
            <a:endParaRPr lang="ru-RU" dirty="0" smtClean="0">
              <a:ea typeface="Tahoma" pitchFamily="34" charset="0"/>
              <a:cs typeface="Tahoma" pitchFamily="34" charset="0"/>
            </a:endParaRPr>
          </a:p>
          <a:p>
            <a:r>
              <a:rPr lang="ru-RU" dirty="0" smtClean="0">
                <a:ea typeface="Tahoma" pitchFamily="34" charset="0"/>
                <a:cs typeface="Tahoma" pitchFamily="34" charset="0"/>
              </a:rPr>
              <a:t>9. </a:t>
            </a:r>
            <a:r>
              <a:rPr lang="ru-RU" dirty="0" err="1" smtClean="0">
                <a:ea typeface="Tahoma" pitchFamily="34" charset="0"/>
                <a:cs typeface="Tahoma" pitchFamily="34" charset="0"/>
              </a:rPr>
              <a:t>Ситникова</a:t>
            </a:r>
            <a:r>
              <a:rPr lang="ru-RU" dirty="0" smtClean="0">
                <a:ea typeface="Tahoma" pitchFamily="34" charset="0"/>
                <a:cs typeface="Tahoma" pitchFamily="34" charset="0"/>
              </a:rPr>
              <a:t> А. Реальные и фиктивные покушения на преступление                          / </a:t>
            </a:r>
            <a:r>
              <a:rPr lang="ru-RU" dirty="0" err="1" smtClean="0">
                <a:ea typeface="Tahoma" pitchFamily="34" charset="0"/>
                <a:cs typeface="Tahoma" pitchFamily="34" charset="0"/>
              </a:rPr>
              <a:t>А.Ситникова</a:t>
            </a:r>
            <a:r>
              <a:rPr lang="ru-RU" dirty="0" smtClean="0">
                <a:ea typeface="Tahoma" pitchFamily="34" charset="0"/>
                <a:cs typeface="Tahoma" pitchFamily="34" charset="0"/>
              </a:rPr>
              <a:t> // Уголовное право. – 2005. – № 5. – С. 52–53.</a:t>
            </a:r>
          </a:p>
          <a:p>
            <a:endParaRPr lang="ru-RU" dirty="0" smtClean="0">
              <a:ea typeface="Tahoma" pitchFamily="34" charset="0"/>
              <a:cs typeface="Tahoma" pitchFamily="34" charset="0"/>
            </a:endParaRPr>
          </a:p>
          <a:p>
            <a:r>
              <a:rPr lang="ru-RU" dirty="0" smtClean="0">
                <a:ea typeface="Tahoma" pitchFamily="34" charset="0"/>
                <a:cs typeface="Tahoma" pitchFamily="34" charset="0"/>
              </a:rPr>
              <a:t>10. </a:t>
            </a:r>
            <a:r>
              <a:rPr lang="ru-RU" dirty="0" err="1" smtClean="0">
                <a:ea typeface="Tahoma" pitchFamily="34" charset="0"/>
                <a:cs typeface="Tahoma" pitchFamily="34" charset="0"/>
              </a:rPr>
              <a:t>Тедеев</a:t>
            </a:r>
            <a:r>
              <a:rPr lang="ru-RU" dirty="0" smtClean="0">
                <a:ea typeface="Tahoma" pitchFamily="34" charset="0"/>
                <a:cs typeface="Tahoma" pitchFamily="34" charset="0"/>
              </a:rPr>
              <a:t> К.Т. Стадии совершения преступления и конструкция составов: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 </a:t>
            </a:r>
            <a:r>
              <a:rPr lang="ru-RU" dirty="0" err="1" smtClean="0">
                <a:ea typeface="Tahoma" pitchFamily="34" charset="0"/>
                <a:cs typeface="Tahoma" pitchFamily="34" charset="0"/>
              </a:rPr>
              <a:t>К.Т.Тедеев</a:t>
            </a:r>
            <a:r>
              <a:rPr lang="ru-RU" dirty="0" smtClean="0">
                <a:ea typeface="Tahoma" pitchFamily="34" charset="0"/>
                <a:cs typeface="Tahoma" pitchFamily="34" charset="0"/>
              </a:rPr>
              <a:t> – Москва, 2005.</a:t>
            </a:r>
          </a:p>
          <a:p>
            <a:endParaRPr lang="ru-RU" dirty="0" smtClean="0">
              <a:ea typeface="Tahoma" pitchFamily="34" charset="0"/>
              <a:cs typeface="Tahoma" pitchFamily="34" charset="0"/>
            </a:endParaRPr>
          </a:p>
          <a:p>
            <a:r>
              <a:rPr lang="ru-RU" dirty="0" smtClean="0">
                <a:ea typeface="Tahoma" pitchFamily="34" charset="0"/>
                <a:cs typeface="Tahoma" pitchFamily="34" charset="0"/>
              </a:rPr>
              <a:t>11. Хабаров А.В. Квалификация неоконченных преступлений / А.В.Хабаров         // Российский юридический журнал. – 2000. – № 2.</a:t>
            </a:r>
          </a:p>
          <a:p>
            <a:pPr eaLnBrk="0" hangingPunct="0">
              <a:spcBef>
                <a:spcPct val="50000"/>
              </a:spcBef>
            </a:pPr>
            <a:endParaRPr lang="ru-RU" sz="2400" dirty="0">
              <a:latin typeface="Arial Narrow" pitchFamily="34" charset="0"/>
            </a:endParaRPr>
          </a:p>
        </p:txBody>
      </p:sp>
      <p:sp>
        <p:nvSpPr>
          <p:cNvPr id="87044" name="Rectangle 20"/>
          <p:cNvSpPr>
            <a:spLocks noChangeArrowheads="1"/>
          </p:cNvSpPr>
          <p:nvPr/>
        </p:nvSpPr>
        <p:spPr bwMode="auto">
          <a:xfrm>
            <a:off x="899592" y="620688"/>
            <a:ext cx="7200900" cy="3600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a:p>
            <a:pPr algn="ctr"/>
            <a:endParaRPr lang="ru-RU" sz="1400" b="1" dirty="0">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sp>
        <p:nvSpPr>
          <p:cNvPr id="88067" name="Text Box 6"/>
          <p:cNvSpPr txBox="1">
            <a:spLocks noChangeArrowheads="1"/>
          </p:cNvSpPr>
          <p:nvPr/>
        </p:nvSpPr>
        <p:spPr bwMode="auto">
          <a:xfrm>
            <a:off x="900113" y="1916113"/>
            <a:ext cx="7697787" cy="4108450"/>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Стадии совершения преступления по российскому уголовному праву. История вопроса.</a:t>
            </a:r>
          </a:p>
          <a:p>
            <a:pPr eaLnBrk="0" hangingPunct="0">
              <a:spcBef>
                <a:spcPct val="50000"/>
              </a:spcBef>
            </a:pPr>
            <a:r>
              <a:rPr lang="ru-RU" sz="2400">
                <a:latin typeface="Arial Narrow" pitchFamily="34" charset="0"/>
              </a:rPr>
              <a:t>2. Понятие и виды неоконченной преступной деятельности.</a:t>
            </a:r>
          </a:p>
          <a:p>
            <a:pPr eaLnBrk="0" hangingPunct="0">
              <a:spcBef>
                <a:spcPct val="50000"/>
              </a:spcBef>
            </a:pPr>
            <a:r>
              <a:rPr lang="ru-RU" sz="2400">
                <a:latin typeface="Arial Narrow" pitchFamily="34" charset="0"/>
              </a:rPr>
              <a:t>3. Приготовление к преступлению, объективные и субъективные признаки.</a:t>
            </a:r>
          </a:p>
          <a:p>
            <a:pPr eaLnBrk="0" hangingPunct="0">
              <a:spcBef>
                <a:spcPct val="50000"/>
              </a:spcBef>
            </a:pPr>
            <a:r>
              <a:rPr lang="ru-RU" sz="2400">
                <a:latin typeface="Arial Narrow" pitchFamily="34" charset="0"/>
              </a:rPr>
              <a:t>4. Особенности добровольного отказа от преступления у соучастников и его правовые значения.</a:t>
            </a:r>
          </a:p>
          <a:p>
            <a:pPr eaLnBrk="0" hangingPunct="0">
              <a:spcBef>
                <a:spcPct val="50000"/>
              </a:spcBef>
            </a:pPr>
            <a:r>
              <a:rPr lang="ru-RU" sz="2400">
                <a:latin typeface="Arial Narrow" pitchFamily="34" charset="0"/>
              </a:rPr>
              <a:t>5. Покушение на преступление и его виды.</a:t>
            </a:r>
          </a:p>
        </p:txBody>
      </p:sp>
      <p:sp>
        <p:nvSpPr>
          <p:cNvPr id="88068"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Тематика для написания курсовых и дипломных работ</a:t>
            </a:r>
          </a:p>
          <a:p>
            <a:pPr algn="ctr"/>
            <a:endParaRPr lang="ru-RU" sz="1400" b="1">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sp>
        <p:nvSpPr>
          <p:cNvPr id="89091" name="Rectangle 18"/>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Оконченное преступление</a:t>
            </a:r>
          </a:p>
          <a:p>
            <a:pPr algn="ctr"/>
            <a:endParaRPr lang="ru-RU" sz="1400" b="1">
              <a:latin typeface="Arial" charset="0"/>
            </a:endParaRPr>
          </a:p>
        </p:txBody>
      </p:sp>
      <p:sp>
        <p:nvSpPr>
          <p:cNvPr id="2" name="Rounded Rectangle 1"/>
          <p:cNvSpPr/>
          <p:nvPr/>
        </p:nvSpPr>
        <p:spPr>
          <a:xfrm>
            <a:off x="2197100" y="2420938"/>
            <a:ext cx="4608513" cy="23034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ru-RU" dirty="0">
                <a:solidFill>
                  <a:srgbClr val="000000"/>
                </a:solidFill>
              </a:rPr>
              <a:t>Согласно </a:t>
            </a:r>
            <a:r>
              <a:rPr lang="ru-RU" b="1" dirty="0">
                <a:solidFill>
                  <a:srgbClr val="000000"/>
                </a:solidFill>
              </a:rPr>
              <a:t>ч. 1 ст. 29</a:t>
            </a:r>
            <a:r>
              <a:rPr lang="ru-RU" dirty="0">
                <a:solidFill>
                  <a:srgbClr val="000000"/>
                </a:solidFill>
              </a:rPr>
              <a:t> </a:t>
            </a:r>
            <a:r>
              <a:rPr lang="ru-RU" dirty="0" smtClean="0">
                <a:solidFill>
                  <a:srgbClr val="000000"/>
                </a:solidFill>
              </a:rPr>
              <a:t>УК РФ </a:t>
            </a:r>
            <a:r>
              <a:rPr lang="ru-RU" dirty="0">
                <a:solidFill>
                  <a:srgbClr val="000000"/>
                </a:solidFill>
              </a:rPr>
              <a:t>преступления </a:t>
            </a:r>
          </a:p>
          <a:p>
            <a:pPr algn="ctr" eaLnBrk="0" hangingPunct="0">
              <a:defRPr/>
            </a:pPr>
            <a:r>
              <a:rPr lang="ru-RU" dirty="0">
                <a:solidFill>
                  <a:srgbClr val="000000"/>
                </a:solidFill>
              </a:rPr>
              <a:t>признается оконченным,</a:t>
            </a:r>
          </a:p>
          <a:p>
            <a:pPr algn="ctr" eaLnBrk="0" hangingPunct="0">
              <a:defRPr/>
            </a:pPr>
            <a:r>
              <a:rPr lang="ru-RU" dirty="0">
                <a:solidFill>
                  <a:srgbClr val="000000"/>
                </a:solidFill>
              </a:rPr>
              <a:t> если в совершенном лицом деянии содержатся</a:t>
            </a:r>
          </a:p>
          <a:p>
            <a:pPr algn="ctr" eaLnBrk="0" hangingPunct="0">
              <a:defRPr/>
            </a:pPr>
            <a:r>
              <a:rPr lang="ru-RU" dirty="0">
                <a:solidFill>
                  <a:srgbClr val="000000"/>
                </a:solidFill>
              </a:rPr>
              <a:t> все признаки состава преступления, </a:t>
            </a:r>
          </a:p>
          <a:p>
            <a:pPr algn="ctr" eaLnBrk="0" hangingPunct="0">
              <a:defRPr/>
            </a:pPr>
            <a:r>
              <a:rPr lang="ru-RU" dirty="0">
                <a:solidFill>
                  <a:srgbClr val="000000"/>
                </a:solidFill>
              </a:rPr>
              <a:t>предусмотренного настоящим Кодексом.</a:t>
            </a:r>
          </a:p>
        </p:txBody>
      </p:sp>
      <p:graphicFrame>
        <p:nvGraphicFramePr>
          <p:cNvPr id="3" name="Object 2"/>
          <p:cNvGraphicFramePr>
            <a:graphicFrameLocks noChangeAspect="1"/>
          </p:cNvGraphicFramePr>
          <p:nvPr/>
        </p:nvGraphicFramePr>
        <p:xfrm>
          <a:off x="250825" y="2060575"/>
          <a:ext cx="446088" cy="838200"/>
        </p:xfrm>
        <a:graphic>
          <a:graphicData uri="http://schemas.openxmlformats.org/presentationml/2006/ole">
            <mc:AlternateContent xmlns:mc="http://schemas.openxmlformats.org/markup-compatibility/2006">
              <mc:Choice xmlns:v="urn:schemas-microsoft-com:vml" Requires="v">
                <p:oleObj spid="_x0000_s89128" name="Clip" r:id="rId3" imgW="1728788" imgH="3252788" progId="">
                  <p:embed/>
                </p:oleObj>
              </mc:Choice>
              <mc:Fallback>
                <p:oleObj name="Clip" r:id="rId3" imgW="1728788" imgH="3252788"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060575"/>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sp>
        <p:nvSpPr>
          <p:cNvPr id="436237" name="AutoShape 13"/>
          <p:cNvSpPr>
            <a:spLocks noChangeArrowheads="1"/>
          </p:cNvSpPr>
          <p:nvPr/>
        </p:nvSpPr>
        <p:spPr bwMode="auto">
          <a:xfrm>
            <a:off x="2843213" y="4508500"/>
            <a:ext cx="677862" cy="1143000"/>
          </a:xfrm>
          <a:prstGeom prst="rightArrow">
            <a:avLst>
              <a:gd name="adj1" fmla="val 50000"/>
              <a:gd name="adj2" fmla="val 25000"/>
            </a:avLst>
          </a:prstGeom>
          <a:solidFill>
            <a:srgbClr val="FF6600"/>
          </a:solidFill>
          <a:ln w="9525">
            <a:solidFill>
              <a:schemeClr val="tx1"/>
            </a:solidFill>
            <a:miter lim="800000"/>
            <a:headEnd/>
            <a:tailEnd/>
          </a:ln>
          <a:effectLst>
            <a:outerShdw dist="107763" dir="2700000" algn="ctr" rotWithShape="0">
              <a:schemeClr val="bg2"/>
            </a:outerShdw>
          </a:effectLst>
        </p:spPr>
        <p:txBody>
          <a:bodyPr wrap="none" anchor="ctr"/>
          <a:lstStyle/>
          <a:p>
            <a:endParaRPr lang="ru-RU"/>
          </a:p>
        </p:txBody>
      </p:sp>
      <p:sp>
        <p:nvSpPr>
          <p:cNvPr id="436238" name="AutoShape 14"/>
          <p:cNvSpPr>
            <a:spLocks noChangeArrowheads="1"/>
          </p:cNvSpPr>
          <p:nvPr/>
        </p:nvSpPr>
        <p:spPr bwMode="auto">
          <a:xfrm>
            <a:off x="5651500" y="4508500"/>
            <a:ext cx="749300" cy="1143000"/>
          </a:xfrm>
          <a:prstGeom prst="rightArrow">
            <a:avLst>
              <a:gd name="adj1" fmla="val 50000"/>
              <a:gd name="adj2" fmla="val 25000"/>
            </a:avLst>
          </a:prstGeom>
          <a:solidFill>
            <a:srgbClr val="FF0000"/>
          </a:solidFill>
          <a:ln w="9525">
            <a:solidFill>
              <a:schemeClr val="tx1"/>
            </a:solidFill>
            <a:miter lim="800000"/>
            <a:headEnd/>
            <a:tailEnd/>
          </a:ln>
          <a:effectLst>
            <a:outerShdw dist="107763" dir="2700000" algn="ctr" rotWithShape="0">
              <a:schemeClr val="bg2"/>
            </a:outerShdw>
          </a:effectLst>
        </p:spPr>
        <p:txBody>
          <a:bodyPr wrap="none" anchor="ctr"/>
          <a:lstStyle/>
          <a:p>
            <a:endParaRPr lang="ru-RU"/>
          </a:p>
        </p:txBody>
      </p:sp>
      <p:graphicFrame>
        <p:nvGraphicFramePr>
          <p:cNvPr id="436239" name="Object 15"/>
          <p:cNvGraphicFramePr>
            <a:graphicFrameLocks noChangeAspect="1"/>
          </p:cNvGraphicFramePr>
          <p:nvPr/>
        </p:nvGraphicFramePr>
        <p:xfrm>
          <a:off x="304800" y="1981200"/>
          <a:ext cx="446088" cy="838200"/>
        </p:xfrm>
        <a:graphic>
          <a:graphicData uri="http://schemas.openxmlformats.org/presentationml/2006/ole">
            <mc:AlternateContent xmlns:mc="http://schemas.openxmlformats.org/markup-compatibility/2006">
              <mc:Choice xmlns:v="urn:schemas-microsoft-com:vml" Requires="v">
                <p:oleObj spid="_x0000_s90152" name="Clip" r:id="rId3" imgW="1728788" imgH="3252788" progId="">
                  <p:embed/>
                </p:oleObj>
              </mc:Choice>
              <mc:Fallback>
                <p:oleObj name="Clip" r:id="rId3" imgW="1728788" imgH="3252788"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8" name="Rectangle 24"/>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Стадия совершения умышленного преступления</a:t>
            </a:r>
          </a:p>
          <a:p>
            <a:pPr algn="ctr"/>
            <a:endParaRPr lang="ru-RU" sz="1400" b="1">
              <a:latin typeface="Arial" charset="0"/>
            </a:endParaRPr>
          </a:p>
        </p:txBody>
      </p:sp>
      <p:sp>
        <p:nvSpPr>
          <p:cNvPr id="90119" name="Rectangle 25"/>
          <p:cNvSpPr>
            <a:spLocks noChangeArrowheads="1"/>
          </p:cNvSpPr>
          <p:nvPr/>
        </p:nvSpPr>
        <p:spPr bwMode="auto">
          <a:xfrm>
            <a:off x="900113" y="2060575"/>
            <a:ext cx="7200900" cy="2089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400" b="1" dirty="0">
                <a:solidFill>
                  <a:schemeClr val="bg1"/>
                </a:solidFill>
              </a:rPr>
              <a:t>Стадии совершения умышленного преступления</a:t>
            </a:r>
            <a:r>
              <a:rPr lang="ru-RU" sz="1400" dirty="0">
                <a:solidFill>
                  <a:schemeClr val="bg1"/>
                </a:solidFill>
              </a:rPr>
              <a:t> - это определенные </a:t>
            </a:r>
          </a:p>
          <a:p>
            <a:pPr algn="ctr" eaLnBrk="0" hangingPunct="0">
              <a:spcBef>
                <a:spcPct val="50000"/>
              </a:spcBef>
            </a:pPr>
            <a:r>
              <a:rPr lang="ru-RU" sz="1400" dirty="0">
                <a:solidFill>
                  <a:schemeClr val="bg1"/>
                </a:solidFill>
              </a:rPr>
              <a:t>этапы осуществления </a:t>
            </a:r>
          </a:p>
          <a:p>
            <a:pPr algn="ctr" eaLnBrk="0" hangingPunct="0">
              <a:spcBef>
                <a:spcPct val="50000"/>
              </a:spcBef>
            </a:pPr>
            <a:r>
              <a:rPr lang="ru-RU" sz="1400" dirty="0">
                <a:solidFill>
                  <a:schemeClr val="bg1"/>
                </a:solidFill>
              </a:rPr>
              <a:t>преступного замысла виновного,</a:t>
            </a:r>
          </a:p>
          <a:p>
            <a:pPr algn="ctr" eaLnBrk="0" hangingPunct="0">
              <a:spcBef>
                <a:spcPct val="50000"/>
              </a:spcBef>
            </a:pPr>
            <a:r>
              <a:rPr lang="ru-RU" sz="1400" dirty="0">
                <a:solidFill>
                  <a:schemeClr val="bg1"/>
                </a:solidFill>
              </a:rPr>
              <a:t> характеризующиеся различной степенью его</a:t>
            </a:r>
          </a:p>
          <a:p>
            <a:pPr algn="ctr" eaLnBrk="0" hangingPunct="0">
              <a:spcBef>
                <a:spcPct val="50000"/>
              </a:spcBef>
            </a:pPr>
            <a:r>
              <a:rPr lang="ru-RU" sz="1400" dirty="0">
                <a:solidFill>
                  <a:schemeClr val="bg1"/>
                </a:solidFill>
              </a:rPr>
              <a:t> реализации по форме совершенных</a:t>
            </a:r>
          </a:p>
          <a:p>
            <a:pPr algn="ctr" eaLnBrk="0" hangingPunct="0">
              <a:spcBef>
                <a:spcPct val="50000"/>
              </a:spcBef>
            </a:pPr>
            <a:r>
              <a:rPr lang="ru-RU" sz="1400" dirty="0">
                <a:solidFill>
                  <a:schemeClr val="bg1"/>
                </a:solidFill>
              </a:rPr>
              <a:t> действий и по объему признаков состава преступления, </a:t>
            </a:r>
          </a:p>
          <a:p>
            <a:pPr algn="ctr" eaLnBrk="0" hangingPunct="0">
              <a:spcBef>
                <a:spcPct val="50000"/>
              </a:spcBef>
            </a:pPr>
            <a:r>
              <a:rPr lang="ru-RU" sz="1400" dirty="0">
                <a:solidFill>
                  <a:schemeClr val="bg1"/>
                </a:solidFill>
              </a:rPr>
              <a:t>описанных в уголовном законе.</a:t>
            </a:r>
            <a:endParaRPr lang="ru-RU" sz="1400" b="1" dirty="0">
              <a:solidFill>
                <a:schemeClr val="bg1"/>
              </a:solidFill>
              <a:latin typeface="Arial" charset="0"/>
            </a:endParaRPr>
          </a:p>
        </p:txBody>
      </p:sp>
      <p:sp>
        <p:nvSpPr>
          <p:cNvPr id="436250" name="Rectangle 26"/>
          <p:cNvSpPr>
            <a:spLocks noChangeArrowheads="1"/>
          </p:cNvSpPr>
          <p:nvPr/>
        </p:nvSpPr>
        <p:spPr bwMode="auto">
          <a:xfrm>
            <a:off x="900113" y="4508500"/>
            <a:ext cx="1728787" cy="13414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1400" dirty="0"/>
              <a:t>Приготовление к </a:t>
            </a:r>
          </a:p>
          <a:p>
            <a:pPr algn="ctr" eaLnBrk="0" hangingPunct="0">
              <a:spcBef>
                <a:spcPct val="50000"/>
              </a:spcBef>
            </a:pPr>
            <a:r>
              <a:rPr lang="ru-RU" sz="1400" dirty="0"/>
              <a:t>преступлению </a:t>
            </a:r>
          </a:p>
          <a:p>
            <a:pPr algn="ctr" eaLnBrk="0" hangingPunct="0">
              <a:spcBef>
                <a:spcPct val="50000"/>
              </a:spcBef>
            </a:pPr>
            <a:r>
              <a:rPr lang="ru-RU" sz="1400" dirty="0" smtClean="0"/>
              <a:t>( ч.1 ст</a:t>
            </a:r>
            <a:r>
              <a:rPr lang="ru-RU" sz="1400" dirty="0"/>
              <a:t>. 30 </a:t>
            </a:r>
            <a:r>
              <a:rPr lang="ru-RU" sz="1400" dirty="0" smtClean="0"/>
              <a:t>УК РФ)</a:t>
            </a:r>
            <a:endParaRPr lang="ru-RU" sz="1400" dirty="0"/>
          </a:p>
          <a:p>
            <a:pPr algn="ctr"/>
            <a:endParaRPr lang="ru-RU" sz="1400" dirty="0">
              <a:solidFill>
                <a:srgbClr val="000000"/>
              </a:solidFill>
            </a:endParaRPr>
          </a:p>
        </p:txBody>
      </p:sp>
      <p:sp>
        <p:nvSpPr>
          <p:cNvPr id="436251" name="Rectangle 27"/>
          <p:cNvSpPr>
            <a:spLocks noChangeArrowheads="1"/>
          </p:cNvSpPr>
          <p:nvPr/>
        </p:nvSpPr>
        <p:spPr bwMode="auto">
          <a:xfrm>
            <a:off x="3635375" y="4508500"/>
            <a:ext cx="1728788" cy="13414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1400" dirty="0"/>
              <a:t>Покушение на </a:t>
            </a:r>
          </a:p>
          <a:p>
            <a:pPr algn="ctr" eaLnBrk="0" hangingPunct="0">
              <a:spcBef>
                <a:spcPct val="50000"/>
              </a:spcBef>
            </a:pPr>
            <a:r>
              <a:rPr lang="ru-RU" sz="1400" dirty="0"/>
              <a:t>преступление </a:t>
            </a:r>
          </a:p>
          <a:p>
            <a:pPr algn="ctr" eaLnBrk="0" hangingPunct="0">
              <a:spcBef>
                <a:spcPct val="50000"/>
              </a:spcBef>
            </a:pPr>
            <a:r>
              <a:rPr lang="ru-RU" sz="1400" dirty="0" smtClean="0"/>
              <a:t>(ч</a:t>
            </a:r>
            <a:r>
              <a:rPr lang="ru-RU" sz="1400" dirty="0"/>
              <a:t>. </a:t>
            </a:r>
            <a:r>
              <a:rPr lang="ru-RU" sz="1400" dirty="0" smtClean="0"/>
              <a:t>3 </a:t>
            </a:r>
            <a:r>
              <a:rPr lang="ru-RU" sz="1400" dirty="0"/>
              <a:t>ст. 30 </a:t>
            </a:r>
            <a:r>
              <a:rPr lang="ru-RU" sz="1400" dirty="0" smtClean="0"/>
              <a:t>УК РФ)</a:t>
            </a:r>
            <a:endParaRPr lang="ru-RU" sz="1400" dirty="0"/>
          </a:p>
          <a:p>
            <a:pPr algn="ctr"/>
            <a:endParaRPr lang="ru-RU" sz="1400" dirty="0">
              <a:solidFill>
                <a:srgbClr val="000000"/>
              </a:solidFill>
            </a:endParaRPr>
          </a:p>
        </p:txBody>
      </p:sp>
      <p:sp>
        <p:nvSpPr>
          <p:cNvPr id="436253" name="Rectangle 29"/>
          <p:cNvSpPr>
            <a:spLocks noChangeArrowheads="1"/>
          </p:cNvSpPr>
          <p:nvPr/>
        </p:nvSpPr>
        <p:spPr bwMode="auto">
          <a:xfrm>
            <a:off x="6516688" y="4508500"/>
            <a:ext cx="1728787" cy="134143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spcBef>
                <a:spcPct val="50000"/>
              </a:spcBef>
            </a:pPr>
            <a:r>
              <a:rPr lang="ru-RU" sz="1400" dirty="0"/>
              <a:t>Оконченное </a:t>
            </a:r>
          </a:p>
          <a:p>
            <a:pPr algn="ctr" eaLnBrk="0" hangingPunct="0">
              <a:spcBef>
                <a:spcPct val="50000"/>
              </a:spcBef>
            </a:pPr>
            <a:r>
              <a:rPr lang="ru-RU" sz="1400" dirty="0"/>
              <a:t>преступление </a:t>
            </a:r>
          </a:p>
          <a:p>
            <a:pPr algn="ctr" eaLnBrk="0" hangingPunct="0">
              <a:spcBef>
                <a:spcPct val="50000"/>
              </a:spcBef>
            </a:pPr>
            <a:r>
              <a:rPr lang="ru-RU" sz="1400" dirty="0" smtClean="0"/>
              <a:t>( ч. 1 ст</a:t>
            </a:r>
            <a:r>
              <a:rPr lang="ru-RU" sz="1400" dirty="0"/>
              <a:t>. 29 </a:t>
            </a:r>
            <a:r>
              <a:rPr lang="ru-RU" sz="1400" dirty="0" smtClean="0"/>
              <a:t>УК РФ)</a:t>
            </a:r>
            <a:endParaRPr lang="ru-RU" sz="1400" dirty="0"/>
          </a:p>
          <a:p>
            <a:pPr algn="ctr"/>
            <a:endParaRPr lang="ru-RU" sz="1400" dirty="0">
              <a:solidFill>
                <a:srgbClr val="000000"/>
              </a:solidFill>
            </a:endParaRPr>
          </a:p>
        </p:txBody>
      </p:sp>
      <p:sp>
        <p:nvSpPr>
          <p:cNvPr id="11"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4"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4000"/>
                                  </p:stCondLst>
                                  <p:childTnLst>
                                    <p:set>
                                      <p:cBhvr>
                                        <p:cTn id="6" dur="1" fill="hold">
                                          <p:stCondLst>
                                            <p:cond delay="0"/>
                                          </p:stCondLst>
                                        </p:cTn>
                                        <p:tgtEl>
                                          <p:spTgt spid="436250"/>
                                        </p:tgtEl>
                                        <p:attrNameLst>
                                          <p:attrName>style.visibility</p:attrName>
                                        </p:attrNameLst>
                                      </p:cBhvr>
                                      <p:to>
                                        <p:strVal val="visible"/>
                                      </p:to>
                                    </p:set>
                                    <p:anim calcmode="lin" valueType="num">
                                      <p:cBhvr>
                                        <p:cTn id="7" dur="1000" fill="hold"/>
                                        <p:tgtEl>
                                          <p:spTgt spid="436250"/>
                                        </p:tgtEl>
                                        <p:attrNameLst>
                                          <p:attrName>ppt_w</p:attrName>
                                        </p:attrNameLst>
                                      </p:cBhvr>
                                      <p:tavLst>
                                        <p:tav tm="0">
                                          <p:val>
                                            <p:strVal val="#ppt_w*0.70"/>
                                          </p:val>
                                        </p:tav>
                                        <p:tav tm="100000">
                                          <p:val>
                                            <p:strVal val="#ppt_w"/>
                                          </p:val>
                                        </p:tav>
                                      </p:tavLst>
                                    </p:anim>
                                    <p:anim calcmode="lin" valueType="num">
                                      <p:cBhvr>
                                        <p:cTn id="8" dur="1000" fill="hold"/>
                                        <p:tgtEl>
                                          <p:spTgt spid="436250"/>
                                        </p:tgtEl>
                                        <p:attrNameLst>
                                          <p:attrName>ppt_h</p:attrName>
                                        </p:attrNameLst>
                                      </p:cBhvr>
                                      <p:tavLst>
                                        <p:tav tm="0">
                                          <p:val>
                                            <p:strVal val="#ppt_h"/>
                                          </p:val>
                                        </p:tav>
                                        <p:tav tm="100000">
                                          <p:val>
                                            <p:strVal val="#ppt_h"/>
                                          </p:val>
                                        </p:tav>
                                      </p:tavLst>
                                    </p:anim>
                                    <p:animEffect transition="in" filter="fade">
                                      <p:cBhvr>
                                        <p:cTn id="9" dur="1000"/>
                                        <p:tgtEl>
                                          <p:spTgt spid="436250"/>
                                        </p:tgtEl>
                                      </p:cBhvr>
                                    </p:animEffect>
                                  </p:childTnLst>
                                </p:cTn>
                              </p:par>
                            </p:childTnLst>
                          </p:cTn>
                        </p:par>
                        <p:par>
                          <p:cTn id="10" fill="hold" nodeType="afterGroup">
                            <p:stCondLst>
                              <p:cond delay="5000"/>
                            </p:stCondLst>
                            <p:childTnLst>
                              <p:par>
                                <p:cTn id="11" presetID="17" presetClass="entr" presetSubtype="8" fill="hold" grpId="0" nodeType="afterEffect">
                                  <p:stCondLst>
                                    <p:cond delay="3000"/>
                                  </p:stCondLst>
                                  <p:childTnLst>
                                    <p:set>
                                      <p:cBhvr>
                                        <p:cTn id="12" dur="1" fill="hold">
                                          <p:stCondLst>
                                            <p:cond delay="0"/>
                                          </p:stCondLst>
                                        </p:cTn>
                                        <p:tgtEl>
                                          <p:spTgt spid="436237"/>
                                        </p:tgtEl>
                                        <p:attrNameLst>
                                          <p:attrName>style.visibility</p:attrName>
                                        </p:attrNameLst>
                                      </p:cBhvr>
                                      <p:to>
                                        <p:strVal val="visible"/>
                                      </p:to>
                                    </p:set>
                                    <p:anim calcmode="lin" valueType="num">
                                      <p:cBhvr>
                                        <p:cTn id="13" dur="500" fill="hold"/>
                                        <p:tgtEl>
                                          <p:spTgt spid="436237"/>
                                        </p:tgtEl>
                                        <p:attrNameLst>
                                          <p:attrName>ppt_x</p:attrName>
                                        </p:attrNameLst>
                                      </p:cBhvr>
                                      <p:tavLst>
                                        <p:tav tm="0">
                                          <p:val>
                                            <p:strVal val="#ppt_x-#ppt_w/2"/>
                                          </p:val>
                                        </p:tav>
                                        <p:tav tm="100000">
                                          <p:val>
                                            <p:strVal val="#ppt_x"/>
                                          </p:val>
                                        </p:tav>
                                      </p:tavLst>
                                    </p:anim>
                                    <p:anim calcmode="lin" valueType="num">
                                      <p:cBhvr>
                                        <p:cTn id="14" dur="500" fill="hold"/>
                                        <p:tgtEl>
                                          <p:spTgt spid="436237"/>
                                        </p:tgtEl>
                                        <p:attrNameLst>
                                          <p:attrName>ppt_y</p:attrName>
                                        </p:attrNameLst>
                                      </p:cBhvr>
                                      <p:tavLst>
                                        <p:tav tm="0">
                                          <p:val>
                                            <p:strVal val="#ppt_y"/>
                                          </p:val>
                                        </p:tav>
                                        <p:tav tm="100000">
                                          <p:val>
                                            <p:strVal val="#ppt_y"/>
                                          </p:val>
                                        </p:tav>
                                      </p:tavLst>
                                    </p:anim>
                                    <p:anim calcmode="lin" valueType="num">
                                      <p:cBhvr>
                                        <p:cTn id="15" dur="500" fill="hold"/>
                                        <p:tgtEl>
                                          <p:spTgt spid="436237"/>
                                        </p:tgtEl>
                                        <p:attrNameLst>
                                          <p:attrName>ppt_w</p:attrName>
                                        </p:attrNameLst>
                                      </p:cBhvr>
                                      <p:tavLst>
                                        <p:tav tm="0">
                                          <p:val>
                                            <p:fltVal val="0"/>
                                          </p:val>
                                        </p:tav>
                                        <p:tav tm="100000">
                                          <p:val>
                                            <p:strVal val="#ppt_w"/>
                                          </p:val>
                                        </p:tav>
                                      </p:tavLst>
                                    </p:anim>
                                    <p:anim calcmode="lin" valueType="num">
                                      <p:cBhvr>
                                        <p:cTn id="16" dur="500" fill="hold"/>
                                        <p:tgtEl>
                                          <p:spTgt spid="436237"/>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8500"/>
                            </p:stCondLst>
                            <p:childTnLst>
                              <p:par>
                                <p:cTn id="18" presetID="55" presetClass="entr" presetSubtype="0" fill="hold" grpId="0" nodeType="afterEffect">
                                  <p:stCondLst>
                                    <p:cond delay="0"/>
                                  </p:stCondLst>
                                  <p:childTnLst>
                                    <p:set>
                                      <p:cBhvr>
                                        <p:cTn id="19" dur="1" fill="hold">
                                          <p:stCondLst>
                                            <p:cond delay="0"/>
                                          </p:stCondLst>
                                        </p:cTn>
                                        <p:tgtEl>
                                          <p:spTgt spid="436251"/>
                                        </p:tgtEl>
                                        <p:attrNameLst>
                                          <p:attrName>style.visibility</p:attrName>
                                        </p:attrNameLst>
                                      </p:cBhvr>
                                      <p:to>
                                        <p:strVal val="visible"/>
                                      </p:to>
                                    </p:set>
                                    <p:anim calcmode="lin" valueType="num">
                                      <p:cBhvr>
                                        <p:cTn id="20" dur="1000" fill="hold"/>
                                        <p:tgtEl>
                                          <p:spTgt spid="436251"/>
                                        </p:tgtEl>
                                        <p:attrNameLst>
                                          <p:attrName>ppt_w</p:attrName>
                                        </p:attrNameLst>
                                      </p:cBhvr>
                                      <p:tavLst>
                                        <p:tav tm="0">
                                          <p:val>
                                            <p:strVal val="#ppt_w*0.70"/>
                                          </p:val>
                                        </p:tav>
                                        <p:tav tm="100000">
                                          <p:val>
                                            <p:strVal val="#ppt_w"/>
                                          </p:val>
                                        </p:tav>
                                      </p:tavLst>
                                    </p:anim>
                                    <p:anim calcmode="lin" valueType="num">
                                      <p:cBhvr>
                                        <p:cTn id="21" dur="1000" fill="hold"/>
                                        <p:tgtEl>
                                          <p:spTgt spid="436251"/>
                                        </p:tgtEl>
                                        <p:attrNameLst>
                                          <p:attrName>ppt_h</p:attrName>
                                        </p:attrNameLst>
                                      </p:cBhvr>
                                      <p:tavLst>
                                        <p:tav tm="0">
                                          <p:val>
                                            <p:strVal val="#ppt_h"/>
                                          </p:val>
                                        </p:tav>
                                        <p:tav tm="100000">
                                          <p:val>
                                            <p:strVal val="#ppt_h"/>
                                          </p:val>
                                        </p:tav>
                                      </p:tavLst>
                                    </p:anim>
                                    <p:animEffect transition="in" filter="fade">
                                      <p:cBhvr>
                                        <p:cTn id="22" dur="1000"/>
                                        <p:tgtEl>
                                          <p:spTgt spid="436251"/>
                                        </p:tgtEl>
                                      </p:cBhvr>
                                    </p:animEffect>
                                  </p:childTnLst>
                                </p:cTn>
                              </p:par>
                            </p:childTnLst>
                          </p:cTn>
                        </p:par>
                        <p:par>
                          <p:cTn id="23" fill="hold" nodeType="afterGroup">
                            <p:stCondLst>
                              <p:cond delay="9500"/>
                            </p:stCondLst>
                            <p:childTnLst>
                              <p:par>
                                <p:cTn id="24" presetID="17" presetClass="entr" presetSubtype="8" fill="hold" grpId="0" nodeType="afterEffect">
                                  <p:stCondLst>
                                    <p:cond delay="3000"/>
                                  </p:stCondLst>
                                  <p:childTnLst>
                                    <p:set>
                                      <p:cBhvr>
                                        <p:cTn id="25" dur="1" fill="hold">
                                          <p:stCondLst>
                                            <p:cond delay="0"/>
                                          </p:stCondLst>
                                        </p:cTn>
                                        <p:tgtEl>
                                          <p:spTgt spid="436238"/>
                                        </p:tgtEl>
                                        <p:attrNameLst>
                                          <p:attrName>style.visibility</p:attrName>
                                        </p:attrNameLst>
                                      </p:cBhvr>
                                      <p:to>
                                        <p:strVal val="visible"/>
                                      </p:to>
                                    </p:set>
                                    <p:anim calcmode="lin" valueType="num">
                                      <p:cBhvr>
                                        <p:cTn id="26" dur="500" fill="hold"/>
                                        <p:tgtEl>
                                          <p:spTgt spid="436238"/>
                                        </p:tgtEl>
                                        <p:attrNameLst>
                                          <p:attrName>ppt_x</p:attrName>
                                        </p:attrNameLst>
                                      </p:cBhvr>
                                      <p:tavLst>
                                        <p:tav tm="0">
                                          <p:val>
                                            <p:strVal val="#ppt_x-#ppt_w/2"/>
                                          </p:val>
                                        </p:tav>
                                        <p:tav tm="100000">
                                          <p:val>
                                            <p:strVal val="#ppt_x"/>
                                          </p:val>
                                        </p:tav>
                                      </p:tavLst>
                                    </p:anim>
                                    <p:anim calcmode="lin" valueType="num">
                                      <p:cBhvr>
                                        <p:cTn id="27" dur="500" fill="hold"/>
                                        <p:tgtEl>
                                          <p:spTgt spid="436238"/>
                                        </p:tgtEl>
                                        <p:attrNameLst>
                                          <p:attrName>ppt_y</p:attrName>
                                        </p:attrNameLst>
                                      </p:cBhvr>
                                      <p:tavLst>
                                        <p:tav tm="0">
                                          <p:val>
                                            <p:strVal val="#ppt_y"/>
                                          </p:val>
                                        </p:tav>
                                        <p:tav tm="100000">
                                          <p:val>
                                            <p:strVal val="#ppt_y"/>
                                          </p:val>
                                        </p:tav>
                                      </p:tavLst>
                                    </p:anim>
                                    <p:anim calcmode="lin" valueType="num">
                                      <p:cBhvr>
                                        <p:cTn id="28" dur="500" fill="hold"/>
                                        <p:tgtEl>
                                          <p:spTgt spid="436238"/>
                                        </p:tgtEl>
                                        <p:attrNameLst>
                                          <p:attrName>ppt_w</p:attrName>
                                        </p:attrNameLst>
                                      </p:cBhvr>
                                      <p:tavLst>
                                        <p:tav tm="0">
                                          <p:val>
                                            <p:fltVal val="0"/>
                                          </p:val>
                                        </p:tav>
                                        <p:tav tm="100000">
                                          <p:val>
                                            <p:strVal val="#ppt_w"/>
                                          </p:val>
                                        </p:tav>
                                      </p:tavLst>
                                    </p:anim>
                                    <p:anim calcmode="lin" valueType="num">
                                      <p:cBhvr>
                                        <p:cTn id="29" dur="500" fill="hold"/>
                                        <p:tgtEl>
                                          <p:spTgt spid="436238"/>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3000"/>
                            </p:stCondLst>
                            <p:childTnLst>
                              <p:par>
                                <p:cTn id="31" presetID="55" presetClass="entr" presetSubtype="0" fill="hold" grpId="0" nodeType="afterEffect">
                                  <p:stCondLst>
                                    <p:cond delay="0"/>
                                  </p:stCondLst>
                                  <p:childTnLst>
                                    <p:set>
                                      <p:cBhvr>
                                        <p:cTn id="32" dur="1" fill="hold">
                                          <p:stCondLst>
                                            <p:cond delay="0"/>
                                          </p:stCondLst>
                                        </p:cTn>
                                        <p:tgtEl>
                                          <p:spTgt spid="436253"/>
                                        </p:tgtEl>
                                        <p:attrNameLst>
                                          <p:attrName>style.visibility</p:attrName>
                                        </p:attrNameLst>
                                      </p:cBhvr>
                                      <p:to>
                                        <p:strVal val="visible"/>
                                      </p:to>
                                    </p:set>
                                    <p:anim calcmode="lin" valueType="num">
                                      <p:cBhvr>
                                        <p:cTn id="33" dur="1000" fill="hold"/>
                                        <p:tgtEl>
                                          <p:spTgt spid="436253"/>
                                        </p:tgtEl>
                                        <p:attrNameLst>
                                          <p:attrName>ppt_w</p:attrName>
                                        </p:attrNameLst>
                                      </p:cBhvr>
                                      <p:tavLst>
                                        <p:tav tm="0">
                                          <p:val>
                                            <p:strVal val="#ppt_w*0.70"/>
                                          </p:val>
                                        </p:tav>
                                        <p:tav tm="100000">
                                          <p:val>
                                            <p:strVal val="#ppt_w"/>
                                          </p:val>
                                        </p:tav>
                                      </p:tavLst>
                                    </p:anim>
                                    <p:anim calcmode="lin" valueType="num">
                                      <p:cBhvr>
                                        <p:cTn id="34" dur="1000" fill="hold"/>
                                        <p:tgtEl>
                                          <p:spTgt spid="436253"/>
                                        </p:tgtEl>
                                        <p:attrNameLst>
                                          <p:attrName>ppt_h</p:attrName>
                                        </p:attrNameLst>
                                      </p:cBhvr>
                                      <p:tavLst>
                                        <p:tav tm="0">
                                          <p:val>
                                            <p:strVal val="#ppt_h"/>
                                          </p:val>
                                        </p:tav>
                                        <p:tav tm="100000">
                                          <p:val>
                                            <p:strVal val="#ppt_h"/>
                                          </p:val>
                                        </p:tav>
                                      </p:tavLst>
                                    </p:anim>
                                    <p:animEffect transition="in" filter="fade">
                                      <p:cBhvr>
                                        <p:cTn id="35" dur="1000"/>
                                        <p:tgtEl>
                                          <p:spTgt spid="436253"/>
                                        </p:tgtEl>
                                      </p:cBhvr>
                                    </p:animEffect>
                                  </p:childTnLst>
                                </p:cTn>
                              </p:par>
                            </p:childTnLst>
                          </p:cTn>
                        </p:par>
                        <p:par>
                          <p:cTn id="36" fill="hold" nodeType="afterGroup">
                            <p:stCondLst>
                              <p:cond delay="14000"/>
                            </p:stCondLst>
                            <p:childTnLst>
                              <p:par>
                                <p:cTn id="37" presetID="15" presetClass="entr" presetSubtype="0" fill="hold" nodeType="afterEffect">
                                  <p:stCondLst>
                                    <p:cond delay="0"/>
                                  </p:stCondLst>
                                  <p:childTnLst>
                                    <p:set>
                                      <p:cBhvr>
                                        <p:cTn id="38" dur="1" fill="hold">
                                          <p:stCondLst>
                                            <p:cond delay="0"/>
                                          </p:stCondLst>
                                        </p:cTn>
                                        <p:tgtEl>
                                          <p:spTgt spid="436239"/>
                                        </p:tgtEl>
                                        <p:attrNameLst>
                                          <p:attrName>style.visibility</p:attrName>
                                        </p:attrNameLst>
                                      </p:cBhvr>
                                      <p:to>
                                        <p:strVal val="visible"/>
                                      </p:to>
                                    </p:set>
                                    <p:anim calcmode="lin" valueType="num">
                                      <p:cBhvr>
                                        <p:cTn id="39" dur="1000" fill="hold"/>
                                        <p:tgtEl>
                                          <p:spTgt spid="436239"/>
                                        </p:tgtEl>
                                        <p:attrNameLst>
                                          <p:attrName>ppt_w</p:attrName>
                                        </p:attrNameLst>
                                      </p:cBhvr>
                                      <p:tavLst>
                                        <p:tav tm="0">
                                          <p:val>
                                            <p:fltVal val="0"/>
                                          </p:val>
                                        </p:tav>
                                        <p:tav tm="100000">
                                          <p:val>
                                            <p:strVal val="#ppt_w"/>
                                          </p:val>
                                        </p:tav>
                                      </p:tavLst>
                                    </p:anim>
                                    <p:anim calcmode="lin" valueType="num">
                                      <p:cBhvr>
                                        <p:cTn id="40" dur="1000" fill="hold"/>
                                        <p:tgtEl>
                                          <p:spTgt spid="436239"/>
                                        </p:tgtEl>
                                        <p:attrNameLst>
                                          <p:attrName>ppt_h</p:attrName>
                                        </p:attrNameLst>
                                      </p:cBhvr>
                                      <p:tavLst>
                                        <p:tav tm="0">
                                          <p:val>
                                            <p:fltVal val="0"/>
                                          </p:val>
                                        </p:tav>
                                        <p:tav tm="100000">
                                          <p:val>
                                            <p:strVal val="#ppt_h"/>
                                          </p:val>
                                        </p:tav>
                                      </p:tavLst>
                                    </p:anim>
                                    <p:anim calcmode="lin" valueType="num">
                                      <p:cBhvr>
                                        <p:cTn id="41" dur="1000" fill="hold"/>
                                        <p:tgtEl>
                                          <p:spTgt spid="43623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362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7" grpId="0" animBg="1"/>
      <p:bldP spid="436238" grpId="0" animBg="1"/>
      <p:bldP spid="436250" grpId="0" animBg="1"/>
      <p:bldP spid="436251" grpId="0" animBg="1"/>
      <p:bldP spid="43625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graphicFrame>
        <p:nvGraphicFramePr>
          <p:cNvPr id="437264" name="Object 16"/>
          <p:cNvGraphicFramePr>
            <a:graphicFrameLocks noChangeAspect="1"/>
          </p:cNvGraphicFramePr>
          <p:nvPr/>
        </p:nvGraphicFramePr>
        <p:xfrm>
          <a:off x="323850" y="2060575"/>
          <a:ext cx="446088" cy="838200"/>
        </p:xfrm>
        <a:graphic>
          <a:graphicData uri="http://schemas.openxmlformats.org/presentationml/2006/ole">
            <mc:AlternateContent xmlns:mc="http://schemas.openxmlformats.org/markup-compatibility/2006">
              <mc:Choice xmlns:v="urn:schemas-microsoft-com:vml" Requires="v">
                <p:oleObj spid="_x0000_s91174"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7273" name="Oval 25" descr="Голубая тисненая бумага"/>
          <p:cNvSpPr>
            <a:spLocks noChangeArrowheads="1"/>
          </p:cNvSpPr>
          <p:nvPr/>
        </p:nvSpPr>
        <p:spPr bwMode="auto">
          <a:xfrm>
            <a:off x="3635375" y="2133600"/>
            <a:ext cx="2303463" cy="504825"/>
          </a:xfrm>
          <a:prstGeom prst="ellipse">
            <a:avLst/>
          </a:prstGeom>
          <a:blipFill dpi="0" rotWithShape="1">
            <a:blip r:embed="rId5" cstate="print"/>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eaLnBrk="0" hangingPunct="0"/>
            <a:r>
              <a:rPr lang="ru-RU" sz="1400" dirty="0">
                <a:solidFill>
                  <a:srgbClr val="000000"/>
                </a:solidFill>
              </a:rPr>
              <a:t>Изготовление</a:t>
            </a:r>
          </a:p>
          <a:p>
            <a:pPr algn="ctr"/>
            <a:endParaRPr lang="ru-RU" sz="1200" b="1" dirty="0">
              <a:solidFill>
                <a:srgbClr val="000000"/>
              </a:solidFill>
              <a:latin typeface="Arial" charset="0"/>
            </a:endParaRPr>
          </a:p>
        </p:txBody>
      </p:sp>
      <p:sp>
        <p:nvSpPr>
          <p:cNvPr id="437274" name="Oval 26" descr="Голубая тисненая бумага"/>
          <p:cNvSpPr>
            <a:spLocks noChangeArrowheads="1"/>
          </p:cNvSpPr>
          <p:nvPr/>
        </p:nvSpPr>
        <p:spPr bwMode="auto">
          <a:xfrm>
            <a:off x="6443663" y="2276475"/>
            <a:ext cx="2303462" cy="792163"/>
          </a:xfrm>
          <a:prstGeom prst="ellipse">
            <a:avLst/>
          </a:prstGeom>
          <a:blipFill dpi="0" rotWithShape="1">
            <a:blip r:embed="rId5" cstate="print"/>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eaLnBrk="0" hangingPunct="0"/>
            <a:r>
              <a:rPr lang="ru-RU" sz="1400" dirty="0">
                <a:solidFill>
                  <a:srgbClr val="000000"/>
                </a:solidFill>
              </a:rPr>
              <a:t>Приспособление</a:t>
            </a:r>
            <a:endParaRPr lang="ru-RU" sz="1400" b="1" dirty="0">
              <a:solidFill>
                <a:srgbClr val="000000"/>
              </a:solidFill>
              <a:latin typeface="Arial" charset="0"/>
            </a:endParaRPr>
          </a:p>
        </p:txBody>
      </p:sp>
      <p:sp>
        <p:nvSpPr>
          <p:cNvPr id="437275" name="Oval 27" descr="Голубая тисненая бумага"/>
          <p:cNvSpPr>
            <a:spLocks noChangeArrowheads="1"/>
          </p:cNvSpPr>
          <p:nvPr/>
        </p:nvSpPr>
        <p:spPr bwMode="auto">
          <a:xfrm>
            <a:off x="1187450" y="2420938"/>
            <a:ext cx="1728788" cy="863600"/>
          </a:xfrm>
          <a:prstGeom prst="ellipse">
            <a:avLst/>
          </a:prstGeom>
          <a:blipFill dpi="0" rotWithShape="1">
            <a:blip r:embed="rId5" cstate="print"/>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eaLnBrk="0" hangingPunct="0"/>
            <a:r>
              <a:rPr lang="ru-RU" sz="1400" dirty="0">
                <a:solidFill>
                  <a:srgbClr val="000000"/>
                </a:solidFill>
              </a:rPr>
              <a:t>Приискание</a:t>
            </a:r>
          </a:p>
        </p:txBody>
      </p:sp>
      <p:sp>
        <p:nvSpPr>
          <p:cNvPr id="437276" name="Oval 28" descr="Голубая тисненая бумага"/>
          <p:cNvSpPr>
            <a:spLocks noChangeArrowheads="1"/>
          </p:cNvSpPr>
          <p:nvPr/>
        </p:nvSpPr>
        <p:spPr bwMode="auto">
          <a:xfrm>
            <a:off x="3419475" y="3068960"/>
            <a:ext cx="2881313" cy="790253"/>
          </a:xfrm>
          <a:prstGeom prst="ellipse">
            <a:avLst/>
          </a:prstGeom>
          <a:blipFill dpi="0" rotWithShape="1">
            <a:blip r:embed="rId5" cstate="print"/>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r>
              <a:rPr lang="ru-RU" sz="1400" dirty="0">
                <a:solidFill>
                  <a:srgbClr val="000000"/>
                </a:solidFill>
              </a:rPr>
              <a:t>Приискание соучастников</a:t>
            </a:r>
          </a:p>
          <a:p>
            <a:pPr algn="ctr"/>
            <a:r>
              <a:rPr lang="ru-RU" sz="1400" dirty="0">
                <a:solidFill>
                  <a:srgbClr val="000000"/>
                </a:solidFill>
              </a:rPr>
              <a:t> преступления</a:t>
            </a:r>
          </a:p>
          <a:p>
            <a:pPr algn="ctr" eaLnBrk="0" hangingPunct="0"/>
            <a:endParaRPr lang="ru-RU" sz="1200" b="1" dirty="0">
              <a:solidFill>
                <a:srgbClr val="000000"/>
              </a:solidFill>
              <a:latin typeface="Arial" charset="0"/>
            </a:endParaRPr>
          </a:p>
        </p:txBody>
      </p:sp>
      <p:sp>
        <p:nvSpPr>
          <p:cNvPr id="437277" name="Oval 29" descr="Голубая тисненая бумага"/>
          <p:cNvSpPr>
            <a:spLocks noChangeArrowheads="1"/>
          </p:cNvSpPr>
          <p:nvPr/>
        </p:nvSpPr>
        <p:spPr bwMode="auto">
          <a:xfrm>
            <a:off x="5435600" y="4005263"/>
            <a:ext cx="3311525" cy="647700"/>
          </a:xfrm>
          <a:prstGeom prst="ellipse">
            <a:avLst/>
          </a:prstGeom>
          <a:blipFill dpi="0" rotWithShape="1">
            <a:blip r:embed="rId5" cstate="print"/>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r>
              <a:rPr lang="ru-RU" sz="1400" dirty="0">
                <a:solidFill>
                  <a:srgbClr val="000000"/>
                </a:solidFill>
              </a:rPr>
              <a:t>Сговор на совершение</a:t>
            </a:r>
          </a:p>
          <a:p>
            <a:pPr algn="ctr"/>
            <a:r>
              <a:rPr lang="ru-RU" sz="1400" dirty="0">
                <a:solidFill>
                  <a:srgbClr val="000000"/>
                </a:solidFill>
              </a:rPr>
              <a:t> преступления</a:t>
            </a:r>
            <a:endParaRPr lang="ru-RU" sz="1400" b="1" dirty="0">
              <a:solidFill>
                <a:srgbClr val="000000"/>
              </a:solidFill>
              <a:latin typeface="Arial" charset="0"/>
            </a:endParaRPr>
          </a:p>
        </p:txBody>
      </p:sp>
      <p:sp>
        <p:nvSpPr>
          <p:cNvPr id="437278" name="Oval 30" descr="Голубая тисненая бумага"/>
          <p:cNvSpPr>
            <a:spLocks noChangeArrowheads="1"/>
          </p:cNvSpPr>
          <p:nvPr/>
        </p:nvSpPr>
        <p:spPr bwMode="auto">
          <a:xfrm>
            <a:off x="1116013" y="3860800"/>
            <a:ext cx="3095625" cy="863600"/>
          </a:xfrm>
          <a:prstGeom prst="ellipse">
            <a:avLst/>
          </a:prstGeom>
          <a:blipFill dpi="0" rotWithShape="1">
            <a:blip r:embed="rId5" cstate="print"/>
            <a:srcRect/>
            <a:tile tx="0" ty="0" sx="100000" sy="100000" flip="none" algn="tl"/>
          </a:blip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r>
              <a:rPr lang="ru-RU" sz="1400" dirty="0">
                <a:solidFill>
                  <a:srgbClr val="000000"/>
                </a:solidFill>
              </a:rPr>
              <a:t>Средств или орудий</a:t>
            </a:r>
          </a:p>
          <a:p>
            <a:pPr algn="ctr"/>
            <a:r>
              <a:rPr lang="ru-RU" sz="1400" dirty="0">
                <a:solidFill>
                  <a:srgbClr val="000000"/>
                </a:solidFill>
              </a:rPr>
              <a:t> совершения преступления</a:t>
            </a:r>
          </a:p>
        </p:txBody>
      </p:sp>
      <p:sp>
        <p:nvSpPr>
          <p:cNvPr id="91146" name="Rectangle 31"/>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Приготовление к преступлению</a:t>
            </a:r>
          </a:p>
        </p:txBody>
      </p:sp>
      <p:sp>
        <p:nvSpPr>
          <p:cNvPr id="437280" name="Rectangle 32"/>
          <p:cNvSpPr>
            <a:spLocks noChangeArrowheads="1"/>
          </p:cNvSpPr>
          <p:nvPr/>
        </p:nvSpPr>
        <p:spPr bwMode="auto">
          <a:xfrm>
            <a:off x="900113" y="5373688"/>
            <a:ext cx="7200900" cy="7191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400" dirty="0">
                <a:solidFill>
                  <a:schemeClr val="bg1"/>
                </a:solidFill>
              </a:rPr>
              <a:t>Уголовная ответственность наступает за приготовление только </a:t>
            </a:r>
          </a:p>
          <a:p>
            <a:pPr algn="ctr" eaLnBrk="0" hangingPunct="0">
              <a:spcBef>
                <a:spcPct val="50000"/>
              </a:spcBef>
            </a:pPr>
            <a:r>
              <a:rPr lang="ru-RU" sz="1400" dirty="0">
                <a:solidFill>
                  <a:schemeClr val="bg1"/>
                </a:solidFill>
              </a:rPr>
              <a:t>к тяжкому и особо тяжкому преступлениям </a:t>
            </a:r>
            <a:r>
              <a:rPr lang="ru-RU" sz="1400" dirty="0" smtClean="0">
                <a:solidFill>
                  <a:schemeClr val="bg1"/>
                </a:solidFill>
              </a:rPr>
              <a:t>(ч</a:t>
            </a:r>
            <a:r>
              <a:rPr lang="ru-RU" sz="1400" dirty="0">
                <a:solidFill>
                  <a:schemeClr val="bg1"/>
                </a:solidFill>
              </a:rPr>
              <a:t>. 2 ст. 30 </a:t>
            </a:r>
            <a:r>
              <a:rPr lang="ru-RU" sz="1400" dirty="0" smtClean="0">
                <a:solidFill>
                  <a:schemeClr val="bg1"/>
                </a:solidFill>
              </a:rPr>
              <a:t>УК РФ.)</a:t>
            </a:r>
            <a:endParaRPr lang="ru-RU" sz="1400" dirty="0">
              <a:solidFill>
                <a:schemeClr val="bg1"/>
              </a:solidFill>
            </a:endParaRPr>
          </a:p>
        </p:txBody>
      </p:sp>
      <p:sp>
        <p:nvSpPr>
          <p:cNvPr id="12"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3"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83">
            <a:hlinkClick r:id="rId6"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5" name="Управляющая кнопка: возврат 7">
            <a:hlinkClick r:id="rId7"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37273"/>
                                        </p:tgtEl>
                                        <p:attrNameLst>
                                          <p:attrName>style.visibility</p:attrName>
                                        </p:attrNameLst>
                                      </p:cBhvr>
                                      <p:to>
                                        <p:strVal val="visible"/>
                                      </p:to>
                                    </p:set>
                                    <p:anim calcmode="lin" valueType="num">
                                      <p:cBhvr>
                                        <p:cTn id="7" dur="1000" fill="hold"/>
                                        <p:tgtEl>
                                          <p:spTgt spid="437273"/>
                                        </p:tgtEl>
                                        <p:attrNameLst>
                                          <p:attrName>ppt_w</p:attrName>
                                        </p:attrNameLst>
                                      </p:cBhvr>
                                      <p:tavLst>
                                        <p:tav tm="0">
                                          <p:val>
                                            <p:fltVal val="0"/>
                                          </p:val>
                                        </p:tav>
                                        <p:tav tm="100000">
                                          <p:val>
                                            <p:strVal val="#ppt_w"/>
                                          </p:val>
                                        </p:tav>
                                      </p:tavLst>
                                    </p:anim>
                                    <p:anim calcmode="lin" valueType="num">
                                      <p:cBhvr>
                                        <p:cTn id="8" dur="1000" fill="hold"/>
                                        <p:tgtEl>
                                          <p:spTgt spid="43727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0"/>
                                  </p:stCondLst>
                                  <p:childTnLst>
                                    <p:set>
                                      <p:cBhvr>
                                        <p:cTn id="10" dur="1" fill="hold">
                                          <p:stCondLst>
                                            <p:cond delay="0"/>
                                          </p:stCondLst>
                                        </p:cTn>
                                        <p:tgtEl>
                                          <p:spTgt spid="437275"/>
                                        </p:tgtEl>
                                        <p:attrNameLst>
                                          <p:attrName>style.visibility</p:attrName>
                                        </p:attrNameLst>
                                      </p:cBhvr>
                                      <p:to>
                                        <p:strVal val="visible"/>
                                      </p:to>
                                    </p:set>
                                    <p:anim calcmode="lin" valueType="num">
                                      <p:cBhvr>
                                        <p:cTn id="11" dur="1000" fill="hold"/>
                                        <p:tgtEl>
                                          <p:spTgt spid="437275"/>
                                        </p:tgtEl>
                                        <p:attrNameLst>
                                          <p:attrName>ppt_w</p:attrName>
                                        </p:attrNameLst>
                                      </p:cBhvr>
                                      <p:tavLst>
                                        <p:tav tm="0">
                                          <p:val>
                                            <p:fltVal val="0"/>
                                          </p:val>
                                        </p:tav>
                                        <p:tav tm="100000">
                                          <p:val>
                                            <p:strVal val="#ppt_w"/>
                                          </p:val>
                                        </p:tav>
                                      </p:tavLst>
                                    </p:anim>
                                    <p:anim calcmode="lin" valueType="num">
                                      <p:cBhvr>
                                        <p:cTn id="12" dur="1000" fill="hold"/>
                                        <p:tgtEl>
                                          <p:spTgt spid="43727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3000"/>
                            </p:stCondLst>
                            <p:childTnLst>
                              <p:par>
                                <p:cTn id="14" presetID="17" presetClass="entr" presetSubtype="10" fill="hold" grpId="0" nodeType="afterEffect">
                                  <p:stCondLst>
                                    <p:cond delay="2000"/>
                                  </p:stCondLst>
                                  <p:childTnLst>
                                    <p:set>
                                      <p:cBhvr>
                                        <p:cTn id="15" dur="1" fill="hold">
                                          <p:stCondLst>
                                            <p:cond delay="0"/>
                                          </p:stCondLst>
                                        </p:cTn>
                                        <p:tgtEl>
                                          <p:spTgt spid="437274"/>
                                        </p:tgtEl>
                                        <p:attrNameLst>
                                          <p:attrName>style.visibility</p:attrName>
                                        </p:attrNameLst>
                                      </p:cBhvr>
                                      <p:to>
                                        <p:strVal val="visible"/>
                                      </p:to>
                                    </p:set>
                                    <p:anim calcmode="lin" valueType="num">
                                      <p:cBhvr>
                                        <p:cTn id="16" dur="1000" fill="hold"/>
                                        <p:tgtEl>
                                          <p:spTgt spid="437274"/>
                                        </p:tgtEl>
                                        <p:attrNameLst>
                                          <p:attrName>ppt_w</p:attrName>
                                        </p:attrNameLst>
                                      </p:cBhvr>
                                      <p:tavLst>
                                        <p:tav tm="0">
                                          <p:val>
                                            <p:fltVal val="0"/>
                                          </p:val>
                                        </p:tav>
                                        <p:tav tm="100000">
                                          <p:val>
                                            <p:strVal val="#ppt_w"/>
                                          </p:val>
                                        </p:tav>
                                      </p:tavLst>
                                    </p:anim>
                                    <p:anim calcmode="lin" valueType="num">
                                      <p:cBhvr>
                                        <p:cTn id="17" dur="1000" fill="hold"/>
                                        <p:tgtEl>
                                          <p:spTgt spid="43727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6000"/>
                            </p:stCondLst>
                            <p:childTnLst>
                              <p:par>
                                <p:cTn id="19" presetID="17" presetClass="entr" presetSubtype="10" fill="hold" grpId="0" nodeType="afterEffect">
                                  <p:stCondLst>
                                    <p:cond delay="2000"/>
                                  </p:stCondLst>
                                  <p:childTnLst>
                                    <p:set>
                                      <p:cBhvr>
                                        <p:cTn id="20" dur="1" fill="hold">
                                          <p:stCondLst>
                                            <p:cond delay="0"/>
                                          </p:stCondLst>
                                        </p:cTn>
                                        <p:tgtEl>
                                          <p:spTgt spid="437276"/>
                                        </p:tgtEl>
                                        <p:attrNameLst>
                                          <p:attrName>style.visibility</p:attrName>
                                        </p:attrNameLst>
                                      </p:cBhvr>
                                      <p:to>
                                        <p:strVal val="visible"/>
                                      </p:to>
                                    </p:set>
                                    <p:anim calcmode="lin" valueType="num">
                                      <p:cBhvr>
                                        <p:cTn id="21" dur="1000" fill="hold"/>
                                        <p:tgtEl>
                                          <p:spTgt spid="437276"/>
                                        </p:tgtEl>
                                        <p:attrNameLst>
                                          <p:attrName>ppt_w</p:attrName>
                                        </p:attrNameLst>
                                      </p:cBhvr>
                                      <p:tavLst>
                                        <p:tav tm="0">
                                          <p:val>
                                            <p:fltVal val="0"/>
                                          </p:val>
                                        </p:tav>
                                        <p:tav tm="100000">
                                          <p:val>
                                            <p:strVal val="#ppt_w"/>
                                          </p:val>
                                        </p:tav>
                                      </p:tavLst>
                                    </p:anim>
                                    <p:anim calcmode="lin" valueType="num">
                                      <p:cBhvr>
                                        <p:cTn id="22" dur="1000" fill="hold"/>
                                        <p:tgtEl>
                                          <p:spTgt spid="437276"/>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9000"/>
                            </p:stCondLst>
                            <p:childTnLst>
                              <p:par>
                                <p:cTn id="24" presetID="17" presetClass="entr" presetSubtype="10" fill="hold" grpId="0" nodeType="afterEffect">
                                  <p:stCondLst>
                                    <p:cond delay="2000"/>
                                  </p:stCondLst>
                                  <p:childTnLst>
                                    <p:set>
                                      <p:cBhvr>
                                        <p:cTn id="25" dur="1" fill="hold">
                                          <p:stCondLst>
                                            <p:cond delay="0"/>
                                          </p:stCondLst>
                                        </p:cTn>
                                        <p:tgtEl>
                                          <p:spTgt spid="437278"/>
                                        </p:tgtEl>
                                        <p:attrNameLst>
                                          <p:attrName>style.visibility</p:attrName>
                                        </p:attrNameLst>
                                      </p:cBhvr>
                                      <p:to>
                                        <p:strVal val="visible"/>
                                      </p:to>
                                    </p:set>
                                    <p:anim calcmode="lin" valueType="num">
                                      <p:cBhvr>
                                        <p:cTn id="26" dur="1000" fill="hold"/>
                                        <p:tgtEl>
                                          <p:spTgt spid="437278"/>
                                        </p:tgtEl>
                                        <p:attrNameLst>
                                          <p:attrName>ppt_w</p:attrName>
                                        </p:attrNameLst>
                                      </p:cBhvr>
                                      <p:tavLst>
                                        <p:tav tm="0">
                                          <p:val>
                                            <p:fltVal val="0"/>
                                          </p:val>
                                        </p:tav>
                                        <p:tav tm="100000">
                                          <p:val>
                                            <p:strVal val="#ppt_w"/>
                                          </p:val>
                                        </p:tav>
                                      </p:tavLst>
                                    </p:anim>
                                    <p:anim calcmode="lin" valueType="num">
                                      <p:cBhvr>
                                        <p:cTn id="27" dur="1000" fill="hold"/>
                                        <p:tgtEl>
                                          <p:spTgt spid="437278"/>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2000"/>
                            </p:stCondLst>
                            <p:childTnLst>
                              <p:par>
                                <p:cTn id="29" presetID="17" presetClass="entr" presetSubtype="10" fill="hold" grpId="0" nodeType="afterEffect">
                                  <p:stCondLst>
                                    <p:cond delay="2000"/>
                                  </p:stCondLst>
                                  <p:childTnLst>
                                    <p:set>
                                      <p:cBhvr>
                                        <p:cTn id="30" dur="1" fill="hold">
                                          <p:stCondLst>
                                            <p:cond delay="0"/>
                                          </p:stCondLst>
                                        </p:cTn>
                                        <p:tgtEl>
                                          <p:spTgt spid="437277"/>
                                        </p:tgtEl>
                                        <p:attrNameLst>
                                          <p:attrName>style.visibility</p:attrName>
                                        </p:attrNameLst>
                                      </p:cBhvr>
                                      <p:to>
                                        <p:strVal val="visible"/>
                                      </p:to>
                                    </p:set>
                                    <p:anim calcmode="lin" valueType="num">
                                      <p:cBhvr>
                                        <p:cTn id="31" dur="1000" fill="hold"/>
                                        <p:tgtEl>
                                          <p:spTgt spid="437277"/>
                                        </p:tgtEl>
                                        <p:attrNameLst>
                                          <p:attrName>ppt_w</p:attrName>
                                        </p:attrNameLst>
                                      </p:cBhvr>
                                      <p:tavLst>
                                        <p:tav tm="0">
                                          <p:val>
                                            <p:fltVal val="0"/>
                                          </p:val>
                                        </p:tav>
                                        <p:tav tm="100000">
                                          <p:val>
                                            <p:strVal val="#ppt_w"/>
                                          </p:val>
                                        </p:tav>
                                      </p:tavLst>
                                    </p:anim>
                                    <p:anim calcmode="lin" valueType="num">
                                      <p:cBhvr>
                                        <p:cTn id="32" dur="1000" fill="hold"/>
                                        <p:tgtEl>
                                          <p:spTgt spid="437277"/>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5000"/>
                            </p:stCondLst>
                            <p:childTnLst>
                              <p:par>
                                <p:cTn id="34" presetID="2" presetClass="entr" presetSubtype="8" fill="hold" grpId="0" nodeType="afterEffect">
                                  <p:stCondLst>
                                    <p:cond delay="5000"/>
                                  </p:stCondLst>
                                  <p:childTnLst>
                                    <p:set>
                                      <p:cBhvr>
                                        <p:cTn id="35" dur="1" fill="hold">
                                          <p:stCondLst>
                                            <p:cond delay="0"/>
                                          </p:stCondLst>
                                        </p:cTn>
                                        <p:tgtEl>
                                          <p:spTgt spid="437280"/>
                                        </p:tgtEl>
                                        <p:attrNameLst>
                                          <p:attrName>style.visibility</p:attrName>
                                        </p:attrNameLst>
                                      </p:cBhvr>
                                      <p:to>
                                        <p:strVal val="visible"/>
                                      </p:to>
                                    </p:set>
                                    <p:anim calcmode="lin" valueType="num">
                                      <p:cBhvr additive="base">
                                        <p:cTn id="36" dur="1000" fill="hold"/>
                                        <p:tgtEl>
                                          <p:spTgt spid="437280"/>
                                        </p:tgtEl>
                                        <p:attrNameLst>
                                          <p:attrName>ppt_x</p:attrName>
                                        </p:attrNameLst>
                                      </p:cBhvr>
                                      <p:tavLst>
                                        <p:tav tm="0">
                                          <p:val>
                                            <p:strVal val="0-#ppt_w/2"/>
                                          </p:val>
                                        </p:tav>
                                        <p:tav tm="100000">
                                          <p:val>
                                            <p:strVal val="#ppt_x"/>
                                          </p:val>
                                        </p:tav>
                                      </p:tavLst>
                                    </p:anim>
                                    <p:anim calcmode="lin" valueType="num">
                                      <p:cBhvr additive="base">
                                        <p:cTn id="37" dur="1000" fill="hold"/>
                                        <p:tgtEl>
                                          <p:spTgt spid="43728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1000"/>
                            </p:stCondLst>
                            <p:childTnLst>
                              <p:par>
                                <p:cTn id="39" presetID="15" presetClass="entr" presetSubtype="0" fill="hold" nodeType="afterEffect">
                                  <p:stCondLst>
                                    <p:cond delay="0"/>
                                  </p:stCondLst>
                                  <p:childTnLst>
                                    <p:set>
                                      <p:cBhvr>
                                        <p:cTn id="40" dur="1" fill="hold">
                                          <p:stCondLst>
                                            <p:cond delay="0"/>
                                          </p:stCondLst>
                                        </p:cTn>
                                        <p:tgtEl>
                                          <p:spTgt spid="437264"/>
                                        </p:tgtEl>
                                        <p:attrNameLst>
                                          <p:attrName>style.visibility</p:attrName>
                                        </p:attrNameLst>
                                      </p:cBhvr>
                                      <p:to>
                                        <p:strVal val="visible"/>
                                      </p:to>
                                    </p:set>
                                    <p:anim calcmode="lin" valueType="num">
                                      <p:cBhvr>
                                        <p:cTn id="41" dur="1000" fill="hold"/>
                                        <p:tgtEl>
                                          <p:spTgt spid="437264"/>
                                        </p:tgtEl>
                                        <p:attrNameLst>
                                          <p:attrName>ppt_w</p:attrName>
                                        </p:attrNameLst>
                                      </p:cBhvr>
                                      <p:tavLst>
                                        <p:tav tm="0">
                                          <p:val>
                                            <p:fltVal val="0"/>
                                          </p:val>
                                        </p:tav>
                                        <p:tav tm="100000">
                                          <p:val>
                                            <p:strVal val="#ppt_w"/>
                                          </p:val>
                                        </p:tav>
                                      </p:tavLst>
                                    </p:anim>
                                    <p:anim calcmode="lin" valueType="num">
                                      <p:cBhvr>
                                        <p:cTn id="42" dur="1000" fill="hold"/>
                                        <p:tgtEl>
                                          <p:spTgt spid="437264"/>
                                        </p:tgtEl>
                                        <p:attrNameLst>
                                          <p:attrName>ppt_h</p:attrName>
                                        </p:attrNameLst>
                                      </p:cBhvr>
                                      <p:tavLst>
                                        <p:tav tm="0">
                                          <p:val>
                                            <p:fltVal val="0"/>
                                          </p:val>
                                        </p:tav>
                                        <p:tav tm="100000">
                                          <p:val>
                                            <p:strVal val="#ppt_h"/>
                                          </p:val>
                                        </p:tav>
                                      </p:tavLst>
                                    </p:anim>
                                    <p:anim calcmode="lin" valueType="num">
                                      <p:cBhvr>
                                        <p:cTn id="43" dur="1000" fill="hold"/>
                                        <p:tgtEl>
                                          <p:spTgt spid="437264"/>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372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73" grpId="0" animBg="1"/>
      <p:bldP spid="437274" grpId="0" animBg="1"/>
      <p:bldP spid="437275" grpId="0" animBg="1"/>
      <p:bldP spid="437276" grpId="0" animBg="1"/>
      <p:bldP spid="437277" grpId="0" animBg="1"/>
      <p:bldP spid="437278" grpId="0" animBg="1"/>
      <p:bldP spid="43728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sp>
        <p:nvSpPr>
          <p:cNvPr id="92163"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Покушение на преступление</a:t>
            </a:r>
          </a:p>
          <a:p>
            <a:pPr algn="ctr"/>
            <a:endParaRPr lang="ru-RU" sz="1400" b="1">
              <a:latin typeface="Arial" charset="0"/>
            </a:endParaRPr>
          </a:p>
        </p:txBody>
      </p:sp>
      <p:sp>
        <p:nvSpPr>
          <p:cNvPr id="92164" name="Rectangle 24"/>
          <p:cNvSpPr>
            <a:spLocks noChangeArrowheads="1"/>
          </p:cNvSpPr>
          <p:nvPr/>
        </p:nvSpPr>
        <p:spPr bwMode="auto">
          <a:xfrm>
            <a:off x="900113" y="2060574"/>
            <a:ext cx="7200900" cy="12244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400" dirty="0"/>
              <a:t>	</a:t>
            </a:r>
            <a:r>
              <a:rPr lang="ru-RU" sz="1400" dirty="0" smtClean="0">
                <a:solidFill>
                  <a:schemeClr val="bg1"/>
                </a:solidFill>
              </a:rPr>
              <a:t>Покушением </a:t>
            </a:r>
            <a:r>
              <a:rPr lang="ru-RU" sz="1400" dirty="0">
                <a:solidFill>
                  <a:schemeClr val="bg1"/>
                </a:solidFill>
              </a:rPr>
              <a:t>на преступление согласно ч. 3 ст. 30 </a:t>
            </a:r>
            <a:r>
              <a:rPr lang="ru-RU" sz="1400" dirty="0" smtClean="0">
                <a:solidFill>
                  <a:schemeClr val="bg1"/>
                </a:solidFill>
              </a:rPr>
              <a:t>УК РФ </a:t>
            </a:r>
            <a:endParaRPr lang="ru-RU" sz="1400" dirty="0">
              <a:solidFill>
                <a:schemeClr val="bg1"/>
              </a:solidFill>
            </a:endParaRPr>
          </a:p>
          <a:p>
            <a:pPr algn="ctr" eaLnBrk="0" hangingPunct="0"/>
            <a:r>
              <a:rPr lang="ru-RU" sz="1400" dirty="0">
                <a:solidFill>
                  <a:schemeClr val="bg1"/>
                </a:solidFill>
              </a:rPr>
              <a:t>признаются умышленные действия (бездействия) лица, </a:t>
            </a:r>
          </a:p>
          <a:p>
            <a:pPr algn="ctr" eaLnBrk="0" hangingPunct="0"/>
            <a:r>
              <a:rPr lang="ru-RU" sz="1400" dirty="0">
                <a:solidFill>
                  <a:schemeClr val="bg1"/>
                </a:solidFill>
              </a:rPr>
              <a:t>непосредственно направленные на совершение</a:t>
            </a:r>
          </a:p>
          <a:p>
            <a:pPr algn="ctr" eaLnBrk="0" hangingPunct="0"/>
            <a:r>
              <a:rPr lang="ru-RU" sz="1400" dirty="0">
                <a:solidFill>
                  <a:schemeClr val="bg1"/>
                </a:solidFill>
              </a:rPr>
              <a:t> преступления, если при этом преступление</a:t>
            </a:r>
          </a:p>
          <a:p>
            <a:pPr algn="ctr" eaLnBrk="0" hangingPunct="0"/>
            <a:r>
              <a:rPr lang="ru-RU" sz="1400" dirty="0">
                <a:solidFill>
                  <a:schemeClr val="bg1"/>
                </a:solidFill>
              </a:rPr>
              <a:t> не было доведено до конца по не зависящим от этого лица обстоятельствам</a:t>
            </a:r>
            <a:r>
              <a:rPr lang="ru-RU" sz="1400" dirty="0" smtClean="0">
                <a:solidFill>
                  <a:schemeClr val="bg1"/>
                </a:solidFill>
              </a:rPr>
              <a:t>.</a:t>
            </a:r>
          </a:p>
          <a:p>
            <a:pPr algn="ctr" eaLnBrk="0" hangingPunct="0"/>
            <a:endParaRPr lang="ru-RU" sz="1200" b="1" dirty="0">
              <a:solidFill>
                <a:srgbClr val="000000"/>
              </a:solidFill>
              <a:latin typeface="Arial" charset="0"/>
            </a:endParaRPr>
          </a:p>
        </p:txBody>
      </p:sp>
      <p:sp>
        <p:nvSpPr>
          <p:cNvPr id="438297" name="Ribbon2Sharp"/>
          <p:cNvSpPr>
            <a:spLocks noEditPoints="1" noChangeArrowheads="1"/>
          </p:cNvSpPr>
          <p:nvPr/>
        </p:nvSpPr>
        <p:spPr bwMode="auto">
          <a:xfrm>
            <a:off x="2411760" y="3501008"/>
            <a:ext cx="4103687" cy="358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4125 w 21600"/>
              <a:gd name="T13" fmla="*/ 1652 h 21600"/>
              <a:gd name="T14" fmla="*/ 17475 w 21600"/>
              <a:gd name="T15" fmla="*/ 19948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lnTo>
                  <a:pt x="0"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ln>
            <a:headEnd/>
            <a:tailEnd/>
          </a:ln>
        </p:spPr>
        <p:style>
          <a:lnRef idx="2">
            <a:schemeClr val="dk1"/>
          </a:lnRef>
          <a:fillRef idx="1">
            <a:schemeClr val="lt1"/>
          </a:fillRef>
          <a:effectRef idx="0">
            <a:schemeClr val="dk1"/>
          </a:effectRef>
          <a:fontRef idx="minor">
            <a:schemeClr val="dk1"/>
          </a:fontRef>
        </p:style>
        <p:txBody>
          <a:bodyPr/>
          <a:lstStyle/>
          <a:p>
            <a:pPr algn="ctr"/>
            <a:r>
              <a:rPr lang="ru-RU" sz="1200" b="1" dirty="0">
                <a:solidFill>
                  <a:srgbClr val="000000"/>
                </a:solidFill>
              </a:rPr>
              <a:t>Виды покушений</a:t>
            </a:r>
          </a:p>
        </p:txBody>
      </p:sp>
      <p:sp>
        <p:nvSpPr>
          <p:cNvPr id="438298" name="PubRRectCallout"/>
          <p:cNvSpPr>
            <a:spLocks noEditPoints="1" noChangeArrowheads="1"/>
          </p:cNvSpPr>
          <p:nvPr/>
        </p:nvSpPr>
        <p:spPr bwMode="auto">
          <a:xfrm flipV="1">
            <a:off x="285720" y="4786322"/>
            <a:ext cx="2952750"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43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chemeClr val="bg2">
              <a:lumMod val="20000"/>
              <a:lumOff val="80000"/>
            </a:schemeClr>
          </a:solidFill>
          <a:ln w="9525">
            <a:solidFill>
              <a:srgbClr val="000000"/>
            </a:solidFill>
            <a:miter lim="800000"/>
            <a:headEnd/>
            <a:tailEnd/>
          </a:ln>
          <a:effectLst>
            <a:outerShdw dist="107763" dir="2700000" algn="ctr" rotWithShape="0">
              <a:srgbClr val="808080"/>
            </a:outerShdw>
          </a:effectLst>
        </p:spPr>
        <p:txBody>
          <a:bodyPr rot="10800000"/>
          <a:lstStyle/>
          <a:p>
            <a:pPr eaLnBrk="0" hangingPunct="0">
              <a:spcBef>
                <a:spcPct val="50000"/>
              </a:spcBef>
            </a:pPr>
            <a:r>
              <a:rPr lang="ru-RU" sz="1400" dirty="0">
                <a:solidFill>
                  <a:srgbClr val="000000"/>
                </a:solidFill>
              </a:rPr>
              <a:t>Покушение на негодный объект</a:t>
            </a:r>
            <a:endParaRPr lang="ru-RU" sz="1400" b="1" dirty="0">
              <a:solidFill>
                <a:srgbClr val="000000"/>
              </a:solidFill>
              <a:latin typeface="Arial" charset="0"/>
            </a:endParaRPr>
          </a:p>
        </p:txBody>
      </p:sp>
      <p:sp>
        <p:nvSpPr>
          <p:cNvPr id="438300" name="PubRRectCallout"/>
          <p:cNvSpPr>
            <a:spLocks noEditPoints="1" noChangeArrowheads="1"/>
          </p:cNvSpPr>
          <p:nvPr/>
        </p:nvSpPr>
        <p:spPr bwMode="auto">
          <a:xfrm flipV="1">
            <a:off x="2643174" y="5429264"/>
            <a:ext cx="2952750" cy="5753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43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chemeClr val="bg2">
              <a:lumMod val="20000"/>
              <a:lumOff val="80000"/>
            </a:schemeClr>
          </a:solidFill>
          <a:ln w="9525">
            <a:solidFill>
              <a:srgbClr val="000000"/>
            </a:solidFill>
            <a:miter lim="800000"/>
            <a:headEnd/>
            <a:tailEnd/>
          </a:ln>
          <a:effectLst>
            <a:outerShdw dist="107763" dir="2700000" algn="ctr" rotWithShape="0">
              <a:srgbClr val="808080"/>
            </a:outerShdw>
          </a:effectLst>
        </p:spPr>
        <p:txBody>
          <a:bodyPr rot="10800000"/>
          <a:lstStyle/>
          <a:p>
            <a:pPr eaLnBrk="0" hangingPunct="0">
              <a:spcBef>
                <a:spcPct val="50000"/>
              </a:spcBef>
            </a:pPr>
            <a:r>
              <a:rPr lang="ru-RU" sz="1400" dirty="0">
                <a:solidFill>
                  <a:srgbClr val="000000"/>
                </a:solidFill>
              </a:rPr>
              <a:t>Покушение с негодными средствами</a:t>
            </a:r>
            <a:endParaRPr lang="ru-RU" sz="1400" b="1" dirty="0">
              <a:solidFill>
                <a:srgbClr val="000000"/>
              </a:solidFill>
              <a:latin typeface="Arial" charset="0"/>
            </a:endParaRPr>
          </a:p>
        </p:txBody>
      </p:sp>
      <p:sp>
        <p:nvSpPr>
          <p:cNvPr id="438301" name="PubRRectCallout"/>
          <p:cNvSpPr>
            <a:spLocks noEditPoints="1" noChangeArrowheads="1"/>
          </p:cNvSpPr>
          <p:nvPr/>
        </p:nvSpPr>
        <p:spPr bwMode="auto">
          <a:xfrm rot="21582423" flipV="1">
            <a:off x="5219700" y="4941888"/>
            <a:ext cx="2519363"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498"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chemeClr val="bg2">
              <a:lumMod val="20000"/>
              <a:lumOff val="80000"/>
            </a:schemeClr>
          </a:solid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r>
              <a:rPr lang="ru-RU" sz="1400" dirty="0">
                <a:solidFill>
                  <a:srgbClr val="000000"/>
                </a:solidFill>
              </a:rPr>
              <a:t>Оконченное покушение</a:t>
            </a:r>
            <a:endParaRPr lang="ru-RU" sz="1400" b="1" dirty="0">
              <a:solidFill>
                <a:srgbClr val="000000"/>
              </a:solidFill>
              <a:latin typeface="Arial" charset="0"/>
            </a:endParaRPr>
          </a:p>
        </p:txBody>
      </p:sp>
      <p:sp>
        <p:nvSpPr>
          <p:cNvPr id="438302" name="PubRRectCallout"/>
          <p:cNvSpPr>
            <a:spLocks noEditPoints="1" noChangeArrowheads="1"/>
          </p:cNvSpPr>
          <p:nvPr/>
        </p:nvSpPr>
        <p:spPr bwMode="auto">
          <a:xfrm rot="21582423" flipV="1">
            <a:off x="5219700" y="4149725"/>
            <a:ext cx="2519363"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498"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chemeClr val="bg2">
              <a:lumMod val="20000"/>
              <a:lumOff val="80000"/>
            </a:schemeClr>
          </a:solid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r>
              <a:rPr lang="ru-RU" sz="1400" dirty="0">
                <a:solidFill>
                  <a:srgbClr val="000000"/>
                </a:solidFill>
              </a:rPr>
              <a:t>Неоконченное покушение</a:t>
            </a:r>
            <a:endParaRPr lang="ru-RU" sz="1400" b="1" dirty="0">
              <a:solidFill>
                <a:srgbClr val="000000"/>
              </a:solidFill>
              <a:latin typeface="Arial" charset="0"/>
            </a:endParaRPr>
          </a:p>
        </p:txBody>
      </p:sp>
      <p:sp>
        <p:nvSpPr>
          <p:cNvPr id="10"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
        <p:nvSpPr>
          <p:cNvPr id="14" name="PubRRectCallout"/>
          <p:cNvSpPr>
            <a:spLocks noEditPoints="1" noChangeArrowheads="1"/>
          </p:cNvSpPr>
          <p:nvPr/>
        </p:nvSpPr>
        <p:spPr bwMode="auto">
          <a:xfrm flipV="1">
            <a:off x="1428728" y="4000504"/>
            <a:ext cx="2952750" cy="57534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43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chemeClr val="bg2">
              <a:lumMod val="20000"/>
              <a:lumOff val="80000"/>
            </a:schemeClr>
          </a:solidFill>
          <a:ln w="9525">
            <a:solidFill>
              <a:srgbClr val="000000"/>
            </a:solidFill>
            <a:miter lim="800000"/>
            <a:headEnd/>
            <a:tailEnd/>
          </a:ln>
          <a:effectLst>
            <a:outerShdw dist="107763" dir="2700000" algn="ctr" rotWithShape="0">
              <a:srgbClr val="808080"/>
            </a:outerShdw>
          </a:effectLst>
        </p:spPr>
        <p:txBody>
          <a:bodyPr rot="10800000"/>
          <a:lstStyle/>
          <a:p>
            <a:pPr eaLnBrk="0" hangingPunct="0">
              <a:spcBef>
                <a:spcPct val="50000"/>
              </a:spcBef>
            </a:pPr>
            <a:r>
              <a:rPr lang="ru-RU" sz="1400" dirty="0" smtClean="0">
                <a:solidFill>
                  <a:srgbClr val="000000"/>
                </a:solidFill>
              </a:rPr>
              <a:t>Негодное покушение</a:t>
            </a:r>
            <a:endParaRPr lang="ru-RU" sz="1400" b="1" dirty="0">
              <a:solidFill>
                <a:srgbClr val="000000"/>
              </a:solidFill>
              <a:latin typeface="Arial" charset="0"/>
            </a:endParaRPr>
          </a:p>
        </p:txBody>
      </p:sp>
      <p:cxnSp>
        <p:nvCxnSpPr>
          <p:cNvPr id="16" name="Прямая со стрелкой 15"/>
          <p:cNvCxnSpPr/>
          <p:nvPr/>
        </p:nvCxnSpPr>
        <p:spPr>
          <a:xfrm rot="10800000" flipV="1">
            <a:off x="1571604" y="4643446"/>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6200000" flipH="1">
            <a:off x="3607587" y="4822041"/>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8000"/>
                                  </p:stCondLst>
                                  <p:childTnLst>
                                    <p:set>
                                      <p:cBhvr>
                                        <p:cTn id="6" dur="1" fill="hold">
                                          <p:stCondLst>
                                            <p:cond delay="0"/>
                                          </p:stCondLst>
                                        </p:cTn>
                                        <p:tgtEl>
                                          <p:spTgt spid="438297"/>
                                        </p:tgtEl>
                                        <p:attrNameLst>
                                          <p:attrName>style.visibility</p:attrName>
                                        </p:attrNameLst>
                                      </p:cBhvr>
                                      <p:to>
                                        <p:strVal val="visible"/>
                                      </p:to>
                                    </p:set>
                                    <p:animEffect transition="in" filter="fade">
                                      <p:cBhvr>
                                        <p:cTn id="7" dur="2000"/>
                                        <p:tgtEl>
                                          <p:spTgt spid="438297"/>
                                        </p:tgtEl>
                                      </p:cBhvr>
                                    </p:animEffect>
                                    <p:anim calcmode="lin" valueType="num">
                                      <p:cBhvr>
                                        <p:cTn id="8" dur="2000" fill="hold"/>
                                        <p:tgtEl>
                                          <p:spTgt spid="438297"/>
                                        </p:tgtEl>
                                        <p:attrNameLst>
                                          <p:attrName>style.rotation</p:attrName>
                                        </p:attrNameLst>
                                      </p:cBhvr>
                                      <p:tavLst>
                                        <p:tav tm="0">
                                          <p:val>
                                            <p:fltVal val="720"/>
                                          </p:val>
                                        </p:tav>
                                        <p:tav tm="100000">
                                          <p:val>
                                            <p:fltVal val="0"/>
                                          </p:val>
                                        </p:tav>
                                      </p:tavLst>
                                    </p:anim>
                                    <p:anim calcmode="lin" valueType="num">
                                      <p:cBhvr>
                                        <p:cTn id="9" dur="2000" fill="hold"/>
                                        <p:tgtEl>
                                          <p:spTgt spid="438297"/>
                                        </p:tgtEl>
                                        <p:attrNameLst>
                                          <p:attrName>ppt_h</p:attrName>
                                        </p:attrNameLst>
                                      </p:cBhvr>
                                      <p:tavLst>
                                        <p:tav tm="0">
                                          <p:val>
                                            <p:fltVal val="0"/>
                                          </p:val>
                                        </p:tav>
                                        <p:tav tm="100000">
                                          <p:val>
                                            <p:strVal val="#ppt_h"/>
                                          </p:val>
                                        </p:tav>
                                      </p:tavLst>
                                    </p:anim>
                                    <p:anim calcmode="lin" valueType="num">
                                      <p:cBhvr>
                                        <p:cTn id="10" dur="2000" fill="hold"/>
                                        <p:tgtEl>
                                          <p:spTgt spid="438297"/>
                                        </p:tgtEl>
                                        <p:attrNameLst>
                                          <p:attrName>ppt_w</p:attrName>
                                        </p:attrNameLst>
                                      </p:cBhvr>
                                      <p:tavLst>
                                        <p:tav tm="0">
                                          <p:val>
                                            <p:fltVal val="0"/>
                                          </p:val>
                                        </p:tav>
                                        <p:tav tm="100000">
                                          <p:val>
                                            <p:strVal val="#ppt_w"/>
                                          </p:val>
                                        </p:tav>
                                      </p:tavLst>
                                    </p:anim>
                                  </p:childTnLst>
                                </p:cTn>
                              </p:par>
                            </p:childTnLst>
                          </p:cTn>
                        </p:par>
                        <p:par>
                          <p:cTn id="11" fill="hold" nodeType="afterGroup">
                            <p:stCondLst>
                              <p:cond delay="10000"/>
                            </p:stCondLst>
                            <p:childTnLst>
                              <p:par>
                                <p:cTn id="12" presetID="15" presetClass="entr" presetSubtype="0" fill="hold" grpId="0" nodeType="afterEffect">
                                  <p:stCondLst>
                                    <p:cond delay="2000"/>
                                  </p:stCondLst>
                                  <p:childTnLst>
                                    <p:set>
                                      <p:cBhvr>
                                        <p:cTn id="13" dur="1" fill="hold">
                                          <p:stCondLst>
                                            <p:cond delay="0"/>
                                          </p:stCondLst>
                                        </p:cTn>
                                        <p:tgtEl>
                                          <p:spTgt spid="438298"/>
                                        </p:tgtEl>
                                        <p:attrNameLst>
                                          <p:attrName>style.visibility</p:attrName>
                                        </p:attrNameLst>
                                      </p:cBhvr>
                                      <p:to>
                                        <p:strVal val="visible"/>
                                      </p:to>
                                    </p:set>
                                    <p:anim calcmode="lin" valueType="num">
                                      <p:cBhvr>
                                        <p:cTn id="14" dur="1000" fill="hold"/>
                                        <p:tgtEl>
                                          <p:spTgt spid="438298"/>
                                        </p:tgtEl>
                                        <p:attrNameLst>
                                          <p:attrName>ppt_w</p:attrName>
                                        </p:attrNameLst>
                                      </p:cBhvr>
                                      <p:tavLst>
                                        <p:tav tm="0">
                                          <p:val>
                                            <p:fltVal val="0"/>
                                          </p:val>
                                        </p:tav>
                                        <p:tav tm="100000">
                                          <p:val>
                                            <p:strVal val="#ppt_w"/>
                                          </p:val>
                                        </p:tav>
                                      </p:tavLst>
                                    </p:anim>
                                    <p:anim calcmode="lin" valueType="num">
                                      <p:cBhvr>
                                        <p:cTn id="15" dur="1000" fill="hold"/>
                                        <p:tgtEl>
                                          <p:spTgt spid="438298"/>
                                        </p:tgtEl>
                                        <p:attrNameLst>
                                          <p:attrName>ppt_h</p:attrName>
                                        </p:attrNameLst>
                                      </p:cBhvr>
                                      <p:tavLst>
                                        <p:tav tm="0">
                                          <p:val>
                                            <p:fltVal val="0"/>
                                          </p:val>
                                        </p:tav>
                                        <p:tav tm="100000">
                                          <p:val>
                                            <p:strVal val="#ppt_h"/>
                                          </p:val>
                                        </p:tav>
                                      </p:tavLst>
                                    </p:anim>
                                    <p:anim calcmode="lin" valueType="num">
                                      <p:cBhvr>
                                        <p:cTn id="16" dur="1000" fill="hold"/>
                                        <p:tgtEl>
                                          <p:spTgt spid="43829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38298"/>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13000"/>
                            </p:stCondLst>
                            <p:childTnLst>
                              <p:par>
                                <p:cTn id="19" presetID="15" presetClass="entr" presetSubtype="0" fill="hold" grpId="0" nodeType="afterEffect">
                                  <p:stCondLst>
                                    <p:cond delay="2000"/>
                                  </p:stCondLst>
                                  <p:childTnLst>
                                    <p:set>
                                      <p:cBhvr>
                                        <p:cTn id="20" dur="1" fill="hold">
                                          <p:stCondLst>
                                            <p:cond delay="0"/>
                                          </p:stCondLst>
                                        </p:cTn>
                                        <p:tgtEl>
                                          <p:spTgt spid="438300"/>
                                        </p:tgtEl>
                                        <p:attrNameLst>
                                          <p:attrName>style.visibility</p:attrName>
                                        </p:attrNameLst>
                                      </p:cBhvr>
                                      <p:to>
                                        <p:strVal val="visible"/>
                                      </p:to>
                                    </p:set>
                                    <p:anim calcmode="lin" valueType="num">
                                      <p:cBhvr>
                                        <p:cTn id="21" dur="1000" fill="hold"/>
                                        <p:tgtEl>
                                          <p:spTgt spid="438300"/>
                                        </p:tgtEl>
                                        <p:attrNameLst>
                                          <p:attrName>ppt_w</p:attrName>
                                        </p:attrNameLst>
                                      </p:cBhvr>
                                      <p:tavLst>
                                        <p:tav tm="0">
                                          <p:val>
                                            <p:fltVal val="0"/>
                                          </p:val>
                                        </p:tav>
                                        <p:tav tm="100000">
                                          <p:val>
                                            <p:strVal val="#ppt_w"/>
                                          </p:val>
                                        </p:tav>
                                      </p:tavLst>
                                    </p:anim>
                                    <p:anim calcmode="lin" valueType="num">
                                      <p:cBhvr>
                                        <p:cTn id="22" dur="1000" fill="hold"/>
                                        <p:tgtEl>
                                          <p:spTgt spid="438300"/>
                                        </p:tgtEl>
                                        <p:attrNameLst>
                                          <p:attrName>ppt_h</p:attrName>
                                        </p:attrNameLst>
                                      </p:cBhvr>
                                      <p:tavLst>
                                        <p:tav tm="0">
                                          <p:val>
                                            <p:fltVal val="0"/>
                                          </p:val>
                                        </p:tav>
                                        <p:tav tm="100000">
                                          <p:val>
                                            <p:strVal val="#ppt_h"/>
                                          </p:val>
                                        </p:tav>
                                      </p:tavLst>
                                    </p:anim>
                                    <p:anim calcmode="lin" valueType="num">
                                      <p:cBhvr>
                                        <p:cTn id="23" dur="1000" fill="hold"/>
                                        <p:tgtEl>
                                          <p:spTgt spid="43830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38300"/>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6000"/>
                            </p:stCondLst>
                            <p:childTnLst>
                              <p:par>
                                <p:cTn id="26" presetID="15" presetClass="entr" presetSubtype="0" fill="hold" grpId="0" nodeType="afterEffect">
                                  <p:stCondLst>
                                    <p:cond delay="2000"/>
                                  </p:stCondLst>
                                  <p:childTnLst>
                                    <p:set>
                                      <p:cBhvr>
                                        <p:cTn id="27" dur="1" fill="hold">
                                          <p:stCondLst>
                                            <p:cond delay="0"/>
                                          </p:stCondLst>
                                        </p:cTn>
                                        <p:tgtEl>
                                          <p:spTgt spid="438301"/>
                                        </p:tgtEl>
                                        <p:attrNameLst>
                                          <p:attrName>style.visibility</p:attrName>
                                        </p:attrNameLst>
                                      </p:cBhvr>
                                      <p:to>
                                        <p:strVal val="visible"/>
                                      </p:to>
                                    </p:set>
                                    <p:anim calcmode="lin" valueType="num">
                                      <p:cBhvr>
                                        <p:cTn id="28" dur="1000" fill="hold"/>
                                        <p:tgtEl>
                                          <p:spTgt spid="438301"/>
                                        </p:tgtEl>
                                        <p:attrNameLst>
                                          <p:attrName>ppt_w</p:attrName>
                                        </p:attrNameLst>
                                      </p:cBhvr>
                                      <p:tavLst>
                                        <p:tav tm="0">
                                          <p:val>
                                            <p:fltVal val="0"/>
                                          </p:val>
                                        </p:tav>
                                        <p:tav tm="100000">
                                          <p:val>
                                            <p:strVal val="#ppt_w"/>
                                          </p:val>
                                        </p:tav>
                                      </p:tavLst>
                                    </p:anim>
                                    <p:anim calcmode="lin" valueType="num">
                                      <p:cBhvr>
                                        <p:cTn id="29" dur="1000" fill="hold"/>
                                        <p:tgtEl>
                                          <p:spTgt spid="438301"/>
                                        </p:tgtEl>
                                        <p:attrNameLst>
                                          <p:attrName>ppt_h</p:attrName>
                                        </p:attrNameLst>
                                      </p:cBhvr>
                                      <p:tavLst>
                                        <p:tav tm="0">
                                          <p:val>
                                            <p:fltVal val="0"/>
                                          </p:val>
                                        </p:tav>
                                        <p:tav tm="100000">
                                          <p:val>
                                            <p:strVal val="#ppt_h"/>
                                          </p:val>
                                        </p:tav>
                                      </p:tavLst>
                                    </p:anim>
                                    <p:anim calcmode="lin" valueType="num">
                                      <p:cBhvr>
                                        <p:cTn id="30" dur="1000" fill="hold"/>
                                        <p:tgtEl>
                                          <p:spTgt spid="43830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38301"/>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19000"/>
                            </p:stCondLst>
                            <p:childTnLst>
                              <p:par>
                                <p:cTn id="33" presetID="15" presetClass="entr" presetSubtype="0" fill="hold" grpId="0" nodeType="afterEffect">
                                  <p:stCondLst>
                                    <p:cond delay="2000"/>
                                  </p:stCondLst>
                                  <p:childTnLst>
                                    <p:set>
                                      <p:cBhvr>
                                        <p:cTn id="34" dur="1" fill="hold">
                                          <p:stCondLst>
                                            <p:cond delay="0"/>
                                          </p:stCondLst>
                                        </p:cTn>
                                        <p:tgtEl>
                                          <p:spTgt spid="438302"/>
                                        </p:tgtEl>
                                        <p:attrNameLst>
                                          <p:attrName>style.visibility</p:attrName>
                                        </p:attrNameLst>
                                      </p:cBhvr>
                                      <p:to>
                                        <p:strVal val="visible"/>
                                      </p:to>
                                    </p:set>
                                    <p:anim calcmode="lin" valueType="num">
                                      <p:cBhvr>
                                        <p:cTn id="35" dur="1000" fill="hold"/>
                                        <p:tgtEl>
                                          <p:spTgt spid="438302"/>
                                        </p:tgtEl>
                                        <p:attrNameLst>
                                          <p:attrName>ppt_w</p:attrName>
                                        </p:attrNameLst>
                                      </p:cBhvr>
                                      <p:tavLst>
                                        <p:tav tm="0">
                                          <p:val>
                                            <p:fltVal val="0"/>
                                          </p:val>
                                        </p:tav>
                                        <p:tav tm="100000">
                                          <p:val>
                                            <p:strVal val="#ppt_w"/>
                                          </p:val>
                                        </p:tav>
                                      </p:tavLst>
                                    </p:anim>
                                    <p:anim calcmode="lin" valueType="num">
                                      <p:cBhvr>
                                        <p:cTn id="36" dur="1000" fill="hold"/>
                                        <p:tgtEl>
                                          <p:spTgt spid="438302"/>
                                        </p:tgtEl>
                                        <p:attrNameLst>
                                          <p:attrName>ppt_h</p:attrName>
                                        </p:attrNameLst>
                                      </p:cBhvr>
                                      <p:tavLst>
                                        <p:tav tm="0">
                                          <p:val>
                                            <p:fltVal val="0"/>
                                          </p:val>
                                        </p:tav>
                                        <p:tav tm="100000">
                                          <p:val>
                                            <p:strVal val="#ppt_h"/>
                                          </p:val>
                                        </p:tav>
                                      </p:tavLst>
                                    </p:anim>
                                    <p:anim calcmode="lin" valueType="num">
                                      <p:cBhvr>
                                        <p:cTn id="37" dur="1000" fill="hold"/>
                                        <p:tgtEl>
                                          <p:spTgt spid="43830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38302"/>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2000"/>
                            </p:stCondLst>
                            <p:childTnLst>
                              <p:par>
                                <p:cTn id="40" presetID="15" presetClass="entr" presetSubtype="0" fill="hold" grpId="0" nodeType="afterEffect">
                                  <p:stCondLst>
                                    <p:cond delay="20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25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2000"/>
                                        <p:tgtEl>
                                          <p:spTgt spid="16"/>
                                        </p:tgtEl>
                                      </p:cBhvr>
                                    </p:animEffect>
                                  </p:childTnLst>
                                </p:cTn>
                              </p:par>
                            </p:childTnLst>
                          </p:cTn>
                        </p:par>
                        <p:par>
                          <p:cTn id="50" fill="hold">
                            <p:stCondLst>
                              <p:cond delay="27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7" grpId="0" animBg="1"/>
      <p:bldP spid="438298" grpId="0" animBg="1"/>
      <p:bldP spid="438300" grpId="0" animBg="1"/>
      <p:bldP spid="438301" grpId="0" animBg="1"/>
      <p:bldP spid="438302" grpId="0" animBg="1"/>
      <p:bldP spid="1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Стадии совершения умышленного преступления</a:t>
            </a:r>
          </a:p>
        </p:txBody>
      </p:sp>
      <p:graphicFrame>
        <p:nvGraphicFramePr>
          <p:cNvPr id="440330" name="Object 10"/>
          <p:cNvGraphicFramePr>
            <a:graphicFrameLocks noChangeAspect="1"/>
          </p:cNvGraphicFramePr>
          <p:nvPr/>
        </p:nvGraphicFramePr>
        <p:xfrm>
          <a:off x="250825" y="2060575"/>
          <a:ext cx="446088" cy="838200"/>
        </p:xfrm>
        <a:graphic>
          <a:graphicData uri="http://schemas.openxmlformats.org/presentationml/2006/ole">
            <mc:AlternateContent xmlns:mc="http://schemas.openxmlformats.org/markup-compatibility/2006">
              <mc:Choice xmlns:v="urn:schemas-microsoft-com:vml" Requires="v">
                <p:oleObj spid="_x0000_s93222" name="Clip" r:id="rId3" imgW="1728788" imgH="3252788" progId="">
                  <p:embed/>
                </p:oleObj>
              </mc:Choice>
              <mc:Fallback>
                <p:oleObj name="Clip" r:id="rId3" imgW="1728788" imgH="3252788"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060575"/>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Rectangle 19"/>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Добровольный отказ от преступления</a:t>
            </a:r>
          </a:p>
          <a:p>
            <a:pPr algn="ctr"/>
            <a:endParaRPr lang="ru-RU" sz="1400" b="1">
              <a:latin typeface="Arial" charset="0"/>
            </a:endParaRPr>
          </a:p>
        </p:txBody>
      </p:sp>
      <p:sp>
        <p:nvSpPr>
          <p:cNvPr id="6" name="Rounded Rectangle 5"/>
          <p:cNvSpPr/>
          <p:nvPr/>
        </p:nvSpPr>
        <p:spPr>
          <a:xfrm>
            <a:off x="1455738" y="2492375"/>
            <a:ext cx="6134100" cy="23050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ru-RU" dirty="0">
                <a:solidFill>
                  <a:srgbClr val="000000"/>
                </a:solidFill>
              </a:rPr>
              <a:t>Согласно </a:t>
            </a:r>
            <a:r>
              <a:rPr lang="ru-RU" b="1" dirty="0">
                <a:solidFill>
                  <a:srgbClr val="000000"/>
                </a:solidFill>
              </a:rPr>
              <a:t>ч. 1 ст. 31</a:t>
            </a:r>
            <a:r>
              <a:rPr lang="ru-RU" dirty="0">
                <a:solidFill>
                  <a:srgbClr val="000000"/>
                </a:solidFill>
              </a:rPr>
              <a:t> добровольным отказом </a:t>
            </a:r>
          </a:p>
          <a:p>
            <a:pPr algn="ctr" eaLnBrk="0" hangingPunct="0">
              <a:defRPr/>
            </a:pPr>
            <a:r>
              <a:rPr lang="ru-RU" dirty="0">
                <a:solidFill>
                  <a:srgbClr val="000000"/>
                </a:solidFill>
              </a:rPr>
              <a:t>от преступления признается прекращение лицом приготовления</a:t>
            </a:r>
          </a:p>
          <a:p>
            <a:pPr algn="ctr" eaLnBrk="0" hangingPunct="0">
              <a:defRPr/>
            </a:pPr>
            <a:r>
              <a:rPr lang="ru-RU" dirty="0">
                <a:solidFill>
                  <a:srgbClr val="000000"/>
                </a:solidFill>
              </a:rPr>
              <a:t> к преступлению либо прекращение действий</a:t>
            </a:r>
          </a:p>
          <a:p>
            <a:pPr algn="ctr" eaLnBrk="0" hangingPunct="0">
              <a:defRPr/>
            </a:pPr>
            <a:r>
              <a:rPr lang="ru-RU" dirty="0">
                <a:solidFill>
                  <a:srgbClr val="000000"/>
                </a:solidFill>
              </a:rPr>
              <a:t> (бездействия), непосредственно направленных </a:t>
            </a:r>
          </a:p>
          <a:p>
            <a:pPr algn="ctr" eaLnBrk="0" hangingPunct="0">
              <a:defRPr/>
            </a:pPr>
            <a:r>
              <a:rPr lang="ru-RU" dirty="0">
                <a:solidFill>
                  <a:srgbClr val="000000"/>
                </a:solidFill>
              </a:rPr>
              <a:t>на совершение преступления, если лицо </a:t>
            </a:r>
          </a:p>
          <a:p>
            <a:pPr algn="ctr" eaLnBrk="0" hangingPunct="0">
              <a:defRPr/>
            </a:pPr>
            <a:r>
              <a:rPr lang="ru-RU" dirty="0">
                <a:solidFill>
                  <a:srgbClr val="000000"/>
                </a:solidFill>
              </a:rPr>
              <a:t>осознавало возможность доведения преступления до конца.</a:t>
            </a:r>
            <a:endParaRPr lang="ru-RU" b="1" dirty="0">
              <a:solidFill>
                <a:srgbClr val="000000"/>
              </a:solidFill>
              <a:latin typeface="Arial" charset="0"/>
            </a:endParaRP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40330"/>
                                        </p:tgtEl>
                                        <p:attrNameLst>
                                          <p:attrName>style.visibility</p:attrName>
                                        </p:attrNameLst>
                                      </p:cBhvr>
                                      <p:to>
                                        <p:strVal val="visible"/>
                                      </p:to>
                                    </p:set>
                                    <p:anim calcmode="lin" valueType="num">
                                      <p:cBhvr>
                                        <p:cTn id="7" dur="1000" fill="hold"/>
                                        <p:tgtEl>
                                          <p:spTgt spid="440330"/>
                                        </p:tgtEl>
                                        <p:attrNameLst>
                                          <p:attrName>ppt_w</p:attrName>
                                        </p:attrNameLst>
                                      </p:cBhvr>
                                      <p:tavLst>
                                        <p:tav tm="0">
                                          <p:val>
                                            <p:fltVal val="0"/>
                                          </p:val>
                                        </p:tav>
                                        <p:tav tm="100000">
                                          <p:val>
                                            <p:strVal val="#ppt_w"/>
                                          </p:val>
                                        </p:tav>
                                      </p:tavLst>
                                    </p:anim>
                                    <p:anim calcmode="lin" valueType="num">
                                      <p:cBhvr>
                                        <p:cTn id="8" dur="1000" fill="hold"/>
                                        <p:tgtEl>
                                          <p:spTgt spid="440330"/>
                                        </p:tgtEl>
                                        <p:attrNameLst>
                                          <p:attrName>ppt_h</p:attrName>
                                        </p:attrNameLst>
                                      </p:cBhvr>
                                      <p:tavLst>
                                        <p:tav tm="0">
                                          <p:val>
                                            <p:fltVal val="0"/>
                                          </p:val>
                                        </p:tav>
                                        <p:tav tm="100000">
                                          <p:val>
                                            <p:strVal val="#ppt_h"/>
                                          </p:val>
                                        </p:tav>
                                      </p:tavLst>
                                    </p:anim>
                                    <p:anim calcmode="lin" valueType="num">
                                      <p:cBhvr>
                                        <p:cTn id="9" dur="1000" fill="hold"/>
                                        <p:tgtEl>
                                          <p:spTgt spid="4403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30"/>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94211" name="Text Box 3"/>
          <p:cNvSpPr txBox="1">
            <a:spLocks noChangeArrowheads="1"/>
          </p:cNvSpPr>
          <p:nvPr/>
        </p:nvSpPr>
        <p:spPr bwMode="auto">
          <a:xfrm>
            <a:off x="-15875" y="1763713"/>
            <a:ext cx="8243888" cy="2465387"/>
          </a:xfrm>
          <a:prstGeom prst="rect">
            <a:avLst/>
          </a:prstGeom>
          <a:noFill/>
          <a:ln w="9525">
            <a:noFill/>
            <a:miter lim="800000"/>
            <a:headEnd/>
            <a:tailEnd/>
          </a:ln>
          <a:effectLst/>
        </p:spPr>
        <p:txBody>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p>
          <a:p>
            <a:pPr eaLnBrk="0" hangingPunct="0">
              <a:spcBef>
                <a:spcPct val="50000"/>
              </a:spcBef>
              <a:buFontTx/>
              <a:buChar char="•"/>
            </a:pPr>
            <a:r>
              <a:rPr lang="ru-RU" sz="2400" dirty="0">
                <a:latin typeface="Segoe Print" pitchFamily="2" charset="0"/>
                <a:hlinkClick r:id="rId8"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 </a:t>
            </a:r>
          </a:p>
        </p:txBody>
      </p:sp>
      <p:sp>
        <p:nvSpPr>
          <p:cNvPr id="94212" name="Rectangle 20"/>
          <p:cNvSpPr>
            <a:spLocks noChangeArrowheads="1"/>
          </p:cNvSpPr>
          <p:nvPr/>
        </p:nvSpPr>
        <p:spPr bwMode="auto">
          <a:xfrm>
            <a:off x="-9525" y="138113"/>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Соучастие в преступлении</a:t>
            </a:r>
          </a:p>
          <a:p>
            <a:pPr algn="ctr"/>
            <a:endParaRPr lang="ru-RU" sz="1400" b="1">
              <a:latin typeface="Arial" charset="0"/>
            </a:endParaRP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0"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78.wav">
            <a:hlinkClick r:id="" action="ppaction://media"/>
          </p:cNvPr>
          <p:cNvPicPr>
            <a:picLocks noRot="1" noChangeAspect="1"/>
          </p:cNvPicPr>
          <p:nvPr>
            <a:audioFile r:link="rId1"/>
          </p:nvPr>
        </p:nvPicPr>
        <p:blipFill>
          <a:blip r:embed="rId11" cstate="print"/>
          <a:stretch>
            <a:fillRect/>
          </a:stretch>
        </p:blipFill>
        <p:spPr>
          <a:xfrm>
            <a:off x="1115616" y="4365104"/>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164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95235" name="Text Box 5"/>
          <p:cNvSpPr txBox="1">
            <a:spLocks noChangeArrowheads="1"/>
          </p:cNvSpPr>
          <p:nvPr/>
        </p:nvSpPr>
        <p:spPr bwMode="auto">
          <a:xfrm>
            <a:off x="900113" y="1844675"/>
            <a:ext cx="7697787" cy="4495800"/>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a:t>
            </a:r>
            <a:r>
              <a:rPr lang="ru-RU" sz="2400">
                <a:latin typeface="Arial Narrow" pitchFamily="34" charset="0"/>
                <a:hlinkClick r:id="rId2" action="ppaction://hlinksldjump"/>
              </a:rPr>
              <a:t>Понятие и признаки соучастия</a:t>
            </a:r>
            <a:r>
              <a:rPr lang="ru-RU" sz="2400">
                <a:latin typeface="Arial Narrow" pitchFamily="34" charset="0"/>
              </a:rPr>
              <a:t>.</a:t>
            </a:r>
          </a:p>
          <a:p>
            <a:pPr eaLnBrk="0" hangingPunct="0">
              <a:spcBef>
                <a:spcPct val="50000"/>
              </a:spcBef>
            </a:pPr>
            <a:r>
              <a:rPr lang="ru-RU" sz="2400">
                <a:latin typeface="Arial Narrow" pitchFamily="34" charset="0"/>
              </a:rPr>
              <a:t>2. </a:t>
            </a:r>
            <a:r>
              <a:rPr lang="ru-RU" sz="2400">
                <a:latin typeface="Arial Narrow" pitchFamily="34" charset="0"/>
                <a:hlinkClick r:id="rId3" action="ppaction://hlinksldjump"/>
              </a:rPr>
              <a:t>Виды соучастников в преступлении.</a:t>
            </a:r>
            <a:endParaRPr lang="ru-RU" sz="2400">
              <a:latin typeface="Arial Narrow" pitchFamily="34" charset="0"/>
            </a:endParaRPr>
          </a:p>
          <a:p>
            <a:pPr eaLnBrk="0" hangingPunct="0">
              <a:spcBef>
                <a:spcPct val="50000"/>
              </a:spcBef>
            </a:pPr>
            <a:r>
              <a:rPr lang="ru-RU" sz="2400">
                <a:latin typeface="Arial Narrow" pitchFamily="34" charset="0"/>
              </a:rPr>
              <a:t>   - </a:t>
            </a:r>
            <a:r>
              <a:rPr lang="ru-RU" sz="2400">
                <a:latin typeface="Arial Narrow" pitchFamily="34" charset="0"/>
                <a:hlinkClick r:id="rId4" action="ppaction://hlinksldjump"/>
              </a:rPr>
              <a:t>организатор;</a:t>
            </a:r>
            <a:endParaRPr lang="ru-RU" sz="2400">
              <a:latin typeface="Arial Narrow" pitchFamily="34" charset="0"/>
            </a:endParaRPr>
          </a:p>
          <a:p>
            <a:pPr eaLnBrk="0" hangingPunct="0">
              <a:spcBef>
                <a:spcPct val="50000"/>
              </a:spcBef>
            </a:pPr>
            <a:r>
              <a:rPr lang="ru-RU" sz="2400">
                <a:latin typeface="Arial Narrow" pitchFamily="34" charset="0"/>
              </a:rPr>
              <a:t>   - </a:t>
            </a:r>
            <a:r>
              <a:rPr lang="ru-RU" sz="2400">
                <a:latin typeface="Arial Narrow" pitchFamily="34" charset="0"/>
                <a:hlinkClick r:id="rId5" action="ppaction://hlinksldjump"/>
              </a:rPr>
              <a:t>исполнитель;</a:t>
            </a:r>
            <a:endParaRPr lang="ru-RU" sz="2400">
              <a:latin typeface="Arial Narrow" pitchFamily="34" charset="0"/>
            </a:endParaRPr>
          </a:p>
          <a:p>
            <a:pPr eaLnBrk="0" hangingPunct="0">
              <a:spcBef>
                <a:spcPct val="50000"/>
              </a:spcBef>
            </a:pPr>
            <a:r>
              <a:rPr lang="ru-RU" sz="2400">
                <a:latin typeface="Arial Narrow" pitchFamily="34" charset="0"/>
              </a:rPr>
              <a:t>   - </a:t>
            </a:r>
            <a:r>
              <a:rPr lang="ru-RU" sz="2400">
                <a:latin typeface="Arial Narrow" pitchFamily="34" charset="0"/>
                <a:hlinkClick r:id="rId6" action="ppaction://hlinksldjump"/>
              </a:rPr>
              <a:t>подстрекатель;</a:t>
            </a:r>
            <a:endParaRPr lang="ru-RU" sz="2400">
              <a:latin typeface="Arial Narrow" pitchFamily="34" charset="0"/>
            </a:endParaRPr>
          </a:p>
          <a:p>
            <a:pPr eaLnBrk="0" hangingPunct="0">
              <a:spcBef>
                <a:spcPct val="50000"/>
              </a:spcBef>
            </a:pPr>
            <a:r>
              <a:rPr lang="ru-RU" sz="2400">
                <a:latin typeface="Arial Narrow" pitchFamily="34" charset="0"/>
              </a:rPr>
              <a:t>   - </a:t>
            </a:r>
            <a:r>
              <a:rPr lang="ru-RU" sz="2400">
                <a:latin typeface="Arial Narrow" pitchFamily="34" charset="0"/>
                <a:hlinkClick r:id="rId7" action="ppaction://hlinksldjump"/>
              </a:rPr>
              <a:t>пособник</a:t>
            </a:r>
            <a:r>
              <a:rPr lang="ru-RU" sz="2400">
                <a:latin typeface="Arial Narrow" pitchFamily="34" charset="0"/>
              </a:rPr>
              <a:t>.</a:t>
            </a:r>
          </a:p>
          <a:p>
            <a:pPr eaLnBrk="0" hangingPunct="0">
              <a:spcBef>
                <a:spcPct val="50000"/>
              </a:spcBef>
            </a:pPr>
            <a:r>
              <a:rPr lang="ru-RU" sz="2400">
                <a:latin typeface="Arial Narrow" pitchFamily="34" charset="0"/>
              </a:rPr>
              <a:t>3. </a:t>
            </a:r>
            <a:r>
              <a:rPr lang="ru-RU" sz="2400">
                <a:latin typeface="Arial Narrow" pitchFamily="34" charset="0"/>
                <a:hlinkClick r:id="rId8" action="ppaction://hlinksldjump"/>
              </a:rPr>
              <a:t>Формы и виды соучастия.</a:t>
            </a:r>
            <a:endParaRPr lang="ru-RU" sz="2400">
              <a:latin typeface="Arial Narrow" pitchFamily="34" charset="0"/>
            </a:endParaRPr>
          </a:p>
          <a:p>
            <a:pPr eaLnBrk="0" hangingPunct="0">
              <a:spcBef>
                <a:spcPct val="50000"/>
              </a:spcBef>
            </a:pPr>
            <a:r>
              <a:rPr lang="ru-RU" sz="2400">
                <a:latin typeface="Arial Narrow" pitchFamily="34" charset="0"/>
              </a:rPr>
              <a:t>4. Ответственность соучастников.</a:t>
            </a:r>
          </a:p>
        </p:txBody>
      </p:sp>
      <p:sp>
        <p:nvSpPr>
          <p:cNvPr id="95236"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Вопросы к теме</a:t>
            </a:r>
          </a:p>
          <a:p>
            <a:pPr algn="ctr"/>
            <a:endParaRPr lang="ru-RU" sz="1400" b="1">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10"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38200" y="685800"/>
            <a:ext cx="5029200" cy="457200"/>
          </a:xfrm>
          <a:prstGeom prst="rect">
            <a:avLst/>
          </a:prstGeom>
          <a:noFill/>
          <a:ln w="9525">
            <a:noFill/>
            <a:miter lim="800000"/>
            <a:headEnd/>
            <a:tailEnd/>
          </a:ln>
          <a:effectLst/>
        </p:spPr>
        <p:txBody>
          <a:bodyPr>
            <a:spAutoFit/>
          </a:bodyPr>
          <a:lstStyle/>
          <a:p>
            <a:pPr eaLnBrk="0" hangingPunct="0">
              <a:spcBef>
                <a:spcPct val="50000"/>
              </a:spcBef>
            </a:pPr>
            <a:endParaRPr lang="ru-RU" sz="2400">
              <a:latin typeface="Times New Roman" pitchFamily="18" charset="0"/>
            </a:endParaRPr>
          </a:p>
        </p:txBody>
      </p:sp>
      <p:sp>
        <p:nvSpPr>
          <p:cNvPr id="22531" name="Text Box 27"/>
          <p:cNvSpPr txBox="1">
            <a:spLocks noChangeArrowheads="1"/>
          </p:cNvSpPr>
          <p:nvPr/>
        </p:nvSpPr>
        <p:spPr bwMode="auto">
          <a:xfrm>
            <a:off x="1187450" y="4745038"/>
            <a:ext cx="739775" cy="366712"/>
          </a:xfrm>
          <a:prstGeom prst="rect">
            <a:avLst/>
          </a:prstGeom>
          <a:noFill/>
          <a:ln w="9525">
            <a:noFill/>
            <a:miter lim="800000"/>
            <a:headEnd/>
            <a:tailEnd/>
          </a:ln>
          <a:effectLst>
            <a:outerShdw dist="107763" dir="2700000" algn="ctr" rotWithShape="0">
              <a:schemeClr val="bg2"/>
            </a:outerShdw>
          </a:effectLst>
        </p:spPr>
        <p:txBody>
          <a:bodyPr>
            <a:spAutoFit/>
          </a:bodyPr>
          <a:lstStyle/>
          <a:p>
            <a:endParaRPr lang="ru-RU">
              <a:latin typeface="Arial" charset="0"/>
            </a:endParaRPr>
          </a:p>
        </p:txBody>
      </p:sp>
      <p:sp>
        <p:nvSpPr>
          <p:cNvPr id="22532" name="Rectangle 34"/>
          <p:cNvSpPr>
            <a:spLocks noChangeArrowheads="1"/>
          </p:cNvSpPr>
          <p:nvPr/>
        </p:nvSpPr>
        <p:spPr bwMode="auto">
          <a:xfrm>
            <a:off x="4763" y="257175"/>
            <a:ext cx="8959850" cy="354013"/>
          </a:xfrm>
          <a:prstGeom prst="rect">
            <a:avLst/>
          </a:prstGeom>
          <a:solidFill>
            <a:schemeClr val="folHlink">
              <a:alpha val="83136"/>
            </a:scheme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r>
              <a:rPr lang="ru-RU" b="1" dirty="0"/>
              <a:t>Тематический план общей части уголовного права</a:t>
            </a:r>
            <a:endParaRPr lang="ru-RU" b="1" dirty="0">
              <a:latin typeface="Arial" charset="0"/>
            </a:endParaRPr>
          </a:p>
          <a:p>
            <a:pPr algn="ctr"/>
            <a:endParaRPr lang="ru-RU" sz="1400" b="1" dirty="0">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18099899"/>
              </p:ext>
            </p:extLst>
          </p:nvPr>
        </p:nvGraphicFramePr>
        <p:xfrm>
          <a:off x="0" y="685801"/>
          <a:ext cx="9036050" cy="5479501"/>
        </p:xfrm>
        <a:graphic>
          <a:graphicData uri="http://schemas.openxmlformats.org/drawingml/2006/table">
            <a:tbl>
              <a:tblPr>
                <a:tableStyleId>{0505E3EF-67EA-436B-97B2-0124C06EBD24}</a:tableStyleId>
              </a:tblPr>
              <a:tblGrid>
                <a:gridCol w="974725">
                  <a:extLst>
                    <a:ext uri="{9D8B030D-6E8A-4147-A177-3AD203B41FA5}">
                      <a16:colId xmlns="" xmlns:a16="http://schemas.microsoft.com/office/drawing/2014/main" val="20000"/>
                    </a:ext>
                  </a:extLst>
                </a:gridCol>
                <a:gridCol w="1912938">
                  <a:extLst>
                    <a:ext uri="{9D8B030D-6E8A-4147-A177-3AD203B41FA5}">
                      <a16:colId xmlns="" xmlns:a16="http://schemas.microsoft.com/office/drawing/2014/main" val="20001"/>
                    </a:ext>
                  </a:extLst>
                </a:gridCol>
                <a:gridCol w="1111250">
                  <a:extLst>
                    <a:ext uri="{9D8B030D-6E8A-4147-A177-3AD203B41FA5}">
                      <a16:colId xmlns="" xmlns:a16="http://schemas.microsoft.com/office/drawing/2014/main" val="20002"/>
                    </a:ext>
                  </a:extLst>
                </a:gridCol>
                <a:gridCol w="974725">
                  <a:extLst>
                    <a:ext uri="{9D8B030D-6E8A-4147-A177-3AD203B41FA5}">
                      <a16:colId xmlns="" xmlns:a16="http://schemas.microsoft.com/office/drawing/2014/main" val="20003"/>
                    </a:ext>
                  </a:extLst>
                </a:gridCol>
                <a:gridCol w="974725">
                  <a:extLst>
                    <a:ext uri="{9D8B030D-6E8A-4147-A177-3AD203B41FA5}">
                      <a16:colId xmlns="" xmlns:a16="http://schemas.microsoft.com/office/drawing/2014/main" val="20004"/>
                    </a:ext>
                  </a:extLst>
                </a:gridCol>
                <a:gridCol w="1065212">
                  <a:extLst>
                    <a:ext uri="{9D8B030D-6E8A-4147-A177-3AD203B41FA5}">
                      <a16:colId xmlns="" xmlns:a16="http://schemas.microsoft.com/office/drawing/2014/main" val="20005"/>
                    </a:ext>
                  </a:extLst>
                </a:gridCol>
                <a:gridCol w="1063625">
                  <a:extLst>
                    <a:ext uri="{9D8B030D-6E8A-4147-A177-3AD203B41FA5}">
                      <a16:colId xmlns="" xmlns:a16="http://schemas.microsoft.com/office/drawing/2014/main" val="20006"/>
                    </a:ext>
                  </a:extLst>
                </a:gridCol>
                <a:gridCol w="958850">
                  <a:extLst>
                    <a:ext uri="{9D8B030D-6E8A-4147-A177-3AD203B41FA5}">
                      <a16:colId xmlns="" xmlns:a16="http://schemas.microsoft.com/office/drawing/2014/main" val="20007"/>
                    </a:ext>
                  </a:extLst>
                </a:gridCol>
              </a:tblGrid>
              <a:tr h="17169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err="1" smtClean="0">
                          <a:ln>
                            <a:noFill/>
                          </a:ln>
                          <a:effectLst/>
                        </a:rPr>
                        <a:t>п</a:t>
                      </a:r>
                      <a:r>
                        <a:rPr kumimoji="0" lang="ru-RU" sz="1000" u="none" strike="noStrike" cap="none" normalizeH="0" baseline="0" dirty="0" smtClean="0">
                          <a:ln>
                            <a:noFill/>
                          </a:ln>
                          <a:effectLst/>
                        </a:rPr>
                        <a:t>/</a:t>
                      </a:r>
                      <a:r>
                        <a:rPr kumimoji="0" lang="ru-RU" sz="1000" u="none" strike="noStrike" cap="none" normalizeH="0" baseline="0" dirty="0" err="1" smtClean="0">
                          <a:ln>
                            <a:noFill/>
                          </a:ln>
                          <a:effectLst/>
                        </a:rPr>
                        <a:t>п</a:t>
                      </a:r>
                      <a:endParaRPr kumimoji="0" lang="ru-RU" sz="1000" b="1" i="0" u="none" strike="noStrike" cap="none" normalizeH="0" baseline="0" dirty="0" smtClean="0">
                        <a:ln>
                          <a:noFill/>
                        </a:ln>
                        <a:solidFill>
                          <a:srgbClr val="FFFFFF"/>
                        </a:solidFill>
                        <a:effectLst/>
                        <a:latin typeface="Verdana" pitchFamily="34" charset="0"/>
                        <a:cs typeface="Arial" charset="0"/>
                      </a:endParaRPr>
                    </a:p>
                  </a:txBody>
                  <a:tcPr marL="58621" marR="58621" marT="0" marB="0"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Наименование тем</a:t>
                      </a:r>
                      <a:endParaRPr kumimoji="0" lang="ru-RU" sz="1000" b="1" i="0" u="none" strike="noStrike" cap="none" normalizeH="0" baseline="0" dirty="0" smtClean="0">
                        <a:ln>
                          <a:noFill/>
                        </a:ln>
                        <a:solidFill>
                          <a:srgbClr val="FFFFFF"/>
                        </a:solidFill>
                        <a:effectLst/>
                        <a:latin typeface="Verdana" pitchFamily="34" charset="0"/>
                        <a:cs typeface="Arial" charset="0"/>
                      </a:endParaRPr>
                    </a:p>
                  </a:txBody>
                  <a:tcPr marL="58621" marR="58621" marT="0" marB="0"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Всего ауд. часов</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Количество часов по видам занятий</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0290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лекций</a:t>
                      </a:r>
                      <a:endParaRPr kumimoji="0" lang="ru-RU" sz="1000" b="1" i="0" u="none" strike="noStrike" cap="none" normalizeH="0" baseline="0" dirty="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с/зан.</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прак. зан.</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СРС</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итого</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1"/>
                  </a:ext>
                </a:extLst>
              </a:tr>
              <a:tr h="1702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1</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3</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5</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6</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7</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8</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2"/>
                  </a:ext>
                </a:extLst>
              </a:tr>
              <a:tr h="9087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1.</a:t>
                      </a:r>
                      <a:endParaRPr kumimoji="0" lang="ru-RU" sz="1000" b="1" i="0" u="none" strike="noStrike" cap="none" normalizeH="0" baseline="0" dirty="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Понятие, задачи, функции, принципы и система уголовного права</a:t>
                      </a:r>
                      <a:endParaRPr kumimoji="0" lang="ru-RU" sz="1000" b="1" i="0" u="none" strike="noStrike" cap="none" normalizeH="0" baseline="0" dirty="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4</a:t>
                      </a:r>
                      <a:endParaRPr kumimoji="0" lang="ru-RU" sz="1000" b="1" i="0" u="none" strike="noStrike" cap="none" normalizeH="0" baseline="0" dirty="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8</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3"/>
                  </a:ext>
                </a:extLst>
              </a:tr>
              <a:tr h="5060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Уголовная ответственность и ее основания</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4"/>
                  </a:ext>
                </a:extLst>
              </a:tr>
              <a:tr h="17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3.</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Уголовный закон</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5</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9</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5"/>
                  </a:ext>
                </a:extLst>
              </a:tr>
              <a:tr h="30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Понятие преступления</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6"/>
                  </a:ext>
                </a:extLst>
              </a:tr>
              <a:tr h="30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5.</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Состав преступления</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7"/>
                  </a:ext>
                </a:extLst>
              </a:tr>
              <a:tr h="340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6.</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Множественность преступлений</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6</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10</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8"/>
                  </a:ext>
                </a:extLst>
              </a:tr>
              <a:tr h="302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7.</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Объект преступления</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5</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9</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09"/>
                  </a:ext>
                </a:extLst>
              </a:tr>
              <a:tr h="6058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8.</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Объективная сторона состава преступления</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8</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10"/>
                  </a:ext>
                </a:extLst>
              </a:tr>
              <a:tr h="596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9.</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Субъект преступления</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6</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5</a:t>
                      </a:r>
                      <a:endParaRPr kumimoji="0" lang="ru-RU" sz="1000" b="1" i="0" u="none" strike="noStrike" cap="none" normalizeH="0" baseline="0" smtClean="0">
                        <a:ln>
                          <a:noFill/>
                        </a:ln>
                        <a:solidFill>
                          <a:srgbClr val="000000"/>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11</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11"/>
                  </a:ext>
                </a:extLst>
              </a:tr>
              <a:tr h="7984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10.</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Субъективная сторона состава преступления</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2</a:t>
                      </a:r>
                      <a:endParaRPr kumimoji="0" lang="ru-RU" sz="1000" b="1" i="0" u="none" strike="noStrike" cap="none" normalizeH="0" baseline="0" dirty="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a:t>
                      </a:r>
                      <a:endParaRPr kumimoji="0" lang="ru-RU" sz="1000" b="1" i="0" u="none" strike="noStrike" cap="none" normalizeH="0" baseline="0" dirty="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2</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smtClean="0">
                          <a:ln>
                            <a:noFill/>
                          </a:ln>
                          <a:effectLst/>
                        </a:rPr>
                        <a:t>4</a:t>
                      </a:r>
                      <a:endParaRPr kumimoji="0" lang="ru-RU" sz="1000" b="1" i="0" u="none" strike="noStrike" cap="none" normalizeH="0" baseline="0" smtClean="0">
                        <a:ln>
                          <a:noFill/>
                        </a:ln>
                        <a:solidFill>
                          <a:srgbClr val="FFFFFF"/>
                        </a:solidFill>
                        <a:effectLst/>
                        <a:latin typeface="Verdana" pitchFamily="34" charset="0"/>
                        <a:cs typeface="Arial" charset="0"/>
                      </a:endParaRPr>
                    </a:p>
                  </a:txBody>
                  <a:tcPr marL="58621" marR="58621"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u="none" strike="noStrike" cap="none" normalizeH="0" baseline="0" dirty="0" smtClean="0">
                          <a:ln>
                            <a:noFill/>
                          </a:ln>
                          <a:effectLst/>
                        </a:rPr>
                        <a:t>8</a:t>
                      </a:r>
                      <a:endParaRPr kumimoji="0" lang="ru-RU" sz="1000" b="1" i="0" u="none" strike="noStrike" cap="none" normalizeH="0" baseline="0" dirty="0" smtClean="0">
                        <a:ln>
                          <a:noFill/>
                        </a:ln>
                        <a:solidFill>
                          <a:srgbClr val="FFFFFF"/>
                        </a:solidFill>
                        <a:effectLst/>
                        <a:latin typeface="Verdana" pitchFamily="34" charset="0"/>
                        <a:cs typeface="Arial" charset="0"/>
                      </a:endParaRPr>
                    </a:p>
                  </a:txBody>
                  <a:tcPr marL="58621" marR="58621" marT="0" marB="0" horzOverflow="overflow"/>
                </a:tc>
                <a:extLst>
                  <a:ext uri="{0D108BD9-81ED-4DB2-BD59-A6C34878D82A}">
                    <a16:rowId xmlns="" xmlns:a16="http://schemas.microsoft.com/office/drawing/2014/main" val="10012"/>
                  </a:ext>
                </a:extLst>
              </a:tr>
            </a:tbl>
          </a:graphicData>
        </a:graphic>
      </p:graphicFrame>
      <p:sp>
        <p:nvSpPr>
          <p:cNvPr id="22657" name="Rectangle 1"/>
          <p:cNvSpPr>
            <a:spLocks noChangeArrowheads="1"/>
          </p:cNvSpPr>
          <p:nvPr/>
        </p:nvSpPr>
        <p:spPr bwMode="auto">
          <a:xfrm>
            <a:off x="1824038" y="1882775"/>
            <a:ext cx="9144000" cy="457200"/>
          </a:xfrm>
          <a:prstGeom prst="rect">
            <a:avLst/>
          </a:prstGeom>
          <a:noFill/>
          <a:ln w="9525">
            <a:noFill/>
            <a:miter lim="800000"/>
            <a:headEnd/>
            <a:tailEnd/>
          </a:ln>
          <a:effectLst/>
        </p:spPr>
        <p:txBody>
          <a:bodyPr wrap="none" anchor="ctr">
            <a:spAutoFit/>
          </a:bodyPr>
          <a:lstStyle/>
          <a:p>
            <a:endParaRPr lang="ru-RU">
              <a:latin typeface="Arial" charset="0"/>
            </a:endParaRPr>
          </a:p>
        </p:txBody>
      </p:sp>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96259" name="Text Box 5"/>
          <p:cNvSpPr txBox="1">
            <a:spLocks noChangeArrowheads="1"/>
          </p:cNvSpPr>
          <p:nvPr/>
        </p:nvSpPr>
        <p:spPr bwMode="auto">
          <a:xfrm>
            <a:off x="179512" y="332655"/>
            <a:ext cx="8784976" cy="5688633"/>
          </a:xfrm>
          <a:prstGeom prst="rect">
            <a:avLst/>
          </a:prstGeom>
          <a:noFill/>
          <a:ln w="9525">
            <a:noFill/>
            <a:miter lim="800000"/>
            <a:headEnd/>
            <a:tailEnd/>
          </a:ln>
          <a:effectLst/>
        </p:spPr>
        <p:txBody>
          <a:bodyPr/>
          <a:lstStyle/>
          <a:p>
            <a:pPr eaLnBrk="0" hangingPunct="0">
              <a:spcBef>
                <a:spcPct val="50000"/>
              </a:spcBef>
            </a:pPr>
            <a:endParaRPr lang="ru-RU" sz="1600" dirty="0">
              <a:ea typeface="Tahoma" pitchFamily="34" charset="0"/>
              <a:cs typeface="Tahoma" pitchFamily="34" charset="0"/>
            </a:endParaRPr>
          </a:p>
          <a:p>
            <a:r>
              <a:rPr lang="ru-RU" dirty="0" smtClean="0">
                <a:ea typeface="Tahoma" pitchFamily="34" charset="0"/>
                <a:cs typeface="Tahoma" pitchFamily="34" charset="0"/>
              </a:rPr>
              <a:t>1. О практике применения судами законодательства об ответственности за бандитизм: постановление № 1 Пленума ВС РФ от 17 января 1997 г., п. 2–4, 8–10 // Бюллетень ВС РФ. – 1997. – № 3. – С. 2–3; Сайт Верховного Суда РФ. </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О судебной практике по делам об убийстве (ст. 105 УК РФ): постановление № 1 Пленума ВС РФ от 27 января 1999 г. (ред. от 03.03.2015) п. 10 // Бюллетень ВС РФ. –1999. – № 3;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3. О судебной практике по делам о взяточничестве и об иных коррупционных преступлениях: постановление № 24 Пленума Верховного Суда РФ от 9 июля 2013 г.  п. 15 –17 // Бюллетень Верховного Суда РФ. – 2013. – № 9. – С. 5;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4.О судебной практике по делам о краже, грабеже и разбое: постановление № 29 Пленума ВС РФ от 27 декабря 2002 г.с </a:t>
            </a:r>
            <a:r>
              <a:rPr lang="ru-RU" dirty="0" err="1" smtClean="0">
                <a:ea typeface="Tahoma" pitchFamily="34" charset="0"/>
                <a:cs typeface="Tahoma" pitchFamily="34" charset="0"/>
              </a:rPr>
              <a:t>изм</a:t>
            </a:r>
            <a:r>
              <a:rPr lang="ru-RU" dirty="0" smtClean="0">
                <a:ea typeface="Tahoma" pitchFamily="34" charset="0"/>
                <a:cs typeface="Tahoma" pitchFamily="34" charset="0"/>
              </a:rPr>
              <a:t>. внесенными постановлением Пленума от 6 февраля 2007г. №7, от 23 декабря 2010г. № 31, от 3 марта 2015г. № 9, п.8-15 // Бюллетень ВС РФ. – 2003. – № 2. – С.2-6;  2007. –№ 5. –С. 24; 2011. – №2. – С.6-12;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5.О судебной практике по делам о преступлениях против половой неприкосновенности и половой свободы личности: постановление № 16 Пленума ВС РФ от 4 декабря 2014г. п. 10.  </a:t>
            </a:r>
          </a:p>
          <a:p>
            <a:pPr eaLnBrk="0" hangingPunct="0">
              <a:spcBef>
                <a:spcPct val="50000"/>
              </a:spcBef>
            </a:pPr>
            <a:endParaRPr lang="ru-RU" sz="2400" dirty="0">
              <a:ea typeface="Tahoma" pitchFamily="34" charset="0"/>
              <a:cs typeface="Tahoma" pitchFamily="34" charset="0"/>
            </a:endParaRPr>
          </a:p>
        </p:txBody>
      </p:sp>
      <p:sp>
        <p:nvSpPr>
          <p:cNvPr id="96260" name="Rectangle 22"/>
          <p:cNvSpPr>
            <a:spLocks noChangeArrowheads="1"/>
          </p:cNvSpPr>
          <p:nvPr/>
        </p:nvSpPr>
        <p:spPr bwMode="auto">
          <a:xfrm>
            <a:off x="900113" y="188641"/>
            <a:ext cx="7200900" cy="504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Постановления Верховного Суда РФ</a:t>
            </a: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dirty="0" smtClean="0">
                <a:solidFill>
                  <a:schemeClr val="tx1"/>
                </a:solidFill>
              </a:rPr>
              <a:t>Соучастие в преступлении</a:t>
            </a:r>
          </a:p>
        </p:txBody>
      </p:sp>
      <p:sp>
        <p:nvSpPr>
          <p:cNvPr id="97283" name="Text Box 3"/>
          <p:cNvSpPr txBox="1">
            <a:spLocks noChangeArrowheads="1"/>
          </p:cNvSpPr>
          <p:nvPr/>
        </p:nvSpPr>
        <p:spPr bwMode="auto">
          <a:xfrm>
            <a:off x="179512" y="980728"/>
            <a:ext cx="8784976" cy="5328592"/>
          </a:xfrm>
          <a:prstGeom prst="rect">
            <a:avLst/>
          </a:prstGeom>
          <a:noFill/>
          <a:ln w="9525">
            <a:noFill/>
            <a:miter lim="800000"/>
            <a:headEnd/>
            <a:tailEnd/>
          </a:ln>
          <a:effectLst/>
        </p:spPr>
        <p:txBody>
          <a:bodyPr/>
          <a:lstStyle/>
          <a:p>
            <a:r>
              <a:rPr lang="ru-RU" dirty="0" smtClean="0">
                <a:ea typeface="Tahoma" pitchFamily="34" charset="0"/>
                <a:cs typeface="Tahoma" pitchFamily="34" charset="0"/>
              </a:rPr>
              <a:t>6. Об изменении и дополнении некоторых постановлений Пленума ВС РФ по уголовным делам: постановление № 7 Пленума ВС РФ от 06 февраля 2007 г. п. 18 // Бюллетень ВС РФ. – 2007. –№ 5. –С. 24;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7. О судебной практике по делам о преступлениях, связанных с нарушением правил дорожного движения и эксплуатации транспортных средств, а также с их неправомерным завладением без цели хищения: постановление № 25 Пленума ВС РФ от 09 декабря 2008 г. (ред. от 23.12.2010) п. 24 //Бюллетень ВС РФ. – 2009. – № 2. – С.2-7;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8.О судебной практике рассмотрения уголовных дел об организации преступного сообщества (преступной организации) или участия в нем (ней): постановление № 12 Пленума ВС РФ от 10 июня 2010 г. // Бюллетень ВС РФ. – 2010.  – № 8. – С. 3–8;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9. О судебной практике применения законодательства, регламентирующего особенности уголовной ответственности и наказания несовершеннолетних: постановление № 1 Пленума ВС РФ от 01 февраля 2011 г. (ред. от 02.04.2013) п. 42 // Бюллетень ВС РФ. – 2011. – № 4. – С. 2–10; Сайт Верховного Суда РФ. </a:t>
            </a:r>
          </a:p>
          <a:p>
            <a:r>
              <a:rPr lang="ru-RU" dirty="0" smtClean="0">
                <a:latin typeface="Times New Roman" pitchFamily="18" charset="0"/>
                <a:cs typeface="Times New Roman" pitchFamily="18" charset="0"/>
              </a:rPr>
              <a:t> </a:t>
            </a:r>
          </a:p>
        </p:txBody>
      </p:sp>
      <p:sp>
        <p:nvSpPr>
          <p:cNvPr id="97284" name="Rectangle 20"/>
          <p:cNvSpPr>
            <a:spLocks noChangeArrowheads="1"/>
          </p:cNvSpPr>
          <p:nvPr/>
        </p:nvSpPr>
        <p:spPr bwMode="auto">
          <a:xfrm>
            <a:off x="900113" y="404664"/>
            <a:ext cx="7200900" cy="4320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endParaRPr lang="ru-RU" b="1" dirty="0" smtClean="0">
              <a:solidFill>
                <a:srgbClr val="000000"/>
              </a:solidFill>
            </a:endParaRPr>
          </a:p>
          <a:p>
            <a:pPr algn="ctr" eaLnBrk="0" hangingPunct="0">
              <a:spcBef>
                <a:spcPct val="50000"/>
              </a:spcBef>
            </a:pPr>
            <a:r>
              <a:rPr lang="ru-RU" b="1" dirty="0" smtClean="0">
                <a:solidFill>
                  <a:srgbClr val="000000"/>
                </a:solidFill>
              </a:rPr>
              <a:t>Постановления </a:t>
            </a:r>
            <a:r>
              <a:rPr lang="ru-RU" b="1" dirty="0">
                <a:solidFill>
                  <a:srgbClr val="000000"/>
                </a:solidFill>
              </a:rPr>
              <a:t>Верховного Суда РФ</a:t>
            </a: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98307" name="Text Box 5"/>
          <p:cNvSpPr txBox="1">
            <a:spLocks noChangeArrowheads="1"/>
          </p:cNvSpPr>
          <p:nvPr/>
        </p:nvSpPr>
        <p:spPr bwMode="auto">
          <a:xfrm>
            <a:off x="179512" y="980728"/>
            <a:ext cx="8964488" cy="5472607"/>
          </a:xfrm>
          <a:prstGeom prst="rect">
            <a:avLst/>
          </a:prstGeom>
          <a:noFill/>
          <a:ln w="9525">
            <a:noFill/>
            <a:miter lim="800000"/>
            <a:headEnd/>
            <a:tailEnd/>
          </a:ln>
          <a:effectLst/>
        </p:spPr>
        <p:txBody>
          <a:bodyPr/>
          <a:lstStyle/>
          <a:p>
            <a:pPr eaLnBrk="0" hangingPunct="0">
              <a:spcBef>
                <a:spcPct val="50000"/>
              </a:spcBef>
            </a:pPr>
            <a:endParaRPr lang="ru-RU" sz="2000" dirty="0" smtClean="0">
              <a:latin typeface="Times New Roman" pitchFamily="18" charset="0"/>
              <a:cs typeface="Times New Roman" pitchFamily="18" charset="0"/>
            </a:endParaRPr>
          </a:p>
          <a:p>
            <a:pPr eaLnBrk="0" hangingPunct="0">
              <a:spcBef>
                <a:spcPct val="50000"/>
              </a:spcBef>
            </a:pPr>
            <a:r>
              <a:rPr lang="ru-RU" dirty="0" smtClean="0">
                <a:ea typeface="Tahoma" pitchFamily="34" charset="0"/>
                <a:cs typeface="Tahoma" pitchFamily="34" charset="0"/>
              </a:rPr>
              <a:t>1</a:t>
            </a:r>
            <a:r>
              <a:rPr lang="ru-RU" dirty="0">
                <a:ea typeface="Tahoma" pitchFamily="34" charset="0"/>
                <a:cs typeface="Tahoma" pitchFamily="34" charset="0"/>
              </a:rPr>
              <a:t>. </a:t>
            </a:r>
            <a:r>
              <a:rPr lang="ru-RU" dirty="0" err="1">
                <a:ea typeface="Tahoma" pitchFamily="34" charset="0"/>
                <a:cs typeface="Tahoma" pitchFamily="34" charset="0"/>
              </a:rPr>
              <a:t>Бурчак</a:t>
            </a:r>
            <a:r>
              <a:rPr lang="ru-RU" dirty="0">
                <a:ea typeface="Tahoma" pitchFamily="34" charset="0"/>
                <a:cs typeface="Tahoma" pitchFamily="34" charset="0"/>
              </a:rPr>
              <a:t> В.Г. Соучастие в преступлении: социальные, криминологические и правовые проблемы. Киев, 1986.</a:t>
            </a:r>
          </a:p>
          <a:p>
            <a:pPr eaLnBrk="0" hangingPunct="0">
              <a:spcBef>
                <a:spcPct val="50000"/>
              </a:spcBef>
            </a:pPr>
            <a:r>
              <a:rPr lang="ru-RU" dirty="0">
                <a:ea typeface="Tahoma" pitchFamily="34" charset="0"/>
                <a:cs typeface="Tahoma" pitchFamily="34" charset="0"/>
              </a:rPr>
              <a:t>2. </a:t>
            </a:r>
            <a:r>
              <a:rPr lang="ru-RU" dirty="0" err="1" smtClean="0">
                <a:ea typeface="Tahoma" pitchFamily="34" charset="0"/>
                <a:cs typeface="Tahoma" pitchFamily="34" charset="0"/>
              </a:rPr>
              <a:t>Балеев</a:t>
            </a:r>
            <a:r>
              <a:rPr lang="ru-RU" dirty="0" smtClean="0">
                <a:ea typeface="Tahoma" pitchFamily="34" charset="0"/>
                <a:cs typeface="Tahoma" pitchFamily="34" charset="0"/>
              </a:rPr>
              <a:t> С. Соучастие в преступлении: формы и классификация / </a:t>
            </a:r>
            <a:r>
              <a:rPr lang="ru-RU" dirty="0" err="1" smtClean="0">
                <a:ea typeface="Tahoma" pitchFamily="34" charset="0"/>
                <a:cs typeface="Tahoma" pitchFamily="34" charset="0"/>
              </a:rPr>
              <a:t>С.Балеев</a:t>
            </a:r>
            <a:r>
              <a:rPr lang="ru-RU" dirty="0" smtClean="0">
                <a:ea typeface="Tahoma" pitchFamily="34" charset="0"/>
                <a:cs typeface="Tahoma" pitchFamily="34" charset="0"/>
              </a:rPr>
              <a:t>  // Уголовное право. – 2006. – № 5. – С. 8–11.</a:t>
            </a:r>
          </a:p>
          <a:p>
            <a:pPr eaLnBrk="0" hangingPunct="0">
              <a:spcBef>
                <a:spcPct val="50000"/>
              </a:spcBef>
            </a:pPr>
            <a:r>
              <a:rPr lang="ru-RU" dirty="0" smtClean="0">
                <a:ea typeface="Tahoma" pitchFamily="34" charset="0"/>
                <a:cs typeface="Tahoma" pitchFamily="34" charset="0"/>
              </a:rPr>
              <a:t>3. Васюков В.В. Виды соучастников в уголовном праве России: </a:t>
            </a:r>
            <a:r>
              <a:rPr lang="ru-RU" dirty="0" err="1" smtClean="0">
                <a:ea typeface="Tahoma" pitchFamily="34" charset="0"/>
                <a:cs typeface="Tahoma" pitchFamily="34" charset="0"/>
              </a:rPr>
              <a:t>автореф</a:t>
            </a:r>
            <a:r>
              <a:rPr lang="ru-RU" dirty="0" smtClean="0">
                <a:ea typeface="Tahoma" pitchFamily="34" charset="0"/>
                <a:cs typeface="Tahoma" pitchFamily="34" charset="0"/>
              </a:rPr>
              <a:t>. </a:t>
            </a:r>
            <a:r>
              <a:rPr lang="ru-RU" dirty="0" err="1" smtClean="0">
                <a:ea typeface="Tahoma" pitchFamily="34" charset="0"/>
                <a:cs typeface="Tahoma" pitchFamily="34" charset="0"/>
              </a:rPr>
              <a:t>дисс</a:t>
            </a:r>
            <a:r>
              <a:rPr lang="ru-RU" dirty="0" smtClean="0">
                <a:ea typeface="Tahoma" pitchFamily="34" charset="0"/>
                <a:cs typeface="Tahoma" pitchFamily="34" charset="0"/>
              </a:rPr>
              <a:t>. канд. </a:t>
            </a:r>
            <a:r>
              <a:rPr lang="ru-RU" dirty="0" err="1" smtClean="0">
                <a:ea typeface="Tahoma" pitchFamily="34" charset="0"/>
                <a:cs typeface="Tahoma" pitchFamily="34" charset="0"/>
              </a:rPr>
              <a:t>юрид.наук</a:t>
            </a:r>
            <a:r>
              <a:rPr lang="ru-RU" dirty="0" smtClean="0">
                <a:ea typeface="Tahoma" pitchFamily="34" charset="0"/>
                <a:cs typeface="Tahoma" pitchFamily="34" charset="0"/>
              </a:rPr>
              <a:t> / В.В.Васюков – СПб. 2008.</a:t>
            </a:r>
          </a:p>
          <a:p>
            <a:pPr eaLnBrk="0" hangingPunct="0">
              <a:spcBef>
                <a:spcPct val="50000"/>
              </a:spcBef>
            </a:pPr>
            <a:r>
              <a:rPr lang="ru-RU" dirty="0" smtClean="0">
                <a:ea typeface="Tahoma" pitchFamily="34" charset="0"/>
                <a:cs typeface="Tahoma" pitchFamily="34" charset="0"/>
              </a:rPr>
              <a:t>4. Власов Ю. Квалификация деяния, совершенного с лицом, не обладающим признаками субъекта / Ю. Власов // Уголовное право. – 2007. – № 2. – С. 32–36.</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Андрианов А. Преступная организация и преступное сообщество – самостоятельные уголовно-правовые категории / А.Андрианов // Уголовное право. – 2004. – № 1. – С. 7–8.</a:t>
            </a:r>
          </a:p>
          <a:p>
            <a:endParaRPr lang="ru-RU" dirty="0" smtClean="0">
              <a:ea typeface="Tahoma" pitchFamily="34" charset="0"/>
              <a:cs typeface="Tahoma" pitchFamily="34" charset="0"/>
            </a:endParaRPr>
          </a:p>
          <a:p>
            <a:r>
              <a:rPr lang="ru-RU" dirty="0" smtClean="0">
                <a:ea typeface="Tahoma" pitchFamily="34" charset="0"/>
                <a:cs typeface="Tahoma" pitchFamily="34" charset="0"/>
              </a:rPr>
              <a:t>6. Арутюнов А. Эксцесс исполнителя преступления, совершенного в соучастии / А.Арутюнов // Уголовное право. – 2003. – № 1. – С. 5–7.</a:t>
            </a:r>
          </a:p>
          <a:p>
            <a:endParaRPr lang="ru-RU" sz="1600" dirty="0" smtClean="0"/>
          </a:p>
          <a:p>
            <a:pPr eaLnBrk="0" hangingPunct="0">
              <a:spcBef>
                <a:spcPct val="50000"/>
              </a:spcBef>
            </a:pPr>
            <a:endParaRPr lang="ru-RU" sz="1600" dirty="0" smtClean="0">
              <a:latin typeface="Times New Roman" pitchFamily="18" charset="0"/>
              <a:cs typeface="Times New Roman" pitchFamily="18" charset="0"/>
            </a:endParaRPr>
          </a:p>
          <a:p>
            <a:pPr eaLnBrk="0" hangingPunct="0">
              <a:spcBef>
                <a:spcPct val="50000"/>
              </a:spcBef>
            </a:pPr>
            <a:endParaRPr lang="ru-RU" sz="2400" dirty="0">
              <a:latin typeface="Arial Narrow" pitchFamily="34" charset="0"/>
            </a:endParaRPr>
          </a:p>
        </p:txBody>
      </p:sp>
      <p:sp>
        <p:nvSpPr>
          <p:cNvPr id="98308" name="Rectangle 22"/>
          <p:cNvSpPr>
            <a:spLocks noChangeArrowheads="1"/>
          </p:cNvSpPr>
          <p:nvPr/>
        </p:nvSpPr>
        <p:spPr bwMode="auto">
          <a:xfrm>
            <a:off x="899592" y="692696"/>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rgbClr val="000000"/>
              </a:solidFill>
            </a:endParaRPr>
          </a:p>
          <a:p>
            <a:pPr algn="ctr" eaLnBrk="0" hangingPunct="0"/>
            <a:r>
              <a:rPr lang="ru-RU" b="1" dirty="0" smtClean="0">
                <a:solidFill>
                  <a:srgbClr val="000000"/>
                </a:solidFill>
              </a:rPr>
              <a:t>Список </a:t>
            </a:r>
            <a:r>
              <a:rPr lang="ru-RU" b="1" dirty="0">
                <a:solidFill>
                  <a:srgbClr val="000000"/>
                </a:solidFill>
              </a:rPr>
              <a:t>литературы</a:t>
            </a: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99331" name="Text Box 3"/>
          <p:cNvSpPr txBox="1">
            <a:spLocks noChangeArrowheads="1"/>
          </p:cNvSpPr>
          <p:nvPr/>
        </p:nvSpPr>
        <p:spPr bwMode="auto">
          <a:xfrm>
            <a:off x="251520" y="1196752"/>
            <a:ext cx="8640960" cy="6370975"/>
          </a:xfrm>
          <a:prstGeom prst="rect">
            <a:avLst/>
          </a:prstGeom>
          <a:noFill/>
          <a:ln w="9525">
            <a:noFill/>
            <a:miter lim="800000"/>
            <a:headEnd/>
            <a:tailEnd/>
          </a:ln>
          <a:effectLst/>
        </p:spPr>
        <p:txBody>
          <a:bodyPr wrap="square">
            <a:spAutoFit/>
          </a:bodyPr>
          <a:lstStyle/>
          <a:p>
            <a:pPr eaLnBrk="0" hangingPunct="0">
              <a:spcBef>
                <a:spcPct val="50000"/>
              </a:spcBef>
            </a:pPr>
            <a:r>
              <a:rPr lang="ru-RU" dirty="0" smtClean="0">
                <a:ea typeface="Tahoma" pitchFamily="34" charset="0"/>
                <a:cs typeface="Tahoma" pitchFamily="34" charset="0"/>
              </a:rPr>
              <a:t>7. </a:t>
            </a:r>
            <a:r>
              <a:rPr lang="ru-RU" dirty="0" err="1" smtClean="0">
                <a:ea typeface="Tahoma" pitchFamily="34" charset="0"/>
                <a:cs typeface="Tahoma" pitchFamily="34" charset="0"/>
              </a:rPr>
              <a:t>Галиакбаров</a:t>
            </a:r>
            <a:r>
              <a:rPr lang="ru-RU" dirty="0" smtClean="0">
                <a:ea typeface="Tahoma" pitchFamily="34" charset="0"/>
                <a:cs typeface="Tahoma" pitchFamily="34" charset="0"/>
              </a:rPr>
              <a:t> Р.Р. Борьба с групповыми преступлениями. Вопросы квалификации / </a:t>
            </a:r>
            <a:r>
              <a:rPr lang="ru-RU" dirty="0" err="1" smtClean="0">
                <a:ea typeface="Tahoma" pitchFamily="34" charset="0"/>
                <a:cs typeface="Tahoma" pitchFamily="34" charset="0"/>
              </a:rPr>
              <a:t>Р.Р.Галиакбаров</a:t>
            </a:r>
            <a:r>
              <a:rPr lang="ru-RU" dirty="0" smtClean="0">
                <a:ea typeface="Tahoma" pitchFamily="34" charset="0"/>
                <a:cs typeface="Tahoma" pitchFamily="34" charset="0"/>
              </a:rPr>
              <a:t> – Краснодар, 2000.</a:t>
            </a:r>
          </a:p>
          <a:p>
            <a:endParaRPr lang="ru-RU" dirty="0" smtClean="0">
              <a:ea typeface="Tahoma" pitchFamily="34" charset="0"/>
              <a:cs typeface="Tahoma" pitchFamily="34" charset="0"/>
            </a:endParaRPr>
          </a:p>
          <a:p>
            <a:r>
              <a:rPr lang="ru-RU" dirty="0" smtClean="0">
                <a:ea typeface="Tahoma" pitchFamily="34" charset="0"/>
                <a:cs typeface="Tahoma" pitchFamily="34" charset="0"/>
              </a:rPr>
              <a:t>8. Иванов Н. Группа и ее интерпретация в решениях Верховного Суда РФ                / Н.Иванов // Уголовное право. – 2014. – № 1. – С. 32–36.</a:t>
            </a:r>
          </a:p>
          <a:p>
            <a:endParaRPr lang="ru-RU" dirty="0" smtClean="0">
              <a:ea typeface="Tahoma" pitchFamily="34" charset="0"/>
              <a:cs typeface="Tahoma" pitchFamily="34" charset="0"/>
            </a:endParaRPr>
          </a:p>
          <a:p>
            <a:r>
              <a:rPr lang="ru-RU" dirty="0" smtClean="0">
                <a:ea typeface="Tahoma" pitchFamily="34" charset="0"/>
                <a:cs typeface="Tahoma" pitchFamily="34" charset="0"/>
              </a:rPr>
              <a:t>9. Козлов А.П. Соучастие: традиции и реальность / А.П.Козлов – СПб.: Юридический центр Пресс, 2001.</a:t>
            </a:r>
          </a:p>
          <a:p>
            <a:endParaRPr lang="ru-RU" dirty="0" smtClean="0">
              <a:ea typeface="Tahoma" pitchFamily="34" charset="0"/>
              <a:cs typeface="Tahoma" pitchFamily="34" charset="0"/>
            </a:endParaRPr>
          </a:p>
          <a:p>
            <a:r>
              <a:rPr lang="ru-RU" dirty="0" smtClean="0">
                <a:ea typeface="Tahoma" pitchFamily="34" charset="0"/>
                <a:cs typeface="Tahoma" pitchFamily="34" charset="0"/>
              </a:rPr>
              <a:t>10. Коробков Г. Исполнитель преступления: проблемы теории, законодательной регламентации и судебная практика / Г.Коробков // Уголовное право. – 2006. – № 2. – С. 46–49.</a:t>
            </a:r>
          </a:p>
          <a:p>
            <a:endParaRPr lang="ru-RU" dirty="0" smtClean="0">
              <a:ea typeface="Tahoma" pitchFamily="34" charset="0"/>
              <a:cs typeface="Tahoma" pitchFamily="34" charset="0"/>
            </a:endParaRPr>
          </a:p>
          <a:p>
            <a:r>
              <a:rPr lang="ru-RU" dirty="0" smtClean="0">
                <a:ea typeface="Tahoma" pitchFamily="34" charset="0"/>
                <a:cs typeface="Tahoma" pitchFamily="34" charset="0"/>
              </a:rPr>
              <a:t>11. Осокин Р., </a:t>
            </a:r>
            <a:r>
              <a:rPr lang="ru-RU" dirty="0" err="1" smtClean="0">
                <a:ea typeface="Tahoma" pitchFamily="34" charset="0"/>
                <a:cs typeface="Tahoma" pitchFamily="34" charset="0"/>
              </a:rPr>
              <a:t>Курсаев</a:t>
            </a:r>
            <a:r>
              <a:rPr lang="ru-RU" dirty="0" smtClean="0">
                <a:ea typeface="Tahoma" pitchFamily="34" charset="0"/>
                <a:cs typeface="Tahoma" pitchFamily="34" charset="0"/>
              </a:rPr>
              <a:t> А. Посредственное исполнение / Р.Осокин, </a:t>
            </a:r>
            <a:r>
              <a:rPr lang="ru-RU" dirty="0" err="1" smtClean="0">
                <a:ea typeface="Tahoma" pitchFamily="34" charset="0"/>
                <a:cs typeface="Tahoma" pitchFamily="34" charset="0"/>
              </a:rPr>
              <a:t>А.Курсаев</a:t>
            </a:r>
            <a:r>
              <a:rPr lang="ru-RU" dirty="0" smtClean="0">
                <a:ea typeface="Tahoma" pitchFamily="34" charset="0"/>
                <a:cs typeface="Tahoma" pitchFamily="34" charset="0"/>
              </a:rPr>
              <a:t>         // Уголовное право. –  2011. – № 2. – С.64–68.</a:t>
            </a:r>
          </a:p>
          <a:p>
            <a:endParaRPr lang="ru-RU" dirty="0" smtClean="0">
              <a:ea typeface="Tahoma" pitchFamily="34" charset="0"/>
              <a:cs typeface="Tahoma" pitchFamily="34" charset="0"/>
            </a:endParaRPr>
          </a:p>
          <a:p>
            <a:r>
              <a:rPr lang="ru-RU" dirty="0" smtClean="0">
                <a:ea typeface="Tahoma" pitchFamily="34" charset="0"/>
                <a:cs typeface="Tahoma" pitchFamily="34" charset="0"/>
              </a:rPr>
              <a:t>12.Плаксина Т.А. Неудавшееся подстрекательство / Т.А.Плаксина // Уголовное право. – 2011. –  №4. – С.46-51.</a:t>
            </a: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eaLnBrk="0" hangingPunct="0">
              <a:spcBef>
                <a:spcPct val="50000"/>
              </a:spcBef>
            </a:pPr>
            <a:endParaRPr lang="ru-RU" sz="2400" dirty="0">
              <a:latin typeface="Times New Roman" pitchFamily="18" charset="0"/>
            </a:endParaRPr>
          </a:p>
        </p:txBody>
      </p:sp>
      <p:sp>
        <p:nvSpPr>
          <p:cNvPr id="99332" name="Rectangle 19"/>
          <p:cNvSpPr>
            <a:spLocks noChangeArrowheads="1"/>
          </p:cNvSpPr>
          <p:nvPr/>
        </p:nvSpPr>
        <p:spPr bwMode="auto">
          <a:xfrm>
            <a:off x="899592" y="548680"/>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rgbClr val="000000"/>
              </a:solidFill>
            </a:endParaRPr>
          </a:p>
          <a:p>
            <a:pPr algn="ctr" eaLnBrk="0" hangingPunct="0"/>
            <a:r>
              <a:rPr lang="ru-RU" b="1" dirty="0" smtClean="0">
                <a:solidFill>
                  <a:srgbClr val="000000"/>
                </a:solidFill>
              </a:rPr>
              <a:t>Список </a:t>
            </a:r>
            <a:r>
              <a:rPr lang="ru-RU" b="1" dirty="0">
                <a:solidFill>
                  <a:srgbClr val="000000"/>
                </a:solidFill>
              </a:rPr>
              <a:t>литературы</a:t>
            </a: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100355" name="Text Box 3"/>
          <p:cNvSpPr txBox="1">
            <a:spLocks noChangeArrowheads="1"/>
          </p:cNvSpPr>
          <p:nvPr/>
        </p:nvSpPr>
        <p:spPr bwMode="auto">
          <a:xfrm>
            <a:off x="179512" y="836712"/>
            <a:ext cx="8964488" cy="5760640"/>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Признав в действиях лица эксцесс исполнителя совершения разбойного нападения, суд ошибочно квалифицировал его действия по п. «а» ч. 2 ст. 162 УК РФ: обзор судебной практики ВС РФ за </a:t>
            </a:r>
            <a:r>
              <a:rPr lang="en-US" dirty="0" smtClean="0">
                <a:ea typeface="Tahoma" pitchFamily="34" charset="0"/>
                <a:cs typeface="Tahoma" pitchFamily="34" charset="0"/>
              </a:rPr>
              <a:t>IV</a:t>
            </a:r>
            <a:r>
              <a:rPr lang="ru-RU" dirty="0" smtClean="0">
                <a:ea typeface="Tahoma" pitchFamily="34" charset="0"/>
                <a:cs typeface="Tahoma" pitchFamily="34" charset="0"/>
              </a:rPr>
              <a:t> квартал 2001 г. п. 2 // Бюллетень ВС РФ. – 2002. – № 8. – С. 14. </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В соответствии с ч. 2 ст. 33 УК РФ исполнителем признается лицо, непосредственно совершившее преступление, либо непосредственно участвовавшее в его совершении совместно с другими лицами (соисполнителями). Соучастие в форме пособничества в убийстве не образует квалифицирующий признак «совершенное группой лиц по предварительному сговору» // Бюллетень ВС РФ. –  2006. – № 10. – С. 19–20.</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Заранее не обещанное укрывательство особо тяжкого преступления необоснованно квалифицировано как соучастие в убийстве: обзор судебной практики ВС РФ за </a:t>
            </a:r>
            <a:r>
              <a:rPr lang="en-US" dirty="0" smtClean="0">
                <a:ea typeface="Tahoma" pitchFamily="34" charset="0"/>
                <a:cs typeface="Tahoma" pitchFamily="34" charset="0"/>
              </a:rPr>
              <a:t>III</a:t>
            </a:r>
            <a:r>
              <a:rPr lang="ru-RU" dirty="0" smtClean="0">
                <a:ea typeface="Tahoma" pitchFamily="34" charset="0"/>
                <a:cs typeface="Tahoma" pitchFamily="34" charset="0"/>
              </a:rPr>
              <a:t> квартал 2006 г. п. 3 // Бюллетень ВС РФ. –2007. – № 6. – С. 6.</a:t>
            </a:r>
          </a:p>
          <a:p>
            <a:endParaRPr lang="ru-RU" dirty="0" smtClean="0">
              <a:ea typeface="Tahoma" pitchFamily="34" charset="0"/>
              <a:cs typeface="Tahoma" pitchFamily="34" charset="0"/>
            </a:endParaRPr>
          </a:p>
          <a:p>
            <a:r>
              <a:rPr lang="ru-RU" dirty="0" smtClean="0">
                <a:ea typeface="Tahoma" pitchFamily="34" charset="0"/>
                <a:cs typeface="Tahoma" pitchFamily="34" charset="0"/>
              </a:rPr>
              <a:t>4. Осужденная обоснованно признана соисполнителем в совершении изнасилования группой лиц: определение Судебной коллегии по уголовным делам ВС РФ от 04 сентября 2007 г. № 9-О07-61 // Бюллетень ВС РФ. – 2008. – № 5. – С. 10–11.</a:t>
            </a:r>
          </a:p>
          <a:p>
            <a:endParaRPr lang="ru-RU" sz="1400" dirty="0" smtClean="0">
              <a:latin typeface="Times New Roman" pitchFamily="18" charset="0"/>
              <a:cs typeface="Times New Roman" pitchFamily="18" charset="0"/>
            </a:endParaRPr>
          </a:p>
          <a:p>
            <a:pPr eaLnBrk="0" hangingPunct="0">
              <a:spcBef>
                <a:spcPct val="50000"/>
              </a:spcBef>
            </a:pPr>
            <a:endParaRPr lang="ru-RU" sz="2400" dirty="0">
              <a:latin typeface="Arial Narrow" pitchFamily="34" charset="0"/>
            </a:endParaRPr>
          </a:p>
        </p:txBody>
      </p:sp>
      <p:sp>
        <p:nvSpPr>
          <p:cNvPr id="100356" name="Rectangle 19"/>
          <p:cNvSpPr>
            <a:spLocks noChangeArrowheads="1"/>
          </p:cNvSpPr>
          <p:nvPr/>
        </p:nvSpPr>
        <p:spPr bwMode="auto">
          <a:xfrm>
            <a:off x="900113" y="332657"/>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rgbClr val="000000"/>
              </a:solidFill>
            </a:endParaRPr>
          </a:p>
          <a:p>
            <a:pPr algn="ctr" eaLnBrk="0" hangingPunct="0"/>
            <a:r>
              <a:rPr lang="ru-RU" b="1" dirty="0" smtClean="0">
                <a:solidFill>
                  <a:srgbClr val="000000"/>
                </a:solidFill>
              </a:rPr>
              <a:t>Судебная практика</a:t>
            </a:r>
            <a:endParaRPr lang="ru-RU" b="1" dirty="0">
              <a:solidFill>
                <a:srgbClr val="000000"/>
              </a:solidFill>
            </a:endParaRP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101379" name="Text Box 2"/>
          <p:cNvSpPr txBox="1">
            <a:spLocks noChangeArrowheads="1"/>
          </p:cNvSpPr>
          <p:nvPr/>
        </p:nvSpPr>
        <p:spPr bwMode="auto">
          <a:xfrm>
            <a:off x="179512" y="764704"/>
            <a:ext cx="8712968" cy="5632311"/>
          </a:xfrm>
          <a:prstGeom prst="rect">
            <a:avLst/>
          </a:prstGeom>
          <a:noFill/>
          <a:ln w="9525">
            <a:noFill/>
            <a:miter lim="800000"/>
            <a:headEnd/>
            <a:tailEnd/>
          </a:ln>
          <a:effectLst/>
        </p:spPr>
        <p:txBody>
          <a:bodyPr wrap="square">
            <a:spAutoFit/>
          </a:bodyPr>
          <a:lstStyle/>
          <a:p>
            <a:endParaRPr lang="ru-RU" dirty="0" smtClean="0">
              <a:ea typeface="Tahoma" pitchFamily="34" charset="0"/>
              <a:cs typeface="Tahoma" pitchFamily="34" charset="0"/>
            </a:endParaRPr>
          </a:p>
          <a:p>
            <a:r>
              <a:rPr lang="ru-RU" dirty="0" smtClean="0">
                <a:ea typeface="Tahoma" pitchFamily="34" charset="0"/>
                <a:cs typeface="Tahoma" pitchFamily="34" charset="0"/>
              </a:rPr>
              <a:t>5. Преступление признается совершенным организованной группой, если умысел на него реализован устойчивой группой лиц, заранее объединившихся для совершения одного или нескольких преступлений: определение Судебной коллегии по уголовным делам ВС РФ от 01 июня 2010 г. № 15-010-13 // Бюллетень ВС РФ. – 2011. – № 1. – С. 24.</a:t>
            </a:r>
          </a:p>
          <a:p>
            <a:endParaRPr lang="ru-RU" dirty="0" smtClean="0">
              <a:ea typeface="Tahoma" pitchFamily="34" charset="0"/>
              <a:cs typeface="Tahoma" pitchFamily="34" charset="0"/>
            </a:endParaRPr>
          </a:p>
          <a:p>
            <a:r>
              <a:rPr lang="ru-RU" dirty="0" smtClean="0">
                <a:ea typeface="Tahoma" pitchFamily="34" charset="0"/>
                <a:cs typeface="Tahoma" pitchFamily="34" charset="0"/>
              </a:rPr>
              <a:t>6. Действия пособника, не знавшего о том, что другие участники преступления действуют в составе организованной группы, не могут квалифицироваться как пособничество в преступлении, совершенном организованной группой: обзор кассационной практики судебной коллегии по уголовным делам ВС РФ за 1 полугодие 2010 г. п.1.1 // Бюллетень ВС РФ. – 2011. – № 1. – С. 25–26.</a:t>
            </a:r>
          </a:p>
          <a:p>
            <a:endParaRPr lang="ru-RU" dirty="0" smtClean="0">
              <a:ea typeface="Tahoma" pitchFamily="34" charset="0"/>
              <a:cs typeface="Tahoma" pitchFamily="34" charset="0"/>
            </a:endParaRPr>
          </a:p>
          <a:p>
            <a:r>
              <a:rPr lang="ru-RU" dirty="0" smtClean="0">
                <a:ea typeface="Tahoma" pitchFamily="34" charset="0"/>
                <a:cs typeface="Tahoma" pitchFamily="34" charset="0"/>
              </a:rPr>
              <a:t>7.Участник организованной группы несет уголовную ответственность как соисполнитель за преступление, совершенное организованной группой, в котором он участвовал или которое подготавливал: определение Судебной коллегии по уголовным делам Верховного Суда РФ от 20 января 2011г. № 46-О10-111. //Бюллетень Верховного суда РФ. – 2011. – №9. – С.8-9.</a:t>
            </a:r>
          </a:p>
          <a:p>
            <a:pPr eaLnBrk="0" hangingPunct="0">
              <a:spcBef>
                <a:spcPct val="50000"/>
              </a:spcBef>
            </a:pPr>
            <a:endParaRPr lang="ru-RU" sz="2400" dirty="0">
              <a:latin typeface="Arial Narrow" pitchFamily="34" charset="0"/>
            </a:endParaRPr>
          </a:p>
        </p:txBody>
      </p:sp>
      <p:sp>
        <p:nvSpPr>
          <p:cNvPr id="101380" name="Rectangle 18"/>
          <p:cNvSpPr>
            <a:spLocks noChangeArrowheads="1"/>
          </p:cNvSpPr>
          <p:nvPr/>
        </p:nvSpPr>
        <p:spPr bwMode="auto">
          <a:xfrm>
            <a:off x="899592" y="476672"/>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rgbClr val="000000"/>
              </a:solidFill>
            </a:endParaRPr>
          </a:p>
          <a:p>
            <a:pPr algn="ctr" eaLnBrk="0" hangingPunct="0"/>
            <a:r>
              <a:rPr lang="ru-RU" b="1" dirty="0" smtClean="0">
                <a:solidFill>
                  <a:srgbClr val="000000"/>
                </a:solidFill>
              </a:rPr>
              <a:t>Судебная практика</a:t>
            </a:r>
            <a:endParaRPr lang="ru-RU" b="1" dirty="0">
              <a:solidFill>
                <a:srgbClr val="000000"/>
              </a:solidFill>
            </a:endParaRP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graphicFrame>
        <p:nvGraphicFramePr>
          <p:cNvPr id="441361" name="Object 17"/>
          <p:cNvGraphicFramePr>
            <a:graphicFrameLocks noChangeAspect="1"/>
          </p:cNvGraphicFramePr>
          <p:nvPr/>
        </p:nvGraphicFramePr>
        <p:xfrm>
          <a:off x="250825" y="1989138"/>
          <a:ext cx="446088" cy="838200"/>
        </p:xfrm>
        <a:graphic>
          <a:graphicData uri="http://schemas.openxmlformats.org/presentationml/2006/ole">
            <mc:AlternateContent xmlns:mc="http://schemas.openxmlformats.org/markup-compatibility/2006">
              <mc:Choice xmlns:v="urn:schemas-microsoft-com:vml" Requires="v">
                <p:oleObj spid="_x0000_s102438" name="Clip" r:id="rId4" imgW="1728788" imgH="3252788" progId="">
                  <p:embed/>
                </p:oleObj>
              </mc:Choice>
              <mc:Fallback>
                <p:oleObj name="Clip" r:id="rId4" imgW="1728788" imgH="3252788"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89138"/>
                        <a:ext cx="446088" cy="838200"/>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4" name="Rectangle 26"/>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endParaRPr lang="ru-RU" b="1" dirty="0" smtClean="0">
              <a:solidFill>
                <a:srgbClr val="000000"/>
              </a:solidFill>
            </a:endParaRPr>
          </a:p>
          <a:p>
            <a:pPr algn="ctr" eaLnBrk="0" hangingPunct="0"/>
            <a:r>
              <a:rPr lang="ru-RU" b="1" dirty="0" smtClean="0">
                <a:solidFill>
                  <a:srgbClr val="000000"/>
                </a:solidFill>
              </a:rPr>
              <a:t>Соучастие </a:t>
            </a:r>
            <a:r>
              <a:rPr lang="ru-RU" b="1" dirty="0">
                <a:solidFill>
                  <a:srgbClr val="000000"/>
                </a:solidFill>
              </a:rPr>
              <a:t>в преступлении</a:t>
            </a:r>
          </a:p>
          <a:p>
            <a:pPr algn="ctr"/>
            <a:endParaRPr lang="ru-RU" b="1" dirty="0">
              <a:solidFill>
                <a:srgbClr val="000000"/>
              </a:solidFill>
              <a:latin typeface="Arial" charset="0"/>
            </a:endParaRPr>
          </a:p>
        </p:txBody>
      </p:sp>
      <p:sp>
        <p:nvSpPr>
          <p:cNvPr id="102405" name="Rectangle 28"/>
          <p:cNvSpPr>
            <a:spLocks noChangeArrowheads="1"/>
          </p:cNvSpPr>
          <p:nvPr/>
        </p:nvSpPr>
        <p:spPr bwMode="auto">
          <a:xfrm>
            <a:off x="900112" y="2060575"/>
            <a:ext cx="7488311"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dirty="0">
                <a:solidFill>
                  <a:schemeClr val="bg1"/>
                </a:solidFill>
              </a:rPr>
              <a:t>Соучастием</a:t>
            </a:r>
            <a:r>
              <a:rPr lang="ru-RU" sz="1600" dirty="0">
                <a:solidFill>
                  <a:schemeClr val="bg1"/>
                </a:solidFill>
              </a:rPr>
              <a:t> в преступлении признается умышленное совместное участие двух</a:t>
            </a:r>
          </a:p>
          <a:p>
            <a:pPr algn="ctr" eaLnBrk="0" hangingPunct="0"/>
            <a:r>
              <a:rPr lang="ru-RU" sz="1600" dirty="0">
                <a:solidFill>
                  <a:schemeClr val="bg1"/>
                </a:solidFill>
              </a:rPr>
              <a:t> и более лиц в совершении умышленного преступления (ст. 32 </a:t>
            </a:r>
            <a:r>
              <a:rPr lang="ru-RU" sz="1600" dirty="0" smtClean="0">
                <a:solidFill>
                  <a:schemeClr val="bg1"/>
                </a:solidFill>
              </a:rPr>
              <a:t>УК РФ).</a:t>
            </a:r>
            <a:endParaRPr lang="ru-RU" sz="1600" b="1" dirty="0">
              <a:solidFill>
                <a:schemeClr val="bg1"/>
              </a:solidFill>
              <a:latin typeface="Arial" charset="0"/>
            </a:endParaRPr>
          </a:p>
        </p:txBody>
      </p:sp>
      <p:sp>
        <p:nvSpPr>
          <p:cNvPr id="441373" name="Rectangle 29"/>
          <p:cNvSpPr>
            <a:spLocks noChangeArrowheads="1"/>
          </p:cNvSpPr>
          <p:nvPr/>
        </p:nvSpPr>
        <p:spPr bwMode="auto">
          <a:xfrm>
            <a:off x="3635375" y="3141663"/>
            <a:ext cx="2376488" cy="431800"/>
          </a:xfrm>
          <a:prstGeom prst="rect">
            <a:avLst/>
          </a:prstGeom>
          <a:solidFill>
            <a:srgbClr val="FF0000">
              <a:alpha val="83136"/>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r>
              <a:rPr lang="ru-RU"/>
              <a:t>Признаки соучастия</a:t>
            </a:r>
          </a:p>
        </p:txBody>
      </p:sp>
      <p:sp>
        <p:nvSpPr>
          <p:cNvPr id="441374" name="Ribbon2Sharp" descr="Орех"/>
          <p:cNvSpPr>
            <a:spLocks noEditPoints="1" noChangeArrowheads="1"/>
          </p:cNvSpPr>
          <p:nvPr/>
        </p:nvSpPr>
        <p:spPr bwMode="auto">
          <a:xfrm>
            <a:off x="6011863" y="3644900"/>
            <a:ext cx="2881312"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4125 w 21600"/>
              <a:gd name="T13" fmla="*/ 1652 h 21600"/>
              <a:gd name="T14" fmla="*/ 17475 w 21600"/>
              <a:gd name="T15" fmla="*/ 19948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lnTo>
                  <a:pt x="0"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blipFill dpi="0" rotWithShape="1">
            <a:blip r:embed="rId6"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a:lstStyle/>
          <a:p>
            <a:pPr algn="ctr" eaLnBrk="0" hangingPunct="0">
              <a:spcBef>
                <a:spcPct val="50000"/>
              </a:spcBef>
            </a:pPr>
            <a:r>
              <a:rPr lang="ru-RU" sz="1600" b="1"/>
              <a:t>Субъективные</a:t>
            </a:r>
          </a:p>
        </p:txBody>
      </p:sp>
      <p:sp>
        <p:nvSpPr>
          <p:cNvPr id="441375" name="Ribbon2Sharp" descr="Коричневый мрамор"/>
          <p:cNvSpPr>
            <a:spLocks noEditPoints="1" noChangeArrowheads="1"/>
          </p:cNvSpPr>
          <p:nvPr/>
        </p:nvSpPr>
        <p:spPr bwMode="auto">
          <a:xfrm>
            <a:off x="971550" y="3644900"/>
            <a:ext cx="2736850"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4125 w 21600"/>
              <a:gd name="T13" fmla="*/ 1652 h 21600"/>
              <a:gd name="T14" fmla="*/ 17475 w 21600"/>
              <a:gd name="T15" fmla="*/ 19948 h 21600"/>
            </a:gdLst>
            <a:ahLst/>
            <a:cxnLst>
              <a:cxn ang="T8">
                <a:pos x="T0" y="T1"/>
              </a:cxn>
              <a:cxn ang="T9">
                <a:pos x="T2" y="T3"/>
              </a:cxn>
              <a:cxn ang="T10">
                <a:pos x="T4" y="T5"/>
              </a:cxn>
              <a:cxn ang="T11">
                <a:pos x="T6" y="T7"/>
              </a:cxn>
            </a:cxnLst>
            <a:rect l="T12" t="T13" r="T14" b="T15"/>
            <a:pathLst>
              <a:path w="21600" h="21600" extrusionOk="0">
                <a:moveTo>
                  <a:pt x="0" y="0"/>
                </a:moveTo>
                <a:lnTo>
                  <a:pt x="2700" y="9148"/>
                </a:lnTo>
                <a:lnTo>
                  <a:pt x="0" y="18296"/>
                </a:lnTo>
                <a:lnTo>
                  <a:pt x="4125" y="18296"/>
                </a:lnTo>
                <a:lnTo>
                  <a:pt x="4125" y="19948"/>
                </a:lnTo>
                <a:lnTo>
                  <a:pt x="14775" y="19948"/>
                </a:lnTo>
                <a:lnTo>
                  <a:pt x="14775" y="21600"/>
                </a:lnTo>
                <a:lnTo>
                  <a:pt x="21600" y="21600"/>
                </a:lnTo>
                <a:lnTo>
                  <a:pt x="18900" y="12452"/>
                </a:lnTo>
                <a:lnTo>
                  <a:pt x="21600" y="3304"/>
                </a:lnTo>
                <a:lnTo>
                  <a:pt x="17475" y="3304"/>
                </a:lnTo>
                <a:lnTo>
                  <a:pt x="17475" y="1652"/>
                </a:lnTo>
                <a:lnTo>
                  <a:pt x="6825" y="1652"/>
                </a:lnTo>
                <a:lnTo>
                  <a:pt x="6825" y="0"/>
                </a:lnTo>
                <a:lnTo>
                  <a:pt x="0" y="0"/>
                </a:lnTo>
                <a:close/>
              </a:path>
              <a:path w="21600" h="21600" fill="none" extrusionOk="0">
                <a:moveTo>
                  <a:pt x="6825" y="1652"/>
                </a:moveTo>
                <a:lnTo>
                  <a:pt x="4125" y="1652"/>
                </a:lnTo>
                <a:lnTo>
                  <a:pt x="4125" y="18296"/>
                </a:lnTo>
              </a:path>
              <a:path w="21600" h="21600" fill="none" extrusionOk="0">
                <a:moveTo>
                  <a:pt x="6825" y="0"/>
                </a:moveTo>
                <a:lnTo>
                  <a:pt x="4125" y="1652"/>
                </a:lnTo>
              </a:path>
              <a:path w="21600" h="21600" fill="none" extrusionOk="0">
                <a:moveTo>
                  <a:pt x="14775" y="19948"/>
                </a:moveTo>
                <a:lnTo>
                  <a:pt x="17475" y="19948"/>
                </a:lnTo>
                <a:lnTo>
                  <a:pt x="17475" y="3304"/>
                </a:lnTo>
              </a:path>
              <a:path w="21600" h="21600" fill="none" extrusionOk="0">
                <a:moveTo>
                  <a:pt x="14775" y="21600"/>
                </a:moveTo>
                <a:lnTo>
                  <a:pt x="17475" y="19948"/>
                </a:lnTo>
              </a:path>
            </a:pathLst>
          </a:custGeom>
          <a:blipFill dpi="0" rotWithShape="1">
            <a:blip r:embed="rId6"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a:lstStyle/>
          <a:p>
            <a:pPr algn="ctr" eaLnBrk="0" hangingPunct="0">
              <a:spcBef>
                <a:spcPct val="50000"/>
              </a:spcBef>
            </a:pPr>
            <a:r>
              <a:rPr lang="ru-RU" sz="1600" b="1"/>
              <a:t>Объективные</a:t>
            </a:r>
            <a:endParaRPr lang="ru-RU" sz="1600" b="1">
              <a:latin typeface="Arial" charset="0"/>
            </a:endParaRPr>
          </a:p>
        </p:txBody>
      </p:sp>
      <p:sp>
        <p:nvSpPr>
          <p:cNvPr id="441376" name="PubRRectCallout"/>
          <p:cNvSpPr>
            <a:spLocks noEditPoints="1" noChangeArrowheads="1"/>
          </p:cNvSpPr>
          <p:nvPr/>
        </p:nvSpPr>
        <p:spPr bwMode="auto">
          <a:xfrm rot="21582423" flipV="1">
            <a:off x="6300788" y="4365625"/>
            <a:ext cx="2519362" cy="647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498"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blipFill dpi="0" rotWithShape="1">
            <a:blip r:embed="rId6"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r>
              <a:rPr lang="ru-RU" sz="1200" b="1" dirty="0"/>
              <a:t>Умышленное совместное участие</a:t>
            </a:r>
            <a:endParaRPr lang="ru-RU" sz="1200" b="1" dirty="0">
              <a:latin typeface="Arial" charset="0"/>
            </a:endParaRPr>
          </a:p>
        </p:txBody>
      </p:sp>
      <p:sp>
        <p:nvSpPr>
          <p:cNvPr id="441377" name="PubRRectCallout"/>
          <p:cNvSpPr>
            <a:spLocks noEditPoints="1" noChangeArrowheads="1"/>
          </p:cNvSpPr>
          <p:nvPr/>
        </p:nvSpPr>
        <p:spPr bwMode="auto">
          <a:xfrm rot="21582423" flipV="1">
            <a:off x="6300788" y="5229225"/>
            <a:ext cx="2519362" cy="8651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498"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blipFill dpi="0" rotWithShape="0">
            <a:blip r:embed="rId6"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r>
              <a:rPr lang="ru-RU" sz="1200" b="1" dirty="0"/>
              <a:t>Совместное участие в </a:t>
            </a:r>
            <a:r>
              <a:rPr lang="ru-RU" sz="1200" b="1" dirty="0" smtClean="0"/>
              <a:t>совершении умышленного </a:t>
            </a:r>
            <a:r>
              <a:rPr lang="ru-RU" sz="1200" b="1" dirty="0"/>
              <a:t>преступления</a:t>
            </a:r>
          </a:p>
          <a:p>
            <a:pPr algn="ctr" eaLnBrk="0" hangingPunct="0">
              <a:spcBef>
                <a:spcPct val="50000"/>
              </a:spcBef>
            </a:pPr>
            <a:endParaRPr lang="ru-RU" sz="1200" b="1" dirty="0">
              <a:latin typeface="Arial" charset="0"/>
            </a:endParaRPr>
          </a:p>
        </p:txBody>
      </p:sp>
      <p:sp>
        <p:nvSpPr>
          <p:cNvPr id="441378" name="PubRRectCallout"/>
          <p:cNvSpPr>
            <a:spLocks noEditPoints="1" noChangeArrowheads="1"/>
          </p:cNvSpPr>
          <p:nvPr/>
        </p:nvSpPr>
        <p:spPr bwMode="auto">
          <a:xfrm flipV="1">
            <a:off x="1116013" y="4365624"/>
            <a:ext cx="2089150" cy="113507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43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blipFill dpi="0" rotWithShape="1">
            <a:blip r:embed="rId6"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r>
              <a:rPr lang="ru-RU" sz="1200" b="1" dirty="0"/>
              <a:t>Участие двух и более </a:t>
            </a:r>
            <a:r>
              <a:rPr lang="ru-RU" sz="1200" b="1" dirty="0" smtClean="0"/>
              <a:t>лиц, обладающих признаками субъекта преступления</a:t>
            </a:r>
          </a:p>
          <a:p>
            <a:pPr algn="ctr" eaLnBrk="0" hangingPunct="0">
              <a:spcBef>
                <a:spcPct val="50000"/>
              </a:spcBef>
            </a:pPr>
            <a:endParaRPr lang="ru-RU" sz="1200" b="1" dirty="0">
              <a:latin typeface="Arial" charset="0"/>
            </a:endParaRPr>
          </a:p>
        </p:txBody>
      </p:sp>
      <p:sp>
        <p:nvSpPr>
          <p:cNvPr id="441379" name="PubRRectCallout"/>
          <p:cNvSpPr>
            <a:spLocks noEditPoints="1" noChangeArrowheads="1"/>
          </p:cNvSpPr>
          <p:nvPr/>
        </p:nvSpPr>
        <p:spPr bwMode="auto">
          <a:xfrm flipV="1">
            <a:off x="1071538" y="5572140"/>
            <a:ext cx="2089150" cy="10080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43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blipFill dpi="0" rotWithShape="1">
            <a:blip r:embed="rId6" cstate="print"/>
            <a:srcRect/>
            <a:tile tx="0" ty="0" sx="100000" sy="100000" flip="none" algn="tl"/>
          </a:blipFill>
          <a:ln w="9525">
            <a:solidFill>
              <a:srgbClr val="000000"/>
            </a:solidFill>
            <a:miter lim="800000"/>
            <a:headEnd/>
            <a:tailEnd/>
          </a:ln>
          <a:effectLst>
            <a:outerShdw dist="107763" dir="2700000" algn="ctr" rotWithShape="0">
              <a:srgbClr val="808080"/>
            </a:outerShdw>
          </a:effectLst>
        </p:spPr>
        <p:txBody>
          <a:bodyPr rot="10800000"/>
          <a:lstStyle/>
          <a:p>
            <a:pPr algn="ctr" eaLnBrk="0" hangingPunct="0">
              <a:spcBef>
                <a:spcPct val="50000"/>
              </a:spcBef>
            </a:pPr>
            <a:r>
              <a:rPr lang="ru-RU" sz="1200" b="1" dirty="0"/>
              <a:t>Совместное участие в совершении преступления</a:t>
            </a:r>
            <a:endParaRPr lang="ru-RU" sz="1200" b="1" dirty="0">
              <a:latin typeface="Arial" charset="0"/>
            </a:endParaRP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7"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7">
            <a:hlinkClick r:id="rId8"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9" name="86.wav">
            <a:hlinkClick r:id="" action="ppaction://media"/>
          </p:cNvPr>
          <p:cNvPicPr>
            <a:picLocks noRot="1" noChangeAspect="1"/>
          </p:cNvPicPr>
          <p:nvPr>
            <a:audioFile r:link="rId2"/>
          </p:nvPr>
        </p:nvPicPr>
        <p:blipFill>
          <a:blip r:embed="rId9" cstate="print"/>
          <a:stretch>
            <a:fillRect/>
          </a:stretch>
        </p:blipFill>
        <p:spPr>
          <a:xfrm>
            <a:off x="323528" y="141277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1000"/>
                                  </p:stCondLst>
                                  <p:childTnLst>
                                    <p:set>
                                      <p:cBhvr>
                                        <p:cTn id="6" dur="1" fill="hold">
                                          <p:stCondLst>
                                            <p:cond delay="0"/>
                                          </p:stCondLst>
                                        </p:cTn>
                                        <p:tgtEl>
                                          <p:spTgt spid="441373"/>
                                        </p:tgtEl>
                                        <p:attrNameLst>
                                          <p:attrName>style.visibility</p:attrName>
                                        </p:attrNameLst>
                                      </p:cBhvr>
                                      <p:to>
                                        <p:strVal val="visible"/>
                                      </p:to>
                                    </p:set>
                                    <p:anim calcmode="lin" valueType="num">
                                      <p:cBhvr>
                                        <p:cTn id="7" dur="500" fill="hold"/>
                                        <p:tgtEl>
                                          <p:spTgt spid="44137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4137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4137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4137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41374"/>
                                        </p:tgtEl>
                                        <p:attrNameLst>
                                          <p:attrName>style.visibility</p:attrName>
                                        </p:attrNameLst>
                                      </p:cBhvr>
                                      <p:to>
                                        <p:strVal val="visible"/>
                                      </p:to>
                                    </p:set>
                                    <p:anim calcmode="lin" valueType="num">
                                      <p:cBhvr>
                                        <p:cTn id="13" dur="500" fill="hold"/>
                                        <p:tgtEl>
                                          <p:spTgt spid="44137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4137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4137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41374"/>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441375"/>
                                        </p:tgtEl>
                                        <p:attrNameLst>
                                          <p:attrName>style.visibility</p:attrName>
                                        </p:attrNameLst>
                                      </p:cBhvr>
                                      <p:to>
                                        <p:strVal val="visible"/>
                                      </p:to>
                                    </p:set>
                                    <p:anim calcmode="lin" valueType="num">
                                      <p:cBhvr>
                                        <p:cTn id="19" dur="500" fill="hold"/>
                                        <p:tgtEl>
                                          <p:spTgt spid="44137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4137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4137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41375"/>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441376"/>
                                        </p:tgtEl>
                                        <p:attrNameLst>
                                          <p:attrName>style.visibility</p:attrName>
                                        </p:attrNameLst>
                                      </p:cBhvr>
                                      <p:to>
                                        <p:strVal val="visible"/>
                                      </p:to>
                                    </p:set>
                                    <p:anim calcmode="lin" valueType="num">
                                      <p:cBhvr>
                                        <p:cTn id="25" dur="500" fill="hold"/>
                                        <p:tgtEl>
                                          <p:spTgt spid="44137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4137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4137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41376"/>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441377"/>
                                        </p:tgtEl>
                                        <p:attrNameLst>
                                          <p:attrName>style.visibility</p:attrName>
                                        </p:attrNameLst>
                                      </p:cBhvr>
                                      <p:to>
                                        <p:strVal val="visible"/>
                                      </p:to>
                                    </p:set>
                                    <p:anim calcmode="lin" valueType="num">
                                      <p:cBhvr>
                                        <p:cTn id="31" dur="500" fill="hold"/>
                                        <p:tgtEl>
                                          <p:spTgt spid="44137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4137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4137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41377"/>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441378"/>
                                        </p:tgtEl>
                                        <p:attrNameLst>
                                          <p:attrName>style.visibility</p:attrName>
                                        </p:attrNameLst>
                                      </p:cBhvr>
                                      <p:to>
                                        <p:strVal val="visible"/>
                                      </p:to>
                                    </p:set>
                                    <p:anim calcmode="lin" valueType="num">
                                      <p:cBhvr>
                                        <p:cTn id="37" dur="500" fill="hold"/>
                                        <p:tgtEl>
                                          <p:spTgt spid="441378"/>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441378"/>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441378"/>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441378"/>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441379"/>
                                        </p:tgtEl>
                                        <p:attrNameLst>
                                          <p:attrName>style.visibility</p:attrName>
                                        </p:attrNameLst>
                                      </p:cBhvr>
                                      <p:to>
                                        <p:strVal val="visible"/>
                                      </p:to>
                                    </p:set>
                                    <p:anim calcmode="lin" valueType="num">
                                      <p:cBhvr>
                                        <p:cTn id="43" dur="500" fill="hold"/>
                                        <p:tgtEl>
                                          <p:spTgt spid="441379"/>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441379"/>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441379"/>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441379"/>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1" presetClass="mediacall" presetSubtype="0" fill="hold" nodeType="afterEffect">
                                  <p:stCondLst>
                                    <p:cond delay="0"/>
                                  </p:stCondLst>
                                  <p:childTnLst>
                                    <p:cmd type="call" cmd="playFrom(0.0)">
                                      <p:cBhvr>
                                        <p:cTn id="49" dur="33738"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441373" grpId="0" animBg="1"/>
      <p:bldP spid="441374" grpId="0" animBg="1"/>
      <p:bldP spid="441375" grpId="0" animBg="1"/>
      <p:bldP spid="441376" grpId="0" animBg="1"/>
      <p:bldP spid="441377" grpId="0" animBg="1"/>
      <p:bldP spid="441378" grpId="0" animBg="1"/>
      <p:bldP spid="441379"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103427" name="Text Box 5"/>
          <p:cNvSpPr txBox="1">
            <a:spLocks noChangeArrowheads="1"/>
          </p:cNvSpPr>
          <p:nvPr/>
        </p:nvSpPr>
        <p:spPr bwMode="auto">
          <a:xfrm>
            <a:off x="827088" y="1836738"/>
            <a:ext cx="7697787" cy="5021262"/>
          </a:xfrm>
          <a:prstGeom prst="rect">
            <a:avLst/>
          </a:prstGeom>
          <a:noFill/>
          <a:ln w="9525">
            <a:noFill/>
            <a:miter lim="800000"/>
            <a:headEnd/>
            <a:tailEnd/>
          </a:ln>
          <a:effectLst/>
        </p:spPr>
        <p:txBody>
          <a:bodyPr/>
          <a:lstStyle/>
          <a:p>
            <a:pPr eaLnBrk="0" hangingPunct="0">
              <a:spcBef>
                <a:spcPct val="50000"/>
              </a:spcBef>
            </a:pPr>
            <a:r>
              <a:rPr lang="ru-RU" sz="2400">
                <a:latin typeface="Arial Narrow" pitchFamily="34" charset="0"/>
              </a:rPr>
              <a:t>1. Организованная преступность: уголовно-правовой аспект.</a:t>
            </a:r>
          </a:p>
          <a:p>
            <a:pPr eaLnBrk="0" hangingPunct="0">
              <a:spcBef>
                <a:spcPct val="50000"/>
              </a:spcBef>
            </a:pPr>
            <a:r>
              <a:rPr lang="ru-RU" sz="2400">
                <a:latin typeface="Arial Narrow" pitchFamily="34" charset="0"/>
              </a:rPr>
              <a:t>2. Организованная преступность: уголовно-правовой аспект.</a:t>
            </a:r>
          </a:p>
          <a:p>
            <a:pPr eaLnBrk="0" hangingPunct="0">
              <a:spcBef>
                <a:spcPct val="50000"/>
              </a:spcBef>
            </a:pPr>
            <a:r>
              <a:rPr lang="ru-RU" sz="2400">
                <a:latin typeface="Arial Narrow" pitchFamily="34" charset="0"/>
              </a:rPr>
              <a:t>3. Соучастие в преступлении, его виды.</a:t>
            </a:r>
          </a:p>
          <a:p>
            <a:pPr eaLnBrk="0" hangingPunct="0">
              <a:spcBef>
                <a:spcPct val="50000"/>
              </a:spcBef>
            </a:pPr>
            <a:r>
              <a:rPr lang="ru-RU" sz="2400">
                <a:latin typeface="Arial Narrow" pitchFamily="34" charset="0"/>
              </a:rPr>
              <a:t>4. Уголовная ответственность соучастников преступления.</a:t>
            </a:r>
          </a:p>
          <a:p>
            <a:pPr eaLnBrk="0" hangingPunct="0">
              <a:spcBef>
                <a:spcPct val="50000"/>
              </a:spcBef>
            </a:pPr>
            <a:r>
              <a:rPr lang="ru-RU" sz="2400">
                <a:latin typeface="Arial Narrow" pitchFamily="34" charset="0"/>
              </a:rPr>
              <a:t>5. Эксцесс исполнителя: понятие, виды, ответственность других соучастников при эксцессе исполнителя.</a:t>
            </a:r>
          </a:p>
          <a:p>
            <a:pPr eaLnBrk="0" hangingPunct="0">
              <a:spcBef>
                <a:spcPct val="50000"/>
              </a:spcBef>
            </a:pPr>
            <a:r>
              <a:rPr lang="ru-RU" sz="2400">
                <a:latin typeface="Arial Narrow" pitchFamily="34" charset="0"/>
              </a:rPr>
              <a:t>6. Спорные вопросы соучастия.</a:t>
            </a:r>
          </a:p>
          <a:p>
            <a:pPr eaLnBrk="0" hangingPunct="0"/>
            <a:r>
              <a:rPr lang="ru-RU" sz="2400">
                <a:latin typeface="Arial Narrow" pitchFamily="34" charset="0"/>
              </a:rPr>
              <a:t>Особенности добровольного отказа соучастников от совершения преступления.</a:t>
            </a:r>
          </a:p>
        </p:txBody>
      </p:sp>
      <p:sp>
        <p:nvSpPr>
          <p:cNvPr id="103428"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endParaRPr lang="ru-RU" b="1" dirty="0" smtClean="0">
              <a:solidFill>
                <a:srgbClr val="000000"/>
              </a:solidFill>
            </a:endParaRPr>
          </a:p>
          <a:p>
            <a:pPr algn="ctr" eaLnBrk="0" hangingPunct="0">
              <a:spcBef>
                <a:spcPct val="50000"/>
              </a:spcBef>
            </a:pPr>
            <a:r>
              <a:rPr lang="ru-RU" b="1" dirty="0" smtClean="0">
                <a:solidFill>
                  <a:srgbClr val="000000"/>
                </a:solidFill>
              </a:rPr>
              <a:t>Тематика </a:t>
            </a:r>
            <a:r>
              <a:rPr lang="ru-RU" b="1" dirty="0">
                <a:solidFill>
                  <a:srgbClr val="000000"/>
                </a:solidFill>
              </a:rPr>
              <a:t>для написания курсовых и дипломных работ</a:t>
            </a:r>
          </a:p>
          <a:p>
            <a:pPr algn="ctr"/>
            <a:endParaRPr lang="ru-RU" b="1" dirty="0">
              <a:solidFill>
                <a:srgbClr val="000000"/>
              </a:solidFill>
              <a:latin typeface="Arial" charset="0"/>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442378" name="Oval 10"/>
          <p:cNvSpPr>
            <a:spLocks noChangeArrowheads="1"/>
          </p:cNvSpPr>
          <p:nvPr/>
        </p:nvSpPr>
        <p:spPr bwMode="auto">
          <a:xfrm>
            <a:off x="3203575" y="3141663"/>
            <a:ext cx="2819400" cy="838200"/>
          </a:xfrm>
          <a:prstGeom prst="ellipse">
            <a:avLst/>
          </a:prstGeom>
          <a:blipFill dpi="0" rotWithShape="0">
            <a:blip r:embed="rId2" cstate="print"/>
            <a:srcRect/>
            <a:tile tx="0" ty="0" sx="100000" sy="100000" flip="none" algn="tl"/>
          </a:blip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400" b="1">
                <a:solidFill>
                  <a:srgbClr val="000000"/>
                </a:solidFill>
                <a:latin typeface="Arial Narrow" pitchFamily="34" charset="0"/>
              </a:rPr>
              <a:t>Исполнитель</a:t>
            </a:r>
            <a:endParaRPr lang="ru-RU" sz="2400" b="1">
              <a:solidFill>
                <a:srgbClr val="000000"/>
              </a:solidFill>
              <a:latin typeface="Times New Roman" pitchFamily="18" charset="0"/>
            </a:endParaRPr>
          </a:p>
        </p:txBody>
      </p:sp>
      <p:sp>
        <p:nvSpPr>
          <p:cNvPr id="442379" name="Oval 11"/>
          <p:cNvSpPr>
            <a:spLocks noChangeArrowheads="1"/>
          </p:cNvSpPr>
          <p:nvPr/>
        </p:nvSpPr>
        <p:spPr bwMode="auto">
          <a:xfrm>
            <a:off x="2895600" y="5029200"/>
            <a:ext cx="3505200" cy="1143000"/>
          </a:xfrm>
          <a:prstGeom prst="ellipse">
            <a:avLst/>
          </a:prstGeom>
          <a:blipFill dpi="0" rotWithShape="0">
            <a:blip r:embed="rId2" cstate="print"/>
            <a:srcRect/>
            <a:tile tx="0" ty="0" sx="100000" sy="100000" flip="none" algn="tl"/>
          </a:blip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400" b="1">
                <a:solidFill>
                  <a:srgbClr val="000000"/>
                </a:solidFill>
                <a:latin typeface="Arial Narrow" pitchFamily="34" charset="0"/>
              </a:rPr>
              <a:t>Организатор</a:t>
            </a:r>
          </a:p>
        </p:txBody>
      </p:sp>
      <p:sp>
        <p:nvSpPr>
          <p:cNvPr id="442380" name="Oval 12"/>
          <p:cNvSpPr>
            <a:spLocks noChangeArrowheads="1"/>
          </p:cNvSpPr>
          <p:nvPr/>
        </p:nvSpPr>
        <p:spPr bwMode="auto">
          <a:xfrm>
            <a:off x="533400" y="3962400"/>
            <a:ext cx="2057400" cy="914400"/>
          </a:xfrm>
          <a:prstGeom prst="ellipse">
            <a:avLst/>
          </a:prstGeom>
          <a:blipFill dpi="0" rotWithShape="0">
            <a:blip r:embed="rId2" cstate="print"/>
            <a:srcRect/>
            <a:tile tx="0" ty="0" sx="100000" sy="100000" flip="none" algn="tl"/>
          </a:blip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400" b="1">
                <a:solidFill>
                  <a:srgbClr val="000000"/>
                </a:solidFill>
                <a:latin typeface="Arial Narrow" pitchFamily="34" charset="0"/>
              </a:rPr>
              <a:t>Подстрекател</a:t>
            </a:r>
            <a:r>
              <a:rPr lang="ru-RU" sz="2400" b="1">
                <a:solidFill>
                  <a:srgbClr val="000000"/>
                </a:solidFill>
                <a:latin typeface="Times New Roman" pitchFamily="18" charset="0"/>
              </a:rPr>
              <a:t>ь</a:t>
            </a:r>
          </a:p>
        </p:txBody>
      </p:sp>
      <p:sp>
        <p:nvSpPr>
          <p:cNvPr id="442381" name="Oval 13"/>
          <p:cNvSpPr>
            <a:spLocks noChangeArrowheads="1"/>
          </p:cNvSpPr>
          <p:nvPr/>
        </p:nvSpPr>
        <p:spPr bwMode="auto">
          <a:xfrm>
            <a:off x="6553200" y="3657600"/>
            <a:ext cx="2133600" cy="1143000"/>
          </a:xfrm>
          <a:prstGeom prst="ellipse">
            <a:avLst/>
          </a:prstGeom>
          <a:blipFill dpi="0" rotWithShape="0">
            <a:blip r:embed="rId2" cstate="print"/>
            <a:srcRect/>
            <a:tile tx="0" ty="0" sx="100000" sy="100000" flip="none" algn="tl"/>
          </a:blip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r>
              <a:rPr lang="ru-RU" sz="2400" b="1">
                <a:solidFill>
                  <a:srgbClr val="000000"/>
                </a:solidFill>
                <a:latin typeface="Arial Narrow" pitchFamily="34" charset="0"/>
              </a:rPr>
              <a:t>Пособник</a:t>
            </a:r>
            <a:endParaRPr lang="ru-RU" sz="2400" b="1">
              <a:solidFill>
                <a:srgbClr val="000000"/>
              </a:solidFill>
              <a:latin typeface="Times New Roman" pitchFamily="18" charset="0"/>
            </a:endParaRPr>
          </a:p>
        </p:txBody>
      </p:sp>
      <p:grpSp>
        <p:nvGrpSpPr>
          <p:cNvPr id="442382" name="Group 14"/>
          <p:cNvGrpSpPr>
            <a:grpSpLocks/>
          </p:cNvGrpSpPr>
          <p:nvPr/>
        </p:nvGrpSpPr>
        <p:grpSpPr bwMode="auto">
          <a:xfrm>
            <a:off x="2411413" y="4076700"/>
            <a:ext cx="4392612" cy="1181100"/>
            <a:chOff x="1536" y="2112"/>
            <a:chExt cx="2688" cy="1200"/>
          </a:xfrm>
        </p:grpSpPr>
        <p:sp>
          <p:nvSpPr>
            <p:cNvPr id="104458" name="Line 15"/>
            <p:cNvSpPr>
              <a:spLocks noChangeShapeType="1"/>
            </p:cNvSpPr>
            <p:nvPr/>
          </p:nvSpPr>
          <p:spPr bwMode="auto">
            <a:xfrm flipV="1">
              <a:off x="2928" y="2112"/>
              <a:ext cx="0" cy="1056"/>
            </a:xfrm>
            <a:prstGeom prst="line">
              <a:avLst/>
            </a:prstGeom>
            <a:noFill/>
            <a:ln w="76200">
              <a:solidFill>
                <a:schemeClr val="tx1"/>
              </a:solidFill>
              <a:round/>
              <a:headEnd type="triangle" w="med" len="med"/>
              <a:tailEnd type="triangle" w="med" len="med"/>
            </a:ln>
            <a:effectLst/>
          </p:spPr>
          <p:txBody>
            <a:bodyPr wrap="none" anchor="ctr"/>
            <a:lstStyle/>
            <a:p>
              <a:endParaRPr lang="ru-RU"/>
            </a:p>
          </p:txBody>
        </p:sp>
        <p:sp>
          <p:nvSpPr>
            <p:cNvPr id="104459" name="Line 16"/>
            <p:cNvSpPr>
              <a:spLocks noChangeShapeType="1"/>
            </p:cNvSpPr>
            <p:nvPr/>
          </p:nvSpPr>
          <p:spPr bwMode="auto">
            <a:xfrm>
              <a:off x="1536" y="2928"/>
              <a:ext cx="528" cy="384"/>
            </a:xfrm>
            <a:prstGeom prst="line">
              <a:avLst/>
            </a:prstGeom>
            <a:noFill/>
            <a:ln w="76200">
              <a:solidFill>
                <a:schemeClr val="tx1"/>
              </a:solidFill>
              <a:round/>
              <a:headEnd type="triangle" w="med" len="med"/>
              <a:tailEnd type="triangle" w="med" len="med"/>
            </a:ln>
            <a:effectLst/>
          </p:spPr>
          <p:txBody>
            <a:bodyPr wrap="none" anchor="ctr"/>
            <a:lstStyle/>
            <a:p>
              <a:endParaRPr lang="ru-RU"/>
            </a:p>
          </p:txBody>
        </p:sp>
        <p:sp>
          <p:nvSpPr>
            <p:cNvPr id="104460" name="Line 17"/>
            <p:cNvSpPr>
              <a:spLocks noChangeShapeType="1"/>
            </p:cNvSpPr>
            <p:nvPr/>
          </p:nvSpPr>
          <p:spPr bwMode="auto">
            <a:xfrm flipV="1">
              <a:off x="3792" y="2880"/>
              <a:ext cx="432" cy="432"/>
            </a:xfrm>
            <a:prstGeom prst="line">
              <a:avLst/>
            </a:prstGeom>
            <a:noFill/>
            <a:ln w="76200">
              <a:solidFill>
                <a:schemeClr val="tx1"/>
              </a:solidFill>
              <a:round/>
              <a:headEnd type="triangle" w="med" len="med"/>
              <a:tailEnd type="triangle" w="med" len="med"/>
            </a:ln>
            <a:effectLst/>
          </p:spPr>
          <p:txBody>
            <a:bodyPr wrap="none" anchor="ctr"/>
            <a:lstStyle/>
            <a:p>
              <a:endParaRPr lang="ru-RU"/>
            </a:p>
          </p:txBody>
        </p:sp>
      </p:grpSp>
      <p:sp>
        <p:nvSpPr>
          <p:cNvPr id="104456" name="Rectangle 26"/>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Виды соучастников преступления</a:t>
            </a:r>
            <a:endParaRPr lang="ru-RU" b="1">
              <a:solidFill>
                <a:srgbClr val="000000"/>
              </a:solidFill>
              <a:latin typeface="Arial" charset="0"/>
            </a:endParaRPr>
          </a:p>
        </p:txBody>
      </p:sp>
      <p:sp>
        <p:nvSpPr>
          <p:cNvPr id="104457" name="Rectangle 27"/>
          <p:cNvSpPr>
            <a:spLocks noChangeArrowheads="1"/>
          </p:cNvSpPr>
          <p:nvPr/>
        </p:nvSpPr>
        <p:spPr bwMode="auto">
          <a:xfrm>
            <a:off x="900113" y="2060575"/>
            <a:ext cx="7200900"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dirty="0">
                <a:solidFill>
                  <a:schemeClr val="bg1"/>
                </a:solidFill>
              </a:rPr>
              <a:t>Согласно </a:t>
            </a:r>
            <a:r>
              <a:rPr lang="ru-RU" sz="1600" b="1" dirty="0">
                <a:solidFill>
                  <a:schemeClr val="bg1"/>
                </a:solidFill>
              </a:rPr>
              <a:t>ч. 1 ст. 33 </a:t>
            </a:r>
            <a:r>
              <a:rPr lang="ru-RU" sz="1600" b="1" dirty="0" smtClean="0">
                <a:solidFill>
                  <a:schemeClr val="bg1"/>
                </a:solidFill>
              </a:rPr>
              <a:t>УК РФ</a:t>
            </a:r>
            <a:r>
              <a:rPr lang="ru-RU" sz="1600" dirty="0" smtClean="0">
                <a:solidFill>
                  <a:schemeClr val="bg1"/>
                </a:solidFill>
              </a:rPr>
              <a:t> </a:t>
            </a:r>
            <a:endParaRPr lang="ru-RU" sz="1600" dirty="0">
              <a:solidFill>
                <a:schemeClr val="bg1"/>
              </a:solidFill>
            </a:endParaRPr>
          </a:p>
          <a:p>
            <a:pPr algn="ctr" eaLnBrk="0" hangingPunct="0"/>
            <a:r>
              <a:rPr lang="ru-RU" sz="1600" dirty="0">
                <a:solidFill>
                  <a:schemeClr val="bg1"/>
                </a:solidFill>
              </a:rPr>
              <a:t>соучастниками преступления признаются:</a:t>
            </a: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2500"/>
                                  </p:stCondLst>
                                  <p:childTnLst>
                                    <p:set>
                                      <p:cBhvr>
                                        <p:cTn id="6" dur="1" fill="hold">
                                          <p:stCondLst>
                                            <p:cond delay="0"/>
                                          </p:stCondLst>
                                        </p:cTn>
                                        <p:tgtEl>
                                          <p:spTgt spid="442379"/>
                                        </p:tgtEl>
                                        <p:attrNameLst>
                                          <p:attrName>style.visibility</p:attrName>
                                        </p:attrNameLst>
                                      </p:cBhvr>
                                      <p:to>
                                        <p:strVal val="visible"/>
                                      </p:to>
                                    </p:set>
                                    <p:animEffect transition="in" filter="checkerboard(down)">
                                      <p:cBhvr>
                                        <p:cTn id="7" dur="500"/>
                                        <p:tgtEl>
                                          <p:spTgt spid="442379"/>
                                        </p:tgtEl>
                                      </p:cBhvr>
                                    </p:animEffect>
                                  </p:childTnLst>
                                </p:cTn>
                              </p:par>
                              <p:par>
                                <p:cTn id="8" presetID="23" presetClass="entr" presetSubtype="16" fill="hold" nodeType="withEffect">
                                  <p:stCondLst>
                                    <p:cond delay="5000"/>
                                  </p:stCondLst>
                                  <p:childTnLst>
                                    <p:set>
                                      <p:cBhvr>
                                        <p:cTn id="9" dur="1" fill="hold">
                                          <p:stCondLst>
                                            <p:cond delay="0"/>
                                          </p:stCondLst>
                                        </p:cTn>
                                        <p:tgtEl>
                                          <p:spTgt spid="442382"/>
                                        </p:tgtEl>
                                        <p:attrNameLst>
                                          <p:attrName>style.visibility</p:attrName>
                                        </p:attrNameLst>
                                      </p:cBhvr>
                                      <p:to>
                                        <p:strVal val="visible"/>
                                      </p:to>
                                    </p:set>
                                    <p:anim calcmode="lin" valueType="num">
                                      <p:cBhvr>
                                        <p:cTn id="10" dur="500" fill="hold"/>
                                        <p:tgtEl>
                                          <p:spTgt spid="442382"/>
                                        </p:tgtEl>
                                        <p:attrNameLst>
                                          <p:attrName>ppt_w</p:attrName>
                                        </p:attrNameLst>
                                      </p:cBhvr>
                                      <p:tavLst>
                                        <p:tav tm="0">
                                          <p:val>
                                            <p:fltVal val="0"/>
                                          </p:val>
                                        </p:tav>
                                        <p:tav tm="100000">
                                          <p:val>
                                            <p:strVal val="#ppt_w"/>
                                          </p:val>
                                        </p:tav>
                                      </p:tavLst>
                                    </p:anim>
                                    <p:anim calcmode="lin" valueType="num">
                                      <p:cBhvr>
                                        <p:cTn id="11" dur="500" fill="hold"/>
                                        <p:tgtEl>
                                          <p:spTgt spid="442382"/>
                                        </p:tgtEl>
                                        <p:attrNameLst>
                                          <p:attrName>ppt_h</p:attrName>
                                        </p:attrNameLst>
                                      </p:cBhvr>
                                      <p:tavLst>
                                        <p:tav tm="0">
                                          <p:val>
                                            <p:fltVal val="0"/>
                                          </p:val>
                                        </p:tav>
                                        <p:tav tm="100000">
                                          <p:val>
                                            <p:strVal val="#ppt_h"/>
                                          </p:val>
                                        </p:tav>
                                      </p:tavLst>
                                    </p:anim>
                                  </p:childTnLst>
                                </p:cTn>
                              </p:par>
                              <p:par>
                                <p:cTn id="12" presetID="5" presetClass="entr" presetSubtype="5" fill="hold" grpId="0" nodeType="withEffect">
                                  <p:stCondLst>
                                    <p:cond delay="6700"/>
                                  </p:stCondLst>
                                  <p:childTnLst>
                                    <p:set>
                                      <p:cBhvr>
                                        <p:cTn id="13" dur="1" fill="hold">
                                          <p:stCondLst>
                                            <p:cond delay="0"/>
                                          </p:stCondLst>
                                        </p:cTn>
                                        <p:tgtEl>
                                          <p:spTgt spid="442378"/>
                                        </p:tgtEl>
                                        <p:attrNameLst>
                                          <p:attrName>style.visibility</p:attrName>
                                        </p:attrNameLst>
                                      </p:cBhvr>
                                      <p:to>
                                        <p:strVal val="visible"/>
                                      </p:to>
                                    </p:set>
                                    <p:animEffect transition="in" filter="checkerboard(down)">
                                      <p:cBhvr>
                                        <p:cTn id="14" dur="500"/>
                                        <p:tgtEl>
                                          <p:spTgt spid="442378"/>
                                        </p:tgtEl>
                                      </p:cBhvr>
                                    </p:animEffect>
                                  </p:childTnLst>
                                </p:cTn>
                              </p:par>
                              <p:par>
                                <p:cTn id="15" presetID="5" presetClass="entr" presetSubtype="5" fill="hold" grpId="0" nodeType="withEffect">
                                  <p:stCondLst>
                                    <p:cond delay="8800"/>
                                  </p:stCondLst>
                                  <p:childTnLst>
                                    <p:set>
                                      <p:cBhvr>
                                        <p:cTn id="16" dur="1" fill="hold">
                                          <p:stCondLst>
                                            <p:cond delay="0"/>
                                          </p:stCondLst>
                                        </p:cTn>
                                        <p:tgtEl>
                                          <p:spTgt spid="442380"/>
                                        </p:tgtEl>
                                        <p:attrNameLst>
                                          <p:attrName>style.visibility</p:attrName>
                                        </p:attrNameLst>
                                      </p:cBhvr>
                                      <p:to>
                                        <p:strVal val="visible"/>
                                      </p:to>
                                    </p:set>
                                    <p:animEffect transition="in" filter="checkerboard(down)">
                                      <p:cBhvr>
                                        <p:cTn id="17" dur="500"/>
                                        <p:tgtEl>
                                          <p:spTgt spid="442380"/>
                                        </p:tgtEl>
                                      </p:cBhvr>
                                    </p:animEffect>
                                  </p:childTnLst>
                                </p:cTn>
                              </p:par>
                              <p:par>
                                <p:cTn id="18" presetID="5" presetClass="entr" presetSubtype="5" fill="hold" grpId="0" nodeType="withEffect">
                                  <p:stCondLst>
                                    <p:cond delay="11000"/>
                                  </p:stCondLst>
                                  <p:childTnLst>
                                    <p:set>
                                      <p:cBhvr>
                                        <p:cTn id="19" dur="1" fill="hold">
                                          <p:stCondLst>
                                            <p:cond delay="0"/>
                                          </p:stCondLst>
                                        </p:cTn>
                                        <p:tgtEl>
                                          <p:spTgt spid="442381"/>
                                        </p:tgtEl>
                                        <p:attrNameLst>
                                          <p:attrName>style.visibility</p:attrName>
                                        </p:attrNameLst>
                                      </p:cBhvr>
                                      <p:to>
                                        <p:strVal val="visible"/>
                                      </p:to>
                                    </p:set>
                                    <p:animEffect transition="in" filter="checkerboard(down)">
                                      <p:cBhvr>
                                        <p:cTn id="20" dur="600"/>
                                        <p:tgtEl>
                                          <p:spTgt spid="442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8" grpId="0" animBg="1" autoUpdateAnimBg="0"/>
      <p:bldP spid="442379" grpId="0" animBg="1" autoUpdateAnimBg="0"/>
      <p:bldP spid="442380" grpId="0" animBg="1" autoUpdateAnimBg="0"/>
      <p:bldP spid="442381"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445450" name="Text Box 10"/>
          <p:cNvSpPr txBox="1">
            <a:spLocks noChangeArrowheads="1"/>
          </p:cNvSpPr>
          <p:nvPr/>
        </p:nvSpPr>
        <p:spPr bwMode="auto">
          <a:xfrm>
            <a:off x="900113" y="2565400"/>
            <a:ext cx="7200900" cy="457200"/>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ru-RU" sz="2400" b="1">
                <a:latin typeface="Arial Narrow" pitchFamily="34" charset="0"/>
              </a:rPr>
              <a:t>- организовавшее совершение преступления;</a:t>
            </a:r>
          </a:p>
        </p:txBody>
      </p:sp>
      <p:sp>
        <p:nvSpPr>
          <p:cNvPr id="445451" name="Text Box 11"/>
          <p:cNvSpPr txBox="1">
            <a:spLocks noChangeArrowheads="1"/>
          </p:cNvSpPr>
          <p:nvPr/>
        </p:nvSpPr>
        <p:spPr bwMode="auto">
          <a:xfrm>
            <a:off x="900113" y="3141663"/>
            <a:ext cx="7200900" cy="457200"/>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ru-RU" sz="2400" b="1">
                <a:latin typeface="Arial Narrow" pitchFamily="34" charset="0"/>
              </a:rPr>
              <a:t>- руководившее его исполнением;</a:t>
            </a:r>
          </a:p>
        </p:txBody>
      </p:sp>
      <p:sp>
        <p:nvSpPr>
          <p:cNvPr id="445452" name="Text Box 12"/>
          <p:cNvSpPr txBox="1">
            <a:spLocks noChangeArrowheads="1"/>
          </p:cNvSpPr>
          <p:nvPr/>
        </p:nvSpPr>
        <p:spPr bwMode="auto">
          <a:xfrm>
            <a:off x="912813" y="3733800"/>
            <a:ext cx="3657600" cy="1187450"/>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r>
              <a:rPr lang="ru-RU" sz="2400" b="1">
                <a:latin typeface="Arial Narrow" pitchFamily="34" charset="0"/>
              </a:rPr>
              <a:t>- создавшее организованную</a:t>
            </a:r>
          </a:p>
          <a:p>
            <a:pPr eaLnBrk="0" hangingPunct="0"/>
            <a:r>
              <a:rPr lang="ru-RU" sz="2400" b="1">
                <a:latin typeface="Arial Narrow" pitchFamily="34" charset="0"/>
              </a:rPr>
              <a:t>   группу;</a:t>
            </a:r>
          </a:p>
        </p:txBody>
      </p:sp>
      <p:sp>
        <p:nvSpPr>
          <p:cNvPr id="445453" name="Text Box 13"/>
          <p:cNvSpPr txBox="1">
            <a:spLocks noChangeArrowheads="1"/>
          </p:cNvSpPr>
          <p:nvPr/>
        </p:nvSpPr>
        <p:spPr bwMode="auto">
          <a:xfrm>
            <a:off x="4788024" y="3789040"/>
            <a:ext cx="3276600" cy="1004888"/>
          </a:xfrm>
          <a:prstGeom prst="rect">
            <a:avLst/>
          </a:prstGeom>
          <a:blipFill dpi="0" rotWithShape="1">
            <a:blip r:embed="rId2"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pPr>
            <a:r>
              <a:rPr lang="ru-RU" sz="2400" b="1" dirty="0">
                <a:latin typeface="Arial Narrow" pitchFamily="34" charset="0"/>
              </a:rPr>
              <a:t>- создавшее преступное</a:t>
            </a:r>
          </a:p>
          <a:p>
            <a:pPr eaLnBrk="0" hangingPunct="0">
              <a:spcBef>
                <a:spcPct val="50000"/>
              </a:spcBef>
            </a:pPr>
            <a:r>
              <a:rPr lang="ru-RU" sz="2400" b="1" dirty="0">
                <a:latin typeface="Arial Narrow" pitchFamily="34" charset="0"/>
              </a:rPr>
              <a:t> сообщество;</a:t>
            </a:r>
          </a:p>
        </p:txBody>
      </p:sp>
      <p:grpSp>
        <p:nvGrpSpPr>
          <p:cNvPr id="445454" name="Group 14"/>
          <p:cNvGrpSpPr>
            <a:grpSpLocks/>
          </p:cNvGrpSpPr>
          <p:nvPr/>
        </p:nvGrpSpPr>
        <p:grpSpPr bwMode="auto">
          <a:xfrm>
            <a:off x="2916238" y="5013325"/>
            <a:ext cx="3708400" cy="1066800"/>
            <a:chOff x="1728" y="3072"/>
            <a:chExt cx="2064" cy="672"/>
          </a:xfrm>
        </p:grpSpPr>
        <p:sp>
          <p:nvSpPr>
            <p:cNvPr id="105482" name="Text Box 15"/>
            <p:cNvSpPr txBox="1">
              <a:spLocks noChangeArrowheads="1"/>
            </p:cNvSpPr>
            <p:nvPr/>
          </p:nvSpPr>
          <p:spPr bwMode="auto">
            <a:xfrm>
              <a:off x="1872" y="3456"/>
              <a:ext cx="1920" cy="288"/>
            </a:xfrm>
            <a:prstGeom prst="rect">
              <a:avLst/>
            </a:prstGeom>
            <a:noFill/>
            <a:ln w="9525">
              <a:noFill/>
              <a:miter lim="800000"/>
              <a:headEnd/>
              <a:tailEnd/>
            </a:ln>
            <a:effectLst/>
          </p:spPr>
          <p:txBody>
            <a:bodyPr>
              <a:spAutoFit/>
            </a:bodyPr>
            <a:lstStyle/>
            <a:p>
              <a:pPr eaLnBrk="0" hangingPunct="0">
                <a:spcBef>
                  <a:spcPct val="50000"/>
                </a:spcBef>
              </a:pPr>
              <a:r>
                <a:rPr lang="ru-RU" sz="2400" b="1">
                  <a:latin typeface="Arial Narrow" pitchFamily="34" charset="0"/>
                </a:rPr>
                <a:t>либо руководившее ими</a:t>
              </a:r>
              <a:endParaRPr lang="ru-RU" sz="2400" b="1">
                <a:latin typeface="Times New Roman" pitchFamily="18" charset="0"/>
              </a:endParaRPr>
            </a:p>
          </p:txBody>
        </p:sp>
        <p:sp>
          <p:nvSpPr>
            <p:cNvPr id="105483" name="Line 16"/>
            <p:cNvSpPr>
              <a:spLocks noChangeShapeType="1"/>
            </p:cNvSpPr>
            <p:nvPr/>
          </p:nvSpPr>
          <p:spPr bwMode="auto">
            <a:xfrm flipH="1" flipV="1">
              <a:off x="1728" y="3072"/>
              <a:ext cx="624" cy="384"/>
            </a:xfrm>
            <a:prstGeom prst="line">
              <a:avLst/>
            </a:prstGeom>
            <a:noFill/>
            <a:ln w="76200">
              <a:solidFill>
                <a:schemeClr val="tx1"/>
              </a:solidFill>
              <a:round/>
              <a:headEnd/>
              <a:tailEnd type="triangle" w="med" len="med"/>
            </a:ln>
            <a:effectLst/>
          </p:spPr>
          <p:txBody>
            <a:bodyPr wrap="none" anchor="ctr"/>
            <a:lstStyle/>
            <a:p>
              <a:endParaRPr lang="ru-RU"/>
            </a:p>
          </p:txBody>
        </p:sp>
        <p:sp>
          <p:nvSpPr>
            <p:cNvPr id="105484" name="Line 17"/>
            <p:cNvSpPr>
              <a:spLocks noChangeShapeType="1"/>
            </p:cNvSpPr>
            <p:nvPr/>
          </p:nvSpPr>
          <p:spPr bwMode="auto">
            <a:xfrm flipV="1">
              <a:off x="3120" y="3072"/>
              <a:ext cx="528" cy="384"/>
            </a:xfrm>
            <a:prstGeom prst="line">
              <a:avLst/>
            </a:prstGeom>
            <a:noFill/>
            <a:ln w="76200">
              <a:solidFill>
                <a:schemeClr val="tx1"/>
              </a:solidFill>
              <a:round/>
              <a:headEnd/>
              <a:tailEnd type="triangle" w="med" len="med"/>
            </a:ln>
            <a:effectLst/>
          </p:spPr>
          <p:txBody>
            <a:bodyPr wrap="none" anchor="ctr"/>
            <a:lstStyle/>
            <a:p>
              <a:endParaRPr lang="ru-RU"/>
            </a:p>
          </p:txBody>
        </p:sp>
      </p:grpSp>
      <p:sp>
        <p:nvSpPr>
          <p:cNvPr id="105480" name="Rectangle 26"/>
          <p:cNvSpPr>
            <a:spLocks noChangeArrowheads="1"/>
          </p:cNvSpPr>
          <p:nvPr/>
        </p:nvSpPr>
        <p:spPr bwMode="auto">
          <a:xfrm>
            <a:off x="900113" y="2060575"/>
            <a:ext cx="7200900" cy="3603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dirty="0"/>
              <a:t>Согласно ч. 3 ст. 33 </a:t>
            </a:r>
            <a:r>
              <a:rPr lang="ru-RU" sz="1600" dirty="0" smtClean="0"/>
              <a:t>УК РФ </a:t>
            </a:r>
            <a:r>
              <a:rPr lang="ru-RU" sz="1600" dirty="0"/>
              <a:t>организатором признается лицо:</a:t>
            </a:r>
          </a:p>
        </p:txBody>
      </p:sp>
      <p:sp>
        <p:nvSpPr>
          <p:cNvPr id="105481" name="Rectangle 27"/>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Организатор преступления</a:t>
            </a:r>
          </a:p>
        </p:txBody>
      </p:sp>
      <p:sp>
        <p:nvSpPr>
          <p:cNvPr id="13"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4"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5"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6" name="Управляющая кнопка: возврат 7">
            <a:hlinkClick r:id="rId4"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3000"/>
                                  </p:stCondLst>
                                  <p:iterate type="lt">
                                    <p:tmPct val="50000"/>
                                  </p:iterate>
                                  <p:childTnLst>
                                    <p:set>
                                      <p:cBhvr>
                                        <p:cTn id="6" dur="1" fill="hold">
                                          <p:stCondLst>
                                            <p:cond delay="0"/>
                                          </p:stCondLst>
                                        </p:cTn>
                                        <p:tgtEl>
                                          <p:spTgt spid="445450"/>
                                        </p:tgtEl>
                                        <p:attrNameLst>
                                          <p:attrName>style.visibility</p:attrName>
                                        </p:attrNameLst>
                                      </p:cBhvr>
                                      <p:to>
                                        <p:strVal val="visible"/>
                                      </p:to>
                                    </p:set>
                                    <p:set>
                                      <p:cBhvr>
                                        <p:cTn id="7" dur="91" fill="hold">
                                          <p:stCondLst>
                                            <p:cond delay="0"/>
                                          </p:stCondLst>
                                        </p:cTn>
                                        <p:tgtEl>
                                          <p:spTgt spid="445450"/>
                                        </p:tgtEl>
                                        <p:attrNameLst>
                                          <p:attrName>style.rotation</p:attrName>
                                        </p:attrNameLst>
                                      </p:cBhvr>
                                      <p:to>
                                        <p:strVal val="-45.0"/>
                                      </p:to>
                                    </p:set>
                                    <p:anim calcmode="lin" valueType="num">
                                      <p:cBhvr>
                                        <p:cTn id="8" dur="91" fill="hold">
                                          <p:stCondLst>
                                            <p:cond delay="91"/>
                                          </p:stCondLst>
                                        </p:cTn>
                                        <p:tgtEl>
                                          <p:spTgt spid="445450"/>
                                        </p:tgtEl>
                                        <p:attrNameLst>
                                          <p:attrName>style.rotation</p:attrName>
                                        </p:attrNameLst>
                                      </p:cBhvr>
                                      <p:tavLst>
                                        <p:tav tm="0">
                                          <p:val>
                                            <p:fltVal val="-45"/>
                                          </p:val>
                                        </p:tav>
                                        <p:tav tm="69900">
                                          <p:val>
                                            <p:fltVal val="45"/>
                                          </p:val>
                                        </p:tav>
                                        <p:tav tm="100000">
                                          <p:val>
                                            <p:fltVal val="0"/>
                                          </p:val>
                                        </p:tav>
                                      </p:tavLst>
                                    </p:anim>
                                    <p:anim calcmode="lin" valueType="num">
                                      <p:cBhvr>
                                        <p:cTn id="9" dur="91" fill="hold">
                                          <p:stCondLst>
                                            <p:cond delay="0"/>
                                          </p:stCondLst>
                                        </p:cTn>
                                        <p:tgtEl>
                                          <p:spTgt spid="445450"/>
                                        </p:tgtEl>
                                        <p:attrNameLst>
                                          <p:attrName>ppt_y</p:attrName>
                                        </p:attrNameLst>
                                      </p:cBhvr>
                                      <p:tavLst>
                                        <p:tav tm="0">
                                          <p:val>
                                            <p:strVal val="#ppt_y-1"/>
                                          </p:val>
                                        </p:tav>
                                        <p:tav tm="100000">
                                          <p:val>
                                            <p:strVal val="#ppt_y-(0.354*#ppt_w-0.172*#ppt_h)"/>
                                          </p:val>
                                        </p:tav>
                                      </p:tavLst>
                                    </p:anim>
                                    <p:anim calcmode="lin" valueType="num">
                                      <p:cBhvr>
                                        <p:cTn id="10" dur="31" decel="50000" autoRev="1" fill="hold">
                                          <p:stCondLst>
                                            <p:cond delay="91"/>
                                          </p:stCondLst>
                                        </p:cTn>
                                        <p:tgtEl>
                                          <p:spTgt spid="445450"/>
                                        </p:tgtEl>
                                        <p:attrNameLst>
                                          <p:attrName>ppt_y</p:attrName>
                                        </p:attrNameLst>
                                      </p:cBhvr>
                                      <p:tavLst>
                                        <p:tav tm="0">
                                          <p:val>
                                            <p:strVal val="#ppt_y-(0.354*#ppt_w-0.172*#ppt_h)"/>
                                          </p:val>
                                        </p:tav>
                                        <p:tav tm="100000">
                                          <p:val>
                                            <p:strVal val="#ppt_y-(0.354*#ppt_w-0.172*#ppt_h)-#ppt_h/2"/>
                                          </p:val>
                                        </p:tav>
                                      </p:tavLst>
                                    </p:anim>
                                    <p:anim calcmode="lin" valueType="num">
                                      <p:cBhvr>
                                        <p:cTn id="11" dur="27" fill="hold">
                                          <p:stCondLst>
                                            <p:cond delay="173"/>
                                          </p:stCondLst>
                                        </p:cTn>
                                        <p:tgtEl>
                                          <p:spTgt spid="445450"/>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6900"/>
                            </p:stCondLst>
                            <p:childTnLst>
                              <p:par>
                                <p:cTn id="13" presetID="38" presetClass="entr" presetSubtype="0" accel="50000" fill="hold" grpId="0" nodeType="afterEffect">
                                  <p:stCondLst>
                                    <p:cond delay="2000"/>
                                  </p:stCondLst>
                                  <p:iterate type="lt">
                                    <p:tmPct val="50000"/>
                                  </p:iterate>
                                  <p:childTnLst>
                                    <p:set>
                                      <p:cBhvr>
                                        <p:cTn id="14" dur="1" fill="hold">
                                          <p:stCondLst>
                                            <p:cond delay="0"/>
                                          </p:stCondLst>
                                        </p:cTn>
                                        <p:tgtEl>
                                          <p:spTgt spid="445451"/>
                                        </p:tgtEl>
                                        <p:attrNameLst>
                                          <p:attrName>style.visibility</p:attrName>
                                        </p:attrNameLst>
                                      </p:cBhvr>
                                      <p:to>
                                        <p:strVal val="visible"/>
                                      </p:to>
                                    </p:set>
                                    <p:set>
                                      <p:cBhvr>
                                        <p:cTn id="15" dur="91" fill="hold">
                                          <p:stCondLst>
                                            <p:cond delay="0"/>
                                          </p:stCondLst>
                                        </p:cTn>
                                        <p:tgtEl>
                                          <p:spTgt spid="445451"/>
                                        </p:tgtEl>
                                        <p:attrNameLst>
                                          <p:attrName>style.rotation</p:attrName>
                                        </p:attrNameLst>
                                      </p:cBhvr>
                                      <p:to>
                                        <p:strVal val="-45.0"/>
                                      </p:to>
                                    </p:set>
                                    <p:anim calcmode="lin" valueType="num">
                                      <p:cBhvr>
                                        <p:cTn id="16" dur="91" fill="hold">
                                          <p:stCondLst>
                                            <p:cond delay="91"/>
                                          </p:stCondLst>
                                        </p:cTn>
                                        <p:tgtEl>
                                          <p:spTgt spid="445451"/>
                                        </p:tgtEl>
                                        <p:attrNameLst>
                                          <p:attrName>style.rotation</p:attrName>
                                        </p:attrNameLst>
                                      </p:cBhvr>
                                      <p:tavLst>
                                        <p:tav tm="0">
                                          <p:val>
                                            <p:fltVal val="-45"/>
                                          </p:val>
                                        </p:tav>
                                        <p:tav tm="69900">
                                          <p:val>
                                            <p:fltVal val="45"/>
                                          </p:val>
                                        </p:tav>
                                        <p:tav tm="100000">
                                          <p:val>
                                            <p:fltVal val="0"/>
                                          </p:val>
                                        </p:tav>
                                      </p:tavLst>
                                    </p:anim>
                                    <p:anim calcmode="lin" valueType="num">
                                      <p:cBhvr>
                                        <p:cTn id="17" dur="91" fill="hold">
                                          <p:stCondLst>
                                            <p:cond delay="0"/>
                                          </p:stCondLst>
                                        </p:cTn>
                                        <p:tgtEl>
                                          <p:spTgt spid="445451"/>
                                        </p:tgtEl>
                                        <p:attrNameLst>
                                          <p:attrName>ppt_y</p:attrName>
                                        </p:attrNameLst>
                                      </p:cBhvr>
                                      <p:tavLst>
                                        <p:tav tm="0">
                                          <p:val>
                                            <p:strVal val="#ppt_y-1"/>
                                          </p:val>
                                        </p:tav>
                                        <p:tav tm="100000">
                                          <p:val>
                                            <p:strVal val="#ppt_y-(0.354*#ppt_w-0.172*#ppt_h)"/>
                                          </p:val>
                                        </p:tav>
                                      </p:tavLst>
                                    </p:anim>
                                    <p:anim calcmode="lin" valueType="num">
                                      <p:cBhvr>
                                        <p:cTn id="18" dur="31" decel="50000" autoRev="1" fill="hold">
                                          <p:stCondLst>
                                            <p:cond delay="91"/>
                                          </p:stCondLst>
                                        </p:cTn>
                                        <p:tgtEl>
                                          <p:spTgt spid="445451"/>
                                        </p:tgtEl>
                                        <p:attrNameLst>
                                          <p:attrName>ppt_y</p:attrName>
                                        </p:attrNameLst>
                                      </p:cBhvr>
                                      <p:tavLst>
                                        <p:tav tm="0">
                                          <p:val>
                                            <p:strVal val="#ppt_y-(0.354*#ppt_w-0.172*#ppt_h)"/>
                                          </p:val>
                                        </p:tav>
                                        <p:tav tm="100000">
                                          <p:val>
                                            <p:strVal val="#ppt_y-(0.354*#ppt_w-0.172*#ppt_h)-#ppt_h/2"/>
                                          </p:val>
                                        </p:tav>
                                      </p:tavLst>
                                    </p:anim>
                                    <p:anim calcmode="lin" valueType="num">
                                      <p:cBhvr>
                                        <p:cTn id="19" dur="27" fill="hold">
                                          <p:stCondLst>
                                            <p:cond delay="173"/>
                                          </p:stCondLst>
                                        </p:cTn>
                                        <p:tgtEl>
                                          <p:spTgt spid="445451"/>
                                        </p:tgtEl>
                                        <p:attrNameLst>
                                          <p:attrName>ppt_y</p:attrName>
                                        </p:attrNameLst>
                                      </p:cBhvr>
                                      <p:tavLst>
                                        <p:tav tm="0">
                                          <p:val>
                                            <p:strVal val="#ppt_y-(0.354*#ppt_w-0.172*#ppt_h)"/>
                                          </p:val>
                                        </p:tav>
                                        <p:tav tm="100000">
                                          <p:val>
                                            <p:strVal val="#ppt_y"/>
                                          </p:val>
                                        </p:tav>
                                      </p:tavLst>
                                    </p:anim>
                                  </p:childTnLst>
                                </p:cTn>
                              </p:par>
                            </p:childTnLst>
                          </p:cTn>
                        </p:par>
                        <p:par>
                          <p:cTn id="20" fill="hold" nodeType="afterGroup">
                            <p:stCondLst>
                              <p:cond delay="11800"/>
                            </p:stCondLst>
                            <p:childTnLst>
                              <p:par>
                                <p:cTn id="21" presetID="55" presetClass="entr" presetSubtype="0" fill="hold" grpId="0" nodeType="afterEffect">
                                  <p:stCondLst>
                                    <p:cond delay="2000"/>
                                  </p:stCondLst>
                                  <p:childTnLst>
                                    <p:set>
                                      <p:cBhvr>
                                        <p:cTn id="22" dur="1" fill="hold">
                                          <p:stCondLst>
                                            <p:cond delay="0"/>
                                          </p:stCondLst>
                                        </p:cTn>
                                        <p:tgtEl>
                                          <p:spTgt spid="445452"/>
                                        </p:tgtEl>
                                        <p:attrNameLst>
                                          <p:attrName>style.visibility</p:attrName>
                                        </p:attrNameLst>
                                      </p:cBhvr>
                                      <p:to>
                                        <p:strVal val="visible"/>
                                      </p:to>
                                    </p:set>
                                    <p:anim calcmode="lin" valueType="num">
                                      <p:cBhvr>
                                        <p:cTn id="23" dur="1000" fill="hold"/>
                                        <p:tgtEl>
                                          <p:spTgt spid="445452"/>
                                        </p:tgtEl>
                                        <p:attrNameLst>
                                          <p:attrName>ppt_w</p:attrName>
                                        </p:attrNameLst>
                                      </p:cBhvr>
                                      <p:tavLst>
                                        <p:tav tm="0">
                                          <p:val>
                                            <p:strVal val="#ppt_w*0.70"/>
                                          </p:val>
                                        </p:tav>
                                        <p:tav tm="100000">
                                          <p:val>
                                            <p:strVal val="#ppt_w"/>
                                          </p:val>
                                        </p:tav>
                                      </p:tavLst>
                                    </p:anim>
                                    <p:anim calcmode="lin" valueType="num">
                                      <p:cBhvr>
                                        <p:cTn id="24" dur="1000" fill="hold"/>
                                        <p:tgtEl>
                                          <p:spTgt spid="445452"/>
                                        </p:tgtEl>
                                        <p:attrNameLst>
                                          <p:attrName>ppt_h</p:attrName>
                                        </p:attrNameLst>
                                      </p:cBhvr>
                                      <p:tavLst>
                                        <p:tav tm="0">
                                          <p:val>
                                            <p:strVal val="#ppt_h"/>
                                          </p:val>
                                        </p:tav>
                                        <p:tav tm="100000">
                                          <p:val>
                                            <p:strVal val="#ppt_h"/>
                                          </p:val>
                                        </p:tav>
                                      </p:tavLst>
                                    </p:anim>
                                    <p:animEffect transition="in" filter="fade">
                                      <p:cBhvr>
                                        <p:cTn id="25" dur="1000"/>
                                        <p:tgtEl>
                                          <p:spTgt spid="445452"/>
                                        </p:tgtEl>
                                      </p:cBhvr>
                                    </p:animEffect>
                                  </p:childTnLst>
                                </p:cTn>
                              </p:par>
                            </p:childTnLst>
                          </p:cTn>
                        </p:par>
                        <p:par>
                          <p:cTn id="26" fill="hold" nodeType="afterGroup">
                            <p:stCondLst>
                              <p:cond delay="14800"/>
                            </p:stCondLst>
                            <p:childTnLst>
                              <p:par>
                                <p:cTn id="27" presetID="55" presetClass="entr" presetSubtype="0" fill="hold" grpId="0" nodeType="afterEffect">
                                  <p:stCondLst>
                                    <p:cond delay="3000"/>
                                  </p:stCondLst>
                                  <p:childTnLst>
                                    <p:set>
                                      <p:cBhvr>
                                        <p:cTn id="28" dur="1" fill="hold">
                                          <p:stCondLst>
                                            <p:cond delay="0"/>
                                          </p:stCondLst>
                                        </p:cTn>
                                        <p:tgtEl>
                                          <p:spTgt spid="445453"/>
                                        </p:tgtEl>
                                        <p:attrNameLst>
                                          <p:attrName>style.visibility</p:attrName>
                                        </p:attrNameLst>
                                      </p:cBhvr>
                                      <p:to>
                                        <p:strVal val="visible"/>
                                      </p:to>
                                    </p:set>
                                    <p:anim calcmode="lin" valueType="num">
                                      <p:cBhvr>
                                        <p:cTn id="29" dur="1000" fill="hold"/>
                                        <p:tgtEl>
                                          <p:spTgt spid="445453"/>
                                        </p:tgtEl>
                                        <p:attrNameLst>
                                          <p:attrName>ppt_w</p:attrName>
                                        </p:attrNameLst>
                                      </p:cBhvr>
                                      <p:tavLst>
                                        <p:tav tm="0">
                                          <p:val>
                                            <p:strVal val="#ppt_w*0.70"/>
                                          </p:val>
                                        </p:tav>
                                        <p:tav tm="100000">
                                          <p:val>
                                            <p:strVal val="#ppt_w"/>
                                          </p:val>
                                        </p:tav>
                                      </p:tavLst>
                                    </p:anim>
                                    <p:anim calcmode="lin" valueType="num">
                                      <p:cBhvr>
                                        <p:cTn id="30" dur="1000" fill="hold"/>
                                        <p:tgtEl>
                                          <p:spTgt spid="445453"/>
                                        </p:tgtEl>
                                        <p:attrNameLst>
                                          <p:attrName>ppt_h</p:attrName>
                                        </p:attrNameLst>
                                      </p:cBhvr>
                                      <p:tavLst>
                                        <p:tav tm="0">
                                          <p:val>
                                            <p:strVal val="#ppt_h"/>
                                          </p:val>
                                        </p:tav>
                                        <p:tav tm="100000">
                                          <p:val>
                                            <p:strVal val="#ppt_h"/>
                                          </p:val>
                                        </p:tav>
                                      </p:tavLst>
                                    </p:anim>
                                    <p:animEffect transition="in" filter="fade">
                                      <p:cBhvr>
                                        <p:cTn id="31" dur="1000"/>
                                        <p:tgtEl>
                                          <p:spTgt spid="445453"/>
                                        </p:tgtEl>
                                      </p:cBhvr>
                                    </p:animEffect>
                                  </p:childTnLst>
                                </p:cTn>
                              </p:par>
                            </p:childTnLst>
                          </p:cTn>
                        </p:par>
                        <p:par>
                          <p:cTn id="32" fill="hold" nodeType="afterGroup">
                            <p:stCondLst>
                              <p:cond delay="18800"/>
                            </p:stCondLst>
                            <p:childTnLst>
                              <p:par>
                                <p:cTn id="33" presetID="22" presetClass="entr" presetSubtype="4" fill="hold" nodeType="afterEffect">
                                  <p:stCondLst>
                                    <p:cond delay="2500"/>
                                  </p:stCondLst>
                                  <p:childTnLst>
                                    <p:set>
                                      <p:cBhvr>
                                        <p:cTn id="34" dur="1" fill="hold">
                                          <p:stCondLst>
                                            <p:cond delay="0"/>
                                          </p:stCondLst>
                                        </p:cTn>
                                        <p:tgtEl>
                                          <p:spTgt spid="445454"/>
                                        </p:tgtEl>
                                        <p:attrNameLst>
                                          <p:attrName>style.visibility</p:attrName>
                                        </p:attrNameLst>
                                      </p:cBhvr>
                                      <p:to>
                                        <p:strVal val="visible"/>
                                      </p:to>
                                    </p:set>
                                    <p:animEffect transition="in" filter="wipe(down)">
                                      <p:cBhvr>
                                        <p:cTn id="35" dur="500"/>
                                        <p:tgtEl>
                                          <p:spTgt spid="445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0" grpId="0" animBg="1"/>
      <p:bldP spid="445451" grpId="0" animBg="1"/>
      <p:bldP spid="445452" grpId="0" animBg="1"/>
      <p:bldP spid="44545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38200" y="685800"/>
            <a:ext cx="5029200" cy="457200"/>
          </a:xfrm>
          <a:prstGeom prst="rect">
            <a:avLst/>
          </a:prstGeom>
          <a:noFill/>
          <a:ln w="9525">
            <a:noFill/>
            <a:miter lim="800000"/>
            <a:headEnd/>
            <a:tailEnd/>
          </a:ln>
          <a:effectLst/>
        </p:spPr>
        <p:txBody>
          <a:bodyPr>
            <a:spAutoFit/>
          </a:bodyPr>
          <a:lstStyle/>
          <a:p>
            <a:pPr eaLnBrk="0" hangingPunct="0">
              <a:spcBef>
                <a:spcPct val="50000"/>
              </a:spcBef>
            </a:pPr>
            <a:endParaRPr lang="ru-RU" sz="2400">
              <a:latin typeface="Times New Roman" pitchFamily="18" charset="0"/>
            </a:endParaRPr>
          </a:p>
        </p:txBody>
      </p:sp>
      <p:sp>
        <p:nvSpPr>
          <p:cNvPr id="23555" name="Text Box 27"/>
          <p:cNvSpPr txBox="1">
            <a:spLocks noChangeArrowheads="1"/>
          </p:cNvSpPr>
          <p:nvPr/>
        </p:nvSpPr>
        <p:spPr bwMode="auto">
          <a:xfrm>
            <a:off x="1187450" y="4745038"/>
            <a:ext cx="739775" cy="366712"/>
          </a:xfrm>
          <a:prstGeom prst="rect">
            <a:avLst/>
          </a:prstGeom>
          <a:noFill/>
          <a:ln w="9525">
            <a:noFill/>
            <a:miter lim="800000"/>
            <a:headEnd/>
            <a:tailEnd/>
          </a:ln>
          <a:effectLst>
            <a:outerShdw dist="107763" dir="2700000" algn="ctr" rotWithShape="0">
              <a:schemeClr val="bg2"/>
            </a:outerShdw>
          </a:effectLst>
        </p:spPr>
        <p:txBody>
          <a:bodyPr>
            <a:spAutoFit/>
          </a:bodyPr>
          <a:lstStyle/>
          <a:p>
            <a:endParaRPr lang="ru-RU">
              <a:latin typeface="Arial" charset="0"/>
            </a:endParaRPr>
          </a:p>
        </p:txBody>
      </p:sp>
      <p:sp>
        <p:nvSpPr>
          <p:cNvPr id="23556" name="Rectangle 1"/>
          <p:cNvSpPr>
            <a:spLocks noChangeArrowheads="1"/>
          </p:cNvSpPr>
          <p:nvPr/>
        </p:nvSpPr>
        <p:spPr bwMode="auto">
          <a:xfrm>
            <a:off x="1824038" y="1882775"/>
            <a:ext cx="9144000" cy="457200"/>
          </a:xfrm>
          <a:prstGeom prst="rect">
            <a:avLst/>
          </a:prstGeom>
          <a:noFill/>
          <a:ln w="9525">
            <a:noFill/>
            <a:miter lim="800000"/>
            <a:headEnd/>
            <a:tailEnd/>
          </a:ln>
          <a:effectLst/>
        </p:spPr>
        <p:txBody>
          <a:bodyPr wrap="none" anchor="ctr">
            <a:spAutoFit/>
          </a:bodyPr>
          <a:lstStyle/>
          <a:p>
            <a:endParaRPr lang="ru-RU">
              <a:latin typeface="Arial" charset="0"/>
            </a:endParaRPr>
          </a:p>
        </p:txBody>
      </p:sp>
      <p:graphicFrame>
        <p:nvGraphicFramePr>
          <p:cNvPr id="2" name="Table 1"/>
          <p:cNvGraphicFramePr>
            <a:graphicFrameLocks noGrp="1"/>
          </p:cNvGraphicFramePr>
          <p:nvPr/>
        </p:nvGraphicFramePr>
        <p:xfrm>
          <a:off x="0" y="422275"/>
          <a:ext cx="9036050" cy="2743224"/>
        </p:xfrm>
        <a:graphic>
          <a:graphicData uri="http://schemas.openxmlformats.org/drawingml/2006/table">
            <a:tbl>
              <a:tblPr>
                <a:tableStyleId>{0505E3EF-67EA-436B-97B2-0124C06EBD24}</a:tableStyleId>
              </a:tblPr>
              <a:tblGrid>
                <a:gridCol w="539750">
                  <a:extLst>
                    <a:ext uri="{9D8B030D-6E8A-4147-A177-3AD203B41FA5}">
                      <a16:colId xmlns="" xmlns:a16="http://schemas.microsoft.com/office/drawing/2014/main" val="20000"/>
                    </a:ext>
                  </a:extLst>
                </a:gridCol>
                <a:gridCol w="2111375">
                  <a:extLst>
                    <a:ext uri="{9D8B030D-6E8A-4147-A177-3AD203B41FA5}">
                      <a16:colId xmlns="" xmlns:a16="http://schemas.microsoft.com/office/drawing/2014/main" val="20001"/>
                    </a:ext>
                  </a:extLst>
                </a:gridCol>
                <a:gridCol w="1185863">
                  <a:extLst>
                    <a:ext uri="{9D8B030D-6E8A-4147-A177-3AD203B41FA5}">
                      <a16:colId xmlns="" xmlns:a16="http://schemas.microsoft.com/office/drawing/2014/main" val="20002"/>
                    </a:ext>
                  </a:extLst>
                </a:gridCol>
                <a:gridCol w="1038225">
                  <a:extLst>
                    <a:ext uri="{9D8B030D-6E8A-4147-A177-3AD203B41FA5}">
                      <a16:colId xmlns="" xmlns:a16="http://schemas.microsoft.com/office/drawing/2014/main" val="20003"/>
                    </a:ext>
                  </a:extLst>
                </a:gridCol>
                <a:gridCol w="1039812">
                  <a:extLst>
                    <a:ext uri="{9D8B030D-6E8A-4147-A177-3AD203B41FA5}">
                      <a16:colId xmlns="" xmlns:a16="http://schemas.microsoft.com/office/drawing/2014/main" val="20004"/>
                    </a:ext>
                  </a:extLst>
                </a:gridCol>
                <a:gridCol w="1039813">
                  <a:extLst>
                    <a:ext uri="{9D8B030D-6E8A-4147-A177-3AD203B41FA5}">
                      <a16:colId xmlns="" xmlns:a16="http://schemas.microsoft.com/office/drawing/2014/main" val="20005"/>
                    </a:ext>
                  </a:extLst>
                </a:gridCol>
                <a:gridCol w="1135062">
                  <a:extLst>
                    <a:ext uri="{9D8B030D-6E8A-4147-A177-3AD203B41FA5}">
                      <a16:colId xmlns="" xmlns:a16="http://schemas.microsoft.com/office/drawing/2014/main" val="20006"/>
                    </a:ext>
                  </a:extLst>
                </a:gridCol>
                <a:gridCol w="946150">
                  <a:extLst>
                    <a:ext uri="{9D8B030D-6E8A-4147-A177-3AD203B41FA5}">
                      <a16:colId xmlns="" xmlns:a16="http://schemas.microsoft.com/office/drawing/2014/main" val="20007"/>
                    </a:ext>
                  </a:extLst>
                </a:gridCol>
              </a:tblGrid>
              <a:tr h="3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Контрольно-проверочная работа</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0"/>
                  </a:ext>
                </a:extLst>
              </a:tr>
              <a:tr h="3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11.</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Стадии совершения преступления</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1"/>
                  </a:ext>
                </a:extLst>
              </a:tr>
              <a:tr h="3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Соучастие в преступлении</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6</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10</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2"/>
                  </a:ext>
                </a:extLst>
              </a:tr>
              <a:tr h="5487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13.</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Обстоятельства, исключающие преступность деяния</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6</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3"/>
                  </a:ext>
                </a:extLst>
              </a:tr>
              <a:tr h="3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14.</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Наказание: понятие, цели</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10</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4"/>
                  </a:ext>
                </a:extLst>
              </a:tr>
              <a:tr h="3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15.</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Система и виды наказаний</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5"/>
                  </a:ext>
                </a:extLst>
              </a:tr>
              <a:tr h="36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Назначение наказания</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6</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6</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6"/>
                  </a:ext>
                </a:extLst>
              </a:tr>
            </a:tbl>
          </a:graphicData>
        </a:graphic>
      </p:graphicFrame>
      <p:graphicFrame>
        <p:nvGraphicFramePr>
          <p:cNvPr id="6" name="Table 5"/>
          <p:cNvGraphicFramePr>
            <a:graphicFrameLocks noGrp="1"/>
          </p:cNvGraphicFramePr>
          <p:nvPr/>
        </p:nvGraphicFramePr>
        <p:xfrm>
          <a:off x="0" y="2997201"/>
          <a:ext cx="9036050" cy="2963388"/>
        </p:xfrm>
        <a:graphic>
          <a:graphicData uri="http://schemas.openxmlformats.org/drawingml/2006/table">
            <a:tbl>
              <a:tblPr>
                <a:tableStyleId>{0505E3EF-67EA-436B-97B2-0124C06EBD24}</a:tableStyleId>
              </a:tblPr>
              <a:tblGrid>
                <a:gridCol w="525463">
                  <a:extLst>
                    <a:ext uri="{9D8B030D-6E8A-4147-A177-3AD203B41FA5}">
                      <a16:colId xmlns="" xmlns:a16="http://schemas.microsoft.com/office/drawing/2014/main" val="20000"/>
                    </a:ext>
                  </a:extLst>
                </a:gridCol>
                <a:gridCol w="2101850">
                  <a:extLst>
                    <a:ext uri="{9D8B030D-6E8A-4147-A177-3AD203B41FA5}">
                      <a16:colId xmlns="" xmlns:a16="http://schemas.microsoft.com/office/drawing/2014/main" val="20001"/>
                    </a:ext>
                  </a:extLst>
                </a:gridCol>
                <a:gridCol w="1223962">
                  <a:extLst>
                    <a:ext uri="{9D8B030D-6E8A-4147-A177-3AD203B41FA5}">
                      <a16:colId xmlns="" xmlns:a16="http://schemas.microsoft.com/office/drawing/2014/main" val="20002"/>
                    </a:ext>
                  </a:extLst>
                </a:gridCol>
                <a:gridCol w="1008063">
                  <a:extLst>
                    <a:ext uri="{9D8B030D-6E8A-4147-A177-3AD203B41FA5}">
                      <a16:colId xmlns="" xmlns:a16="http://schemas.microsoft.com/office/drawing/2014/main" val="20003"/>
                    </a:ext>
                  </a:extLst>
                </a:gridCol>
                <a:gridCol w="1081087">
                  <a:extLst>
                    <a:ext uri="{9D8B030D-6E8A-4147-A177-3AD203B41FA5}">
                      <a16:colId xmlns="" xmlns:a16="http://schemas.microsoft.com/office/drawing/2014/main" val="20004"/>
                    </a:ext>
                  </a:extLst>
                </a:gridCol>
                <a:gridCol w="1008063">
                  <a:extLst>
                    <a:ext uri="{9D8B030D-6E8A-4147-A177-3AD203B41FA5}">
                      <a16:colId xmlns="" xmlns:a16="http://schemas.microsoft.com/office/drawing/2014/main" val="20005"/>
                    </a:ext>
                  </a:extLst>
                </a:gridCol>
                <a:gridCol w="1150937">
                  <a:extLst>
                    <a:ext uri="{9D8B030D-6E8A-4147-A177-3AD203B41FA5}">
                      <a16:colId xmlns="" xmlns:a16="http://schemas.microsoft.com/office/drawing/2014/main" val="20006"/>
                    </a:ext>
                  </a:extLst>
                </a:gridCol>
                <a:gridCol w="936625">
                  <a:extLst>
                    <a:ext uri="{9D8B030D-6E8A-4147-A177-3AD203B41FA5}">
                      <a16:colId xmlns="" xmlns:a16="http://schemas.microsoft.com/office/drawing/2014/main" val="20007"/>
                    </a:ext>
                  </a:extLst>
                </a:gridCol>
              </a:tblGrid>
              <a:tr h="514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Освобождение от уголовной ответственности</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10</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0"/>
                  </a:ext>
                </a:extLst>
              </a:tr>
              <a:tr h="514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18.</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Освобождение от уголовного наказания</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8</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1"/>
                  </a:ext>
                </a:extLst>
              </a:tr>
              <a:tr h="6862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19.</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Уголовная ответственность несовершеннолетних</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a:t>
                      </a:r>
                      <a:endParaRPr kumimoji="0" lang="ru-RU" sz="1200" b="1" i="0" u="none" strike="noStrike" cap="none" normalizeH="0" baseline="0" dirty="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12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2"/>
                  </a:ext>
                </a:extLst>
              </a:tr>
              <a:tr h="5500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20.</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Принудительные меры медицинского характера</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3"/>
                  </a:ext>
                </a:extLst>
              </a:tr>
              <a:tr h="514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21.</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Уголовное законодательство стран СНГ и Балтии </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6</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2</a:t>
                      </a:r>
                      <a:endParaRPr kumimoji="0" lang="ru-RU" sz="1200" b="1" i="0" u="none" strike="noStrike" cap="none" normalizeH="0" baseline="0" smtClean="0">
                        <a:ln>
                          <a:noFill/>
                        </a:ln>
                        <a:solidFill>
                          <a:srgbClr val="000000"/>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8</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4"/>
                  </a:ext>
                </a:extLst>
              </a:tr>
              <a:tr h="1715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 </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Итого</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96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52</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44</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smtClean="0">
                          <a:ln>
                            <a:noFill/>
                          </a:ln>
                          <a:effectLst/>
                        </a:rPr>
                        <a:t>76</a:t>
                      </a:r>
                      <a:endParaRPr kumimoji="0" lang="ru-RU" sz="1200" b="1" i="0" u="none" strike="noStrike" cap="none" normalizeH="0" baseline="0" smtClean="0">
                        <a:ln>
                          <a:noFill/>
                        </a:ln>
                        <a:solidFill>
                          <a:srgbClr val="FFFFFF"/>
                        </a:solidFill>
                        <a:effectLst/>
                        <a:latin typeface="Verdana" pitchFamily="34" charset="0"/>
                        <a:cs typeface="Arial" charset="0"/>
                      </a:endParaRPr>
                    </a:p>
                  </a:txBody>
                  <a:tcPr marL="68577" marR="68577"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174</a:t>
                      </a:r>
                      <a:endParaRPr kumimoji="0" lang="ru-RU" sz="1200" b="1" i="0" u="none" strike="noStrike" cap="none" normalizeH="0" baseline="0" dirty="0" smtClean="0">
                        <a:ln>
                          <a:noFill/>
                        </a:ln>
                        <a:solidFill>
                          <a:srgbClr val="FFFFFF"/>
                        </a:solidFill>
                        <a:effectLst/>
                        <a:latin typeface="Verdana" pitchFamily="34" charset="0"/>
                        <a:cs typeface="Arial" charset="0"/>
                      </a:endParaRPr>
                    </a:p>
                  </a:txBody>
                  <a:tcPr marL="68577" marR="68577" marT="0" marB="0" horzOverflow="overflow"/>
                </a:tc>
                <a:extLst>
                  <a:ext uri="{0D108BD9-81ED-4DB2-BD59-A6C34878D82A}">
                    <a16:rowId xmlns="" xmlns:a16="http://schemas.microsoft.com/office/drawing/2014/main" val="10005"/>
                  </a:ext>
                </a:extLst>
              </a:tr>
            </a:tbl>
          </a:graphicData>
        </a:graphic>
      </p:graphicFrame>
      <p:sp>
        <p:nvSpPr>
          <p:cNvPr id="7"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83">
            <a:hlinkClick r:id="rId3"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0" name="Управляющая кнопка: возврат 9">
            <a:hlinkClick r:id="" action="ppaction://noaction"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106499" name="Rectangle 1045"/>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Исполнителем признается лицо:</a:t>
            </a:r>
          </a:p>
        </p:txBody>
      </p:sp>
      <p:sp>
        <p:nvSpPr>
          <p:cNvPr id="446486" name="Document"/>
          <p:cNvSpPr>
            <a:spLocks noEditPoints="1" noChangeArrowheads="1"/>
          </p:cNvSpPr>
          <p:nvPr/>
        </p:nvSpPr>
        <p:spPr bwMode="auto">
          <a:xfrm>
            <a:off x="900113" y="1916113"/>
            <a:ext cx="2087562" cy="1152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D8EBB3">
                  <a:shade val="30000"/>
                  <a:satMod val="115000"/>
                </a:srgbClr>
              </a:gs>
              <a:gs pos="50000">
                <a:srgbClr val="D8EBB3">
                  <a:shade val="67500"/>
                  <a:satMod val="115000"/>
                </a:srgbClr>
              </a:gs>
              <a:gs pos="100000">
                <a:srgbClr val="D8EBB3">
                  <a:shade val="100000"/>
                  <a:satMod val="115000"/>
                </a:srgbClr>
              </a:gs>
            </a:gsLst>
            <a:lin ang="8100000" scaled="1"/>
            <a:tileRect/>
          </a:gradFill>
          <a:ln w="9525">
            <a:solidFill>
              <a:srgbClr val="000000"/>
            </a:solidFill>
            <a:miter lim="800000"/>
            <a:headEnd/>
            <a:tailEnd/>
          </a:ln>
          <a:effectLst>
            <a:outerShdw dist="107763" dir="2700000" algn="ctr" rotWithShape="0">
              <a:srgbClr val="808080"/>
            </a:outerShdw>
          </a:effectLst>
        </p:spPr>
        <p:txBody>
          <a:bodyPr/>
          <a:lstStyle/>
          <a:p>
            <a:pPr eaLnBrk="0" hangingPunct="0">
              <a:spcBef>
                <a:spcPct val="50000"/>
              </a:spcBef>
            </a:pPr>
            <a:r>
              <a:rPr lang="ru-RU" sz="1400" b="1" dirty="0">
                <a:solidFill>
                  <a:srgbClr val="000000"/>
                </a:solidFill>
              </a:rPr>
              <a:t>непосредственно совершившее преступление</a:t>
            </a:r>
          </a:p>
          <a:p>
            <a:pPr algn="ctr"/>
            <a:endParaRPr lang="ru-RU" sz="1400" b="1" dirty="0">
              <a:solidFill>
                <a:srgbClr val="000000"/>
              </a:solidFill>
              <a:latin typeface="Arial" charset="0"/>
            </a:endParaRPr>
          </a:p>
        </p:txBody>
      </p:sp>
      <p:sp>
        <p:nvSpPr>
          <p:cNvPr id="446487" name="Document"/>
          <p:cNvSpPr>
            <a:spLocks noEditPoints="1" noChangeArrowheads="1"/>
          </p:cNvSpPr>
          <p:nvPr/>
        </p:nvSpPr>
        <p:spPr bwMode="auto">
          <a:xfrm>
            <a:off x="3132138" y="1916113"/>
            <a:ext cx="2376487" cy="19446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EEB0C6">
                  <a:shade val="30000"/>
                  <a:satMod val="115000"/>
                </a:srgbClr>
              </a:gs>
              <a:gs pos="50000">
                <a:srgbClr val="EEB0C6">
                  <a:shade val="67500"/>
                  <a:satMod val="115000"/>
                </a:srgbClr>
              </a:gs>
              <a:gs pos="100000">
                <a:srgbClr val="EEB0C6">
                  <a:shade val="100000"/>
                  <a:satMod val="115000"/>
                </a:srgbClr>
              </a:gs>
            </a:gsLst>
            <a:path path="circle">
              <a:fillToRect l="50000" t="50000" r="50000" b="50000"/>
            </a:path>
            <a:tileRect/>
          </a:gradFill>
          <a:ln w="9525">
            <a:solidFill>
              <a:srgbClr val="000000"/>
            </a:solidFill>
            <a:miter lim="800000"/>
            <a:headEnd/>
            <a:tailEnd/>
          </a:ln>
          <a:effectLst>
            <a:outerShdw dist="107763" dir="2700000" algn="ctr" rotWithShape="0">
              <a:srgbClr val="808080"/>
            </a:outerShdw>
          </a:effectLst>
        </p:spPr>
        <p:txBody>
          <a:bodyPr/>
          <a:lstStyle/>
          <a:p>
            <a:pPr eaLnBrk="0" hangingPunct="0">
              <a:spcBef>
                <a:spcPct val="50000"/>
              </a:spcBef>
            </a:pPr>
            <a:r>
              <a:rPr lang="ru-RU" sz="1400" b="1">
                <a:solidFill>
                  <a:srgbClr val="000000"/>
                </a:solidFill>
              </a:rPr>
              <a:t>непосредственно участвовавшее в его совершении совместно с другими лицами (соисполнительство)</a:t>
            </a:r>
            <a:endParaRPr lang="ru-RU" sz="1400" b="1">
              <a:solidFill>
                <a:srgbClr val="000000"/>
              </a:solidFill>
              <a:latin typeface="Arial" charset="0"/>
            </a:endParaRPr>
          </a:p>
        </p:txBody>
      </p:sp>
      <p:sp>
        <p:nvSpPr>
          <p:cNvPr id="446488" name="Document"/>
          <p:cNvSpPr>
            <a:spLocks noEditPoints="1" noChangeArrowheads="1"/>
          </p:cNvSpPr>
          <p:nvPr/>
        </p:nvSpPr>
        <p:spPr bwMode="auto">
          <a:xfrm>
            <a:off x="5724525" y="1916113"/>
            <a:ext cx="2916238" cy="24495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flip="none" rotWithShape="1">
            <a:gsLst>
              <a:gs pos="0">
                <a:srgbClr val="A0CE44">
                  <a:shade val="30000"/>
                  <a:satMod val="115000"/>
                </a:srgbClr>
              </a:gs>
              <a:gs pos="50000">
                <a:srgbClr val="A0CE44">
                  <a:shade val="67500"/>
                  <a:satMod val="115000"/>
                </a:srgbClr>
              </a:gs>
              <a:gs pos="100000">
                <a:srgbClr val="A0CE44">
                  <a:shade val="100000"/>
                  <a:satMod val="115000"/>
                </a:srgbClr>
              </a:gs>
            </a:gsLst>
            <a:path path="circle">
              <a:fillToRect l="50000" t="50000" r="50000" b="50000"/>
            </a:path>
            <a:tileRect/>
          </a:gradFill>
          <a:ln w="9525">
            <a:solidFill>
              <a:srgbClr val="000000"/>
            </a:solidFill>
            <a:miter lim="800000"/>
            <a:headEnd/>
            <a:tailEnd/>
          </a:ln>
          <a:effectLst>
            <a:outerShdw dist="107763" dir="2700000" algn="ctr" rotWithShape="0">
              <a:srgbClr val="808080"/>
            </a:outerShdw>
          </a:effectLst>
        </p:spPr>
        <p:txBody>
          <a:bodyPr/>
          <a:lstStyle/>
          <a:p>
            <a:pPr eaLnBrk="0" hangingPunct="0">
              <a:spcBef>
                <a:spcPct val="50000"/>
              </a:spcBef>
            </a:pPr>
            <a:r>
              <a:rPr lang="ru-RU" sz="1400" b="1" dirty="0">
                <a:solidFill>
                  <a:srgbClr val="000000"/>
                </a:solidFill>
              </a:rPr>
              <a:t>совершившее преступление посредством исполнения других лиц, ("чужими руками") не подлежащих уголовной ответственности.</a:t>
            </a:r>
            <a:endParaRPr lang="ru-RU" sz="1400" b="1" dirty="0">
              <a:solidFill>
                <a:srgbClr val="000000"/>
              </a:solidFill>
              <a:latin typeface="Arial" charset="0"/>
            </a:endParaRPr>
          </a:p>
        </p:txBody>
      </p:sp>
      <p:sp>
        <p:nvSpPr>
          <p:cNvPr id="446489" name="Rectangle 1049"/>
          <p:cNvSpPr>
            <a:spLocks noChangeArrowheads="1"/>
          </p:cNvSpPr>
          <p:nvPr/>
        </p:nvSpPr>
        <p:spPr bwMode="auto">
          <a:xfrm>
            <a:off x="900113" y="4797152"/>
            <a:ext cx="7848600" cy="144013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b="1" dirty="0">
                <a:solidFill>
                  <a:schemeClr val="bg1"/>
                </a:solidFill>
              </a:rPr>
              <a:t>Эксцессом исполнителя</a:t>
            </a:r>
            <a:r>
              <a:rPr lang="ru-RU" sz="1600" dirty="0">
                <a:solidFill>
                  <a:schemeClr val="bg1"/>
                </a:solidFill>
              </a:rPr>
              <a:t>, согласно ст. 36 </a:t>
            </a:r>
            <a:r>
              <a:rPr lang="ru-RU" sz="1600" dirty="0" smtClean="0">
                <a:solidFill>
                  <a:schemeClr val="bg1"/>
                </a:solidFill>
              </a:rPr>
              <a:t>УК РФ, </a:t>
            </a:r>
            <a:r>
              <a:rPr lang="ru-RU" sz="1600" dirty="0">
                <a:solidFill>
                  <a:schemeClr val="bg1"/>
                </a:solidFill>
              </a:rPr>
              <a:t>признается</a:t>
            </a:r>
          </a:p>
          <a:p>
            <a:pPr algn="ctr" eaLnBrk="0" hangingPunct="0"/>
            <a:r>
              <a:rPr lang="ru-RU" sz="1600" dirty="0">
                <a:solidFill>
                  <a:schemeClr val="bg1"/>
                </a:solidFill>
              </a:rPr>
              <a:t> совершение исполнителем преступления не </a:t>
            </a:r>
          </a:p>
          <a:p>
            <a:pPr algn="ctr" eaLnBrk="0" hangingPunct="0"/>
            <a:r>
              <a:rPr lang="ru-RU" sz="1600" dirty="0">
                <a:solidFill>
                  <a:schemeClr val="bg1"/>
                </a:solidFill>
              </a:rPr>
              <a:t>охватывающегося умыслом других соучастников. </a:t>
            </a:r>
          </a:p>
          <a:p>
            <a:pPr algn="ctr" eaLnBrk="0" hangingPunct="0"/>
            <a:r>
              <a:rPr lang="ru-RU" sz="1600" dirty="0">
                <a:solidFill>
                  <a:schemeClr val="bg1"/>
                </a:solidFill>
              </a:rPr>
              <a:t>За эксцесс исполнителя другие соучастники </a:t>
            </a:r>
          </a:p>
          <a:p>
            <a:pPr algn="ctr" eaLnBrk="0" hangingPunct="0"/>
            <a:r>
              <a:rPr lang="ru-RU" sz="1600" dirty="0">
                <a:solidFill>
                  <a:schemeClr val="bg1"/>
                </a:solidFill>
              </a:rPr>
              <a:t>преступления уголовной ответственности не подлежат.</a:t>
            </a:r>
          </a:p>
          <a:p>
            <a:pPr algn="ctr" eaLnBrk="0" hangingPunct="0"/>
            <a:endParaRPr lang="ru-RU" sz="1400" dirty="0">
              <a:solidFill>
                <a:srgbClr val="000000"/>
              </a:solidFill>
            </a:endParaRPr>
          </a:p>
        </p:txBody>
      </p:sp>
      <p:sp>
        <p:nvSpPr>
          <p:cNvPr id="8"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9"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1"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2500"/>
                                  </p:stCondLst>
                                  <p:childTnLst>
                                    <p:set>
                                      <p:cBhvr>
                                        <p:cTn id="6" dur="1" fill="hold">
                                          <p:stCondLst>
                                            <p:cond delay="0"/>
                                          </p:stCondLst>
                                        </p:cTn>
                                        <p:tgtEl>
                                          <p:spTgt spid="446486"/>
                                        </p:tgtEl>
                                        <p:attrNameLst>
                                          <p:attrName>style.visibility</p:attrName>
                                        </p:attrNameLst>
                                      </p:cBhvr>
                                      <p:to>
                                        <p:strVal val="visible"/>
                                      </p:to>
                                    </p:set>
                                    <p:animEffect transition="in" filter="slide(fromBottom)">
                                      <p:cBhvr>
                                        <p:cTn id="7" dur="2000"/>
                                        <p:tgtEl>
                                          <p:spTgt spid="446486"/>
                                        </p:tgtEl>
                                      </p:cBhvr>
                                    </p:animEffect>
                                  </p:childTnLst>
                                </p:cTn>
                              </p:par>
                            </p:childTnLst>
                          </p:cTn>
                        </p:par>
                        <p:par>
                          <p:cTn id="8" fill="hold" nodeType="afterGroup">
                            <p:stCondLst>
                              <p:cond delay="4500"/>
                            </p:stCondLst>
                            <p:childTnLst>
                              <p:par>
                                <p:cTn id="9" presetID="12" presetClass="entr" presetSubtype="4" fill="hold" grpId="0" nodeType="afterEffect">
                                  <p:stCondLst>
                                    <p:cond delay="5000"/>
                                  </p:stCondLst>
                                  <p:childTnLst>
                                    <p:set>
                                      <p:cBhvr>
                                        <p:cTn id="10" dur="1" fill="hold">
                                          <p:stCondLst>
                                            <p:cond delay="0"/>
                                          </p:stCondLst>
                                        </p:cTn>
                                        <p:tgtEl>
                                          <p:spTgt spid="446487"/>
                                        </p:tgtEl>
                                        <p:attrNameLst>
                                          <p:attrName>style.visibility</p:attrName>
                                        </p:attrNameLst>
                                      </p:cBhvr>
                                      <p:to>
                                        <p:strVal val="visible"/>
                                      </p:to>
                                    </p:set>
                                    <p:animEffect transition="in" filter="slide(fromBottom)">
                                      <p:cBhvr>
                                        <p:cTn id="11" dur="2000"/>
                                        <p:tgtEl>
                                          <p:spTgt spid="446487"/>
                                        </p:tgtEl>
                                      </p:cBhvr>
                                    </p:animEffect>
                                  </p:childTnLst>
                                </p:cTn>
                              </p:par>
                            </p:childTnLst>
                          </p:cTn>
                        </p:par>
                        <p:par>
                          <p:cTn id="12" fill="hold" nodeType="afterGroup">
                            <p:stCondLst>
                              <p:cond delay="11500"/>
                            </p:stCondLst>
                            <p:childTnLst>
                              <p:par>
                                <p:cTn id="13" presetID="12" presetClass="entr" presetSubtype="4" fill="hold" grpId="0" nodeType="afterEffect">
                                  <p:stCondLst>
                                    <p:cond delay="5000"/>
                                  </p:stCondLst>
                                  <p:childTnLst>
                                    <p:set>
                                      <p:cBhvr>
                                        <p:cTn id="14" dur="1" fill="hold">
                                          <p:stCondLst>
                                            <p:cond delay="0"/>
                                          </p:stCondLst>
                                        </p:cTn>
                                        <p:tgtEl>
                                          <p:spTgt spid="446488"/>
                                        </p:tgtEl>
                                        <p:attrNameLst>
                                          <p:attrName>style.visibility</p:attrName>
                                        </p:attrNameLst>
                                      </p:cBhvr>
                                      <p:to>
                                        <p:strVal val="visible"/>
                                      </p:to>
                                    </p:set>
                                    <p:animEffect transition="in" filter="slide(fromBottom)">
                                      <p:cBhvr>
                                        <p:cTn id="15" dur="2000"/>
                                        <p:tgtEl>
                                          <p:spTgt spid="446488"/>
                                        </p:tgtEl>
                                      </p:cBhvr>
                                    </p:animEffect>
                                  </p:childTnLst>
                                </p:cTn>
                              </p:par>
                            </p:childTnLst>
                          </p:cTn>
                        </p:par>
                        <p:par>
                          <p:cTn id="16" fill="hold" nodeType="afterGroup">
                            <p:stCondLst>
                              <p:cond delay="18500"/>
                            </p:stCondLst>
                            <p:childTnLst>
                              <p:par>
                                <p:cTn id="17" presetID="12" presetClass="entr" presetSubtype="8" fill="hold" grpId="0" nodeType="afterEffect">
                                  <p:stCondLst>
                                    <p:cond delay="5000"/>
                                  </p:stCondLst>
                                  <p:childTnLst>
                                    <p:set>
                                      <p:cBhvr>
                                        <p:cTn id="18" dur="1" fill="hold">
                                          <p:stCondLst>
                                            <p:cond delay="0"/>
                                          </p:stCondLst>
                                        </p:cTn>
                                        <p:tgtEl>
                                          <p:spTgt spid="446489"/>
                                        </p:tgtEl>
                                        <p:attrNameLst>
                                          <p:attrName>style.visibility</p:attrName>
                                        </p:attrNameLst>
                                      </p:cBhvr>
                                      <p:to>
                                        <p:strVal val="visible"/>
                                      </p:to>
                                    </p:set>
                                    <p:animEffect transition="in" filter="slide(fromLeft)">
                                      <p:cBhvr>
                                        <p:cTn id="19" dur="500"/>
                                        <p:tgtEl>
                                          <p:spTgt spid="446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86" grpId="0" animBg="1"/>
      <p:bldP spid="446487" grpId="0" animBg="1"/>
      <p:bldP spid="446488" grpId="0" animBg="1"/>
      <p:bldP spid="446489"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107523" name="Rectangle 23"/>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smtClean="0">
                <a:solidFill>
                  <a:srgbClr val="000000"/>
                </a:solidFill>
              </a:rPr>
              <a:t>Подстрекатель преступления</a:t>
            </a:r>
            <a:endParaRPr lang="ru-RU" b="1" dirty="0">
              <a:solidFill>
                <a:srgbClr val="000000"/>
              </a:solidFill>
            </a:endParaRPr>
          </a:p>
        </p:txBody>
      </p:sp>
      <p:sp>
        <p:nvSpPr>
          <p:cNvPr id="107524" name="Rectangle 24"/>
          <p:cNvSpPr>
            <a:spLocks noChangeArrowheads="1"/>
          </p:cNvSpPr>
          <p:nvPr/>
        </p:nvSpPr>
        <p:spPr bwMode="auto">
          <a:xfrm>
            <a:off x="900113" y="2060575"/>
            <a:ext cx="7200900"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sz="1600" dirty="0" smtClean="0">
                <a:solidFill>
                  <a:schemeClr val="bg1"/>
                </a:solidFill>
              </a:rPr>
              <a:t>Подстрекателем, в соответствии</a:t>
            </a:r>
          </a:p>
          <a:p>
            <a:pPr algn="ctr" eaLnBrk="0" hangingPunct="0"/>
            <a:r>
              <a:rPr lang="ru-RU" sz="1600" dirty="0" smtClean="0">
                <a:solidFill>
                  <a:schemeClr val="bg1"/>
                </a:solidFill>
              </a:rPr>
              <a:t> </a:t>
            </a:r>
            <a:r>
              <a:rPr lang="ru-RU" sz="1600" b="1" dirty="0" smtClean="0">
                <a:solidFill>
                  <a:schemeClr val="bg1"/>
                </a:solidFill>
              </a:rPr>
              <a:t>с ч. 4 ст. 33 УК РФ</a:t>
            </a:r>
            <a:r>
              <a:rPr lang="ru-RU" sz="1600" dirty="0" smtClean="0">
                <a:solidFill>
                  <a:schemeClr val="bg1"/>
                </a:solidFill>
              </a:rPr>
              <a:t>, признается лицо:</a:t>
            </a:r>
          </a:p>
          <a:p>
            <a:pPr algn="ctr" eaLnBrk="0" hangingPunct="0"/>
            <a:endParaRPr lang="ru-RU" sz="1400" dirty="0">
              <a:solidFill>
                <a:srgbClr val="000000"/>
              </a:solidFill>
            </a:endParaRPr>
          </a:p>
        </p:txBody>
      </p:sp>
      <p:sp>
        <p:nvSpPr>
          <p:cNvPr id="443417" name="Rectangle 25"/>
          <p:cNvSpPr>
            <a:spLocks noChangeArrowheads="1"/>
          </p:cNvSpPr>
          <p:nvPr/>
        </p:nvSpPr>
        <p:spPr bwMode="auto">
          <a:xfrm>
            <a:off x="900113" y="3068638"/>
            <a:ext cx="7200900" cy="3603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sz="1600" dirty="0">
                <a:solidFill>
                  <a:schemeClr val="bg1"/>
                </a:solidFill>
              </a:rPr>
              <a:t>Склонившее другое лицо к совершению преступления путем</a:t>
            </a:r>
          </a:p>
          <a:p>
            <a:pPr algn="ctr" eaLnBrk="0" hangingPunct="0"/>
            <a:endParaRPr lang="ru-RU" sz="1200" dirty="0">
              <a:solidFill>
                <a:srgbClr val="000000"/>
              </a:solidFill>
            </a:endParaRPr>
          </a:p>
        </p:txBody>
      </p:sp>
      <p:sp>
        <p:nvSpPr>
          <p:cNvPr id="443422" name="Rectangle 30"/>
          <p:cNvSpPr>
            <a:spLocks noChangeArrowheads="1"/>
          </p:cNvSpPr>
          <p:nvPr/>
        </p:nvSpPr>
        <p:spPr bwMode="auto">
          <a:xfrm>
            <a:off x="3348038" y="3789363"/>
            <a:ext cx="2232025" cy="4318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b="1">
                <a:solidFill>
                  <a:srgbClr val="000000"/>
                </a:solidFill>
              </a:rPr>
              <a:t>подкупа</a:t>
            </a:r>
            <a:endParaRPr lang="ru-RU">
              <a:latin typeface="Arial" charset="0"/>
            </a:endParaRPr>
          </a:p>
        </p:txBody>
      </p:sp>
      <p:sp>
        <p:nvSpPr>
          <p:cNvPr id="443423" name="Rectangle 31"/>
          <p:cNvSpPr>
            <a:spLocks noChangeArrowheads="1"/>
          </p:cNvSpPr>
          <p:nvPr/>
        </p:nvSpPr>
        <p:spPr bwMode="auto">
          <a:xfrm>
            <a:off x="3348038" y="4365625"/>
            <a:ext cx="2232025"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b="1">
                <a:solidFill>
                  <a:srgbClr val="000000"/>
                </a:solidFill>
              </a:rPr>
              <a:t>угрозы</a:t>
            </a:r>
            <a:endParaRPr lang="ru-RU" sz="1400" b="1">
              <a:latin typeface="Arial" charset="0"/>
            </a:endParaRPr>
          </a:p>
        </p:txBody>
      </p:sp>
      <p:sp>
        <p:nvSpPr>
          <p:cNvPr id="443424" name="Rectangle 32"/>
          <p:cNvSpPr>
            <a:spLocks noChangeArrowheads="1"/>
          </p:cNvSpPr>
          <p:nvPr/>
        </p:nvSpPr>
        <p:spPr bwMode="auto">
          <a:xfrm>
            <a:off x="3348038" y="4868863"/>
            <a:ext cx="2233612" cy="5064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b="1">
                <a:solidFill>
                  <a:srgbClr val="000000"/>
                </a:solidFill>
              </a:rPr>
              <a:t>уговора</a:t>
            </a:r>
            <a:endParaRPr lang="ru-RU" sz="1400" b="1">
              <a:latin typeface="Arial" charset="0"/>
            </a:endParaRPr>
          </a:p>
        </p:txBody>
      </p:sp>
      <p:sp>
        <p:nvSpPr>
          <p:cNvPr id="443425" name="Rectangle 33"/>
          <p:cNvSpPr>
            <a:spLocks noChangeArrowheads="1"/>
          </p:cNvSpPr>
          <p:nvPr/>
        </p:nvSpPr>
        <p:spPr bwMode="auto">
          <a:xfrm>
            <a:off x="3348038" y="5518150"/>
            <a:ext cx="2232025" cy="36036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eaLnBrk="0" hangingPunct="0"/>
            <a:r>
              <a:rPr lang="ru-RU" b="1" dirty="0">
                <a:solidFill>
                  <a:srgbClr val="000000"/>
                </a:solidFill>
              </a:rPr>
              <a:t>другим способом</a:t>
            </a:r>
            <a:endParaRPr lang="ru-RU" sz="1400" b="1" dirty="0">
              <a:latin typeface="Arial" charset="0"/>
            </a:endParaRPr>
          </a:p>
        </p:txBody>
      </p:sp>
      <p:sp>
        <p:nvSpPr>
          <p:cNvPr id="10"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2"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3"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2000"/>
                                  </p:stCondLst>
                                  <p:childTnLst>
                                    <p:set>
                                      <p:cBhvr>
                                        <p:cTn id="6" dur="1" fill="hold">
                                          <p:stCondLst>
                                            <p:cond delay="0"/>
                                          </p:stCondLst>
                                        </p:cTn>
                                        <p:tgtEl>
                                          <p:spTgt spid="443417"/>
                                        </p:tgtEl>
                                        <p:attrNameLst>
                                          <p:attrName>style.visibility</p:attrName>
                                        </p:attrNameLst>
                                      </p:cBhvr>
                                      <p:to>
                                        <p:strVal val="visible"/>
                                      </p:to>
                                    </p:set>
                                    <p:anim calcmode="lin" valueType="num">
                                      <p:cBhvr>
                                        <p:cTn id="7" dur="1000" fill="hold"/>
                                        <p:tgtEl>
                                          <p:spTgt spid="443417"/>
                                        </p:tgtEl>
                                        <p:attrNameLst>
                                          <p:attrName>ppt_w</p:attrName>
                                        </p:attrNameLst>
                                      </p:cBhvr>
                                      <p:tavLst>
                                        <p:tav tm="0">
                                          <p:val>
                                            <p:strVal val="#ppt_w*0.70"/>
                                          </p:val>
                                        </p:tav>
                                        <p:tav tm="100000">
                                          <p:val>
                                            <p:strVal val="#ppt_w"/>
                                          </p:val>
                                        </p:tav>
                                      </p:tavLst>
                                    </p:anim>
                                    <p:anim calcmode="lin" valueType="num">
                                      <p:cBhvr>
                                        <p:cTn id="8" dur="1000" fill="hold"/>
                                        <p:tgtEl>
                                          <p:spTgt spid="443417"/>
                                        </p:tgtEl>
                                        <p:attrNameLst>
                                          <p:attrName>ppt_h</p:attrName>
                                        </p:attrNameLst>
                                      </p:cBhvr>
                                      <p:tavLst>
                                        <p:tav tm="0">
                                          <p:val>
                                            <p:strVal val="#ppt_h"/>
                                          </p:val>
                                        </p:tav>
                                        <p:tav tm="100000">
                                          <p:val>
                                            <p:strVal val="#ppt_h"/>
                                          </p:val>
                                        </p:tav>
                                      </p:tavLst>
                                    </p:anim>
                                    <p:animEffect transition="in" filter="fade">
                                      <p:cBhvr>
                                        <p:cTn id="9" dur="1000"/>
                                        <p:tgtEl>
                                          <p:spTgt spid="443417"/>
                                        </p:tgtEl>
                                      </p:cBhvr>
                                    </p:animEffect>
                                  </p:childTnLst>
                                </p:cTn>
                              </p:par>
                            </p:childTnLst>
                          </p:cTn>
                        </p:par>
                        <p:par>
                          <p:cTn id="10" fill="hold" nodeType="afterGroup">
                            <p:stCondLst>
                              <p:cond delay="3000"/>
                            </p:stCondLst>
                            <p:childTnLst>
                              <p:par>
                                <p:cTn id="11" presetID="3" presetClass="entr" presetSubtype="10" fill="hold" grpId="0" nodeType="afterEffect">
                                  <p:stCondLst>
                                    <p:cond delay="4000"/>
                                  </p:stCondLst>
                                  <p:childTnLst>
                                    <p:set>
                                      <p:cBhvr>
                                        <p:cTn id="12" dur="1" fill="hold">
                                          <p:stCondLst>
                                            <p:cond delay="0"/>
                                          </p:stCondLst>
                                        </p:cTn>
                                        <p:tgtEl>
                                          <p:spTgt spid="443422"/>
                                        </p:tgtEl>
                                        <p:attrNameLst>
                                          <p:attrName>style.visibility</p:attrName>
                                        </p:attrNameLst>
                                      </p:cBhvr>
                                      <p:to>
                                        <p:strVal val="visible"/>
                                      </p:to>
                                    </p:set>
                                    <p:animEffect transition="in" filter="blinds(horizontal)">
                                      <p:cBhvr>
                                        <p:cTn id="13" dur="500"/>
                                        <p:tgtEl>
                                          <p:spTgt spid="443422"/>
                                        </p:tgtEl>
                                      </p:cBhvr>
                                    </p:animEffect>
                                  </p:childTnLst>
                                </p:cTn>
                              </p:par>
                            </p:childTnLst>
                          </p:cTn>
                        </p:par>
                        <p:par>
                          <p:cTn id="14" fill="hold" nodeType="afterGroup">
                            <p:stCondLst>
                              <p:cond delay="7500"/>
                            </p:stCondLst>
                            <p:childTnLst>
                              <p:par>
                                <p:cTn id="15" presetID="3" presetClass="entr" presetSubtype="10" fill="hold" grpId="0" nodeType="afterEffect">
                                  <p:stCondLst>
                                    <p:cond delay="1500"/>
                                  </p:stCondLst>
                                  <p:childTnLst>
                                    <p:set>
                                      <p:cBhvr>
                                        <p:cTn id="16" dur="1" fill="hold">
                                          <p:stCondLst>
                                            <p:cond delay="0"/>
                                          </p:stCondLst>
                                        </p:cTn>
                                        <p:tgtEl>
                                          <p:spTgt spid="443423"/>
                                        </p:tgtEl>
                                        <p:attrNameLst>
                                          <p:attrName>style.visibility</p:attrName>
                                        </p:attrNameLst>
                                      </p:cBhvr>
                                      <p:to>
                                        <p:strVal val="visible"/>
                                      </p:to>
                                    </p:set>
                                    <p:animEffect transition="in" filter="blinds(horizontal)">
                                      <p:cBhvr>
                                        <p:cTn id="17" dur="500"/>
                                        <p:tgtEl>
                                          <p:spTgt spid="443423"/>
                                        </p:tgtEl>
                                      </p:cBhvr>
                                    </p:animEffect>
                                  </p:childTnLst>
                                </p:cTn>
                              </p:par>
                            </p:childTnLst>
                          </p:cTn>
                        </p:par>
                        <p:par>
                          <p:cTn id="18" fill="hold" nodeType="afterGroup">
                            <p:stCondLst>
                              <p:cond delay="9500"/>
                            </p:stCondLst>
                            <p:childTnLst>
                              <p:par>
                                <p:cTn id="19" presetID="3" presetClass="entr" presetSubtype="10" fill="hold" grpId="0" nodeType="afterEffect">
                                  <p:stCondLst>
                                    <p:cond delay="1500"/>
                                  </p:stCondLst>
                                  <p:childTnLst>
                                    <p:set>
                                      <p:cBhvr>
                                        <p:cTn id="20" dur="1" fill="hold">
                                          <p:stCondLst>
                                            <p:cond delay="0"/>
                                          </p:stCondLst>
                                        </p:cTn>
                                        <p:tgtEl>
                                          <p:spTgt spid="443424"/>
                                        </p:tgtEl>
                                        <p:attrNameLst>
                                          <p:attrName>style.visibility</p:attrName>
                                        </p:attrNameLst>
                                      </p:cBhvr>
                                      <p:to>
                                        <p:strVal val="visible"/>
                                      </p:to>
                                    </p:set>
                                    <p:animEffect transition="in" filter="blinds(horizontal)">
                                      <p:cBhvr>
                                        <p:cTn id="21" dur="500"/>
                                        <p:tgtEl>
                                          <p:spTgt spid="443424"/>
                                        </p:tgtEl>
                                      </p:cBhvr>
                                    </p:animEffect>
                                  </p:childTnLst>
                                </p:cTn>
                              </p:par>
                            </p:childTnLst>
                          </p:cTn>
                        </p:par>
                        <p:par>
                          <p:cTn id="22" fill="hold" nodeType="afterGroup">
                            <p:stCondLst>
                              <p:cond delay="11500"/>
                            </p:stCondLst>
                            <p:childTnLst>
                              <p:par>
                                <p:cTn id="23" presetID="3" presetClass="entr" presetSubtype="10" fill="hold" grpId="0" nodeType="afterEffect">
                                  <p:stCondLst>
                                    <p:cond delay="1500"/>
                                  </p:stCondLst>
                                  <p:childTnLst>
                                    <p:set>
                                      <p:cBhvr>
                                        <p:cTn id="24" dur="1" fill="hold">
                                          <p:stCondLst>
                                            <p:cond delay="0"/>
                                          </p:stCondLst>
                                        </p:cTn>
                                        <p:tgtEl>
                                          <p:spTgt spid="443425"/>
                                        </p:tgtEl>
                                        <p:attrNameLst>
                                          <p:attrName>style.visibility</p:attrName>
                                        </p:attrNameLst>
                                      </p:cBhvr>
                                      <p:to>
                                        <p:strVal val="visible"/>
                                      </p:to>
                                    </p:set>
                                    <p:animEffect transition="in" filter="blinds(horizontal)">
                                      <p:cBhvr>
                                        <p:cTn id="25" dur="500"/>
                                        <p:tgtEl>
                                          <p:spTgt spid="443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7" grpId="0" animBg="1"/>
      <p:bldP spid="443422" grpId="0" animBg="1"/>
      <p:bldP spid="443423" grpId="0" animBg="1"/>
      <p:bldP spid="443424" grpId="0" animBg="1"/>
      <p:bldP spid="443425"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444426" name="Text Box 10"/>
          <p:cNvSpPr txBox="1">
            <a:spLocks noChangeArrowheads="1"/>
          </p:cNvSpPr>
          <p:nvPr/>
        </p:nvSpPr>
        <p:spPr bwMode="auto">
          <a:xfrm>
            <a:off x="900113" y="3068638"/>
            <a:ext cx="3430587" cy="3365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ct val="50000"/>
              </a:spcBef>
            </a:pPr>
            <a:r>
              <a:rPr lang="ru-RU" sz="1600" b="1">
                <a:solidFill>
                  <a:srgbClr val="000000"/>
                </a:solidFill>
                <a:latin typeface="Arial Narrow" pitchFamily="34" charset="0"/>
              </a:rPr>
              <a:t>Интеллектуальное пособничество</a:t>
            </a:r>
          </a:p>
        </p:txBody>
      </p:sp>
      <p:sp>
        <p:nvSpPr>
          <p:cNvPr id="444427" name="Text Box 11"/>
          <p:cNvSpPr txBox="1">
            <a:spLocks noChangeArrowheads="1"/>
          </p:cNvSpPr>
          <p:nvPr/>
        </p:nvSpPr>
        <p:spPr bwMode="auto">
          <a:xfrm>
            <a:off x="5148263" y="3068638"/>
            <a:ext cx="3429000" cy="36036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gn="ctr" eaLnBrk="0" hangingPunct="0">
              <a:spcBef>
                <a:spcPct val="50000"/>
              </a:spcBef>
            </a:pPr>
            <a:r>
              <a:rPr lang="ru-RU" sz="1600" b="1" dirty="0">
                <a:solidFill>
                  <a:srgbClr val="000000"/>
                </a:solidFill>
                <a:latin typeface="Arial Narrow" pitchFamily="34" charset="0"/>
              </a:rPr>
              <a:t>Физическое пособничество</a:t>
            </a:r>
          </a:p>
        </p:txBody>
      </p:sp>
      <p:sp>
        <p:nvSpPr>
          <p:cNvPr id="444428" name="Text Box 12"/>
          <p:cNvSpPr txBox="1">
            <a:spLocks noChangeArrowheads="1"/>
          </p:cNvSpPr>
          <p:nvPr/>
        </p:nvSpPr>
        <p:spPr bwMode="auto">
          <a:xfrm>
            <a:off x="900113" y="3500438"/>
            <a:ext cx="3430587" cy="14827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0" hangingPunct="0">
              <a:lnSpc>
                <a:spcPct val="60000"/>
              </a:lnSpc>
              <a:spcBef>
                <a:spcPct val="50000"/>
              </a:spcBef>
            </a:pPr>
            <a:r>
              <a:rPr lang="ru-RU" sz="1600" b="1">
                <a:solidFill>
                  <a:srgbClr val="000000"/>
                </a:solidFill>
                <a:latin typeface="Arial Narrow" pitchFamily="34" charset="0"/>
              </a:rPr>
              <a:t>- советами;</a:t>
            </a:r>
          </a:p>
          <a:p>
            <a:pPr eaLnBrk="0" hangingPunct="0">
              <a:lnSpc>
                <a:spcPct val="60000"/>
              </a:lnSpc>
              <a:spcBef>
                <a:spcPct val="50000"/>
              </a:spcBef>
            </a:pPr>
            <a:r>
              <a:rPr lang="ru-RU" sz="1600" b="1">
                <a:solidFill>
                  <a:srgbClr val="000000"/>
                </a:solidFill>
                <a:latin typeface="Arial Narrow" pitchFamily="34" charset="0"/>
              </a:rPr>
              <a:t>- указаниями;</a:t>
            </a:r>
          </a:p>
          <a:p>
            <a:pPr eaLnBrk="0" hangingPunct="0">
              <a:lnSpc>
                <a:spcPct val="60000"/>
              </a:lnSpc>
              <a:spcBef>
                <a:spcPct val="50000"/>
              </a:spcBef>
            </a:pPr>
            <a:r>
              <a:rPr lang="ru-RU" sz="1600" b="1">
                <a:solidFill>
                  <a:srgbClr val="000000"/>
                </a:solidFill>
                <a:latin typeface="Arial Narrow" pitchFamily="34" charset="0"/>
              </a:rPr>
              <a:t>- представлением информации;</a:t>
            </a:r>
          </a:p>
          <a:p>
            <a:pPr eaLnBrk="0" hangingPunct="0">
              <a:lnSpc>
                <a:spcPct val="80000"/>
              </a:lnSpc>
              <a:spcBef>
                <a:spcPct val="50000"/>
              </a:spcBef>
            </a:pPr>
            <a:r>
              <a:rPr lang="ru-RU" sz="1600" b="1">
                <a:solidFill>
                  <a:srgbClr val="000000"/>
                </a:solidFill>
                <a:latin typeface="Arial Narrow" pitchFamily="34" charset="0"/>
              </a:rPr>
              <a:t>- обещаниями скрыть преступника, орудие и средства совершения преступления и т.д.</a:t>
            </a:r>
          </a:p>
        </p:txBody>
      </p:sp>
      <p:sp>
        <p:nvSpPr>
          <p:cNvPr id="444429" name="Text Box 13"/>
          <p:cNvSpPr txBox="1">
            <a:spLocks noChangeArrowheads="1"/>
          </p:cNvSpPr>
          <p:nvPr/>
        </p:nvSpPr>
        <p:spPr bwMode="auto">
          <a:xfrm>
            <a:off x="5148263" y="3500438"/>
            <a:ext cx="3429000" cy="11922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eaLnBrk="0" hangingPunct="0">
              <a:spcBef>
                <a:spcPct val="50000"/>
              </a:spcBef>
            </a:pPr>
            <a:r>
              <a:rPr lang="ru-RU" sz="1600" b="1" dirty="0">
                <a:solidFill>
                  <a:srgbClr val="000000"/>
                </a:solidFill>
                <a:latin typeface="Arial Narrow" pitchFamily="34" charset="0"/>
              </a:rPr>
              <a:t>- представление средств и орудий совершения преступления;</a:t>
            </a:r>
          </a:p>
          <a:p>
            <a:pPr eaLnBrk="0" hangingPunct="0">
              <a:spcBef>
                <a:spcPct val="50000"/>
              </a:spcBef>
            </a:pPr>
            <a:r>
              <a:rPr lang="ru-RU" sz="1600" b="1" dirty="0">
                <a:solidFill>
                  <a:srgbClr val="000000"/>
                </a:solidFill>
                <a:latin typeface="Arial Narrow" pitchFamily="34" charset="0"/>
              </a:rPr>
              <a:t>- устранение препятствий,</a:t>
            </a:r>
          </a:p>
          <a:p>
            <a:pPr eaLnBrk="0" hangingPunct="0"/>
            <a:r>
              <a:rPr lang="ru-RU" sz="1600" b="1" dirty="0">
                <a:solidFill>
                  <a:srgbClr val="000000"/>
                </a:solidFill>
                <a:latin typeface="Arial Narrow" pitchFamily="34" charset="0"/>
              </a:rPr>
              <a:t>перевозка похищенного и т.д.</a:t>
            </a:r>
            <a:endParaRPr lang="ru-RU" sz="1600" b="1" dirty="0">
              <a:solidFill>
                <a:srgbClr val="000000"/>
              </a:solidFill>
              <a:latin typeface="Times New Roman" pitchFamily="18" charset="0"/>
            </a:endParaRPr>
          </a:p>
        </p:txBody>
      </p:sp>
      <p:sp>
        <p:nvSpPr>
          <p:cNvPr id="108551"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smtClean="0">
                <a:solidFill>
                  <a:srgbClr val="000000"/>
                </a:solidFill>
              </a:rPr>
              <a:t>Пособник </a:t>
            </a:r>
            <a:r>
              <a:rPr lang="ru-RU" b="1" dirty="0">
                <a:solidFill>
                  <a:srgbClr val="000000"/>
                </a:solidFill>
              </a:rPr>
              <a:t>в преступлении</a:t>
            </a:r>
          </a:p>
        </p:txBody>
      </p:sp>
      <p:sp>
        <p:nvSpPr>
          <p:cNvPr id="108552" name="Rectangle 23"/>
          <p:cNvSpPr>
            <a:spLocks noChangeArrowheads="1"/>
          </p:cNvSpPr>
          <p:nvPr/>
        </p:nvSpPr>
        <p:spPr bwMode="auto">
          <a:xfrm>
            <a:off x="900113" y="2060575"/>
            <a:ext cx="7200900" cy="863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dirty="0">
                <a:solidFill>
                  <a:schemeClr val="bg1"/>
                </a:solidFill>
              </a:rPr>
              <a:t>Пособником, согласно </a:t>
            </a:r>
            <a:r>
              <a:rPr lang="ru-RU" b="1" dirty="0">
                <a:solidFill>
                  <a:schemeClr val="bg1"/>
                </a:solidFill>
              </a:rPr>
              <a:t>ч. 5 ст. 33 </a:t>
            </a:r>
            <a:r>
              <a:rPr lang="ru-RU" b="1" dirty="0" smtClean="0">
                <a:solidFill>
                  <a:schemeClr val="bg1"/>
                </a:solidFill>
              </a:rPr>
              <a:t>УК РФ</a:t>
            </a:r>
            <a:r>
              <a:rPr lang="ru-RU" dirty="0" smtClean="0">
                <a:solidFill>
                  <a:schemeClr val="bg1"/>
                </a:solidFill>
              </a:rPr>
              <a:t>, </a:t>
            </a:r>
            <a:endParaRPr lang="ru-RU" dirty="0">
              <a:solidFill>
                <a:schemeClr val="bg1"/>
              </a:solidFill>
            </a:endParaRPr>
          </a:p>
          <a:p>
            <a:pPr algn="ctr" eaLnBrk="0" hangingPunct="0"/>
            <a:r>
              <a:rPr lang="ru-RU" dirty="0">
                <a:solidFill>
                  <a:schemeClr val="bg1"/>
                </a:solidFill>
              </a:rPr>
              <a:t>признается лицо, содействовавшее совершению преступления.</a:t>
            </a: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5000"/>
                                  </p:stCondLst>
                                  <p:childTnLst>
                                    <p:set>
                                      <p:cBhvr>
                                        <p:cTn id="6" dur="1" fill="hold">
                                          <p:stCondLst>
                                            <p:cond delay="0"/>
                                          </p:stCondLst>
                                        </p:cTn>
                                        <p:tgtEl>
                                          <p:spTgt spid="444426"/>
                                        </p:tgtEl>
                                        <p:attrNameLst>
                                          <p:attrName>style.visibility</p:attrName>
                                        </p:attrNameLst>
                                      </p:cBhvr>
                                      <p:to>
                                        <p:strVal val="visible"/>
                                      </p:to>
                                    </p:set>
                                    <p:animEffect transition="in" filter="checkerboard(down)">
                                      <p:cBhvr>
                                        <p:cTn id="7" dur="500"/>
                                        <p:tgtEl>
                                          <p:spTgt spid="444426"/>
                                        </p:tgtEl>
                                      </p:cBhvr>
                                    </p:animEffect>
                                  </p:childTnLst>
                                </p:cTn>
                              </p:par>
                            </p:childTnLst>
                          </p:cTn>
                        </p:par>
                        <p:par>
                          <p:cTn id="8" fill="hold" nodeType="afterGroup">
                            <p:stCondLst>
                              <p:cond delay="5500"/>
                            </p:stCondLst>
                            <p:childTnLst>
                              <p:par>
                                <p:cTn id="9" presetID="5" presetClass="entr" presetSubtype="5" fill="hold" grpId="0" nodeType="afterEffect">
                                  <p:stCondLst>
                                    <p:cond delay="2000"/>
                                  </p:stCondLst>
                                  <p:childTnLst>
                                    <p:set>
                                      <p:cBhvr>
                                        <p:cTn id="10" dur="1" fill="hold">
                                          <p:stCondLst>
                                            <p:cond delay="0"/>
                                          </p:stCondLst>
                                        </p:cTn>
                                        <p:tgtEl>
                                          <p:spTgt spid="444428"/>
                                        </p:tgtEl>
                                        <p:attrNameLst>
                                          <p:attrName>style.visibility</p:attrName>
                                        </p:attrNameLst>
                                      </p:cBhvr>
                                      <p:to>
                                        <p:strVal val="visible"/>
                                      </p:to>
                                    </p:set>
                                    <p:animEffect transition="in" filter="checkerboard(down)">
                                      <p:cBhvr>
                                        <p:cTn id="11" dur="500"/>
                                        <p:tgtEl>
                                          <p:spTgt spid="444428"/>
                                        </p:tgtEl>
                                      </p:cBhvr>
                                    </p:animEffect>
                                  </p:childTnLst>
                                </p:cTn>
                              </p:par>
                            </p:childTnLst>
                          </p:cTn>
                        </p:par>
                        <p:par>
                          <p:cTn id="12" fill="hold" nodeType="afterGroup">
                            <p:stCondLst>
                              <p:cond delay="8000"/>
                            </p:stCondLst>
                            <p:childTnLst>
                              <p:par>
                                <p:cTn id="13" presetID="5" presetClass="entr" presetSubtype="5" fill="hold" grpId="0" nodeType="afterEffect">
                                  <p:stCondLst>
                                    <p:cond delay="5000"/>
                                  </p:stCondLst>
                                  <p:childTnLst>
                                    <p:set>
                                      <p:cBhvr>
                                        <p:cTn id="14" dur="1" fill="hold">
                                          <p:stCondLst>
                                            <p:cond delay="0"/>
                                          </p:stCondLst>
                                        </p:cTn>
                                        <p:tgtEl>
                                          <p:spTgt spid="444427"/>
                                        </p:tgtEl>
                                        <p:attrNameLst>
                                          <p:attrName>style.visibility</p:attrName>
                                        </p:attrNameLst>
                                      </p:cBhvr>
                                      <p:to>
                                        <p:strVal val="visible"/>
                                      </p:to>
                                    </p:set>
                                    <p:animEffect transition="in" filter="checkerboard(down)">
                                      <p:cBhvr>
                                        <p:cTn id="15" dur="500"/>
                                        <p:tgtEl>
                                          <p:spTgt spid="444427"/>
                                        </p:tgtEl>
                                      </p:cBhvr>
                                    </p:animEffect>
                                  </p:childTnLst>
                                </p:cTn>
                              </p:par>
                            </p:childTnLst>
                          </p:cTn>
                        </p:par>
                        <p:par>
                          <p:cTn id="16" fill="hold" nodeType="afterGroup">
                            <p:stCondLst>
                              <p:cond delay="13500"/>
                            </p:stCondLst>
                            <p:childTnLst>
                              <p:par>
                                <p:cTn id="17" presetID="5" presetClass="entr" presetSubtype="5" fill="hold" grpId="0" nodeType="afterEffect">
                                  <p:stCondLst>
                                    <p:cond delay="400"/>
                                  </p:stCondLst>
                                  <p:childTnLst>
                                    <p:set>
                                      <p:cBhvr>
                                        <p:cTn id="18" dur="1" fill="hold">
                                          <p:stCondLst>
                                            <p:cond delay="0"/>
                                          </p:stCondLst>
                                        </p:cTn>
                                        <p:tgtEl>
                                          <p:spTgt spid="444429"/>
                                        </p:tgtEl>
                                        <p:attrNameLst>
                                          <p:attrName>style.visibility</p:attrName>
                                        </p:attrNameLst>
                                      </p:cBhvr>
                                      <p:to>
                                        <p:strVal val="visible"/>
                                      </p:to>
                                    </p:set>
                                    <p:animEffect transition="in" filter="checkerboard(down)">
                                      <p:cBhvr>
                                        <p:cTn id="19" dur="100"/>
                                        <p:tgtEl>
                                          <p:spTgt spid="444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6" grpId="0" animBg="1" autoUpdateAnimBg="0"/>
      <p:bldP spid="444427" grpId="0" animBg="1" autoUpdateAnimBg="0"/>
      <p:bldP spid="444428" grpId="0" animBg="1" autoUpdateAnimBg="0"/>
      <p:bldP spid="444429"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Соучастие в преступлении</a:t>
            </a:r>
          </a:p>
        </p:txBody>
      </p:sp>
      <p:sp>
        <p:nvSpPr>
          <p:cNvPr id="447498" name="Text Box 10"/>
          <p:cNvSpPr txBox="1">
            <a:spLocks noChangeArrowheads="1"/>
          </p:cNvSpPr>
          <p:nvPr/>
        </p:nvSpPr>
        <p:spPr bwMode="auto">
          <a:xfrm>
            <a:off x="1043608" y="3861048"/>
            <a:ext cx="3429000" cy="584775"/>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1600" b="1" dirty="0" smtClean="0">
                <a:solidFill>
                  <a:srgbClr val="000000"/>
                </a:solidFill>
                <a:latin typeface="Arial Narrow" pitchFamily="34" charset="0"/>
              </a:rPr>
              <a:t>Группа </a:t>
            </a:r>
            <a:r>
              <a:rPr lang="ru-RU" sz="1600" b="1" dirty="0">
                <a:solidFill>
                  <a:srgbClr val="000000"/>
                </a:solidFill>
                <a:latin typeface="Arial Narrow" pitchFamily="34" charset="0"/>
              </a:rPr>
              <a:t>лиц (ч. 1 ст. 35 </a:t>
            </a:r>
            <a:r>
              <a:rPr lang="ru-RU" sz="1600" b="1" dirty="0" smtClean="0">
                <a:solidFill>
                  <a:srgbClr val="000000"/>
                </a:solidFill>
                <a:latin typeface="Arial Narrow" pitchFamily="34" charset="0"/>
              </a:rPr>
              <a:t>УК РФ) </a:t>
            </a:r>
            <a:r>
              <a:rPr lang="ru-RU" sz="1600" b="1" dirty="0">
                <a:solidFill>
                  <a:srgbClr val="000000"/>
                </a:solidFill>
                <a:latin typeface="Arial Narrow" pitchFamily="34" charset="0"/>
              </a:rPr>
              <a:t>без предварительного сговора</a:t>
            </a:r>
          </a:p>
        </p:txBody>
      </p:sp>
      <p:sp>
        <p:nvSpPr>
          <p:cNvPr id="447499" name="Text Box 11"/>
          <p:cNvSpPr txBox="1">
            <a:spLocks noChangeArrowheads="1"/>
          </p:cNvSpPr>
          <p:nvPr/>
        </p:nvSpPr>
        <p:spPr bwMode="auto">
          <a:xfrm>
            <a:off x="1043608" y="3140968"/>
            <a:ext cx="3429000" cy="581025"/>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a:spAutoFit/>
          </a:bodyPr>
          <a:lstStyle/>
          <a:p>
            <a:pPr algn="ctr" eaLnBrk="0" hangingPunct="0">
              <a:spcBef>
                <a:spcPct val="50000"/>
              </a:spcBef>
            </a:pPr>
            <a:r>
              <a:rPr lang="ru-RU" sz="1600" b="1" dirty="0" smtClean="0">
                <a:solidFill>
                  <a:srgbClr val="000000"/>
                </a:solidFill>
                <a:latin typeface="Arial Narrow" pitchFamily="34" charset="0"/>
              </a:rPr>
              <a:t>Группа </a:t>
            </a:r>
            <a:r>
              <a:rPr lang="ru-RU" sz="1600" b="1" dirty="0">
                <a:solidFill>
                  <a:srgbClr val="000000"/>
                </a:solidFill>
                <a:latin typeface="Arial Narrow" pitchFamily="34" charset="0"/>
              </a:rPr>
              <a:t>лиц по предварительному сговору (ч. 2 ст. 35 </a:t>
            </a:r>
            <a:r>
              <a:rPr lang="ru-RU" sz="1600" b="1" dirty="0" smtClean="0">
                <a:solidFill>
                  <a:srgbClr val="000000"/>
                </a:solidFill>
                <a:latin typeface="Arial Narrow" pitchFamily="34" charset="0"/>
              </a:rPr>
              <a:t>УК РФ)</a:t>
            </a:r>
            <a:endParaRPr lang="ru-RU" sz="1600" b="1" dirty="0">
              <a:solidFill>
                <a:srgbClr val="000000"/>
              </a:solidFill>
              <a:latin typeface="Arial Narrow" pitchFamily="34" charset="0"/>
            </a:endParaRPr>
          </a:p>
        </p:txBody>
      </p:sp>
      <p:sp>
        <p:nvSpPr>
          <p:cNvPr id="447500" name="Text Box 12"/>
          <p:cNvSpPr txBox="1">
            <a:spLocks noChangeArrowheads="1"/>
          </p:cNvSpPr>
          <p:nvPr/>
        </p:nvSpPr>
        <p:spPr bwMode="auto">
          <a:xfrm>
            <a:off x="4932040" y="3573463"/>
            <a:ext cx="3959548" cy="338554"/>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wrap="square">
            <a:spAutoFit/>
          </a:bodyPr>
          <a:lstStyle/>
          <a:p>
            <a:pPr algn="ctr" eaLnBrk="0" hangingPunct="0"/>
            <a:r>
              <a:rPr lang="ru-RU" sz="1600" b="1" dirty="0" smtClean="0">
                <a:solidFill>
                  <a:srgbClr val="000000"/>
                </a:solidFill>
                <a:latin typeface="Arial Narrow" pitchFamily="34" charset="0"/>
              </a:rPr>
              <a:t>Преступное сообщество </a:t>
            </a:r>
            <a:r>
              <a:rPr lang="ru-RU" sz="1600" b="1" dirty="0">
                <a:solidFill>
                  <a:srgbClr val="000000"/>
                </a:solidFill>
                <a:latin typeface="Arial Narrow" pitchFamily="34" charset="0"/>
              </a:rPr>
              <a:t>(ч. 4 ст. 35 </a:t>
            </a:r>
            <a:r>
              <a:rPr lang="ru-RU" sz="1600" b="1" dirty="0" smtClean="0">
                <a:solidFill>
                  <a:srgbClr val="000000"/>
                </a:solidFill>
                <a:latin typeface="Arial Narrow" pitchFamily="34" charset="0"/>
              </a:rPr>
              <a:t>УК РФ)</a:t>
            </a:r>
            <a:endParaRPr lang="ru-RU" sz="1600" b="1" dirty="0">
              <a:solidFill>
                <a:srgbClr val="000000"/>
              </a:solidFill>
              <a:latin typeface="Arial Narrow" pitchFamily="34" charset="0"/>
            </a:endParaRPr>
          </a:p>
        </p:txBody>
      </p:sp>
      <p:sp>
        <p:nvSpPr>
          <p:cNvPr id="447501" name="Text Box 13"/>
          <p:cNvSpPr txBox="1">
            <a:spLocks noChangeArrowheads="1"/>
          </p:cNvSpPr>
          <p:nvPr/>
        </p:nvSpPr>
        <p:spPr bwMode="auto">
          <a:xfrm>
            <a:off x="4932040" y="3141663"/>
            <a:ext cx="3960440" cy="338554"/>
          </a:xfrm>
          <a:prstGeom prst="rect">
            <a:avLst/>
          </a:prstGeom>
          <a:blipFill dpi="0" rotWithShape="1">
            <a:blip r:embed="rId3" cstate="print"/>
            <a:srcRect/>
            <a:tile tx="0" ty="0" sx="100000" sy="100000" flip="none" algn="tl"/>
          </a:blipFill>
          <a:ln w="9525">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pPr>
            <a:r>
              <a:rPr lang="ru-RU" sz="1600" b="1" dirty="0" smtClean="0">
                <a:solidFill>
                  <a:srgbClr val="000000"/>
                </a:solidFill>
                <a:latin typeface="Arial Narrow" pitchFamily="34" charset="0"/>
              </a:rPr>
              <a:t>Организованная группа </a:t>
            </a:r>
            <a:r>
              <a:rPr lang="ru-RU" sz="1600" b="1" dirty="0">
                <a:solidFill>
                  <a:srgbClr val="000000"/>
                </a:solidFill>
                <a:latin typeface="Arial Narrow" pitchFamily="34" charset="0"/>
              </a:rPr>
              <a:t>(ч. 3 ст. 35 </a:t>
            </a:r>
            <a:r>
              <a:rPr lang="ru-RU" sz="1600" b="1" dirty="0" smtClean="0">
                <a:solidFill>
                  <a:srgbClr val="000000"/>
                </a:solidFill>
                <a:latin typeface="Arial Narrow" pitchFamily="34" charset="0"/>
              </a:rPr>
              <a:t>УК РФ)</a:t>
            </a:r>
            <a:endParaRPr lang="ru-RU" sz="1600" b="1" dirty="0">
              <a:solidFill>
                <a:srgbClr val="000000"/>
              </a:solidFill>
              <a:latin typeface="Arial Narrow" pitchFamily="34" charset="0"/>
            </a:endParaRPr>
          </a:p>
        </p:txBody>
      </p:sp>
      <p:sp>
        <p:nvSpPr>
          <p:cNvPr id="109575"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Формы соучастия</a:t>
            </a:r>
          </a:p>
        </p:txBody>
      </p:sp>
      <p:sp>
        <p:nvSpPr>
          <p:cNvPr id="109576" name="Rectangle 23"/>
          <p:cNvSpPr>
            <a:spLocks noChangeArrowheads="1"/>
          </p:cNvSpPr>
          <p:nvPr/>
        </p:nvSpPr>
        <p:spPr bwMode="auto">
          <a:xfrm>
            <a:off x="900113" y="2060575"/>
            <a:ext cx="7200900" cy="863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dirty="0">
                <a:solidFill>
                  <a:schemeClr val="bg1"/>
                </a:solidFill>
              </a:rPr>
              <a:t>Согласно </a:t>
            </a:r>
            <a:r>
              <a:rPr lang="ru-RU" b="1" dirty="0">
                <a:solidFill>
                  <a:schemeClr val="bg1"/>
                </a:solidFill>
              </a:rPr>
              <a:t>ст. 35 </a:t>
            </a:r>
            <a:r>
              <a:rPr lang="ru-RU" b="1" dirty="0" smtClean="0">
                <a:solidFill>
                  <a:schemeClr val="bg1"/>
                </a:solidFill>
              </a:rPr>
              <a:t>УК РФ</a:t>
            </a:r>
            <a:r>
              <a:rPr lang="ru-RU" dirty="0" smtClean="0">
                <a:solidFill>
                  <a:schemeClr val="bg1"/>
                </a:solidFill>
              </a:rPr>
              <a:t> </a:t>
            </a:r>
            <a:r>
              <a:rPr lang="ru-RU" dirty="0">
                <a:solidFill>
                  <a:schemeClr val="bg1"/>
                </a:solidFill>
              </a:rPr>
              <a:t>соучастие</a:t>
            </a:r>
          </a:p>
          <a:p>
            <a:pPr algn="ctr" eaLnBrk="0" hangingPunct="0"/>
            <a:r>
              <a:rPr lang="ru-RU" dirty="0">
                <a:solidFill>
                  <a:schemeClr val="bg1"/>
                </a:solidFill>
              </a:rPr>
              <a:t> в преступлении может </a:t>
            </a:r>
            <a:r>
              <a:rPr lang="ru-RU" dirty="0" smtClean="0">
                <a:solidFill>
                  <a:schemeClr val="bg1"/>
                </a:solidFill>
              </a:rPr>
              <a:t>квалифицироваться по следующим формам:</a:t>
            </a:r>
            <a:endParaRPr lang="ru-RU" dirty="0">
              <a:solidFill>
                <a:schemeClr val="bg1"/>
              </a:solidFill>
            </a:endParaRPr>
          </a:p>
        </p:txBody>
      </p:sp>
      <p:sp>
        <p:nvSpPr>
          <p:cNvPr id="9"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0"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11" name="AutoShape 2083">
            <a:hlinkClick r:id="rId4"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12" name="Управляющая кнопка: возврат 7">
            <a:hlinkClick r:id="rId5"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5" name="93.wav">
            <a:hlinkClick r:id="" action="ppaction://media"/>
          </p:cNvPr>
          <p:cNvPicPr>
            <a:picLocks noRot="1" noChangeAspect="1"/>
          </p:cNvPicPr>
          <p:nvPr>
            <a:audioFile r:link="rId1"/>
          </p:nvPr>
        </p:nvPicPr>
        <p:blipFill>
          <a:blip r:embed="rId6" cstate="print"/>
          <a:stretch>
            <a:fillRect/>
          </a:stretch>
        </p:blipFill>
        <p:spPr>
          <a:xfrm>
            <a:off x="251520" y="1412776"/>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0699" fill="hold"/>
                                        <p:tgtEl>
                                          <p:spTgt spid="15"/>
                                        </p:tgtEl>
                                      </p:cBhvr>
                                    </p:cmd>
                                  </p:childTnLst>
                                </p:cTn>
                              </p:par>
                              <p:par>
                                <p:cTn id="7" presetID="5" presetClass="entr" presetSubtype="5" fill="hold" grpId="0" nodeType="withEffect">
                                  <p:stCondLst>
                                    <p:cond delay="11000"/>
                                  </p:stCondLst>
                                  <p:childTnLst>
                                    <p:set>
                                      <p:cBhvr>
                                        <p:cTn id="8" dur="1" fill="hold">
                                          <p:stCondLst>
                                            <p:cond delay="0"/>
                                          </p:stCondLst>
                                        </p:cTn>
                                        <p:tgtEl>
                                          <p:spTgt spid="447499"/>
                                        </p:tgtEl>
                                        <p:attrNameLst>
                                          <p:attrName>style.visibility</p:attrName>
                                        </p:attrNameLst>
                                      </p:cBhvr>
                                      <p:to>
                                        <p:strVal val="visible"/>
                                      </p:to>
                                    </p:set>
                                    <p:animEffect transition="in" filter="checkerboard(down)">
                                      <p:cBhvr>
                                        <p:cTn id="9" dur="500"/>
                                        <p:tgtEl>
                                          <p:spTgt spid="447499"/>
                                        </p:tgtEl>
                                      </p:cBhvr>
                                    </p:animEffect>
                                  </p:childTnLst>
                                </p:cTn>
                              </p:par>
                              <p:par>
                                <p:cTn id="10" presetID="5" presetClass="entr" presetSubtype="5" fill="hold" grpId="0" nodeType="withEffect">
                                  <p:stCondLst>
                                    <p:cond delay="15000"/>
                                  </p:stCondLst>
                                  <p:childTnLst>
                                    <p:set>
                                      <p:cBhvr>
                                        <p:cTn id="11" dur="1" fill="hold">
                                          <p:stCondLst>
                                            <p:cond delay="0"/>
                                          </p:stCondLst>
                                        </p:cTn>
                                        <p:tgtEl>
                                          <p:spTgt spid="447498"/>
                                        </p:tgtEl>
                                        <p:attrNameLst>
                                          <p:attrName>style.visibility</p:attrName>
                                        </p:attrNameLst>
                                      </p:cBhvr>
                                      <p:to>
                                        <p:strVal val="visible"/>
                                      </p:to>
                                    </p:set>
                                    <p:animEffect transition="in" filter="checkerboard(down)">
                                      <p:cBhvr>
                                        <p:cTn id="12" dur="500"/>
                                        <p:tgtEl>
                                          <p:spTgt spid="447498"/>
                                        </p:tgtEl>
                                      </p:cBhvr>
                                    </p:animEffect>
                                  </p:childTnLst>
                                </p:cTn>
                              </p:par>
                              <p:par>
                                <p:cTn id="13" presetID="5" presetClass="entr" presetSubtype="5" fill="hold" grpId="0" nodeType="withEffect">
                                  <p:stCondLst>
                                    <p:cond delay="18000"/>
                                  </p:stCondLst>
                                  <p:childTnLst>
                                    <p:set>
                                      <p:cBhvr>
                                        <p:cTn id="14" dur="1" fill="hold">
                                          <p:stCondLst>
                                            <p:cond delay="0"/>
                                          </p:stCondLst>
                                        </p:cTn>
                                        <p:tgtEl>
                                          <p:spTgt spid="447501"/>
                                        </p:tgtEl>
                                        <p:attrNameLst>
                                          <p:attrName>style.visibility</p:attrName>
                                        </p:attrNameLst>
                                      </p:cBhvr>
                                      <p:to>
                                        <p:strVal val="visible"/>
                                      </p:to>
                                    </p:set>
                                    <p:animEffect transition="in" filter="checkerboard(down)">
                                      <p:cBhvr>
                                        <p:cTn id="15" dur="500"/>
                                        <p:tgtEl>
                                          <p:spTgt spid="447501"/>
                                        </p:tgtEl>
                                      </p:cBhvr>
                                    </p:animEffect>
                                  </p:childTnLst>
                                </p:cTn>
                              </p:par>
                              <p:par>
                                <p:cTn id="16" presetID="5" presetClass="entr" presetSubtype="5" fill="hold" grpId="0" nodeType="withEffect">
                                  <p:stCondLst>
                                    <p:cond delay="20000"/>
                                  </p:stCondLst>
                                  <p:childTnLst>
                                    <p:set>
                                      <p:cBhvr>
                                        <p:cTn id="17" dur="1" fill="hold">
                                          <p:stCondLst>
                                            <p:cond delay="0"/>
                                          </p:stCondLst>
                                        </p:cTn>
                                        <p:tgtEl>
                                          <p:spTgt spid="447500"/>
                                        </p:tgtEl>
                                        <p:attrNameLst>
                                          <p:attrName>style.visibility</p:attrName>
                                        </p:attrNameLst>
                                      </p:cBhvr>
                                      <p:to>
                                        <p:strVal val="visible"/>
                                      </p:to>
                                    </p:set>
                                    <p:animEffect transition="in" filter="checkerboard(down)">
                                      <p:cBhvr>
                                        <p:cTn id="18" dur="500"/>
                                        <p:tgtEl>
                                          <p:spTgt spid="4475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447498" grpId="0" animBg="1" autoUpdateAnimBg="0"/>
      <p:bldP spid="447499" grpId="0" animBg="1" autoUpdateAnimBg="0"/>
      <p:bldP spid="447500" grpId="0" animBg="1" autoUpdateAnimBg="0"/>
      <p:bldP spid="447501"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Общая часть</a:t>
            </a:r>
          </a:p>
        </p:txBody>
      </p:sp>
      <p:sp>
        <p:nvSpPr>
          <p:cNvPr id="110595" name="Text Box 3"/>
          <p:cNvSpPr txBox="1">
            <a:spLocks noChangeArrowheads="1"/>
          </p:cNvSpPr>
          <p:nvPr/>
        </p:nvSpPr>
        <p:spPr bwMode="auto">
          <a:xfrm>
            <a:off x="1588" y="1844675"/>
            <a:ext cx="9032875" cy="2954338"/>
          </a:xfrm>
          <a:prstGeom prst="rect">
            <a:avLst/>
          </a:prstGeom>
          <a:noFill/>
          <a:ln w="9525">
            <a:noFill/>
            <a:miter lim="800000"/>
            <a:headEnd/>
            <a:tailEnd/>
          </a:ln>
          <a:effectLst/>
        </p:spPr>
        <p:txBody>
          <a:bodyPr>
            <a:spAutoFit/>
          </a:bodyPr>
          <a:lstStyle/>
          <a:p>
            <a:pPr eaLnBrk="0" hangingPunct="0">
              <a:spcBef>
                <a:spcPct val="50000"/>
              </a:spcBef>
              <a:buFontTx/>
              <a:buChar char="•"/>
            </a:pPr>
            <a:r>
              <a:rPr lang="ru-RU" sz="2400" dirty="0">
                <a:latin typeface="Segoe Print" pitchFamily="2" charset="0"/>
                <a:hlinkClick r:id="rId3" action="ppaction://hlinksldjump"/>
              </a:rPr>
              <a:t>Вопросы к теме</a:t>
            </a:r>
            <a:endParaRPr lang="ru-RU" sz="2400" dirty="0">
              <a:latin typeface="Segoe Print" pitchFamily="2" charset="0"/>
              <a:hlinkClick r:id="rId4" action="ppaction://hlinksldjump"/>
            </a:endParaRPr>
          </a:p>
          <a:p>
            <a:pPr eaLnBrk="0" hangingPunct="0">
              <a:spcBef>
                <a:spcPct val="50000"/>
              </a:spcBef>
              <a:buFontTx/>
              <a:buChar char="•"/>
            </a:pPr>
            <a:r>
              <a:rPr lang="ru-RU" sz="2400" dirty="0">
                <a:latin typeface="Segoe Print" pitchFamily="2" charset="0"/>
                <a:hlinkClick r:id="rId5" action="ppaction://hlinksldjump"/>
              </a:rPr>
              <a:t>Постановления Верховного Суда РФ</a:t>
            </a:r>
            <a:endParaRPr lang="ru-RU" sz="2400" dirty="0">
              <a:latin typeface="Segoe Print" pitchFamily="2" charset="0"/>
              <a:hlinkClick r:id="rId6" action="ppaction://hlinksldjump"/>
            </a:endParaRPr>
          </a:p>
          <a:p>
            <a:pPr eaLnBrk="0" hangingPunct="0">
              <a:spcBef>
                <a:spcPct val="50000"/>
              </a:spcBef>
              <a:buFontTx/>
              <a:buChar char="•"/>
            </a:pPr>
            <a:r>
              <a:rPr lang="ru-RU" sz="2400" dirty="0">
                <a:latin typeface="Segoe Print" pitchFamily="2" charset="0"/>
                <a:hlinkClick r:id="rId7" action="ppaction://hlinksldjump"/>
              </a:rPr>
              <a:t>Список литературы</a:t>
            </a:r>
          </a:p>
          <a:p>
            <a:pPr eaLnBrk="0" hangingPunct="0">
              <a:spcBef>
                <a:spcPct val="50000"/>
              </a:spcBef>
              <a:buFontTx/>
              <a:buChar char="•"/>
            </a:pPr>
            <a:r>
              <a:rPr lang="ru-RU" sz="2400" dirty="0">
                <a:latin typeface="Segoe Print" pitchFamily="2" charset="0"/>
                <a:hlinkClick r:id="rId8" action="ppaction://hlinksldjump"/>
              </a:rPr>
              <a:t>Тематика для написания контрольных и курсовых работ</a:t>
            </a:r>
            <a:endParaRPr lang="ru-RU" sz="2400" dirty="0">
              <a:latin typeface="Segoe Print" pitchFamily="2" charset="0"/>
            </a:endParaRPr>
          </a:p>
          <a:p>
            <a:pPr eaLnBrk="0" hangingPunct="0">
              <a:spcBef>
                <a:spcPct val="50000"/>
              </a:spcBef>
              <a:buFontTx/>
              <a:buChar char="•"/>
            </a:pPr>
            <a:r>
              <a:rPr lang="ru-RU" sz="2000" b="1" dirty="0">
                <a:solidFill>
                  <a:srgbClr val="FF3300"/>
                </a:solidFill>
                <a:latin typeface="Segoe Print" pitchFamily="2" charset="0"/>
              </a:rPr>
              <a:t>Лекция</a:t>
            </a:r>
          </a:p>
        </p:txBody>
      </p:sp>
      <p:sp>
        <p:nvSpPr>
          <p:cNvPr id="110596" name="Rectangle 20"/>
          <p:cNvSpPr>
            <a:spLocks noChangeArrowheads="1"/>
          </p:cNvSpPr>
          <p:nvPr/>
        </p:nvSpPr>
        <p:spPr bwMode="auto">
          <a:xfrm>
            <a:off x="-11113" y="176213"/>
            <a:ext cx="7200901"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a:solidFill>
                  <a:srgbClr val="000000"/>
                </a:solidFill>
              </a:rPr>
              <a:t>Множественность преступлений</a:t>
            </a:r>
          </a:p>
        </p:txBody>
      </p:sp>
      <p:sp>
        <p:nvSpPr>
          <p:cNvPr id="6"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8" name="AutoShape 2083">
            <a:hlinkClick r:id="rId9"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9" name="Управляющая кнопка: возврат 7">
            <a:hlinkClick r:id="rId10"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pic>
        <p:nvPicPr>
          <p:cNvPr id="11" name="94.wav">
            <a:hlinkClick r:id="" action="ppaction://media"/>
          </p:cNvPr>
          <p:cNvPicPr>
            <a:picLocks noRot="1" noChangeAspect="1"/>
          </p:cNvPicPr>
          <p:nvPr>
            <a:audioFile r:link="rId1"/>
          </p:nvPr>
        </p:nvPicPr>
        <p:blipFill>
          <a:blip r:embed="rId11" cstate="print"/>
          <a:stretch>
            <a:fillRect/>
          </a:stretch>
        </p:blipFill>
        <p:spPr>
          <a:xfrm>
            <a:off x="1187624" y="4437112"/>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60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1619" name="Text Box 5"/>
          <p:cNvSpPr txBox="1">
            <a:spLocks noChangeArrowheads="1"/>
          </p:cNvSpPr>
          <p:nvPr/>
        </p:nvSpPr>
        <p:spPr bwMode="auto">
          <a:xfrm>
            <a:off x="900113" y="1844675"/>
            <a:ext cx="7239000" cy="2647950"/>
          </a:xfrm>
          <a:prstGeom prst="rect">
            <a:avLst/>
          </a:prstGeom>
          <a:noFill/>
          <a:ln w="9525">
            <a:noFill/>
            <a:miter lim="800000"/>
            <a:headEnd/>
            <a:tailEnd/>
          </a:ln>
          <a:effectLst/>
        </p:spPr>
        <p:txBody>
          <a:bodyPr>
            <a:spAutoFit/>
          </a:bodyPr>
          <a:lstStyle/>
          <a:p>
            <a:pPr eaLnBrk="0" hangingPunct="0">
              <a:spcBef>
                <a:spcPct val="50000"/>
              </a:spcBef>
            </a:pPr>
            <a:r>
              <a:rPr lang="ru-RU" sz="2400">
                <a:latin typeface="Arial Narrow" pitchFamily="34" charset="0"/>
              </a:rPr>
              <a:t>1. Понятие и виды единого преступления.</a:t>
            </a:r>
          </a:p>
          <a:p>
            <a:pPr eaLnBrk="0" hangingPunct="0">
              <a:spcBef>
                <a:spcPct val="50000"/>
              </a:spcBef>
            </a:pPr>
            <a:r>
              <a:rPr lang="ru-RU" sz="2400">
                <a:latin typeface="Arial Narrow" pitchFamily="34" charset="0"/>
              </a:rPr>
              <a:t>2. </a:t>
            </a:r>
            <a:r>
              <a:rPr lang="ru-RU" sz="2400">
                <a:latin typeface="Arial Narrow" pitchFamily="34" charset="0"/>
                <a:hlinkClick r:id="rId2" action="ppaction://hlinksldjump"/>
              </a:rPr>
              <a:t>Понятие и признаки множественности преступлений.</a:t>
            </a:r>
            <a:endParaRPr lang="ru-RU" sz="2400">
              <a:latin typeface="Arial Narrow" pitchFamily="34" charset="0"/>
            </a:endParaRPr>
          </a:p>
          <a:p>
            <a:pPr eaLnBrk="0" hangingPunct="0">
              <a:spcBef>
                <a:spcPct val="50000"/>
              </a:spcBef>
            </a:pPr>
            <a:r>
              <a:rPr lang="ru-RU" sz="2400">
                <a:latin typeface="Arial Narrow" pitchFamily="34" charset="0"/>
              </a:rPr>
              <a:t>3. </a:t>
            </a:r>
            <a:r>
              <a:rPr lang="ru-RU" sz="2400">
                <a:latin typeface="Arial Narrow" pitchFamily="34" charset="0"/>
                <a:hlinkClick r:id="rId3" action="ppaction://hlinksldjump"/>
              </a:rPr>
              <a:t>Совокупность преступлений.</a:t>
            </a:r>
            <a:endParaRPr lang="ru-RU" sz="2400">
              <a:latin typeface="Arial Narrow" pitchFamily="34" charset="0"/>
            </a:endParaRPr>
          </a:p>
          <a:p>
            <a:pPr eaLnBrk="0" hangingPunct="0">
              <a:spcBef>
                <a:spcPct val="50000"/>
              </a:spcBef>
            </a:pPr>
            <a:r>
              <a:rPr lang="ru-RU" sz="2400">
                <a:latin typeface="Arial Narrow" pitchFamily="34" charset="0"/>
              </a:rPr>
              <a:t>4. </a:t>
            </a:r>
            <a:r>
              <a:rPr lang="ru-RU" sz="2400">
                <a:latin typeface="Arial Narrow" pitchFamily="34" charset="0"/>
                <a:hlinkClick r:id="rId4" action="ppaction://hlinksldjump"/>
              </a:rPr>
              <a:t>Рецидив преступления.</a:t>
            </a:r>
            <a:endParaRPr lang="ru-RU" sz="2400">
              <a:latin typeface="Arial Narrow" pitchFamily="34" charset="0"/>
            </a:endParaRPr>
          </a:p>
          <a:p>
            <a:pPr eaLnBrk="0" hangingPunct="0">
              <a:spcBef>
                <a:spcPct val="50000"/>
              </a:spcBef>
            </a:pPr>
            <a:endParaRPr lang="ru-RU" sz="2400">
              <a:latin typeface="Arial Narrow" pitchFamily="34" charset="0"/>
            </a:endParaRPr>
          </a:p>
        </p:txBody>
      </p:sp>
      <p:sp>
        <p:nvSpPr>
          <p:cNvPr id="111620" name="Rectangle 22"/>
          <p:cNvSpPr>
            <a:spLocks noChangeArrowheads="1"/>
          </p:cNvSpPr>
          <p:nvPr/>
        </p:nvSpPr>
        <p:spPr bwMode="auto">
          <a:xfrm>
            <a:off x="900113" y="1412875"/>
            <a:ext cx="72009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a:solidFill>
                  <a:srgbClr val="000000"/>
                </a:solidFill>
              </a:rPr>
              <a:t>Вопросы к теме</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5"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6"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2643" name="Text Box 5"/>
          <p:cNvSpPr txBox="1">
            <a:spLocks noChangeArrowheads="1"/>
          </p:cNvSpPr>
          <p:nvPr/>
        </p:nvSpPr>
        <p:spPr bwMode="auto">
          <a:xfrm>
            <a:off x="251520" y="764704"/>
            <a:ext cx="8712968" cy="6442983"/>
          </a:xfrm>
          <a:prstGeom prst="rect">
            <a:avLst/>
          </a:prstGeom>
          <a:noFill/>
          <a:ln w="9525">
            <a:noFill/>
            <a:miter lim="800000"/>
            <a:headEnd/>
            <a:tailEnd/>
          </a:ln>
          <a:effectLst/>
        </p:spPr>
        <p:txBody>
          <a:bodyPr wrap="square">
            <a:spAutoFit/>
          </a:bodyPr>
          <a:lstStyle/>
          <a:p>
            <a:r>
              <a:rPr lang="ru-RU" dirty="0" smtClean="0">
                <a:ea typeface="Tahoma" pitchFamily="34" charset="0"/>
                <a:cs typeface="Tahoma" pitchFamily="34" charset="0"/>
              </a:rPr>
              <a:t>1. О судебной практике по делам о преступлениях, связанных с нарушением правил дорожного движения и эксплуатации транспортных средств, а также с их неправомерным завладением без цели хищения: постановление № 25 Пленума ВС РФ от 09 декабря 2008 г. (ред.от 23.12.2010) п. 9, 22, 23,25,26,29 // Бюллетень ВС РФ. – 2009. – № 2. – С. 2–7;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2. О судебной практике по делам о краже, грабеже и разбое: постановление № 29 Пленума ВС РФ от 27 декабря 2002 г.. с </a:t>
            </a:r>
            <a:r>
              <a:rPr lang="ru-RU" dirty="0" err="1" smtClean="0">
                <a:ea typeface="Tahoma" pitchFamily="34" charset="0"/>
                <a:cs typeface="Tahoma" pitchFamily="34" charset="0"/>
              </a:rPr>
              <a:t>изм</a:t>
            </a:r>
            <a:r>
              <a:rPr lang="ru-RU" dirty="0" smtClean="0">
                <a:ea typeface="Tahoma" pitchFamily="34" charset="0"/>
                <a:cs typeface="Tahoma" pitchFamily="34" charset="0"/>
              </a:rPr>
              <a:t>. внесенными постановлением Пленума от 6 февраля 2007г. №7, от 23 декабря 2010г. № 31, от 3 марта 2015г. № 9,    п.16,17,19,20,22 // Бюллетень ВС  РФ. – 2003. – № 2. – С.2-6; – 2007, № 5. –С. 24, 2011. – №2. – С.6-12;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3. О внесении изменений в некоторые постановления Пленума Верховного Суда Российской Федерации: постановление № 9 Пленума Верховного суда РФ от 3 марта 2015 г. п.1 (о внесении изменений в постановление Пленума ВС РФ № 29 от 27 декабря 2002г.); Сайт Верховного Суда РФ. </a:t>
            </a:r>
          </a:p>
          <a:p>
            <a:r>
              <a:rPr lang="ru-RU" dirty="0" smtClean="0">
                <a:ea typeface="Tahoma" pitchFamily="34" charset="0"/>
                <a:cs typeface="Tahoma" pitchFamily="34" charset="0"/>
              </a:rPr>
              <a:t> </a:t>
            </a:r>
          </a:p>
          <a:p>
            <a:r>
              <a:rPr lang="ru-RU" dirty="0" smtClean="0">
                <a:ea typeface="Tahoma" pitchFamily="34" charset="0"/>
                <a:cs typeface="Tahoma" pitchFamily="34" charset="0"/>
              </a:rPr>
              <a:t>4. О судебной практике по делам о взяточничестве и об иных коррупционных преступлениях: постановление № 24 Пленума Верховного Суда РФ от 9 июля 2013 г.  п. 21 – 22. // Бюллетень Верховного Суда РФ. – 2013. – № 9. – С. 6; Сайт Верховного Суда РФ. </a:t>
            </a:r>
          </a:p>
          <a:p>
            <a:pPr eaLnBrk="0" hangingPunct="0">
              <a:spcBef>
                <a:spcPct val="50000"/>
              </a:spcBef>
            </a:pPr>
            <a:endParaRPr lang="ru-RU" sz="2000" dirty="0">
              <a:latin typeface="Times New Roman" pitchFamily="18" charset="0"/>
            </a:endParaRPr>
          </a:p>
        </p:txBody>
      </p:sp>
      <p:sp>
        <p:nvSpPr>
          <p:cNvPr id="112644" name="Rectangle 21"/>
          <p:cNvSpPr>
            <a:spLocks noChangeArrowheads="1"/>
          </p:cNvSpPr>
          <p:nvPr/>
        </p:nvSpPr>
        <p:spPr bwMode="auto">
          <a:xfrm>
            <a:off x="900113" y="332657"/>
            <a:ext cx="7200900" cy="3600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a:solidFill>
                  <a:srgbClr val="000000"/>
                </a:solidFill>
              </a:rPr>
              <a:t>Постановления Верховного Суда РФ</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3667" name="Text Box 4"/>
          <p:cNvSpPr txBox="1">
            <a:spLocks noChangeArrowheads="1"/>
          </p:cNvSpPr>
          <p:nvPr/>
        </p:nvSpPr>
        <p:spPr bwMode="auto">
          <a:xfrm>
            <a:off x="179512" y="620688"/>
            <a:ext cx="8964488" cy="5688037"/>
          </a:xfrm>
          <a:prstGeom prst="rect">
            <a:avLst/>
          </a:prstGeom>
          <a:noFill/>
          <a:ln w="9525">
            <a:noFill/>
            <a:miter lim="800000"/>
            <a:headEnd/>
            <a:tailEnd/>
          </a:ln>
          <a:effectLst/>
        </p:spPr>
        <p:txBody>
          <a:bodyPr/>
          <a:lstStyle/>
          <a:p>
            <a:r>
              <a:rPr lang="ru-RU" dirty="0" smtClean="0">
                <a:ea typeface="Tahoma" pitchFamily="34" charset="0"/>
                <a:cs typeface="Tahoma" pitchFamily="34" charset="0"/>
              </a:rPr>
              <a:t>1.. В соответствии с ч. 3 ст. 17 УК РФ, если преступление предусмотрено общей и специальной нормами, совокупность преступлений отсутствует, и уголовная ответственность наступает по специальной норме // Бюллетень ВС РФ. – 2005. – № 6. – С. 28–230.</a:t>
            </a:r>
          </a:p>
          <a:p>
            <a:endParaRPr lang="ru-RU" dirty="0" smtClean="0">
              <a:ea typeface="Tahoma" pitchFamily="34" charset="0"/>
              <a:cs typeface="Tahoma" pitchFamily="34" charset="0"/>
            </a:endParaRPr>
          </a:p>
          <a:p>
            <a:r>
              <a:rPr lang="ru-RU" dirty="0" smtClean="0">
                <a:ea typeface="Tahoma" pitchFamily="34" charset="0"/>
                <a:cs typeface="Tahoma" pitchFamily="34" charset="0"/>
              </a:rPr>
              <a:t>2. Согласно п. «в» ч. 4 ст. 18 УК РФ (в ред. от 8 декабря 2003 г.) судимости за преступления, по которым лицу предоставлялась отсрочка исполнения приговора, если отсрочка исполнения приговора не отменялась и лицо не направлялось для отбывания наказания в места лишения свободы, при решении вопроса о признании рецидива преступлений не учитывается: обзор судебной практики ВС РФ за </a:t>
            </a:r>
            <a:r>
              <a:rPr lang="en-US" dirty="0" smtClean="0">
                <a:ea typeface="Tahoma" pitchFamily="34" charset="0"/>
                <a:cs typeface="Tahoma" pitchFamily="34" charset="0"/>
              </a:rPr>
              <a:t>IV</a:t>
            </a:r>
            <a:r>
              <a:rPr lang="ru-RU" dirty="0" smtClean="0">
                <a:ea typeface="Tahoma" pitchFamily="34" charset="0"/>
                <a:cs typeface="Tahoma" pitchFamily="34" charset="0"/>
              </a:rPr>
              <a:t> квартал 2005 г. п. 5 // Бюллетень ВС РФ. – 2006. – № 5.</a:t>
            </a:r>
          </a:p>
          <a:p>
            <a:endParaRPr lang="ru-RU" dirty="0" smtClean="0">
              <a:ea typeface="Tahoma" pitchFamily="34" charset="0"/>
              <a:cs typeface="Tahoma" pitchFamily="34" charset="0"/>
            </a:endParaRPr>
          </a:p>
          <a:p>
            <a:r>
              <a:rPr lang="ru-RU" dirty="0" smtClean="0">
                <a:ea typeface="Tahoma" pitchFamily="34" charset="0"/>
                <a:cs typeface="Tahoma" pitchFamily="34" charset="0"/>
              </a:rPr>
              <a:t>3. Действия осужденного, совершенные в отношении одного и того же лица в течение непродолжительного периода времени с единым умыслом, обоснованно квалифицированы по ч. 1 ст. 105 УК РФ: постановление Президиума ВС РФ от 03 октября 2007 г. № 267–П07 // Бюллетень ВС РФ. –2008. – № 5. – С. 7–8.</a:t>
            </a:r>
          </a:p>
          <a:p>
            <a:endParaRPr lang="ru-RU" dirty="0" smtClean="0">
              <a:ea typeface="Tahoma" pitchFamily="34" charset="0"/>
              <a:cs typeface="Tahoma" pitchFamily="34" charset="0"/>
            </a:endParaRPr>
          </a:p>
          <a:p>
            <a:r>
              <a:rPr lang="ru-RU" dirty="0" smtClean="0">
                <a:ea typeface="Tahoma" pitchFamily="34" charset="0"/>
                <a:cs typeface="Tahoma" pitchFamily="34" charset="0"/>
              </a:rPr>
              <a:t>4. При признании рецидива преступлений не учитываются судимости за преступления, осуждение за которые было условным, если условное осуждение не отменялось и лицо не направлялось в места лишения свободы для отбывания наказания: постановление Президиума ВС РФ от 23 января 2008 г. № 514–П07 // Бюллетень ВС РФ. – 2008. – № 6. – С.19–20.</a:t>
            </a:r>
          </a:p>
          <a:p>
            <a:pPr eaLnBrk="0" hangingPunct="0">
              <a:spcBef>
                <a:spcPct val="50000"/>
              </a:spcBef>
            </a:pPr>
            <a:endParaRPr lang="ru-RU" dirty="0">
              <a:ea typeface="Tahoma" pitchFamily="34" charset="0"/>
              <a:cs typeface="Tahoma" pitchFamily="34" charset="0"/>
            </a:endParaRPr>
          </a:p>
        </p:txBody>
      </p:sp>
      <p:sp>
        <p:nvSpPr>
          <p:cNvPr id="113668" name="Rectangle 20"/>
          <p:cNvSpPr>
            <a:spLocks noChangeArrowheads="1"/>
          </p:cNvSpPr>
          <p:nvPr/>
        </p:nvSpPr>
        <p:spPr bwMode="auto">
          <a:xfrm>
            <a:off x="900113" y="260649"/>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smtClean="0">
                <a:solidFill>
                  <a:srgbClr val="000000"/>
                </a:solidFill>
              </a:rPr>
              <a:t>Судебная практика</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4691" name="Text Box 3"/>
          <p:cNvSpPr txBox="1">
            <a:spLocks noChangeArrowheads="1"/>
          </p:cNvSpPr>
          <p:nvPr/>
        </p:nvSpPr>
        <p:spPr bwMode="auto">
          <a:xfrm>
            <a:off x="179512" y="692696"/>
            <a:ext cx="8784976" cy="5904655"/>
          </a:xfrm>
          <a:prstGeom prst="rect">
            <a:avLst/>
          </a:prstGeom>
          <a:noFill/>
          <a:ln w="9525">
            <a:noFill/>
            <a:miter lim="800000"/>
            <a:headEnd/>
            <a:tailEnd/>
          </a:ln>
          <a:effectLst/>
        </p:spPr>
        <p:txBody>
          <a:bodyPr/>
          <a:lstStyle/>
          <a:p>
            <a:r>
              <a:rPr lang="ru-RU" dirty="0" smtClean="0">
                <a:ea typeface="Tahoma" pitchFamily="34" charset="0"/>
                <a:cs typeface="Tahoma" pitchFamily="34" charset="0"/>
              </a:rPr>
              <a:t>5. В соответствии с ч. 1 ст. 17 УК РФ неоднократные кражи образуют совокупность преступлений при отсутствии признаков единого продолжаемого преступления: обзор судебной практики ВС РФ за </a:t>
            </a:r>
            <a:r>
              <a:rPr lang="en-US" dirty="0" smtClean="0">
                <a:ea typeface="Tahoma" pitchFamily="34" charset="0"/>
                <a:cs typeface="Tahoma" pitchFamily="34" charset="0"/>
              </a:rPr>
              <a:t>III</a:t>
            </a:r>
            <a:r>
              <a:rPr lang="ru-RU" dirty="0" smtClean="0">
                <a:ea typeface="Tahoma" pitchFamily="34" charset="0"/>
                <a:cs typeface="Tahoma" pitchFamily="34" charset="0"/>
              </a:rPr>
              <a:t> квартал 2008 г. по уголовным делам п. 2 // Бюллетень ВС РФ. – 2009. – № 2. – С. 14.</a:t>
            </a:r>
          </a:p>
          <a:p>
            <a:endParaRPr lang="ru-RU" dirty="0" smtClean="0">
              <a:ea typeface="Tahoma" pitchFamily="34" charset="0"/>
              <a:cs typeface="Tahoma" pitchFamily="34" charset="0"/>
            </a:endParaRPr>
          </a:p>
          <a:p>
            <a:r>
              <a:rPr lang="ru-RU" dirty="0" smtClean="0">
                <a:ea typeface="Tahoma" pitchFamily="34" charset="0"/>
                <a:cs typeface="Tahoma" pitchFamily="34" charset="0"/>
              </a:rPr>
              <a:t>6.Действия лица, охватывавшиеся единым умыслом на причинение вреда здоровью средней тяжести и выразившиеся в последовательном, без разрыва во времени, причинении здоровью потерпевшего сначала легкого, а затем средней тяжести вреда, излишне квалифицированы по ч.1 ст.115 УК РФ: обзор надзорной практики Судебной коллегии по уголовным делам Верховного Суда РФ за 11 полугодие 2010 года. П.1.1. //Бюллетень Верховного Суда РФ. – 2011. № 7. –  С.34.</a:t>
            </a:r>
          </a:p>
          <a:p>
            <a:endParaRPr lang="ru-RU" dirty="0" smtClean="0">
              <a:ea typeface="Tahoma" pitchFamily="34" charset="0"/>
              <a:cs typeface="Tahoma" pitchFamily="34" charset="0"/>
            </a:endParaRPr>
          </a:p>
          <a:p>
            <a:r>
              <a:rPr lang="ru-RU" dirty="0" smtClean="0">
                <a:ea typeface="Tahoma" pitchFamily="34" charset="0"/>
                <a:cs typeface="Tahoma" pitchFamily="34" charset="0"/>
              </a:rPr>
              <a:t>7. Неоднократные действия в отношении одного и того же потерпевшего, направленные на достижение единого результата, совершенные одним и тем же субъектом в небольшой промежуток времени аналогичным способом, образуют единое преступление и не требуют дополнительной квалификации действий, предшествовавших достижению преступного результата. Из судебных решений исключено осуждение лица по ч.1 ст.30, ч.2 ст. 162 УК РФ: обзор надзорной практики Судебной коллегии по уголовным делам Верховного Суда РФ за П полугодие 2010 года п.1.2. //Бюллетень Верховного Суда РФ. – 2001. – № 7. – С.34-35.</a:t>
            </a:r>
            <a:endParaRPr lang="ru-RU" u="sng" dirty="0" smtClean="0">
              <a:ea typeface="Tahoma" pitchFamily="34" charset="0"/>
              <a:cs typeface="Tahoma" pitchFamily="34" charset="0"/>
            </a:endParaRPr>
          </a:p>
          <a:p>
            <a:pPr eaLnBrk="0" hangingPunct="0">
              <a:spcBef>
                <a:spcPct val="50000"/>
              </a:spcBef>
            </a:pPr>
            <a:endParaRPr lang="ru-RU" dirty="0">
              <a:ea typeface="Tahoma" pitchFamily="34" charset="0"/>
              <a:cs typeface="Tahoma" pitchFamily="34" charset="0"/>
            </a:endParaRPr>
          </a:p>
        </p:txBody>
      </p:sp>
      <p:sp>
        <p:nvSpPr>
          <p:cNvPr id="114692" name="Rectangle 19"/>
          <p:cNvSpPr>
            <a:spLocks noChangeArrowheads="1"/>
          </p:cNvSpPr>
          <p:nvPr/>
        </p:nvSpPr>
        <p:spPr bwMode="auto">
          <a:xfrm>
            <a:off x="900113" y="260649"/>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spcBef>
                <a:spcPct val="50000"/>
              </a:spcBef>
            </a:pPr>
            <a:r>
              <a:rPr lang="ru-RU" b="1" dirty="0" smtClean="0">
                <a:solidFill>
                  <a:srgbClr val="000000"/>
                </a:solidFill>
              </a:rPr>
              <a:t>Судебная практика</a:t>
            </a:r>
            <a:endParaRPr lang="ru-RU" b="1" dirty="0">
              <a:solidFill>
                <a:srgbClr val="000000"/>
              </a:solidFill>
            </a:endParaRPr>
          </a:p>
        </p:txBody>
      </p:sp>
      <p:sp>
        <p:nvSpPr>
          <p:cNvPr id="5" name="AutoShape 2054">
            <a:hlinkClick r:id="" action="ppaction://hlinkshowjump?jump=nextslide" highlightClick="1"/>
          </p:cNvPr>
          <p:cNvSpPr>
            <a:spLocks noChangeArrowheads="1"/>
          </p:cNvSpPr>
          <p:nvPr/>
        </p:nvSpPr>
        <p:spPr bwMode="auto">
          <a:xfrm flipV="1">
            <a:off x="7380312" y="6453336"/>
            <a:ext cx="719882" cy="404664"/>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53336"/>
            <a:ext cx="719410" cy="404664"/>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53336"/>
            <a:ext cx="467544" cy="404664"/>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53336"/>
            <a:ext cx="468000" cy="404664"/>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ru-RU" smtClean="0">
                <a:solidFill>
                  <a:schemeClr val="tx1"/>
                </a:solidFill>
              </a:rPr>
              <a:t>Множественность преступлений</a:t>
            </a:r>
          </a:p>
        </p:txBody>
      </p:sp>
      <p:sp>
        <p:nvSpPr>
          <p:cNvPr id="115715" name="Text Box 5"/>
          <p:cNvSpPr txBox="1">
            <a:spLocks noChangeArrowheads="1"/>
          </p:cNvSpPr>
          <p:nvPr/>
        </p:nvSpPr>
        <p:spPr bwMode="auto">
          <a:xfrm>
            <a:off x="179512" y="836712"/>
            <a:ext cx="8784976" cy="6324808"/>
          </a:xfrm>
          <a:prstGeom prst="rect">
            <a:avLst/>
          </a:prstGeom>
          <a:noFill/>
          <a:ln w="9525">
            <a:noFill/>
            <a:miter lim="800000"/>
            <a:headEnd/>
            <a:tailEnd/>
          </a:ln>
          <a:effectLst/>
        </p:spPr>
        <p:txBody>
          <a:bodyPr wrap="square">
            <a:spAutoFit/>
          </a:bodyPr>
          <a:lstStyle/>
          <a:p>
            <a:r>
              <a:rPr lang="ru-RU" dirty="0" smtClean="0">
                <a:ea typeface="Tahoma" pitchFamily="34" charset="0"/>
                <a:cs typeface="Tahoma" pitchFamily="34" charset="0"/>
              </a:rPr>
              <a:t>1. </a:t>
            </a:r>
            <a:r>
              <a:rPr lang="ru-RU" dirty="0" err="1" smtClean="0">
                <a:ea typeface="Tahoma" pitchFamily="34" charset="0"/>
                <a:cs typeface="Tahoma" pitchFamily="34" charset="0"/>
              </a:rPr>
              <a:t>Благов</a:t>
            </a:r>
            <a:r>
              <a:rPr lang="ru-RU" dirty="0" smtClean="0">
                <a:ea typeface="Tahoma" pitchFamily="34" charset="0"/>
                <a:cs typeface="Tahoma" pitchFamily="34" charset="0"/>
              </a:rPr>
              <a:t> Е. О квалификации рецидива преступлений по позитивным признакам / </a:t>
            </a:r>
            <a:r>
              <a:rPr lang="ru-RU" dirty="0" err="1" smtClean="0">
                <a:ea typeface="Tahoma" pitchFamily="34" charset="0"/>
                <a:cs typeface="Tahoma" pitchFamily="34" charset="0"/>
              </a:rPr>
              <a:t>Е.Благов</a:t>
            </a:r>
            <a:r>
              <a:rPr lang="ru-RU" dirty="0" smtClean="0">
                <a:ea typeface="Tahoma" pitchFamily="34" charset="0"/>
                <a:cs typeface="Tahoma" pitchFamily="34" charset="0"/>
              </a:rPr>
              <a:t> // Уголовное право. –  2007. – № 2. – С. 22–26.</a:t>
            </a:r>
          </a:p>
          <a:p>
            <a:endParaRPr lang="ru-RU" dirty="0" smtClean="0">
              <a:ea typeface="Tahoma" pitchFamily="34" charset="0"/>
              <a:cs typeface="Tahoma" pitchFamily="34" charset="0"/>
            </a:endParaRPr>
          </a:p>
          <a:p>
            <a:r>
              <a:rPr lang="ru-RU" dirty="0" smtClean="0">
                <a:ea typeface="Tahoma" pitchFamily="34" charset="0"/>
                <a:cs typeface="Tahoma" pitchFamily="34" charset="0"/>
              </a:rPr>
              <a:t>2. Бриллиантов А. Проблемы применения дефиниции «рецидив преступлений» /А.Бриллиантов // Уголовное право. – 2010. – № 2. – С. 15–20.</a:t>
            </a:r>
          </a:p>
          <a:p>
            <a:endParaRPr lang="ru-RU" dirty="0" smtClean="0">
              <a:ea typeface="Tahoma" pitchFamily="34" charset="0"/>
              <a:cs typeface="Tahoma" pitchFamily="34" charset="0"/>
            </a:endParaRPr>
          </a:p>
          <a:p>
            <a:r>
              <a:rPr lang="ru-RU" dirty="0" smtClean="0">
                <a:ea typeface="Tahoma" pitchFamily="34" charset="0"/>
                <a:cs typeface="Tahoma" pitchFamily="34" charset="0"/>
              </a:rPr>
              <a:t>3. </a:t>
            </a:r>
            <a:r>
              <a:rPr lang="ru-RU" dirty="0" err="1" smtClean="0">
                <a:ea typeface="Tahoma" pitchFamily="34" charset="0"/>
                <a:cs typeface="Tahoma" pitchFamily="34" charset="0"/>
              </a:rPr>
              <a:t>Иногамова-Хегай</a:t>
            </a:r>
            <a:r>
              <a:rPr lang="ru-RU" dirty="0" smtClean="0">
                <a:ea typeface="Tahoma" pitchFamily="34" charset="0"/>
                <a:cs typeface="Tahoma" pitchFamily="34" charset="0"/>
              </a:rPr>
              <a:t> Л. Конкуренция уголовно-правовых норм, изданных в разное время / </a:t>
            </a:r>
            <a:r>
              <a:rPr lang="ru-RU" dirty="0" err="1" smtClean="0">
                <a:ea typeface="Tahoma" pitchFamily="34" charset="0"/>
                <a:cs typeface="Tahoma" pitchFamily="34" charset="0"/>
              </a:rPr>
              <a:t>Л.Иногамова-Хегай</a:t>
            </a:r>
            <a:r>
              <a:rPr lang="ru-RU" dirty="0" smtClean="0">
                <a:ea typeface="Tahoma" pitchFamily="34" charset="0"/>
                <a:cs typeface="Tahoma" pitchFamily="34" charset="0"/>
              </a:rPr>
              <a:t> // Уголовное право. – 2000. – № 3. – С. 22–26.</a:t>
            </a:r>
          </a:p>
          <a:p>
            <a:endParaRPr lang="ru-RU" dirty="0" smtClean="0">
              <a:ea typeface="Tahoma" pitchFamily="34" charset="0"/>
              <a:cs typeface="Tahoma" pitchFamily="34" charset="0"/>
            </a:endParaRPr>
          </a:p>
          <a:p>
            <a:r>
              <a:rPr lang="ru-RU" dirty="0" smtClean="0">
                <a:ea typeface="Tahoma" pitchFamily="34" charset="0"/>
                <a:cs typeface="Tahoma" pitchFamily="34" charset="0"/>
              </a:rPr>
              <a:t>4. Коротких Н. Виды рецидива преступлений / Н.Коротких // Уголовное право. – 2005. –№4.– С. 30–31.</a:t>
            </a:r>
          </a:p>
          <a:p>
            <a:endParaRPr lang="ru-RU" dirty="0" smtClean="0">
              <a:ea typeface="Tahoma" pitchFamily="34" charset="0"/>
              <a:cs typeface="Tahoma" pitchFamily="34" charset="0"/>
            </a:endParaRPr>
          </a:p>
          <a:p>
            <a:r>
              <a:rPr lang="ru-RU" dirty="0" smtClean="0">
                <a:ea typeface="Tahoma" pitchFamily="34" charset="0"/>
                <a:cs typeface="Tahoma" pitchFamily="34" charset="0"/>
              </a:rPr>
              <a:t>5. Малков В. К вопросу о формах и видах множественности преступлений по уголовному праву России / В.Малков  // Уголовное право. – 2009. –  № 1. – С. 30–38.</a:t>
            </a:r>
          </a:p>
          <a:p>
            <a:endParaRPr lang="ru-RU" dirty="0" smtClean="0">
              <a:ea typeface="Tahoma" pitchFamily="34" charset="0"/>
              <a:cs typeface="Tahoma" pitchFamily="34" charset="0"/>
            </a:endParaRPr>
          </a:p>
          <a:p>
            <a:r>
              <a:rPr lang="ru-RU" dirty="0" smtClean="0">
                <a:ea typeface="Tahoma" pitchFamily="34" charset="0"/>
                <a:cs typeface="Tahoma" pitchFamily="34" charset="0"/>
              </a:rPr>
              <a:t>6. </a:t>
            </a:r>
            <a:r>
              <a:rPr lang="ru-RU" dirty="0" err="1" smtClean="0">
                <a:ea typeface="Tahoma" pitchFamily="34" charset="0"/>
                <a:cs typeface="Tahoma" pitchFamily="34" charset="0"/>
              </a:rPr>
              <a:t>Пудовочкин</a:t>
            </a:r>
            <a:r>
              <a:rPr lang="ru-RU" dirty="0" smtClean="0">
                <a:ea typeface="Tahoma" pitchFamily="34" charset="0"/>
                <a:cs typeface="Tahoma" pitchFamily="34" charset="0"/>
              </a:rPr>
              <a:t> Ю. Признаки совокупности преступлений в современной судебной практике / </a:t>
            </a:r>
            <a:r>
              <a:rPr lang="ru-RU" dirty="0" err="1" smtClean="0">
                <a:ea typeface="Tahoma" pitchFamily="34" charset="0"/>
                <a:cs typeface="Tahoma" pitchFamily="34" charset="0"/>
              </a:rPr>
              <a:t>Ю.Пудовочкин</a:t>
            </a:r>
            <a:r>
              <a:rPr lang="ru-RU" dirty="0" smtClean="0">
                <a:ea typeface="Tahoma" pitchFamily="34" charset="0"/>
                <a:cs typeface="Tahoma" pitchFamily="34" charset="0"/>
              </a:rPr>
              <a:t> // Уголовное право. – 2009. – № 4. – С. 54–59.</a:t>
            </a:r>
          </a:p>
          <a:p>
            <a:endParaRPr lang="ru-RU" dirty="0" smtClean="0">
              <a:ea typeface="Tahoma" pitchFamily="34" charset="0"/>
              <a:cs typeface="Tahoma" pitchFamily="34" charset="0"/>
            </a:endParaRPr>
          </a:p>
          <a:p>
            <a:pPr eaLnBrk="0" hangingPunct="0">
              <a:spcBef>
                <a:spcPct val="50000"/>
              </a:spcBef>
            </a:pPr>
            <a:endParaRPr lang="ru-RU" dirty="0">
              <a:ea typeface="Tahoma" pitchFamily="34" charset="0"/>
              <a:cs typeface="Tahoma" pitchFamily="34" charset="0"/>
            </a:endParaRPr>
          </a:p>
        </p:txBody>
      </p:sp>
      <p:sp>
        <p:nvSpPr>
          <p:cNvPr id="115716" name="Rectangle 22"/>
          <p:cNvSpPr>
            <a:spLocks noChangeArrowheads="1"/>
          </p:cNvSpPr>
          <p:nvPr/>
        </p:nvSpPr>
        <p:spPr bwMode="auto">
          <a:xfrm>
            <a:off x="900113" y="332657"/>
            <a:ext cx="7200900" cy="4320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eaLnBrk="0" hangingPunct="0"/>
            <a:r>
              <a:rPr lang="ru-RU" b="1" dirty="0">
                <a:solidFill>
                  <a:srgbClr val="000000"/>
                </a:solidFill>
              </a:rPr>
              <a:t>Список литературы</a:t>
            </a:r>
          </a:p>
        </p:txBody>
      </p:sp>
      <p:sp>
        <p:nvSpPr>
          <p:cNvPr id="5" name="AutoShape 2054">
            <a:hlinkClick r:id="" action="ppaction://hlinkshowjump?jump=nextslide" highlightClick="1"/>
          </p:cNvPr>
          <p:cNvSpPr>
            <a:spLocks noChangeArrowheads="1"/>
          </p:cNvSpPr>
          <p:nvPr/>
        </p:nvSpPr>
        <p:spPr bwMode="auto">
          <a:xfrm flipV="1">
            <a:off x="7380312" y="6407150"/>
            <a:ext cx="719882" cy="450850"/>
          </a:xfrm>
          <a:prstGeom prst="actionButtonForwardNex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6" name="AutoShape 2053">
            <a:hlinkClick r:id="" action="ppaction://hlinkshowjump?jump=previousslide" highlightClick="1"/>
          </p:cNvPr>
          <p:cNvSpPr>
            <a:spLocks noChangeArrowheads="1"/>
          </p:cNvSpPr>
          <p:nvPr/>
        </p:nvSpPr>
        <p:spPr bwMode="auto">
          <a:xfrm>
            <a:off x="6588224" y="6407150"/>
            <a:ext cx="719410" cy="450850"/>
          </a:xfrm>
          <a:prstGeom prst="actionButtonBackPrevious">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endParaRPr lang="ru-RU"/>
          </a:p>
        </p:txBody>
      </p:sp>
      <p:sp>
        <p:nvSpPr>
          <p:cNvPr id="7" name="AutoShape 2083">
            <a:hlinkClick r:id="rId2" action="ppaction://hlinksldjump" highlightClick="1"/>
          </p:cNvPr>
          <p:cNvSpPr>
            <a:spLocks noChangeArrowheads="1"/>
          </p:cNvSpPr>
          <p:nvPr/>
        </p:nvSpPr>
        <p:spPr bwMode="auto">
          <a:xfrm>
            <a:off x="8676456" y="6407150"/>
            <a:ext cx="467544" cy="450850"/>
          </a:xfrm>
          <a:prstGeom prst="actionButtonHome">
            <a:avLst/>
          </a:prstGeom>
          <a:solidFill>
            <a:srgbClr val="FF3300"/>
          </a:soli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eaLnBrk="0" hangingPunct="0"/>
            <a:endParaRPr lang="ru-RU" sz="2000">
              <a:latin typeface="Arial Narrow" pitchFamily="34" charset="0"/>
            </a:endParaRPr>
          </a:p>
        </p:txBody>
      </p:sp>
      <p:sp>
        <p:nvSpPr>
          <p:cNvPr id="8" name="Управляющая кнопка: возврат 7">
            <a:hlinkClick r:id="rId3" action="ppaction://hlinksldjump" highlightClick="1"/>
          </p:cNvPr>
          <p:cNvSpPr/>
          <p:nvPr/>
        </p:nvSpPr>
        <p:spPr>
          <a:xfrm>
            <a:off x="8172400" y="6408000"/>
            <a:ext cx="468000" cy="450000"/>
          </a:xfrm>
          <a:prstGeom prst="actionButtonReturn">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endParaRPr lang="ru-RU"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Уголовное право РФ">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Уголовное право РФ</Template>
  <TotalTime>889</TotalTime>
  <Words>121974</Words>
  <Application>Microsoft Office PowerPoint</Application>
  <PresentationFormat>Экран (4:3)</PresentationFormat>
  <Paragraphs>8032</Paragraphs>
  <Slides>592</Slides>
  <Notes>31</Notes>
  <HiddenSlides>0</HiddenSlides>
  <MMClips>29</MMClips>
  <ScaleCrop>false</ScaleCrop>
  <HeadingPairs>
    <vt:vector size="8" baseType="variant">
      <vt:variant>
        <vt:lpstr>Использованные шрифты</vt:lpstr>
      </vt:variant>
      <vt:variant>
        <vt:i4>20</vt:i4>
      </vt:variant>
      <vt:variant>
        <vt:lpstr>Тема</vt:lpstr>
      </vt:variant>
      <vt:variant>
        <vt:i4>1</vt:i4>
      </vt:variant>
      <vt:variant>
        <vt:lpstr>Внедренные серверы OLE</vt:lpstr>
      </vt:variant>
      <vt:variant>
        <vt:i4>1</vt:i4>
      </vt:variant>
      <vt:variant>
        <vt:lpstr>Заголовки слайдов</vt:lpstr>
      </vt:variant>
      <vt:variant>
        <vt:i4>592</vt:i4>
      </vt:variant>
    </vt:vector>
  </HeadingPairs>
  <TitlesOfParts>
    <vt:vector size="614" baseType="lpstr">
      <vt:lpstr>BatangChe</vt:lpstr>
      <vt:lpstr>Andalus</vt:lpstr>
      <vt:lpstr>Angsana New</vt:lpstr>
      <vt:lpstr>Arial</vt:lpstr>
      <vt:lpstr>Arial Narrow</vt:lpstr>
      <vt:lpstr>Book Antiqua</vt:lpstr>
      <vt:lpstr>Calibri</vt:lpstr>
      <vt:lpstr>Cambria Math</vt:lpstr>
      <vt:lpstr>Colonna MT</vt:lpstr>
      <vt:lpstr>Consolas</vt:lpstr>
      <vt:lpstr>Corbel</vt:lpstr>
      <vt:lpstr>Impact</vt:lpstr>
      <vt:lpstr>Segoe Print</vt:lpstr>
      <vt:lpstr>Symbol</vt:lpstr>
      <vt:lpstr>Tahoma</vt:lpstr>
      <vt:lpstr>Times New Roman</vt:lpstr>
      <vt:lpstr>Verdana</vt:lpstr>
      <vt:lpstr>Wingdings</vt:lpstr>
      <vt:lpstr>Wingdings 2</vt:lpstr>
      <vt:lpstr>Wingdings 3</vt:lpstr>
      <vt:lpstr>Уголовное право РФ</vt:lpstr>
      <vt:lpstr>Clip</vt:lpstr>
      <vt:lpstr>Алтайский государственный университет юридический институт кафедра уголовного права и криминологии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Алтайский государственный университет юридический факультет кафедра уголовного права и криминологии</dc:title>
  <dc:creator>1</dc:creator>
  <cp:lastModifiedBy>Рязанова Елизавета Сергеевна</cp:lastModifiedBy>
  <cp:revision>100</cp:revision>
  <dcterms:created xsi:type="dcterms:W3CDTF">2016-04-13T08:47:14Z</dcterms:created>
  <dcterms:modified xsi:type="dcterms:W3CDTF">2020-02-03T07:51:10Z</dcterms:modified>
</cp:coreProperties>
</file>