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8" r:id="rId4"/>
    <p:sldId id="257" r:id="rId5"/>
    <p:sldId id="258" r:id="rId6"/>
    <p:sldId id="260" r:id="rId7"/>
    <p:sldId id="261" r:id="rId8"/>
    <p:sldId id="262" r:id="rId9"/>
    <p:sldId id="263" r:id="rId10"/>
    <p:sldId id="270" r:id="rId11"/>
    <p:sldId id="269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563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765164771070286E-2"/>
          <c:y val="4.6256729507679457E-2"/>
          <c:w val="0.57595557499756977"/>
          <c:h val="0.7862880820478799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заседаний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2009-2011</c:v>
                </c:pt>
                <c:pt idx="1">
                  <c:v>2011-2013</c:v>
                </c:pt>
                <c:pt idx="2">
                  <c:v>2013-2015</c:v>
                </c:pt>
                <c:pt idx="3">
                  <c:v>2015-2017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21</c:v>
                </c:pt>
                <c:pt idx="2">
                  <c:v>23</c:v>
                </c:pt>
                <c:pt idx="3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вопросов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2009-2011</c:v>
                </c:pt>
                <c:pt idx="1">
                  <c:v>2011-2013</c:v>
                </c:pt>
                <c:pt idx="2">
                  <c:v>2013-2015</c:v>
                </c:pt>
                <c:pt idx="3">
                  <c:v>2015-2017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</c:v>
                </c:pt>
                <c:pt idx="1">
                  <c:v>55</c:v>
                </c:pt>
                <c:pt idx="2">
                  <c:v>70</c:v>
                </c:pt>
                <c:pt idx="3">
                  <c:v>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2009-2011</c:v>
                </c:pt>
                <c:pt idx="1">
                  <c:v>2011-2013</c:v>
                </c:pt>
                <c:pt idx="2">
                  <c:v>2013-2015</c:v>
                </c:pt>
                <c:pt idx="3">
                  <c:v>2015-2017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959552"/>
        <c:axId val="185961088"/>
        <c:axId val="42025856"/>
      </c:bar3DChart>
      <c:catAx>
        <c:axId val="185959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85961088"/>
        <c:crosses val="autoZero"/>
        <c:auto val="1"/>
        <c:lblAlgn val="ctr"/>
        <c:lblOffset val="100"/>
        <c:noMultiLvlLbl val="0"/>
      </c:catAx>
      <c:valAx>
        <c:axId val="18596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959552"/>
        <c:crosses val="autoZero"/>
        <c:crossBetween val="between"/>
      </c:valAx>
      <c:serAx>
        <c:axId val="42025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85961088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lnSpc>
                <a:spcPct val="100000"/>
              </a:lnSpc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lnSpc>
                <a:spcPct val="100000"/>
              </a:lnSpc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79529357849127891"/>
          <c:y val="4.6082592654193989E-2"/>
          <c:w val="0.18821895472452058"/>
          <c:h val="0.2871931321074313"/>
        </c:manualLayout>
      </c:layout>
      <c:overlay val="0"/>
      <c:txPr>
        <a:bodyPr/>
        <a:lstStyle/>
        <a:p>
          <a:pPr>
            <a:lnSpc>
              <a:spcPct val="100000"/>
            </a:lnSpc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экспертных заключений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2009-2011</c:v>
                </c:pt>
                <c:pt idx="1">
                  <c:v>2011-2013</c:v>
                </c:pt>
                <c:pt idx="2">
                  <c:v>2013-2015</c:v>
                </c:pt>
                <c:pt idx="3">
                  <c:v>2015-2017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11</c:v>
                </c:pt>
                <c:pt idx="2">
                  <c:v>21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637568"/>
        <c:axId val="192639360"/>
        <c:axId val="185984768"/>
      </c:bar3DChart>
      <c:catAx>
        <c:axId val="192637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92639360"/>
        <c:crosses val="autoZero"/>
        <c:auto val="1"/>
        <c:lblAlgn val="ctr"/>
        <c:lblOffset val="100"/>
        <c:noMultiLvlLbl val="0"/>
      </c:catAx>
      <c:valAx>
        <c:axId val="192639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2637568"/>
        <c:crosses val="autoZero"/>
        <c:crossBetween val="between"/>
      </c:valAx>
      <c:serAx>
        <c:axId val="185984768"/>
        <c:scaling>
          <c:orientation val="minMax"/>
        </c:scaling>
        <c:delete val="1"/>
        <c:axPos val="b"/>
        <c:majorTickMark val="out"/>
        <c:minorTickMark val="none"/>
        <c:tickLblPos val="nextTo"/>
        <c:crossAx val="192639360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A007-6E2A-4BF0-87AA-CE84666EDE2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C2D3-5FA0-4B97-902E-A6D75C702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A007-6E2A-4BF0-87AA-CE84666EDE2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C2D3-5FA0-4B97-902E-A6D75C702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A007-6E2A-4BF0-87AA-CE84666EDE2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C2D3-5FA0-4B97-902E-A6D75C702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A007-6E2A-4BF0-87AA-CE84666EDE2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C2D3-5FA0-4B97-902E-A6D75C702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A007-6E2A-4BF0-87AA-CE84666EDE2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C2D3-5FA0-4B97-902E-A6D75C702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A007-6E2A-4BF0-87AA-CE84666EDE2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C2D3-5FA0-4B97-902E-A6D75C702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A007-6E2A-4BF0-87AA-CE84666EDE2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C2D3-5FA0-4B97-902E-A6D75C702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A007-6E2A-4BF0-87AA-CE84666EDE2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C2D3-5FA0-4B97-902E-A6D75C702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A007-6E2A-4BF0-87AA-CE84666EDE2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C2D3-5FA0-4B97-902E-A6D75C702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A007-6E2A-4BF0-87AA-CE84666EDE2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C2D3-5FA0-4B97-902E-A6D75C702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A007-6E2A-4BF0-87AA-CE84666EDE2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CAC2D3-5FA0-4B97-902E-A6D75C70286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2DA007-6E2A-4BF0-87AA-CE84666EDE2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CAC2D3-5FA0-4B97-902E-A6D75C70286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5904656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Научно-консультативный совет при Законодательном Собрании Нижегородской области 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2015-2017 гг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08720"/>
            <a:ext cx="1440160" cy="14401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4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составе конкурсной комиссии конкурса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– законодатель»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2938527" cy="19630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140170" cy="2094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79"/>
            <a:ext cx="3134818" cy="2094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7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Новеллы работы 4 состава совета: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участие </a:t>
            </a:r>
            <a:r>
              <a:rPr lang="ru-RU" dirty="0"/>
              <a:t>в разработке проекта </a:t>
            </a:r>
            <a:r>
              <a:rPr lang="ru-RU" dirty="0" smtClean="0"/>
              <a:t>закона </a:t>
            </a:r>
            <a:r>
              <a:rPr lang="ru-RU" dirty="0"/>
              <a:t>Нижегородской области </a:t>
            </a:r>
            <a:r>
              <a:rPr lang="ru-RU" dirty="0" smtClean="0"/>
              <a:t>«О </a:t>
            </a:r>
            <a:r>
              <a:rPr lang="ru-RU" dirty="0"/>
              <a:t>праздниках и памятных датах Нижегородской </a:t>
            </a:r>
            <a:r>
              <a:rPr lang="ru-RU" dirty="0" smtClean="0"/>
              <a:t>области», </a:t>
            </a:r>
            <a:r>
              <a:rPr lang="ru-RU" dirty="0"/>
              <a:t>разработанный Молодежным парламентом при Законодательном Собрании Нижегородской области;</a:t>
            </a:r>
          </a:p>
          <a:p>
            <a:pPr algn="just"/>
            <a:r>
              <a:rPr lang="ru-RU" dirty="0" smtClean="0"/>
              <a:t>разработка </a:t>
            </a:r>
            <a:r>
              <a:rPr lang="ru-RU" dirty="0"/>
              <a:t>концепции проекта закона Нижегородской области </a:t>
            </a:r>
            <a:r>
              <a:rPr lang="ru-RU" dirty="0" smtClean="0"/>
              <a:t>«О </a:t>
            </a:r>
            <a:r>
              <a:rPr lang="ru-RU" dirty="0"/>
              <a:t>Торгово-промышленной палате Нижегородской </a:t>
            </a:r>
            <a:r>
              <a:rPr lang="ru-RU" dirty="0" smtClean="0"/>
              <a:t>области»;</a:t>
            </a:r>
            <a:endParaRPr lang="ru-RU" dirty="0"/>
          </a:p>
          <a:p>
            <a:pPr algn="just"/>
            <a:r>
              <a:rPr lang="ru-RU" dirty="0" smtClean="0"/>
              <a:t>участие </a:t>
            </a:r>
            <a:r>
              <a:rPr lang="ru-RU" dirty="0"/>
              <a:t>в подготовке проекта постановления Законодательного Собрания </a:t>
            </a:r>
            <a:r>
              <a:rPr lang="ru-RU" dirty="0" smtClean="0"/>
              <a:t>«Об </a:t>
            </a:r>
            <a:r>
              <a:rPr lang="ru-RU" dirty="0"/>
              <a:t>утверждении Положения об общественном совете при Законодательном Собрании Нижегородской </a:t>
            </a:r>
            <a:r>
              <a:rPr lang="ru-RU" dirty="0" smtClean="0"/>
              <a:t>области»;</a:t>
            </a:r>
            <a:endParaRPr lang="ru-RU" dirty="0"/>
          </a:p>
          <a:p>
            <a:pPr algn="just"/>
            <a:r>
              <a:rPr lang="ru-RU" dirty="0" smtClean="0"/>
              <a:t>участие </a:t>
            </a:r>
            <a:r>
              <a:rPr lang="ru-RU" dirty="0"/>
              <a:t>в систематизации базовых законов Нижегородской </a:t>
            </a:r>
            <a:r>
              <a:rPr lang="ru-RU" dirty="0" smtClean="0"/>
              <a:t>области.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6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23224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научной работе нельзя делать уверенных прогнозов на будущее, так как всегда возникают препятствия, которые могут быть преодолены лишь с появлением новых идей.</a:t>
            </a:r>
            <a:b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Нильс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4749800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заседаний совета </a:t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2009 по 2017 гг.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042195"/>
              </p:ext>
            </p:extLst>
          </p:nvPr>
        </p:nvGraphicFramePr>
        <p:xfrm>
          <a:off x="251520" y="1556792"/>
          <a:ext cx="8640960" cy="4767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0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подготовленных и рассмотренных экспертных заключений совета</a:t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2009 по 2017 гг.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76211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98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Целями деятельности Совета являются: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выработка предложений по совершенствованию законодательства Нижегородской </a:t>
            </a:r>
            <a:r>
              <a:rPr lang="ru-RU" sz="3600" dirty="0" smtClean="0"/>
              <a:t>области;</a:t>
            </a:r>
          </a:p>
          <a:p>
            <a:r>
              <a:rPr lang="ru-RU" sz="3600" dirty="0"/>
              <a:t>правовое просвещение населения Нижегородской </a:t>
            </a:r>
            <a:r>
              <a:rPr lang="ru-RU" sz="3600" dirty="0" smtClean="0"/>
              <a:t>области.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059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5033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Задачами Совета являются: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Autofit/>
          </a:bodyPr>
          <a:lstStyle/>
          <a:p>
            <a:r>
              <a:rPr lang="ru-RU" sz="2400" b="1" u="sng" dirty="0"/>
              <a:t>экспертиза законов </a:t>
            </a:r>
            <a:r>
              <a:rPr lang="ru-RU" sz="2400" dirty="0"/>
              <a:t>Нижегородской области и постановлений Законодательного Собрания Нижегородской области, проектов законов области и проектов постановлений Законодательного Собрания;</a:t>
            </a:r>
          </a:p>
          <a:p>
            <a:r>
              <a:rPr lang="ru-RU" sz="2400" dirty="0"/>
              <a:t>участие в </a:t>
            </a:r>
            <a:r>
              <a:rPr lang="ru-RU" sz="2400" b="1" u="sng" dirty="0"/>
              <a:t>прогнозировании</a:t>
            </a:r>
            <a:r>
              <a:rPr lang="ru-RU" sz="2400" dirty="0"/>
              <a:t> законотворческой деятельности Законодательного Собрания Нижегородской области, в разработке предложений по совершенствованию законов области и постановлений Законодательного Собрания</a:t>
            </a:r>
            <a:r>
              <a:rPr lang="ru-RU" sz="2400" dirty="0" smtClean="0"/>
              <a:t>;</a:t>
            </a:r>
          </a:p>
          <a:p>
            <a:r>
              <a:rPr lang="ru-RU" sz="2400" b="1" u="sng" dirty="0"/>
              <a:t>выявление возможных негативных </a:t>
            </a:r>
            <a:r>
              <a:rPr lang="ru-RU" sz="2400" dirty="0"/>
              <a:t>социальных, экономических, экологических и других </a:t>
            </a:r>
            <a:r>
              <a:rPr lang="ru-RU" sz="2400" b="1" u="sng" dirty="0"/>
              <a:t>последствий </a:t>
            </a:r>
            <a:r>
              <a:rPr lang="ru-RU" sz="2400" dirty="0"/>
              <a:t>действия принимаемых законов области и постановлений Законодательного Собрания.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85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30425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Выездные мероприятия совета</a:t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Законодательного Собрания Нижегородской области в Нижегородском государственном техническом университете им. Р.Е. Алексеева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апреля 2016 года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K:\фото\для слайдов 4 состава НКС\день зсно в нгту 22.04.2016\IMG_1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49354"/>
            <a:ext cx="3796134" cy="253075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90" y="3453912"/>
            <a:ext cx="2302028" cy="25202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4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94421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Расширенное заседание совета в НИУ - филиала Российской академии народного хозяйства и государственной службы при Президенте Российской Федерации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октября 2016 года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88748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+mj-lt"/>
              </a:rPr>
              <a:t>	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66" y="2348880"/>
            <a:ext cx="2914650" cy="1944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09120"/>
            <a:ext cx="2298700" cy="1987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1" y="5033894"/>
            <a:ext cx="2448272" cy="16294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2547937" cy="1695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33894"/>
            <a:ext cx="2376792" cy="15997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96952"/>
            <a:ext cx="2232776" cy="16635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9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Законодательного Собрания Нижегородской области в Нижегородской государственной педагогическом университете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мая 2017 года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15929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08" y="2420888"/>
            <a:ext cx="2401887" cy="1603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2871787" cy="1908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7" y="4509120"/>
            <a:ext cx="3054350" cy="20367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402" y="2420888"/>
            <a:ext cx="2088232" cy="13912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84" y="4260826"/>
            <a:ext cx="1494267" cy="22850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9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составе конкурсной комиссии областного конкурса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«Творчество против коррупции»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2015 и в 2016 гг.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788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67611"/>
            <a:ext cx="3672408" cy="24502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3" y="4285584"/>
            <a:ext cx="3572747" cy="23837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39"/>
            <a:ext cx="2408237" cy="1603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119" y="2939404"/>
            <a:ext cx="1894897" cy="126272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03" y="4509120"/>
            <a:ext cx="2444468" cy="16234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65148"/>
            <a:ext cx="1833116" cy="12232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6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767</TotalTime>
  <Words>244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Научно-консультативный совет при Законодательном Собрании Нижегородской области  2015-2017 гг. </vt:lpstr>
      <vt:lpstr>Динамика заседаний совета  с 2009 по 2017 гг.</vt:lpstr>
      <vt:lpstr>Динамика подготовленных и рассмотренных экспертных заключений совета с 2009 по 2017 гг.</vt:lpstr>
      <vt:lpstr>Целями деятельности Совета являются:</vt:lpstr>
      <vt:lpstr>Задачами Совета являются:</vt:lpstr>
      <vt:lpstr>Выездные мероприятия совета День Законодательного Собрания Нижегородской области в Нижегородском государственном техническом университете им. Р.Е. Алексеева 22 апреля 2016 года</vt:lpstr>
      <vt:lpstr>Расширенное заседание совета в НИУ - филиала Российской академии народного хозяйства и государственной службы при Президенте Российской Федерации 17 октября 2016 года</vt:lpstr>
      <vt:lpstr>День Законодательного Собрания Нижегородской области в Нижегородской государственной педагогическом университете 22 мая 2017 года</vt:lpstr>
      <vt:lpstr>Работа в составе конкурсной комиссии областного конкурса  «Творчество против коррупции» в 2015 и в 2016 гг.</vt:lpstr>
      <vt:lpstr>Работа в составе конкурсной комиссии конкурса  «Я – законодатель»</vt:lpstr>
      <vt:lpstr>Новеллы работы 4 состава совета:</vt:lpstr>
      <vt:lpstr>В научной работе нельзя делать уверенных прогнозов на будущее, так как всегда возникают препятствия, которые могут быть преодолены лишь с появлением новых идей.   Нильс Бор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Научно-консультативный совет при Законодательном Собрании Нижегородской области  2013-2015 гг.</dc:title>
  <dc:creator>User</dc:creator>
  <cp:lastModifiedBy>User</cp:lastModifiedBy>
  <cp:revision>37</cp:revision>
  <cp:lastPrinted>2015-08-17T10:40:29Z</cp:lastPrinted>
  <dcterms:created xsi:type="dcterms:W3CDTF">2015-08-13T07:40:42Z</dcterms:created>
  <dcterms:modified xsi:type="dcterms:W3CDTF">2017-09-21T07:48:38Z</dcterms:modified>
</cp:coreProperties>
</file>