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1" r:id="rId18"/>
    <p:sldId id="274" r:id="rId19"/>
    <p:sldId id="275" r:id="rId20"/>
    <p:sldId id="27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57F6FE4D-87AB-4417-9AB0-11ACF11F4330}">
          <p14:sldIdLst>
            <p14:sldId id="256"/>
            <p14:sldId id="257"/>
            <p14:sldId id="258"/>
            <p14:sldId id="259"/>
            <p14:sldId id="260"/>
            <p14:sldId id="261"/>
            <p14:sldId id="262"/>
            <p14:sldId id="263"/>
            <p14:sldId id="273"/>
            <p14:sldId id="264"/>
            <p14:sldId id="265"/>
            <p14:sldId id="266"/>
            <p14:sldId id="267"/>
            <p14:sldId id="268"/>
            <p14:sldId id="269"/>
            <p14:sldId id="270"/>
            <p14:sldId id="271"/>
            <p14:sldId id="274"/>
            <p14:sldId id="275"/>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9/8/2021</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04207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9/8/2021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3614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9/8/2021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851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9/8/2021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402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9/8/2021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3557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9/8/2021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3885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9/8/2021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316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9/8/2021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7883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9/8/2021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52053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9/8/2021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4719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9/8/2021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627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9/8/2021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110895098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23" r:id="rId7"/>
    <p:sldLayoutId id="2147483724" r:id="rId8"/>
    <p:sldLayoutId id="2147483725" r:id="rId9"/>
    <p:sldLayoutId id="2147483726" r:id="rId10"/>
    <p:sldLayoutId id="2147483733"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0DC11866374F20ED031B614956E42801178C8B1CFCE7D98A8A7FC0F43A15D443F256B4822A9548C8E4E32852E26A948202884A66FA6CAF4BMCvFK"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consultantplus://offline/ref=0F90033957138AF7703597956946C6C4C28CEED0F5363073E48C79905F2E1D1AB7F0335B41053B4E8387BDE8D6C1A23359C377BA5C953E20R0j1H" TargetMode="External"/><Relationship Id="rId2" Type="http://schemas.openxmlformats.org/officeDocument/2006/relationships/hyperlink" Target="consultantplus://offline/ref=0F90033957138AF7703597956946C6C4C384E0DBF0323073E48C79905F2E1D1AB7F0335B41063D488E87BDE8D6C1A23359C377BA5C953E20R0j1H"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consultantplus://offline/ref=8477D6EDAD12BC5F5DF4B6C8F26AB74FDD67F99873E265189A70D63FC168F5ACCEABE2FF5623D204B0A05EB2D89A6D926A5225342651WAm4H"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15">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0" name="Picture 17">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31" name="Rectangle 1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2" name="Rectangle 21">
            <a:extLst>
              <a:ext uri="{FF2B5EF4-FFF2-40B4-BE49-F238E27FC236}">
                <a16:creationId xmlns:a16="http://schemas.microsoft.com/office/drawing/2014/main" id="{E8B2F707-EF35-4955-8439-F76145F3C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3" name="Rectangle 23">
            <a:extLst>
              <a:ext uri="{FF2B5EF4-FFF2-40B4-BE49-F238E27FC236}">
                <a16:creationId xmlns:a16="http://schemas.microsoft.com/office/drawing/2014/main" id="{DA476813-4CEE-408B-852D-3E51E30B1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BBB48103-DE79-4B60-9E22-1E61CDAE0666}"/>
              </a:ext>
            </a:extLst>
          </p:cNvPr>
          <p:cNvPicPr>
            <a:picLocks noChangeAspect="1"/>
          </p:cNvPicPr>
          <p:nvPr/>
        </p:nvPicPr>
        <p:blipFill rotWithShape="1">
          <a:blip r:embed="rId3">
            <a:alphaModFix amt="60000"/>
          </a:blip>
          <a:srcRect t="20511"/>
          <a:stretch/>
        </p:blipFill>
        <p:spPr>
          <a:xfrm>
            <a:off x="-3048" y="1386"/>
            <a:ext cx="12191980" cy="6856614"/>
          </a:xfrm>
          <a:prstGeom prst="rect">
            <a:avLst/>
          </a:prstGeom>
        </p:spPr>
      </p:pic>
      <p:sp>
        <p:nvSpPr>
          <p:cNvPr id="2" name="Заголовок 1">
            <a:extLst>
              <a:ext uri="{FF2B5EF4-FFF2-40B4-BE49-F238E27FC236}">
                <a16:creationId xmlns:a16="http://schemas.microsoft.com/office/drawing/2014/main" id="{8A76BF29-8113-2545-B270-2EB06E9A2BAD}"/>
              </a:ext>
            </a:extLst>
          </p:cNvPr>
          <p:cNvSpPr>
            <a:spLocks noGrp="1"/>
          </p:cNvSpPr>
          <p:nvPr>
            <p:ph type="ctrTitle"/>
          </p:nvPr>
        </p:nvSpPr>
        <p:spPr>
          <a:xfrm>
            <a:off x="960120" y="726067"/>
            <a:ext cx="10241280" cy="4268840"/>
          </a:xfrm>
        </p:spPr>
        <p:txBody>
          <a:bodyPr vert="horz" lIns="91440" tIns="45720" rIns="91440" bIns="45720" rtlCol="0" anchor="ctr">
            <a:normAutofit/>
          </a:bodyPr>
          <a:lstStyle/>
          <a:p>
            <a:pPr>
              <a:lnSpc>
                <a:spcPct val="90000"/>
              </a:lnSpc>
            </a:pPr>
            <a:r>
              <a:rPr lang="en-US" sz="4000" dirty="0">
                <a:solidFill>
                  <a:srgbClr val="FFFFFF"/>
                </a:solidFill>
                <a:latin typeface="Times New Roman" panose="02020603050405020304" pitchFamily="18" charset="0"/>
                <a:cs typeface="Times New Roman" panose="02020603050405020304" pitchFamily="18" charset="0"/>
              </a:rPr>
              <a:t>Уголовно-правовой механизм возмещения вреда, причиненного преступлением: тенденции законодательной регламентации и практической реализации</a:t>
            </a:r>
          </a:p>
        </p:txBody>
      </p:sp>
      <p:grpSp>
        <p:nvGrpSpPr>
          <p:cNvPr id="26" name="Group 25">
            <a:extLst>
              <a:ext uri="{FF2B5EF4-FFF2-40B4-BE49-F238E27FC236}">
                <a16:creationId xmlns:a16="http://schemas.microsoft.com/office/drawing/2014/main" id="{245C754D-F6B0-4E8B-BCBC-51B5E2863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27" name="Picture 26">
              <a:extLst>
                <a:ext uri="{FF2B5EF4-FFF2-40B4-BE49-F238E27FC236}">
                  <a16:creationId xmlns:a16="http://schemas.microsoft.com/office/drawing/2014/main" id="{66BE34B5-B2D6-49D5-B3B8-6E019E3E4C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28" name="Picture 27">
              <a:extLst>
                <a:ext uri="{FF2B5EF4-FFF2-40B4-BE49-F238E27FC236}">
                  <a16:creationId xmlns:a16="http://schemas.microsoft.com/office/drawing/2014/main" id="{1B5FDAC2-DA09-40B0-9B3F-D874ECE9658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4">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3" name="Подзаголовок 2">
            <a:extLst>
              <a:ext uri="{FF2B5EF4-FFF2-40B4-BE49-F238E27FC236}">
                <a16:creationId xmlns:a16="http://schemas.microsoft.com/office/drawing/2014/main" id="{2783B002-80D9-084A-B309-5EB05765D3F9}"/>
              </a:ext>
            </a:extLst>
          </p:cNvPr>
          <p:cNvSpPr>
            <a:spLocks noGrp="1"/>
          </p:cNvSpPr>
          <p:nvPr>
            <p:ph type="subTitle" idx="1"/>
          </p:nvPr>
        </p:nvSpPr>
        <p:spPr>
          <a:xfrm>
            <a:off x="7795261" y="4994910"/>
            <a:ext cx="4194810" cy="1668382"/>
          </a:xfrm>
        </p:spPr>
        <p:txBody>
          <a:bodyPr vert="horz" lIns="91440" tIns="45720" rIns="91440" bIns="45720" rtlCol="0" anchor="ctr">
            <a:normAutofit/>
          </a:bodyPr>
          <a:lstStyle/>
          <a:p>
            <a:pPr>
              <a:lnSpc>
                <a:spcPct val="100000"/>
              </a:lnSpc>
              <a:spcBef>
                <a:spcPts val="0"/>
              </a:spcBef>
            </a:pPr>
            <a:r>
              <a:rPr lang="en-US" sz="1400" dirty="0">
                <a:solidFill>
                  <a:srgbClr val="FFFFFF"/>
                </a:solidFill>
                <a:latin typeface="Times New Roman" panose="02020603050405020304" pitchFamily="18" charset="0"/>
                <a:cs typeface="Times New Roman" panose="02020603050405020304" pitchFamily="18" charset="0"/>
              </a:rPr>
              <a:t>Скрипченко Нина Юрьевна</a:t>
            </a:r>
          </a:p>
          <a:p>
            <a:pPr>
              <a:lnSpc>
                <a:spcPct val="100000"/>
              </a:lnSpc>
              <a:spcBef>
                <a:spcPts val="0"/>
              </a:spcBef>
            </a:pPr>
            <a:r>
              <a:rPr lang="en-US" sz="1400" dirty="0">
                <a:solidFill>
                  <a:srgbClr val="FFFFFF"/>
                </a:solidFill>
                <a:latin typeface="Times New Roman" panose="02020603050405020304" pitchFamily="18" charset="0"/>
                <a:cs typeface="Times New Roman" panose="02020603050405020304" pitchFamily="18" charset="0"/>
              </a:rPr>
              <a:t>д.ю.н. доцент</a:t>
            </a:r>
          </a:p>
          <a:p>
            <a:pPr>
              <a:lnSpc>
                <a:spcPct val="100000"/>
              </a:lnSpc>
              <a:spcBef>
                <a:spcPts val="0"/>
              </a:spcBef>
            </a:pPr>
            <a:r>
              <a:rPr lang="en-US" sz="1400" dirty="0">
                <a:solidFill>
                  <a:srgbClr val="FFFFFF"/>
                </a:solidFill>
                <a:latin typeface="Times New Roman" panose="02020603050405020304" pitchFamily="18" charset="0"/>
                <a:cs typeface="Times New Roman" panose="02020603050405020304" pitchFamily="18" charset="0"/>
              </a:rPr>
              <a:t>профессор кафедры уголовного права и процесса </a:t>
            </a:r>
          </a:p>
          <a:p>
            <a:pPr>
              <a:lnSpc>
                <a:spcPct val="100000"/>
              </a:lnSpc>
              <a:spcBef>
                <a:spcPts val="0"/>
              </a:spcBef>
            </a:pPr>
            <a:r>
              <a:rPr lang="en-US" sz="1400" dirty="0">
                <a:solidFill>
                  <a:srgbClr val="FFFFFF"/>
                </a:solidFill>
                <a:latin typeface="Times New Roman" panose="02020603050405020304" pitchFamily="18" charset="0"/>
                <a:cs typeface="Times New Roman" panose="02020603050405020304" pitchFamily="18" charset="0"/>
              </a:rPr>
              <a:t>САФУ имени М.В. Ломоносова</a:t>
            </a:r>
          </a:p>
        </p:txBody>
      </p:sp>
    </p:spTree>
    <p:extLst>
      <p:ext uri="{BB962C8B-B14F-4D97-AF65-F5344CB8AC3E}">
        <p14:creationId xmlns:p14="http://schemas.microsoft.com/office/powerpoint/2010/main" val="25757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9660" y="1616302"/>
            <a:ext cx="11237976" cy="4001095"/>
          </a:xfrm>
          <a:prstGeom prst="rect">
            <a:avLst/>
          </a:prstGeom>
        </p:spPr>
        <p:txBody>
          <a:bodyPr wrap="square">
            <a:spAutoFit/>
          </a:bodyPr>
          <a:lstStyle/>
          <a:p>
            <a:pPr algn="just"/>
            <a:r>
              <a:rPr lang="ru-RU" sz="3000" b="1" dirty="0">
                <a:latin typeface="Times New Roman" panose="02020603050405020304" pitchFamily="18" charset="0"/>
                <a:ea typeface="Cambria" panose="02040503050406030204" pitchFamily="18" charset="0"/>
                <a:cs typeface="Times New Roman" panose="02020603050405020304" pitchFamily="18" charset="0"/>
              </a:rPr>
              <a:t>Статья 38. Обстоятельства, смягчающие ответственность</a:t>
            </a:r>
          </a:p>
          <a:p>
            <a:pPr algn="just"/>
            <a:r>
              <a:rPr lang="ru-RU" sz="3000" dirty="0">
                <a:latin typeface="Times New Roman" panose="02020603050405020304" pitchFamily="18" charset="0"/>
                <a:ea typeface="Cambria" panose="02040503050406030204" pitchFamily="18" charset="0"/>
                <a:cs typeface="Times New Roman" panose="02020603050405020304" pitchFamily="18" charset="0"/>
              </a:rPr>
              <a:t>При назначении наказания обстоятельствами, смягчающими ответственность, признаются:</a:t>
            </a:r>
          </a:p>
          <a:p>
            <a:pPr marL="457200" indent="-457200" algn="just">
              <a:buAutoNum type="arabicParenR"/>
            </a:pPr>
            <a:r>
              <a:rPr lang="ru-RU" sz="3000" dirty="0">
                <a:latin typeface="Times New Roman" panose="02020603050405020304" pitchFamily="18" charset="0"/>
                <a:ea typeface="Cambria" panose="02040503050406030204" pitchFamily="18" charset="0"/>
                <a:cs typeface="Times New Roman" panose="02020603050405020304" pitchFamily="18" charset="0"/>
              </a:rPr>
              <a:t>предотвращение виновным вредных последствий совершенного преступления, или добровольное возмещение нанесенного ущерба, или устранение причиненного вреда;</a:t>
            </a:r>
          </a:p>
          <a:p>
            <a:pPr algn="just"/>
            <a:r>
              <a:rPr lang="ru-RU" sz="3000" dirty="0">
                <a:latin typeface="Times New Roman" panose="02020603050405020304" pitchFamily="18" charset="0"/>
                <a:ea typeface="Cambria" panose="02040503050406030204" pitchFamily="18" charset="0"/>
                <a:cs typeface="Times New Roman" panose="02020603050405020304" pitchFamily="18" charset="0"/>
              </a:rPr>
              <a:t>…</a:t>
            </a:r>
          </a:p>
          <a:p>
            <a:pPr marL="457200" indent="-457200" algn="just">
              <a:buAutoNum type="arabicParenR"/>
            </a:pPr>
            <a:endParaRPr lang="ru-RU" sz="2400" dirty="0">
              <a:latin typeface="Times New Roman" panose="02020603050405020304" pitchFamily="18" charset="0"/>
              <a:ea typeface="Cambria" panose="02040503050406030204" pitchFamily="18" charset="0"/>
              <a:cs typeface="Times New Roman" panose="02020603050405020304" pitchFamily="18" charset="0"/>
            </a:endParaRPr>
          </a:p>
          <a:p>
            <a:pPr algn="just"/>
            <a:endParaRPr lang="ru-RU" sz="2000" b="1"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9866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8720" y="210312"/>
            <a:ext cx="9884664" cy="646331"/>
          </a:xfrm>
          <a:prstGeom prst="rect">
            <a:avLst/>
          </a:prstGeom>
          <a:noFill/>
        </p:spPr>
        <p:txBody>
          <a:bodyPr wrap="square" rtlCol="0">
            <a:spAutoFit/>
          </a:bodyPr>
          <a:lstStyle/>
          <a:p>
            <a:pPr algn="ctr"/>
            <a:r>
              <a:rPr lang="ru-RU" sz="3600" b="1" dirty="0">
                <a:latin typeface="Times New Roman" panose="02020603050405020304" pitchFamily="18" charset="0"/>
                <a:ea typeface="Cambria" panose="02040503050406030204" pitchFamily="18" charset="0"/>
                <a:cs typeface="Times New Roman" panose="02020603050405020304" pitchFamily="18" charset="0"/>
              </a:rPr>
              <a:t>Уголовный кодекс РФ 1996 года</a:t>
            </a:r>
          </a:p>
        </p:txBody>
      </p:sp>
      <p:sp>
        <p:nvSpPr>
          <p:cNvPr id="4" name="Прямоугольник 3"/>
          <p:cNvSpPr/>
          <p:nvPr/>
        </p:nvSpPr>
        <p:spPr>
          <a:xfrm>
            <a:off x="184638" y="1011115"/>
            <a:ext cx="11834447" cy="2308324"/>
          </a:xfrm>
          <a:prstGeom prst="rect">
            <a:avLst/>
          </a:prstGeom>
        </p:spPr>
        <p:txBody>
          <a:bodyPr wrap="square">
            <a:spAutoFit/>
          </a:bodyPr>
          <a:lstStyle/>
          <a:p>
            <a:pPr indent="447675" algn="just"/>
            <a:r>
              <a:rPr lang="ru-RU" sz="2400" b="1" dirty="0">
                <a:latin typeface="Times New Roman" panose="02020603050405020304" pitchFamily="18" charset="0"/>
              </a:rPr>
              <a:t>Статья 90. Применение принудительных мер воспитательного воздействия</a:t>
            </a:r>
          </a:p>
          <a:p>
            <a:pPr indent="447675" algn="just"/>
            <a:r>
              <a:rPr lang="ru-RU" sz="2400" dirty="0">
                <a:latin typeface="Times New Roman" panose="02020603050405020304" pitchFamily="18" charset="0"/>
              </a:rPr>
              <a:t>2. Несовершеннолетнему могут быть назначены следующие принудительные меры воспитательного воздействия:</a:t>
            </a:r>
          </a:p>
          <a:p>
            <a:pPr indent="447675" algn="just"/>
            <a:r>
              <a:rPr lang="en-US" sz="2400" dirty="0">
                <a:latin typeface="Times New Roman" panose="02020603050405020304" pitchFamily="18" charset="0"/>
              </a:rPr>
              <a:t>&lt;…&gt;</a:t>
            </a:r>
          </a:p>
          <a:p>
            <a:pPr indent="447675" algn="just"/>
            <a:r>
              <a:rPr lang="ru-RU" sz="2400" b="1" i="1" dirty="0">
                <a:latin typeface="Cambria" panose="02040503050406030204" pitchFamily="18" charset="0"/>
                <a:ea typeface="Cambria" panose="02040503050406030204" pitchFamily="18" charset="0"/>
              </a:rPr>
              <a:t>в) возложение обязанности загладить причиненный вред;</a:t>
            </a:r>
            <a:endParaRPr lang="ru-RU" sz="2400" b="1" i="1" dirty="0">
              <a:latin typeface="Cambria" panose="02040503050406030204" pitchFamily="18" charset="0"/>
              <a:ea typeface="Cambria" panose="02040503050406030204" pitchFamily="18" charset="0"/>
              <a:hlinkClick r:id="rId2"/>
            </a:endParaRPr>
          </a:p>
          <a:p>
            <a:pPr indent="447675" algn="just"/>
            <a:r>
              <a:rPr lang="en-US" sz="2400" dirty="0">
                <a:latin typeface="Times New Roman" panose="02020603050405020304" pitchFamily="18" charset="0"/>
              </a:rPr>
              <a:t>&lt;…&gt;</a:t>
            </a:r>
            <a:endParaRPr lang="ru-RU" sz="2400" dirty="0">
              <a:latin typeface="Times New Roman" panose="02020603050405020304" pitchFamily="18" charset="0"/>
            </a:endParaRPr>
          </a:p>
        </p:txBody>
      </p:sp>
      <p:sp>
        <p:nvSpPr>
          <p:cNvPr id="5" name="Прямоугольник 4"/>
          <p:cNvSpPr/>
          <p:nvPr/>
        </p:nvSpPr>
        <p:spPr>
          <a:xfrm>
            <a:off x="184638" y="3319439"/>
            <a:ext cx="12007362" cy="2800767"/>
          </a:xfrm>
          <a:prstGeom prst="rect">
            <a:avLst/>
          </a:prstGeom>
        </p:spPr>
        <p:txBody>
          <a:bodyPr wrap="square">
            <a:spAutoFit/>
          </a:bodyPr>
          <a:lstStyle/>
          <a:p>
            <a:pPr algn="just"/>
            <a:r>
              <a:rPr lang="ru-RU" sz="2200" b="1" dirty="0">
                <a:latin typeface="Times New Roman" panose="02020603050405020304" pitchFamily="18" charset="0"/>
              </a:rPr>
              <a:t>Статья 61. Обстоятельства, смягчающие наказание</a:t>
            </a:r>
          </a:p>
          <a:p>
            <a:pPr marL="457200" indent="-9525" algn="just">
              <a:buAutoNum type="arabicPeriod"/>
            </a:pPr>
            <a:r>
              <a:rPr lang="ru-RU" sz="2200" dirty="0">
                <a:latin typeface="Times New Roman" panose="02020603050405020304" pitchFamily="18" charset="0"/>
                <a:ea typeface="Cambria" panose="02040503050406030204" pitchFamily="18" charset="0"/>
                <a:cs typeface="Times New Roman" panose="02020603050405020304" pitchFamily="18" charset="0"/>
              </a:rPr>
              <a:t>Смягчающими обстоятельствами признаются:</a:t>
            </a:r>
          </a:p>
          <a:p>
            <a:pPr marL="457200" indent="-9525" algn="just"/>
            <a:r>
              <a:rPr lang="en-US" sz="2200" dirty="0">
                <a:latin typeface="Times New Roman" panose="02020603050405020304" pitchFamily="18" charset="0"/>
                <a:ea typeface="Cambria" panose="02040503050406030204" pitchFamily="18" charset="0"/>
                <a:cs typeface="Times New Roman" panose="02020603050405020304" pitchFamily="18" charset="0"/>
              </a:rPr>
              <a:t>&lt;…&gt;</a:t>
            </a:r>
          </a:p>
          <a:p>
            <a:pPr indent="447675" algn="just"/>
            <a:r>
              <a:rPr lang="ru-RU" sz="2200" b="1" i="1" dirty="0">
                <a:latin typeface="Cambria" panose="02040503050406030204" pitchFamily="18" charset="0"/>
                <a:ea typeface="Cambria" panose="02040503050406030204" pitchFamily="18" charset="0"/>
                <a:cs typeface="Times New Roman" panose="02020603050405020304" pitchFamily="18" charset="0"/>
              </a:rPr>
              <a:t>к) оказание медицинской и иной помощи потерпевшему непосредственно после совершения преступления, добровольное возмещение имущественного ущерба и морального вреда, причиненных в результате преступления, иные действия, направленные на заглаживание вреда, причиненного потерпевшему.</a:t>
            </a:r>
            <a:endParaRPr lang="en-US" sz="2200" b="1" i="1" dirty="0">
              <a:latin typeface="Cambria" panose="02040503050406030204" pitchFamily="18" charset="0"/>
              <a:ea typeface="Cambria" panose="02040503050406030204" pitchFamily="18" charset="0"/>
              <a:cs typeface="Times New Roman" panose="02020603050405020304" pitchFamily="18" charset="0"/>
            </a:endParaRPr>
          </a:p>
          <a:p>
            <a:pPr indent="447675" algn="just"/>
            <a:r>
              <a:rPr lang="en-US" sz="2200" dirty="0">
                <a:latin typeface="Times New Roman" panose="02020603050405020304" pitchFamily="18" charset="0"/>
                <a:ea typeface="Cambria" panose="02040503050406030204" pitchFamily="18" charset="0"/>
                <a:cs typeface="Times New Roman" panose="02020603050405020304" pitchFamily="18" charset="0"/>
              </a:rPr>
              <a:t>&lt;…&gt;</a:t>
            </a:r>
            <a:endParaRPr lang="ru-RU" sz="2200" dirty="0">
              <a:latin typeface="Times New Roman" panose="020206030504050203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93968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977" y="281355"/>
            <a:ext cx="11937023" cy="6001643"/>
          </a:xfrm>
          <a:prstGeom prst="rect">
            <a:avLst/>
          </a:prstGeom>
        </p:spPr>
        <p:txBody>
          <a:bodyPr wrap="square">
            <a:spAutoFit/>
          </a:bodyPr>
          <a:lstStyle/>
          <a:p>
            <a:pPr indent="450215" algn="just"/>
            <a:r>
              <a:rPr lang="ru-RU" sz="2400" b="1" dirty="0">
                <a:latin typeface="Times New Roman" panose="02020603050405020304" pitchFamily="18" charset="0"/>
                <a:cs typeface="Times New Roman" panose="02020603050405020304" pitchFamily="18" charset="0"/>
              </a:rPr>
              <a:t>Статья 62. Назначение наказания при наличии смягчающих обстоятельств</a:t>
            </a:r>
          </a:p>
          <a:p>
            <a:pPr indent="450215" algn="just">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(ограничивают пределы максимального срока наказания)</a:t>
            </a: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r>
              <a:rPr lang="ru-RU" sz="2400" b="1" dirty="0">
                <a:latin typeface="Times New Roman" panose="02020603050405020304" pitchFamily="18" charset="0"/>
                <a:cs typeface="Times New Roman" panose="02020603050405020304" pitchFamily="18" charset="0"/>
              </a:rPr>
              <a:t>Статья 64. Назначение более мягкого наказания, чем предусмотрено за данное преступление</a:t>
            </a:r>
          </a:p>
          <a:p>
            <a:pPr indent="450215" algn="just">
              <a:spcAft>
                <a:spcPts val="0"/>
              </a:spcAf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(расширяют возможности в части назначения более мягкого наказания, чем предусмотрено законом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a:r>
              <a:rPr lang="ru-RU" sz="2400" b="1" dirty="0">
                <a:latin typeface="Times New Roman" panose="02020603050405020304" pitchFamily="18" charset="0"/>
                <a:cs typeface="Times New Roman" panose="02020603050405020304" pitchFamily="18" charset="0"/>
              </a:rPr>
              <a:t>Статья 75. Освобождение от уголовной ответственности в связи с деятельным раскаянием</a:t>
            </a:r>
          </a:p>
          <a:p>
            <a:pPr indent="450215" algn="just"/>
            <a:r>
              <a:rPr lang="ru-RU" sz="2400" b="1" dirty="0">
                <a:latin typeface="Times New Roman" panose="02020603050405020304" pitchFamily="18" charset="0"/>
                <a:cs typeface="Times New Roman" panose="02020603050405020304" pitchFamily="18" charset="0"/>
              </a:rPr>
              <a:t>Статья 76. Освобождение от уголовной ответственности в связи с примирением с потерпевшим</a:t>
            </a:r>
          </a:p>
          <a:p>
            <a:pPr indent="450215" algn="just">
              <a:spcAft>
                <a:spcPts val="0"/>
              </a:spcAft>
            </a:pP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Федеральным законом от 28 декабря 2013 года № 432-ФЗ «О внесении изменений в отдельные законодательные акты Российской Федерации в целях совершенствования прав потерпевших в уголовном судопроизводстве» были внесены изменения в содержания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ст.ст</a:t>
            </a:r>
            <a:r>
              <a:rPr lang="ru-RU" sz="2400" dirty="0">
                <a:latin typeface="Times New Roman" panose="02020603050405020304" pitchFamily="18" charset="0"/>
                <a:ea typeface="Calibri" panose="020F0502020204030204" pitchFamily="34" charset="0"/>
                <a:cs typeface="Times New Roman" panose="02020603050405020304" pitchFamily="18" charset="0"/>
              </a:rPr>
              <a:t>. 74, 79, 80, 86 УК РФ, направленные на стимулирование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возмещение обвиняемым причиненного вреда.</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392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108" y="634877"/>
            <a:ext cx="11324492" cy="1938992"/>
          </a:xfrm>
          <a:prstGeom prst="rect">
            <a:avLst/>
          </a:prstGeom>
        </p:spPr>
        <p:txBody>
          <a:bodyPr wrap="square">
            <a:spAutoFit/>
          </a:bodyPr>
          <a:lstStyle/>
          <a:p>
            <a:pPr algn="just"/>
            <a:r>
              <a:rPr lang="ru-RU" sz="2400" dirty="0">
                <a:latin typeface="Times New Roman" panose="02020603050405020304" pitchFamily="18" charset="0"/>
                <a:ea typeface="Calibri" panose="020F0502020204030204" pitchFamily="34" charset="0"/>
                <a:cs typeface="Times New Roman" panose="02020603050405020304" pitchFamily="18" charset="0"/>
              </a:rPr>
              <a:t>Статья 76</a:t>
            </a:r>
            <a:r>
              <a:rPr lang="ru-RU" sz="2400" baseline="30000" dirty="0">
                <a:latin typeface="Times New Roman" panose="02020603050405020304" pitchFamily="18" charset="0"/>
                <a:ea typeface="Calibri" panose="020F0502020204030204" pitchFamily="34" charset="0"/>
                <a:cs typeface="Times New Roman" panose="02020603050405020304" pitchFamily="18" charset="0"/>
              </a:rPr>
              <a:t>1 </a:t>
            </a:r>
            <a:r>
              <a:rPr lang="ru-RU" sz="2400" b="1" dirty="0">
                <a:latin typeface="Times New Roman" panose="02020603050405020304" pitchFamily="18" charset="0"/>
                <a:cs typeface="Times New Roman" panose="02020603050405020304" pitchFamily="18" charset="0"/>
              </a:rPr>
              <a:t>Освобождение от уголовной ответственности в связи с возмещением ущерба</a:t>
            </a:r>
          </a:p>
          <a:p>
            <a:pPr algn="just"/>
            <a:r>
              <a:rPr lang="ru-RU" sz="2400" dirty="0">
                <a:latin typeface="Times New Roman" panose="02020603050405020304" pitchFamily="18" charset="0"/>
                <a:cs typeface="Times New Roman" panose="02020603050405020304" pitchFamily="18" charset="0"/>
              </a:rPr>
              <a:t>Статья</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76</a:t>
            </a:r>
            <a:r>
              <a:rPr lang="ru-RU" sz="2400" baseline="30000" dirty="0">
                <a:latin typeface="Times New Roman" panose="02020603050405020304" pitchFamily="18" charset="0"/>
                <a:ea typeface="Calibri" panose="020F0502020204030204" pitchFamily="34" charset="0"/>
                <a:cs typeface="Times New Roman" panose="02020603050405020304" pitchFamily="18" charset="0"/>
              </a:rPr>
              <a:t>2 </a:t>
            </a:r>
            <a:r>
              <a:rPr lang="ru-RU" sz="2400" b="1" dirty="0">
                <a:latin typeface="Times New Roman" panose="02020603050405020304" pitchFamily="18" charset="0"/>
                <a:cs typeface="Times New Roman" panose="02020603050405020304" pitchFamily="18" charset="0"/>
              </a:rPr>
              <a:t>Освобождение от уголовной ответственности с назначением судебного штрафа</a:t>
            </a:r>
          </a:p>
          <a:p>
            <a:pPr algn="just"/>
            <a:endParaRPr lang="ru-RU" sz="24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63769" y="2699238"/>
            <a:ext cx="11336450" cy="2862322"/>
          </a:xfrm>
          <a:prstGeom prst="rect">
            <a:avLst/>
          </a:prstGeom>
        </p:spPr>
        <p:txBody>
          <a:bodyPr wrap="square">
            <a:spAutoFit/>
          </a:bodyPr>
          <a:lstStyle/>
          <a:p>
            <a:pPr algn="just"/>
            <a:r>
              <a:rPr lang="ru-RU" sz="2000" dirty="0">
                <a:latin typeface="Times New Roman" panose="02020603050405020304" pitchFamily="18" charset="0"/>
                <a:ea typeface="Calibri" panose="020F0502020204030204" pitchFamily="34" charset="0"/>
                <a:cs typeface="Times New Roman" panose="02020603050405020304" pitchFamily="18" charset="0"/>
              </a:rPr>
              <a:t>Постановление Пленума Верховного Суда РФ от 31 октября 2017 года № 42 «О внесении в Государственную Думу Федерального Собрания РФ проекта федерального закона «О внесении изменений в Уголовный кодекс РФ и Уголовно-процессуальный кодекс РФ в связи с введением понятия уголовного проступка»</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ru-RU" sz="2000" dirty="0">
                <a:latin typeface="Times New Roman" panose="02020603050405020304" pitchFamily="18" charset="0"/>
                <a:ea typeface="Calibri" panose="020F0502020204030204" pitchFamily="34" charset="0"/>
                <a:cs typeface="Times New Roman" panose="02020603050405020304" pitchFamily="18" charset="0"/>
              </a:rPr>
              <a:t>Постановление Пленума Верховного Суда РФ от 13 октября 2020 г. № 24 «О внесении в Государственную Думу Федерального Собрания РФ проекта федерального закона «О внесении изменений в Уголовный кодекс РФ и Уголовно-процессуальный кодекс РФ в связи с введением понятия уголовного проступка»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330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5441" y="321151"/>
            <a:ext cx="11526716" cy="6093976"/>
          </a:xfrm>
          <a:prstGeom prst="rect">
            <a:avLst/>
          </a:prstGeom>
        </p:spPr>
        <p:txBody>
          <a:bodyPr wrap="square">
            <a:spAutoFit/>
          </a:bodyPr>
          <a:lstStyle/>
          <a:p>
            <a:pPr algn="just"/>
            <a:r>
              <a:rPr lang="ru-RU" sz="2600" b="1" dirty="0">
                <a:latin typeface="Times New Roman" panose="02020603050405020304" pitchFamily="18" charset="0"/>
                <a:cs typeface="Times New Roman" panose="02020603050405020304" pitchFamily="18" charset="0"/>
              </a:rPr>
              <a:t>Постановление Пленума Верховного Суда РФ от 27.06.2013 № 19 (ред. от 29.11.2016) «О применении судами законодательства, регламентирующего основания и порядок освобождения от уголовной ответственности»</a:t>
            </a:r>
          </a:p>
          <a:p>
            <a:pPr algn="just"/>
            <a:endParaRPr lang="ru-RU" sz="2600" dirty="0">
              <a:latin typeface="Times New Roman" panose="02020603050405020304" pitchFamily="18" charset="0"/>
            </a:endParaRPr>
          </a:p>
          <a:p>
            <a:pPr algn="just"/>
            <a:r>
              <a:rPr lang="ru-RU" sz="2600" dirty="0">
                <a:latin typeface="Times New Roman" panose="02020603050405020304" pitchFamily="18" charset="0"/>
              </a:rPr>
              <a:t>3. Возмещение ущерба и (или) заглаживание вреда (статьи 75-76</a:t>
            </a:r>
            <a:r>
              <a:rPr lang="ru-RU" sz="2600" baseline="30000" dirty="0">
                <a:latin typeface="Times New Roman" panose="02020603050405020304" pitchFamily="18" charset="0"/>
              </a:rPr>
              <a:t>2</a:t>
            </a:r>
            <a:r>
              <a:rPr lang="ru-RU" sz="2600" dirty="0">
                <a:latin typeface="Times New Roman" panose="02020603050405020304" pitchFamily="18" charset="0"/>
              </a:rPr>
              <a:t> УК РФ) </a:t>
            </a:r>
            <a:r>
              <a:rPr lang="ru-RU" sz="2600" b="1" dirty="0">
                <a:latin typeface="Times New Roman" panose="02020603050405020304" pitchFamily="18" charset="0"/>
              </a:rPr>
              <a:t>могут быть произведены не только лицом, совершившим преступление, но и по его просьбе (с его согласия) другими лицами.</a:t>
            </a:r>
            <a:r>
              <a:rPr lang="ru-RU" sz="2600" dirty="0">
                <a:latin typeface="Times New Roman" panose="02020603050405020304" pitchFamily="18" charset="0"/>
              </a:rPr>
              <a:t> В случае совершения преступлений, предусмотренных статьями 199 и 199</a:t>
            </a:r>
            <a:r>
              <a:rPr lang="ru-RU" sz="2600" baseline="30000" dirty="0">
                <a:latin typeface="Times New Roman" panose="02020603050405020304" pitchFamily="18" charset="0"/>
              </a:rPr>
              <a:t>1</a:t>
            </a:r>
            <a:r>
              <a:rPr lang="ru-RU" sz="2600" dirty="0">
                <a:latin typeface="Times New Roman" panose="02020603050405020304" pitchFamily="18" charset="0"/>
              </a:rPr>
              <a:t> УК РФ, возмещение ущерба допускается и организацией, уклонение от уплаты налогов и (или) сборов с которой вменяется лицу (пункт 2 примечаний к статье 199 УК РФ).</a:t>
            </a:r>
            <a:endParaRPr lang="ru-RU" sz="2600" dirty="0">
              <a:latin typeface="Times New Roman" panose="02020603050405020304" pitchFamily="18" charset="0"/>
              <a:hlinkClick r:id="rId2"/>
            </a:endParaRPr>
          </a:p>
          <a:p>
            <a:pPr algn="just"/>
            <a:r>
              <a:rPr lang="ru-RU" sz="2600" dirty="0">
                <a:latin typeface="Times New Roman" panose="02020603050405020304" pitchFamily="18" charset="0"/>
              </a:rPr>
              <a:t>Обещания, а также различного рода обязательства лица, совершившего преступление, возместить ущерб или загладить вред в будущем не являются обстоятельствами, дающими основание для освобождения этого лица от уголовной ответственности.</a:t>
            </a:r>
          </a:p>
          <a:p>
            <a:pPr algn="just"/>
            <a:r>
              <a:rPr lang="ru-RU" sz="2600" dirty="0">
                <a:latin typeface="Times New Roman" panose="02020603050405020304" pitchFamily="18" charset="0"/>
              </a:rPr>
              <a:t>(п. 3 в ред. Постановления Пленума Верховного Суда РФ от 29.11.2016 № 56)</a:t>
            </a:r>
            <a:endParaRPr lang="ru-RU" sz="2600" dirty="0">
              <a:latin typeface="Times New Roman" panose="02020603050405020304" pitchFamily="18" charset="0"/>
              <a:hlinkClick r:id="rId3"/>
            </a:endParaRPr>
          </a:p>
        </p:txBody>
      </p:sp>
    </p:spTree>
    <p:extLst>
      <p:ext uri="{BB962C8B-B14F-4D97-AF65-F5344CB8AC3E}">
        <p14:creationId xmlns:p14="http://schemas.microsoft.com/office/powerpoint/2010/main" val="3030762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0936" y="703490"/>
            <a:ext cx="11706264" cy="5693866"/>
          </a:xfrm>
          <a:prstGeom prst="rect">
            <a:avLst/>
          </a:prstGeom>
        </p:spPr>
        <p:txBody>
          <a:bodyPr wrap="square">
            <a:spAutoFit/>
          </a:bodyPr>
          <a:lstStyle/>
          <a:p>
            <a:pPr algn="just"/>
            <a:r>
              <a:rPr lang="ru-RU" sz="2600" dirty="0">
                <a:latin typeface="Times New Roman" panose="02020603050405020304" pitchFamily="18" charset="0"/>
              </a:rPr>
              <a:t>2.1. В части 1 статьи 75 и в статье 76</a:t>
            </a:r>
            <a:r>
              <a:rPr lang="ru-RU" sz="2600" baseline="30000" dirty="0">
                <a:latin typeface="Times New Roman" panose="02020603050405020304" pitchFamily="18" charset="0"/>
              </a:rPr>
              <a:t>2</a:t>
            </a:r>
            <a:r>
              <a:rPr lang="ru-RU" sz="2600" dirty="0">
                <a:latin typeface="Times New Roman" panose="02020603050405020304" pitchFamily="18" charset="0"/>
              </a:rPr>
              <a:t> УК РФ под ущербом следует понимать имущественный вред, который может быть возмещен </a:t>
            </a:r>
            <a:r>
              <a:rPr lang="ru-RU" sz="2600" b="1" dirty="0">
                <a:latin typeface="Times New Roman" panose="02020603050405020304" pitchFamily="18" charset="0"/>
              </a:rPr>
              <a:t>в натуре </a:t>
            </a:r>
            <a:r>
              <a:rPr lang="ru-RU" sz="2600" dirty="0">
                <a:latin typeface="Times New Roman" panose="02020603050405020304" pitchFamily="18" charset="0"/>
              </a:rPr>
              <a:t>(в частности, путем предоставления имущества взамен утраченного, ремонта или исправления поврежденного имущества), в </a:t>
            </a:r>
            <a:r>
              <a:rPr lang="ru-RU" sz="2600" b="1" dirty="0">
                <a:latin typeface="Times New Roman" panose="02020603050405020304" pitchFamily="18" charset="0"/>
              </a:rPr>
              <a:t>денежной форме </a:t>
            </a:r>
            <a:r>
              <a:rPr lang="ru-RU" sz="2600" dirty="0">
                <a:latin typeface="Times New Roman" panose="02020603050405020304" pitchFamily="18" charset="0"/>
              </a:rPr>
              <a:t>(например, возмещение стоимости утраченного или поврежденного имущества, расходов на лечение) и т.д.</a:t>
            </a:r>
            <a:endParaRPr lang="ru-RU" sz="2600" dirty="0">
              <a:latin typeface="Times New Roman" panose="02020603050405020304" pitchFamily="18" charset="0"/>
              <a:hlinkClick r:id="rId2"/>
            </a:endParaRPr>
          </a:p>
          <a:p>
            <a:pPr algn="just"/>
            <a:r>
              <a:rPr lang="ru-RU" sz="2600" dirty="0">
                <a:latin typeface="Times New Roman" panose="02020603050405020304" pitchFamily="18" charset="0"/>
              </a:rPr>
              <a:t>Под заглаживанием вреда (часть 1 статьи 75, статья 76</a:t>
            </a:r>
            <a:r>
              <a:rPr lang="ru-RU" sz="2600" baseline="30000" dirty="0">
                <a:latin typeface="Times New Roman" panose="02020603050405020304" pitchFamily="18" charset="0"/>
              </a:rPr>
              <a:t>2</a:t>
            </a:r>
            <a:r>
              <a:rPr lang="ru-RU" sz="2600" dirty="0">
                <a:latin typeface="Times New Roman" panose="02020603050405020304" pitchFamily="18" charset="0"/>
              </a:rPr>
              <a:t> УК РФ) понимается имущественная, в том числе денежная, компенсация морального вреда, оказание какой-либо помощи потерпевшему, принесение ему извинений, а также принятие </a:t>
            </a:r>
            <a:r>
              <a:rPr lang="ru-RU" sz="2600" b="1" dirty="0">
                <a:latin typeface="Times New Roman" panose="02020603050405020304" pitchFamily="18" charset="0"/>
              </a:rPr>
              <a:t>иных мер, направленных на восстановление нарушенных в результате преступления прав потерпевшего, законных интересов личности, общества и государства</a:t>
            </a:r>
            <a:r>
              <a:rPr lang="ru-RU" sz="2600" dirty="0">
                <a:latin typeface="Times New Roman" panose="02020603050405020304" pitchFamily="18" charset="0"/>
              </a:rPr>
              <a:t>.</a:t>
            </a:r>
            <a:endParaRPr lang="ru-RU" sz="2600" dirty="0">
              <a:latin typeface="Times New Roman" panose="02020603050405020304" pitchFamily="18" charset="0"/>
              <a:hlinkClick r:id="rId2"/>
            </a:endParaRPr>
          </a:p>
          <a:p>
            <a:pPr algn="just"/>
            <a:r>
              <a:rPr lang="ru-RU" sz="2600" b="1" dirty="0">
                <a:latin typeface="Times New Roman" panose="02020603050405020304" pitchFamily="18" charset="0"/>
              </a:rPr>
              <a:t>Способы возмещения ущерба и заглаживания вреда должны носить законный характер и не ущемлять права третьих лиц.</a:t>
            </a:r>
          </a:p>
        </p:txBody>
      </p:sp>
    </p:spTree>
    <p:extLst>
      <p:ext uri="{BB962C8B-B14F-4D97-AF65-F5344CB8AC3E}">
        <p14:creationId xmlns:p14="http://schemas.microsoft.com/office/powerpoint/2010/main" val="295362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476" y="290146"/>
            <a:ext cx="12024946" cy="5847755"/>
          </a:xfrm>
          <a:prstGeom prst="rect">
            <a:avLst/>
          </a:prstGeom>
        </p:spPr>
        <p:txBody>
          <a:bodyPr wrap="square">
            <a:spAutoFit/>
          </a:bodyPr>
          <a:lstStyle/>
          <a:p>
            <a:pPr indent="342900" algn="just">
              <a:spcAft>
                <a:spcPts val="0"/>
              </a:spcAft>
            </a:pP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Сложившаяся практика:</a:t>
            </a:r>
          </a:p>
          <a:p>
            <a:pPr indent="342900" algn="just">
              <a:spcAft>
                <a:spcPts val="0"/>
              </a:spcAft>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перечисления денежных средств на счета благотворительных фондов, реабилитационных центров, организаций, оказывающих помочь зависимым гражданам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при отсутствии средств у подсудимого – трудовое участие), а также иных учреждений социальной направленности (детские дома, интернаты, дома престарелых и т.п.);</a:t>
            </a:r>
          </a:p>
          <a:p>
            <a:pPr indent="342900" algn="just">
              <a:spcAft>
                <a:spcPts val="0"/>
              </a:spcAft>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 размещение на Интернет-ресурсах информации,</a:t>
            </a:r>
            <a:r>
              <a:rPr lang="ru-RU" sz="22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пропагандирующей здоровый образ жизни, о вреде наркотиков;</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предупреждающей о недопустимости нарушения закона посредством создания, использования и распространения вредоносных компьютерных программ, публичных призывов к осуществлению экстремистской деятельности, нарушений миграционного законодательства, а также об ответственности за соответствующие действия, нарушающие уголовный закон;</a:t>
            </a:r>
          </a:p>
          <a:p>
            <a:pPr indent="342900" algn="just">
              <a:spcAft>
                <a:spcPts val="0"/>
              </a:spcAft>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 принесение </a:t>
            </a: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извинений перед Российской Федерацией (в зале суда или в форме письменного заявления на имя председателя суда,</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путем направления извинений на официальный сайт губернатора области</a:t>
            </a: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или перед работодателем, а также</a:t>
            </a:r>
            <a:r>
              <a:rPr lang="ru-RU" sz="22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обещания в будущем не совершать новых уголовно-наказуемых деяний</a:t>
            </a: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spcAft>
                <a:spcPts val="0"/>
              </a:spcAft>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2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прохождение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медицинского обследования для получения документов на право управления транспортным средством или трудоустройство (по делам о преступлениях, связанных с использованием поддельных официальных документов) и прочие.</a:t>
            </a:r>
            <a:endParaRPr lang="ru-RU"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853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6292" y="617738"/>
            <a:ext cx="11283696" cy="5693866"/>
          </a:xfrm>
          <a:prstGeom prst="rect">
            <a:avLst/>
          </a:prstGeom>
        </p:spPr>
        <p:txBody>
          <a:bodyPr wrap="square">
            <a:spAutoFit/>
          </a:bodyPr>
          <a:lstStyle/>
          <a:p>
            <a:pPr algn="just"/>
            <a:r>
              <a:rPr lang="ru-RU"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Заглаживанием вреда признаются и </a:t>
            </a:r>
            <a:r>
              <a:rPr lang="ru-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действия, свидетельствующие о деятельном раскаянии виновного («сообщил органом следствия информацию, позволившую задержать лицо, сбывающее наркотические средства», «согласился с предъявленным обвинением,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 проверке показаний на месте добровольно указал на участок местности, где произрастала приобретенная им конопля», «</a:t>
            </a:r>
            <a:r>
              <a:rPr lang="ru-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сообщил правоохранительным органам значимую информацию о реализации контрафактной алкогольной продукции», «подробно рассказал о совершенном и раскаялся в содеянном, активно способствовала расследованию преступления, участвуя в следственных действиях, давая подробную информацию, изобличающую лиц, причастных к совершению преступления» и т.п.).</a:t>
            </a:r>
          </a:p>
          <a:p>
            <a:pPr algn="just"/>
            <a:endParaRPr lang="ru-RU"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297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5033" y="649757"/>
            <a:ext cx="11368454" cy="5293757"/>
          </a:xfrm>
          <a:prstGeom prst="rect">
            <a:avLst/>
          </a:prstGeom>
        </p:spPr>
        <p:txBody>
          <a:bodyPr wrap="square">
            <a:spAutoFit/>
          </a:bodyPr>
          <a:lstStyle/>
          <a:p>
            <a:pPr algn="just"/>
            <a:r>
              <a:rPr lang="ru-RU" sz="2600" dirty="0">
                <a:solidFill>
                  <a:srgbClr val="000000"/>
                </a:solidFill>
                <a:latin typeface="Times New Roman" panose="02020603050405020304" pitchFamily="18" charset="0"/>
                <a:ea typeface="Times New Roman" panose="02020603050405020304" pitchFamily="18" charset="0"/>
              </a:rPr>
              <a:t>Отдельные суды в качестве заглаживания вреда признают: </a:t>
            </a:r>
            <a:r>
              <a:rPr lang="ru-RU" sz="2600" dirty="0">
                <a:solidFill>
                  <a:srgbClr val="333333"/>
                </a:solidFill>
                <a:latin typeface="Times New Roman" panose="02020603050405020304" pitchFamily="18" charset="0"/>
                <a:ea typeface="Times New Roman" panose="02020603050405020304" pitchFamily="18" charset="0"/>
              </a:rPr>
              <a:t>получение лицензии, необходимой для осуществления предпринимательской деятельности; прекращение занятия незаконными валютными операциями, регистрация в качестве индивидуального предпринимателя, создание новых рабочих мест; перечисление на счет УВД денежных средств, затраченных при производстве по уголовному делу, возбужденному на основании заведомо ложного доноса; добровольное прибытие в воинскую часть, лица самовольно оставившего место службы; </a:t>
            </a:r>
            <a:r>
              <a:rPr lang="ru-RU" sz="2600" dirty="0">
                <a:solidFill>
                  <a:srgbClr val="000000"/>
                </a:solidFill>
                <a:latin typeface="Times New Roman" panose="02020603050405020304" pitchFamily="18" charset="0"/>
                <a:ea typeface="Calibri" panose="020F0502020204030204" pitchFamily="34" charset="0"/>
              </a:rPr>
              <a:t>добровольное перечисление денежных средств, переданных в качестве предмета взятки;</a:t>
            </a:r>
            <a:r>
              <a:rPr lang="ru-RU" sz="2600" dirty="0">
                <a:latin typeface="Times New Roman" panose="02020603050405020304" pitchFamily="18" charset="0"/>
                <a:ea typeface="Times New Roman" panose="02020603050405020304" pitchFamily="18" charset="0"/>
              </a:rPr>
              <a:t> устранение выявленных нарушений при оказании услуг потребителям; возвратом проигрыша лицам при незаконном проведении азартных игр</a:t>
            </a:r>
            <a:r>
              <a:rPr lang="ru-RU" sz="2600" dirty="0">
                <a:solidFill>
                  <a:srgbClr val="000000"/>
                </a:solidFill>
                <a:latin typeface="Times New Roman" panose="02020603050405020304" pitchFamily="18" charset="0"/>
                <a:ea typeface="Calibri" panose="020F0502020204030204" pitchFamily="34" charset="0"/>
              </a:rPr>
              <a:t> и т.д. </a:t>
            </a:r>
          </a:p>
          <a:p>
            <a:pPr algn="just"/>
            <a:r>
              <a:rPr lang="ru-RU" sz="2600" b="1" dirty="0">
                <a:latin typeface="Times New Roman" panose="02020603050405020304" pitchFamily="18" charset="0"/>
                <a:cs typeface="Times New Roman" panose="02020603050405020304" pitchFamily="18" charset="0"/>
              </a:rPr>
              <a:t>Сектор возможных действий по заглаживанию вреда будет расширяться по мере накопления </a:t>
            </a:r>
            <a:r>
              <a:rPr lang="ru-RU" sz="2600" b="1">
                <a:latin typeface="Times New Roman" panose="02020603050405020304" pitchFamily="18" charset="0"/>
                <a:cs typeface="Times New Roman" panose="02020603050405020304" pitchFamily="18" charset="0"/>
              </a:rPr>
              <a:t>опыта правоприменения.</a:t>
            </a:r>
            <a:endParaRPr lang="ru-RU" sz="2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66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9683" y="868589"/>
            <a:ext cx="11570677" cy="5170646"/>
          </a:xfrm>
          <a:prstGeom prst="rect">
            <a:avLst/>
          </a:prstGeom>
        </p:spPr>
        <p:txBody>
          <a:bodyPr wrap="square">
            <a:spAutoFit/>
          </a:bodyPr>
          <a:lstStyle/>
          <a:p>
            <a:pPr algn="just"/>
            <a:r>
              <a:rPr lang="ru-RU" sz="2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Широкое распространение на практике получило и признание необязательным заглаживания вреда, по делам о преступлениях с формальным составом (при отсутствии потерпевшего)</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ru-RU" sz="2600" dirty="0">
                <a:latin typeface="Times New Roman" panose="02020603050405020304" pitchFamily="18" charset="0"/>
                <a:cs typeface="Times New Roman" panose="02020603050405020304" pitchFamily="18" charset="0"/>
              </a:rPr>
              <a:t>Обоснование соответствующих решений сводится к следующей логической цепочке: фактическое отсутствие вреда исключает объективную возможность его возмещения, следовательно, невозможно выполнить все условия, предусмотренные ст. 76</a:t>
            </a:r>
            <a:r>
              <a:rPr lang="ru-RU" sz="2600" baseline="30000" dirty="0">
                <a:latin typeface="Times New Roman" panose="02020603050405020304" pitchFamily="18" charset="0"/>
                <a:cs typeface="Times New Roman" panose="02020603050405020304" pitchFamily="18" charset="0"/>
              </a:rPr>
              <a:t>2</a:t>
            </a:r>
            <a:r>
              <a:rPr lang="ru-RU" sz="2600" dirty="0">
                <a:latin typeface="Times New Roman" panose="02020603050405020304" pitchFamily="18" charset="0"/>
                <a:cs typeface="Times New Roman" panose="02020603050405020304" pitchFamily="18" charset="0"/>
              </a:rPr>
              <a:t> УК РФ, что не исключает ее применение, в силу отсутствия соответствующего запрета.</a:t>
            </a:r>
          </a:p>
          <a:p>
            <a:endParaRPr lang="ru-RU" sz="2600" dirty="0">
              <a:latin typeface="Times New Roman" panose="02020603050405020304" pitchFamily="18" charset="0"/>
              <a:cs typeface="Times New Roman" panose="02020603050405020304" pitchFamily="18" charset="0"/>
            </a:endParaRPr>
          </a:p>
          <a:p>
            <a:pPr algn="just"/>
            <a:r>
              <a:rPr lang="ru-RU" sz="2600" i="1" dirty="0">
                <a:latin typeface="Times New Roman" panose="02020603050405020304" pitchFamily="18" charset="0"/>
                <a:cs typeface="Times New Roman" panose="02020603050405020304" pitchFamily="18" charset="0"/>
              </a:rPr>
              <a:t>Обзор судебной практики освобождения от уголовной ответственности с назначением судебного штрафа (статья 76</a:t>
            </a:r>
            <a:r>
              <a:rPr lang="ru-RU" sz="2600" i="1" baseline="30000" dirty="0">
                <a:latin typeface="Times New Roman" panose="02020603050405020304" pitchFamily="18" charset="0"/>
                <a:cs typeface="Times New Roman" panose="02020603050405020304" pitchFamily="18" charset="0"/>
              </a:rPr>
              <a:t>2</a:t>
            </a:r>
            <a:r>
              <a:rPr lang="ru-RU" sz="2600" i="1" dirty="0">
                <a:latin typeface="Times New Roman" panose="02020603050405020304" pitchFamily="18" charset="0"/>
                <a:cs typeface="Times New Roman" panose="02020603050405020304" pitchFamily="18" charset="0"/>
              </a:rPr>
              <a:t> УК РФ) утв. Президиумом Верховного Суда РФ 10.07.2019</a:t>
            </a:r>
          </a:p>
          <a:p>
            <a:endParaRPr lang="ru-RU" dirty="0"/>
          </a:p>
        </p:txBody>
      </p:sp>
    </p:spTree>
    <p:extLst>
      <p:ext uri="{BB962C8B-B14F-4D97-AF65-F5344CB8AC3E}">
        <p14:creationId xmlns:p14="http://schemas.microsoft.com/office/powerpoint/2010/main" val="114974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71190" y="347211"/>
            <a:ext cx="5491183" cy="584775"/>
          </a:xfrm>
          <a:prstGeom prst="rect">
            <a:avLst/>
          </a:prstGeom>
        </p:spPr>
        <p:txBody>
          <a:bodyPr wrap="none">
            <a:spAutoFit/>
          </a:bodyPr>
          <a:lstStyle/>
          <a:p>
            <a:pPr algn="just"/>
            <a:r>
              <a:rPr lang="ru-RU" sz="3200" b="1" dirty="0">
                <a:latin typeface="Cambria" panose="02040503050406030204" pitchFamily="18" charset="0"/>
                <a:ea typeface="Cambria" panose="02040503050406030204" pitchFamily="18" charset="0"/>
                <a:cs typeface="Times New Roman" panose="02020603050405020304" pitchFamily="18" charset="0"/>
              </a:rPr>
              <a:t>Договор с Византией 911 г.</a:t>
            </a:r>
            <a:endParaRPr lang="ru-RU" sz="3200" b="1"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Прямоугольник 2"/>
          <p:cNvSpPr/>
          <p:nvPr/>
        </p:nvSpPr>
        <p:spPr>
          <a:xfrm>
            <a:off x="184638" y="931986"/>
            <a:ext cx="11565401" cy="830997"/>
          </a:xfrm>
          <a:prstGeom prst="rect">
            <a:avLst/>
          </a:prstGeom>
        </p:spPr>
        <p:txBody>
          <a:bodyPr wrap="square">
            <a:spAutoFit/>
          </a:bodyPr>
          <a:lstStyle/>
          <a:p>
            <a:pPr algn="just">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Статья 4.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Если же убийца убежит, а окажется имущим, то ту часть его имущества, которая полагается ему по закону, пусть возьмет родственник убитого</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2690447" y="1671144"/>
            <a:ext cx="5618312" cy="584775"/>
          </a:xfrm>
          <a:prstGeom prst="rect">
            <a:avLst/>
          </a:prstGeom>
        </p:spPr>
        <p:txBody>
          <a:bodyPr wrap="square">
            <a:spAutoFit/>
          </a:bodyPr>
          <a:lstStyle/>
          <a:p>
            <a:pPr algn="ctr"/>
            <a:r>
              <a:rPr lang="ru-RU" sz="3200" b="1" dirty="0">
                <a:latin typeface="Cambria" panose="02040503050406030204" pitchFamily="18" charset="0"/>
                <a:ea typeface="Cambria" panose="02040503050406030204" pitchFamily="18" charset="0"/>
                <a:cs typeface="Times New Roman" panose="02020603050405020304" pitchFamily="18" charset="0"/>
              </a:rPr>
              <a:t>Русская Правда </a:t>
            </a:r>
            <a:r>
              <a:rPr lang="en-US" sz="3200" b="1" dirty="0">
                <a:latin typeface="Cambria" panose="02040503050406030204" pitchFamily="18" charset="0"/>
                <a:ea typeface="Cambria" panose="02040503050406030204" pitchFamily="18" charset="0"/>
                <a:cs typeface="Times New Roman" panose="02020603050405020304" pitchFamily="18" charset="0"/>
              </a:rPr>
              <a:t>XI-XII </a:t>
            </a:r>
            <a:r>
              <a:rPr lang="ru-RU" sz="3200" b="1" dirty="0">
                <a:latin typeface="Cambria" panose="02040503050406030204" pitchFamily="18" charset="0"/>
                <a:ea typeface="Cambria" panose="02040503050406030204" pitchFamily="18" charset="0"/>
                <a:cs typeface="Times New Roman" panose="02020603050405020304" pitchFamily="18" charset="0"/>
              </a:rPr>
              <a:t>века</a:t>
            </a:r>
          </a:p>
        </p:txBody>
      </p:sp>
      <p:sp>
        <p:nvSpPr>
          <p:cNvPr id="5" name="Прямоугольник 4"/>
          <p:cNvSpPr/>
          <p:nvPr/>
        </p:nvSpPr>
        <p:spPr>
          <a:xfrm>
            <a:off x="184639" y="2136531"/>
            <a:ext cx="11904784" cy="4524315"/>
          </a:xfrm>
          <a:prstGeom prst="rect">
            <a:avLst/>
          </a:prstGeom>
        </p:spPr>
        <p:txBody>
          <a:bodyPr wrap="square">
            <a:spAutoFit/>
          </a:bodyPr>
          <a:lstStyle/>
          <a:p>
            <a:pPr algn="just"/>
            <a:r>
              <a:rPr lang="ru-RU" sz="2400" b="1" i="1" dirty="0">
                <a:solidFill>
                  <a:srgbClr val="000000"/>
                </a:solidFill>
                <a:latin typeface="Times New Roman" panose="02020603050405020304" pitchFamily="18" charset="0"/>
                <a:cs typeface="Times New Roman" panose="02020603050405020304" pitchFamily="18" charset="0"/>
              </a:rPr>
              <a:t>Преступление</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определяла как «обиду», предусматривая за нее физические и имущественные наказания, часть из которых носила компенсационный характер.</a:t>
            </a:r>
            <a:endParaRPr lang="ru-RU" sz="2400" b="1" i="1" dirty="0">
              <a:latin typeface="Times New Roman" panose="02020603050405020304" pitchFamily="18" charset="0"/>
              <a:cs typeface="Times New Roman" panose="02020603050405020304" pitchFamily="18" charset="0"/>
            </a:endParaRPr>
          </a:p>
          <a:p>
            <a:r>
              <a:rPr lang="ru-RU" sz="2400" b="1" i="1" dirty="0">
                <a:latin typeface="Times New Roman" panose="02020603050405020304" pitchFamily="18" charset="0"/>
                <a:cs typeface="Times New Roman" panose="02020603050405020304" pitchFamily="18" charset="0"/>
              </a:rPr>
              <a:t>Наказания</a:t>
            </a:r>
          </a:p>
          <a:p>
            <a:pPr algn="just"/>
            <a:r>
              <a:rPr lang="ru-RU" sz="2400" b="1" dirty="0">
                <a:latin typeface="Times New Roman" panose="02020603050405020304" pitchFamily="18" charset="0"/>
                <a:cs typeface="Times New Roman" panose="02020603050405020304" pitchFamily="18" charset="0"/>
              </a:rPr>
              <a:t>Вира</a:t>
            </a:r>
            <a:r>
              <a:rPr lang="ru-RU" sz="2400" dirty="0">
                <a:latin typeface="Times New Roman" panose="02020603050405020304" pitchFamily="18" charset="0"/>
                <a:cs typeface="Times New Roman" panose="02020603050405020304" pitchFamily="18" charset="0"/>
              </a:rPr>
              <a:t> – денежные взыскания с виновного или общины, к которой он принадлежал («дикая вира»), в пользу князья как представителя высшей власти. Вира (40 гривен) могла быть одинарная (за убийство простого свободного человека) или двойная (за убийство человека с привилегиями). </a:t>
            </a:r>
          </a:p>
          <a:p>
            <a:pPr algn="just"/>
            <a:r>
              <a:rPr lang="ru-RU" sz="2400" b="1" dirty="0" err="1">
                <a:latin typeface="Times New Roman" panose="02020603050405020304" pitchFamily="18" charset="0"/>
                <a:cs typeface="Times New Roman" panose="02020603050405020304" pitchFamily="18" charset="0"/>
              </a:rPr>
              <a:t>Головничество</a:t>
            </a:r>
            <a:r>
              <a:rPr lang="ru-RU" sz="2400" dirty="0">
                <a:latin typeface="Times New Roman" panose="02020603050405020304" pitchFamily="18" charset="0"/>
                <a:cs typeface="Times New Roman" panose="02020603050405020304" pitchFamily="18" charset="0"/>
              </a:rPr>
              <a:t> –  денежный выкуп, выплачивавшийся убийцей (</a:t>
            </a:r>
            <a:r>
              <a:rPr lang="ru-RU" sz="2400" dirty="0" err="1">
                <a:latin typeface="Times New Roman" panose="02020603050405020304" pitchFamily="18" charset="0"/>
                <a:cs typeface="Times New Roman" panose="02020603050405020304" pitchFamily="18" charset="0"/>
              </a:rPr>
              <a:t>головником</a:t>
            </a:r>
            <a:r>
              <a:rPr lang="ru-RU" sz="2400" dirty="0">
                <a:latin typeface="Times New Roman" panose="02020603050405020304" pitchFamily="18" charset="0"/>
                <a:cs typeface="Times New Roman" panose="02020603050405020304" pitchFamily="18" charset="0"/>
              </a:rPr>
              <a:t>) родственникам убитого. </a:t>
            </a:r>
          </a:p>
          <a:p>
            <a:pPr algn="just"/>
            <a:r>
              <a:rPr lang="ru-RU" sz="2400" b="1" dirty="0">
                <a:latin typeface="Times New Roman" panose="02020603050405020304" pitchFamily="18" charset="0"/>
                <a:cs typeface="Times New Roman" panose="02020603050405020304" pitchFamily="18" charset="0"/>
              </a:rPr>
              <a:t>Урок</a:t>
            </a:r>
            <a:r>
              <a:rPr lang="ru-RU" sz="2400" dirty="0">
                <a:latin typeface="Times New Roman" panose="02020603050405020304" pitchFamily="18" charset="0"/>
                <a:cs typeface="Times New Roman" panose="02020603050405020304" pitchFamily="18" charset="0"/>
              </a:rPr>
              <a:t> – денежное возмещение в пользу потерпевшего за причиненный ему ущерб.</a:t>
            </a:r>
          </a:p>
          <a:p>
            <a:pPr algn="just"/>
            <a:r>
              <a:rPr lang="ru-RU" sz="2400" b="1" dirty="0">
                <a:latin typeface="Times New Roman" panose="02020603050405020304" pitchFamily="18" charset="0"/>
                <a:cs typeface="Times New Roman" panose="02020603050405020304" pitchFamily="18" charset="0"/>
              </a:rPr>
              <a:t>Продажа</a:t>
            </a:r>
            <a:r>
              <a:rPr lang="ru-RU" sz="2400" dirty="0">
                <a:latin typeface="Times New Roman" panose="02020603050405020304" pitchFamily="18" charset="0"/>
                <a:cs typeface="Times New Roman" panose="02020603050405020304" pitchFamily="18" charset="0"/>
              </a:rPr>
              <a:t>  – денежные взыскания в пользу князя, размер которого определялся в зависимости от тяжести содеянного.</a:t>
            </a:r>
          </a:p>
        </p:txBody>
      </p:sp>
    </p:spTree>
    <p:extLst>
      <p:ext uri="{BB962C8B-B14F-4D97-AF65-F5344CB8AC3E}">
        <p14:creationId xmlns:p14="http://schemas.microsoft.com/office/powerpoint/2010/main" val="584805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6312" y="2834640"/>
            <a:ext cx="7735824" cy="861774"/>
          </a:xfrm>
          <a:prstGeom prst="rect">
            <a:avLst/>
          </a:prstGeom>
          <a:noFill/>
        </p:spPr>
        <p:txBody>
          <a:bodyPr wrap="square" rtlCol="0">
            <a:spAutoFit/>
          </a:bodyPr>
          <a:lstStyle/>
          <a:p>
            <a:pPr algn="ctr"/>
            <a:r>
              <a:rPr lang="ru-RU" sz="5000" i="1" dirty="0">
                <a:latin typeface="Times New Roman" panose="02020603050405020304" pitchFamily="18" charset="0"/>
                <a:cs typeface="Times New Roman" panose="02020603050405020304" pitchFamily="18" charset="0"/>
              </a:rPr>
              <a:t>Благодарю за внимание!</a:t>
            </a:r>
          </a:p>
        </p:txBody>
      </p:sp>
    </p:spTree>
    <p:extLst>
      <p:ext uri="{BB962C8B-B14F-4D97-AF65-F5344CB8AC3E}">
        <p14:creationId xmlns:p14="http://schemas.microsoft.com/office/powerpoint/2010/main" val="92624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09569" y="130133"/>
            <a:ext cx="4211794" cy="646331"/>
          </a:xfrm>
          <a:prstGeom prst="rect">
            <a:avLst/>
          </a:prstGeom>
        </p:spPr>
        <p:txBody>
          <a:bodyPr wrap="none">
            <a:spAutoFit/>
          </a:bodyPr>
          <a:lstStyle/>
          <a:p>
            <a:pPr algn="just">
              <a:spcAft>
                <a:spcPts val="0"/>
              </a:spcAft>
            </a:pPr>
            <a:r>
              <a:rPr lang="ru-RU" sz="3600" b="1" dirty="0">
                <a:latin typeface="Times New Roman" panose="02020603050405020304" pitchFamily="18" charset="0"/>
                <a:ea typeface="Cambria" panose="02040503050406030204" pitchFamily="18" charset="0"/>
                <a:cs typeface="Times New Roman" panose="02020603050405020304" pitchFamily="18" charset="0"/>
              </a:rPr>
              <a:t>Судебник 1497 года</a:t>
            </a:r>
            <a:endParaRPr lang="ru-RU" sz="3600" b="1" dirty="0">
              <a:effectLst/>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Прямоугольник 2"/>
          <p:cNvSpPr/>
          <p:nvPr/>
        </p:nvSpPr>
        <p:spPr>
          <a:xfrm>
            <a:off x="202222" y="624254"/>
            <a:ext cx="11550519" cy="6001643"/>
          </a:xfrm>
          <a:prstGeom prst="rect">
            <a:avLst/>
          </a:prstGeom>
        </p:spPr>
        <p:txBody>
          <a:bodyPr wrap="square">
            <a:spAutoFit/>
          </a:bodyPr>
          <a:lstStyle/>
          <a:p>
            <a:pPr indent="447675" algn="just"/>
            <a:r>
              <a:rPr lang="ru-RU" sz="2400" b="1" dirty="0">
                <a:latin typeface="Times New Roman" panose="02020603050405020304" pitchFamily="18" charset="0"/>
                <a:ea typeface="Calibri" panose="020F0502020204030204" pitchFamily="34" charset="0"/>
                <a:cs typeface="Times New Roman" panose="02020603050405020304" pitchFamily="18" charset="0"/>
              </a:rPr>
              <a:t>Преступление </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«лихое дело») </a:t>
            </a:r>
            <a:r>
              <a:rPr lang="ru-RU" sz="2400" dirty="0">
                <a:latin typeface="Times New Roman" panose="02020603050405020304" pitchFamily="18" charset="0"/>
                <a:ea typeface="Calibri" panose="020F0502020204030204" pitchFamily="34" charset="0"/>
                <a:cs typeface="Times New Roman" panose="02020603050405020304" pitchFamily="18" charset="0"/>
              </a:rPr>
              <a:t> нарушение воли государя.</a:t>
            </a:r>
          </a:p>
          <a:p>
            <a:pPr indent="447675" algn="just">
              <a:spcAft>
                <a:spcPts val="0"/>
              </a:spcAft>
            </a:pPr>
            <a:r>
              <a:rPr lang="ru-RU" sz="2400" i="1" dirty="0">
                <a:latin typeface="Times New Roman" panose="02020603050405020304" pitchFamily="18" charset="0"/>
                <a:cs typeface="Times New Roman" panose="02020603050405020304" pitchFamily="18" charset="0"/>
              </a:rPr>
              <a:t>А </a:t>
            </a:r>
            <a:r>
              <a:rPr lang="ru-RU" sz="2400" i="1" dirty="0" err="1">
                <a:latin typeface="Times New Roman" panose="02020603050405020304" pitchFamily="18" charset="0"/>
                <a:cs typeface="Times New Roman" panose="02020603050405020304" pitchFamily="18" charset="0"/>
              </a:rPr>
              <a:t>доведуть</a:t>
            </a:r>
            <a:r>
              <a:rPr lang="ru-RU" sz="2400" i="1" dirty="0">
                <a:latin typeface="Times New Roman" panose="02020603050405020304" pitchFamily="18" charset="0"/>
                <a:cs typeface="Times New Roman" panose="02020603050405020304" pitchFamily="18" charset="0"/>
              </a:rPr>
              <a:t> на кого </a:t>
            </a:r>
            <a:r>
              <a:rPr lang="ru-RU" sz="2400" i="1" dirty="0" err="1">
                <a:latin typeface="Times New Roman" panose="02020603050405020304" pitchFamily="18" charset="0"/>
                <a:cs typeface="Times New Roman" panose="02020603050405020304" pitchFamily="18" charset="0"/>
              </a:rPr>
              <a:t>татбу</a:t>
            </a:r>
            <a:r>
              <a:rPr lang="ru-RU" sz="2400" i="1" dirty="0">
                <a:latin typeface="Times New Roman" panose="02020603050405020304" pitchFamily="18" charset="0"/>
                <a:cs typeface="Times New Roman" panose="02020603050405020304" pitchFamily="18" charset="0"/>
              </a:rPr>
              <a:t>, или разбой, или душегубство, или ябедничество, или иное какое лихое дело…</a:t>
            </a:r>
            <a:r>
              <a:rPr lang="ru-RU" sz="2400" dirty="0">
                <a:latin typeface="Times New Roman" panose="02020603050405020304" pitchFamily="18" charset="0"/>
                <a:cs typeface="Times New Roman" panose="02020603050405020304" pitchFamily="18" charset="0"/>
              </a:rPr>
              <a:t> (ст. 8) </a:t>
            </a:r>
          </a:p>
          <a:p>
            <a:pPr indent="447675" algn="just">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Наказание</a:t>
            </a:r>
            <a:r>
              <a:rPr lang="ru-RU" sz="2400" dirty="0">
                <a:latin typeface="Times New Roman" panose="02020603050405020304" pitchFamily="18" charset="0"/>
                <a:ea typeface="Calibri" panose="020F0502020204030204" pitchFamily="34" charset="0"/>
                <a:cs typeface="Times New Roman" panose="02020603050405020304" pitchFamily="18" charset="0"/>
              </a:rPr>
              <a:t> же, ранее выполняющее </a:t>
            </a:r>
            <a:r>
              <a:rPr lang="ru-RU" sz="2400" i="1" dirty="0">
                <a:latin typeface="Times New Roman" panose="02020603050405020304" pitchFamily="18" charset="0"/>
                <a:ea typeface="Calibri" panose="020F0502020204030204" pitchFamily="34" charset="0"/>
                <a:cs typeface="Times New Roman" panose="02020603050405020304" pitchFamily="18" charset="0"/>
              </a:rPr>
              <a:t>роль пополнения</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 казны и ориентированное на компенсацию причиненное вреда</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было переориентировано на другой интерес – </a:t>
            </a: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устрашить</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потенциальных нарушителей.</a:t>
            </a:r>
          </a:p>
          <a:p>
            <a:pPr indent="447675" algn="just">
              <a:spcAft>
                <a:spcPts val="0"/>
              </a:spcAft>
            </a:pPr>
            <a:r>
              <a:rPr lang="ru-RU" sz="2400" i="1" dirty="0">
                <a:latin typeface="Times New Roman" panose="02020603050405020304" pitchFamily="18" charset="0"/>
                <a:ea typeface="Times New Roman" panose="02020603050405020304" pitchFamily="18" charset="0"/>
                <a:cs typeface="Times New Roman" panose="02020603050405020304" pitchFamily="18" charset="0"/>
              </a:rPr>
              <a:t>Статья 39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«Указ о ворах» «Если обвиненный в воровстве, разбое, убийстве, злостной клевете или в ином каком лихом деле окажется ведомым лихим человеком, он карается смертной казнью, а из его имущества удовлетворяются убытки, понесенные истцом. Оставшаяся часть имущества поступает наместнику и его тиуну. При отсутствии у обвиненного имущества для удовлетворения убытков, понесенных истцом, он не может быть выдан стороне до обработки или выплаты долга, а должен караться смертной казнью».</a:t>
            </a:r>
          </a:p>
          <a:p>
            <a:pPr indent="447675" algn="just"/>
            <a:r>
              <a:rPr lang="ru-RU" sz="2400" dirty="0">
                <a:latin typeface="Times New Roman" panose="02020603050405020304" pitchFamily="18" charset="0"/>
                <a:cs typeface="Times New Roman" panose="02020603050405020304" pitchFamily="18" charset="0"/>
              </a:rPr>
              <a:t>Отсутствие межотраслевой дифференциации определяло интегрированный характер имущественных санкций, которые выполняли и карательную роль, и покрывали судебные издержки, и компенсировали причиненный вред.</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414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0351" y="201168"/>
            <a:ext cx="11453563" cy="584775"/>
          </a:xfrm>
          <a:prstGeom prst="rect">
            <a:avLst/>
          </a:prstGeom>
        </p:spPr>
        <p:txBody>
          <a:bodyPr wrap="square">
            <a:spAutoFit/>
          </a:bodyPr>
          <a:lstStyle/>
          <a:p>
            <a:pPr algn="ctr"/>
            <a:r>
              <a:rPr lang="ru-RU" sz="3200" b="1" dirty="0">
                <a:solidFill>
                  <a:srgbClr val="202122"/>
                </a:solidFill>
                <a:latin typeface="Times New Roman" panose="02020603050405020304" pitchFamily="18" charset="0"/>
                <a:ea typeface="Cambria" panose="02040503050406030204" pitchFamily="18" charset="0"/>
                <a:cs typeface="Times New Roman" panose="02020603050405020304" pitchFamily="18" charset="0"/>
              </a:rPr>
              <a:t>Уложение о наказаниях уголовных и исправительных 1845 г.</a:t>
            </a:r>
            <a:endParaRPr lang="ru-RU" sz="3200" b="1" dirty="0">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Прямоугольник 2"/>
          <p:cNvSpPr/>
          <p:nvPr/>
        </p:nvSpPr>
        <p:spPr>
          <a:xfrm>
            <a:off x="114300" y="785943"/>
            <a:ext cx="11992708" cy="6678751"/>
          </a:xfrm>
          <a:prstGeom prst="rect">
            <a:avLst/>
          </a:prstGeom>
        </p:spPr>
        <p:txBody>
          <a:bodyPr wrap="square">
            <a:spAutoFit/>
          </a:bodyPr>
          <a:lstStyle/>
          <a:p>
            <a:pPr indent="450215" algn="just"/>
            <a:r>
              <a:rPr lang="ru-RU" sz="2400" i="1" dirty="0">
                <a:latin typeface="Times New Roman" panose="02020603050405020304" pitchFamily="18" charset="0"/>
                <a:ea typeface="Times New Roman" panose="02020603050405020304" pitchFamily="18" charset="0"/>
                <a:cs typeface="Times New Roman" panose="02020603050405020304" pitchFamily="18" charset="0"/>
              </a:rPr>
              <a:t>Статья 140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Уложения среди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обстоятельств, «в большей или меньшей мере уменьшающих вину, а с тем вместе и строгость следующего за оную наказания»,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предусматривала «…по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содеянии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преступления старался по крайней мере отвратить хотя некоторые из вредных оного последствий и вознаградить причиненные оным зло или убыток».</a:t>
            </a:r>
          </a:p>
          <a:p>
            <a:pPr indent="447675"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По отдельным категориям дел «добровольная уплата пени и вознаграждения» являлось одним из условий прекращения производства по уголовному делу. </a:t>
            </a:r>
          </a:p>
          <a:p>
            <a:pPr indent="447675" algn="just"/>
            <a:r>
              <a:rPr lang="ru-RU" sz="2400" dirty="0">
                <a:latin typeface="Times New Roman" panose="02020603050405020304" pitchFamily="18" charset="0"/>
                <a:cs typeface="Times New Roman" panose="02020603050405020304" pitchFamily="18" charset="0"/>
              </a:rPr>
              <a:t>В соответствии со </a:t>
            </a:r>
            <a:r>
              <a:rPr lang="ru-RU" sz="2400" i="1" dirty="0">
                <a:latin typeface="Times New Roman" panose="02020603050405020304" pitchFamily="18" charset="0"/>
                <a:cs typeface="Times New Roman" panose="02020603050405020304" pitchFamily="18" charset="0"/>
              </a:rPr>
              <a:t>ст. 20</a:t>
            </a:r>
            <a:r>
              <a:rPr lang="ru-RU" sz="2400" i="1" baseline="30000" dirty="0">
                <a:latin typeface="Times New Roman" panose="02020603050405020304" pitchFamily="18" charset="0"/>
                <a:cs typeface="Times New Roman" panose="02020603050405020304" pitchFamily="18" charset="0"/>
              </a:rPr>
              <a:t>1</a:t>
            </a:r>
            <a:r>
              <a:rPr lang="ru-RU" sz="2400" i="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Устава о наказаниях, налагаемых мировыми судьями 1864 г. (в ред. 1895 г.) обвиняемый в незаконной рубке в казенном или частном лесу мог быть освобожден от уголовного преследования, если: 1) совершенное деяние наказывалось только денежным взысканием; 2) виновный выплатил «пени и вознаграждения в высшем размере, определенном в законе»; 3) собственнику возвращен самовольно срубленной лес или стоимость оного.</a:t>
            </a:r>
          </a:p>
          <a:p>
            <a:pPr indent="447675" algn="just"/>
            <a:r>
              <a:rPr lang="ru-RU" sz="2400" dirty="0">
                <a:latin typeface="Times New Roman" panose="02020603050405020304" pitchFamily="18" charset="0"/>
                <a:cs typeface="Times New Roman" panose="02020603050405020304" pitchFamily="18" charset="0"/>
              </a:rPr>
              <a:t>Раздел Уложения «О вознаграждении за убытки, вред и обиды» (Отделение второе, </a:t>
            </a:r>
            <a:r>
              <a:rPr lang="ru-RU" sz="2400" dirty="0" err="1">
                <a:latin typeface="Times New Roman" panose="02020603050405020304" pitchFamily="18" charset="0"/>
                <a:cs typeface="Times New Roman" panose="02020603050405020304" pitchFamily="18" charset="0"/>
              </a:rPr>
              <a:t>ст.ст</a:t>
            </a:r>
            <a:r>
              <a:rPr lang="ru-RU" sz="2400" dirty="0">
                <a:latin typeface="Times New Roman" panose="02020603050405020304" pitchFamily="18" charset="0"/>
                <a:cs typeface="Times New Roman" panose="02020603050405020304" pitchFamily="18" charset="0"/>
              </a:rPr>
              <a:t>. 62-66), устанавливал компенсационные выплаты «сверх наказания», размер которых определялся постановлением суда.</a:t>
            </a:r>
          </a:p>
          <a:p>
            <a:pPr indent="447675" algn="just"/>
            <a:endParaRPr lang="ru-RU" sz="2400" dirty="0">
              <a:latin typeface="Times New Roman" panose="02020603050405020304" pitchFamily="18" charset="0"/>
              <a:cs typeface="Times New Roman" panose="02020603050405020304" pitchFamily="18" charset="0"/>
            </a:endParaRPr>
          </a:p>
          <a:p>
            <a:pPr indent="447675" algn="just"/>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799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10896"/>
            <a:ext cx="12071838" cy="584775"/>
          </a:xfrm>
          <a:prstGeom prst="rect">
            <a:avLst/>
          </a:prstGeom>
        </p:spPr>
        <p:txBody>
          <a:bodyPr wrap="square">
            <a:spAutoFit/>
          </a:bodyPr>
          <a:lstStyle/>
          <a:p>
            <a:pPr algn="ctr"/>
            <a:r>
              <a:rPr lang="ru-RU" sz="3200" b="1" dirty="0">
                <a:latin typeface="Times New Roman" panose="02020603050405020304" pitchFamily="18" charset="0"/>
                <a:ea typeface="Cambria" panose="02040503050406030204" pitchFamily="18" charset="0"/>
                <a:cs typeface="Times New Roman" panose="02020603050405020304" pitchFamily="18" charset="0"/>
              </a:rPr>
              <a:t>Руководящие начала по уголовному праву РСФСР 1919 г.</a:t>
            </a:r>
            <a:endParaRPr lang="ru-RU" sz="3200" b="1" dirty="0">
              <a:effectLst/>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Прямоугольник 2"/>
          <p:cNvSpPr/>
          <p:nvPr/>
        </p:nvSpPr>
        <p:spPr>
          <a:xfrm>
            <a:off x="141732" y="1275960"/>
            <a:ext cx="11494008" cy="4832092"/>
          </a:xfrm>
          <a:prstGeom prst="rect">
            <a:avLst/>
          </a:prstGeom>
        </p:spPr>
        <p:txBody>
          <a:bodyPr wrap="square">
            <a:spAutoFit/>
          </a:bodyPr>
          <a:lstStyle/>
          <a:p>
            <a:pPr algn="just" fontAlgn="base"/>
            <a:r>
              <a:rPr lang="ru-RU" sz="2800" i="1" dirty="0">
                <a:latin typeface="Times New Roman" panose="02020603050405020304" pitchFamily="18" charset="0"/>
                <a:cs typeface="Times New Roman" panose="02020603050405020304" pitchFamily="18" charset="0"/>
              </a:rPr>
              <a:t>VI. Виды наказания</a:t>
            </a:r>
          </a:p>
          <a:p>
            <a:pPr algn="just" fontAlgn="base"/>
            <a:r>
              <a:rPr lang="ru-RU" sz="2800" dirty="0">
                <a:latin typeface="Times New Roman" panose="02020603050405020304" pitchFamily="18" charset="0"/>
                <a:cs typeface="Times New Roman" panose="02020603050405020304" pitchFamily="18" charset="0"/>
              </a:rPr>
              <a:t>25. В соответствии с задачей ограждения порядка общественного строя от нарушения, с одной стороны, и с необходимостью наибольшего сокращения личных страданий преступника, с другой стороны, наказание должно разнообразиться в зависимости от особенностей каждого отдельного случая и от личности преступника.</a:t>
            </a:r>
          </a:p>
          <a:p>
            <a:pPr algn="just" fontAlgn="base"/>
            <a:r>
              <a:rPr lang="ru-RU" sz="2800" dirty="0">
                <a:latin typeface="Times New Roman" panose="02020603050405020304" pitchFamily="18" charset="0"/>
                <a:cs typeface="Times New Roman" panose="02020603050405020304" pitchFamily="18" charset="0"/>
              </a:rPr>
              <a:t>Примерные виды наказания:</a:t>
            </a:r>
          </a:p>
          <a:p>
            <a:pPr algn="just" fontAlgn="base"/>
            <a:r>
              <a:rPr lang="en-US" sz="2800" dirty="0">
                <a:latin typeface="Times New Roman" panose="02020603050405020304" pitchFamily="18" charset="0"/>
                <a:cs typeface="Times New Roman" panose="02020603050405020304" pitchFamily="18" charset="0"/>
              </a:rPr>
              <a:t>&lt;…&gt;</a:t>
            </a:r>
          </a:p>
          <a:p>
            <a:pPr algn="just" fontAlgn="base"/>
            <a:r>
              <a:rPr lang="ru-RU" sz="2800" b="1" i="1" dirty="0">
                <a:latin typeface="Cambria" panose="02040503050406030204" pitchFamily="18" charset="0"/>
                <a:ea typeface="Cambria" panose="02040503050406030204" pitchFamily="18" charset="0"/>
                <a:cs typeface="Times New Roman" panose="02020603050405020304" pitchFamily="18" charset="0"/>
              </a:rPr>
              <a:t>е) восстановление, а при невозможности его</a:t>
            </a:r>
            <a:r>
              <a:rPr lang="en-US" sz="2800" b="1" i="1" dirty="0">
                <a:latin typeface="Cambria" panose="02040503050406030204" pitchFamily="18" charset="0"/>
                <a:ea typeface="Cambria" panose="02040503050406030204" pitchFamily="18" charset="0"/>
                <a:cs typeface="Times New Roman" panose="02020603050405020304" pitchFamily="18" charset="0"/>
              </a:rPr>
              <a:t> – </a:t>
            </a:r>
            <a:r>
              <a:rPr lang="ru-RU" sz="2800" b="1" i="1" dirty="0">
                <a:latin typeface="Cambria" panose="02040503050406030204" pitchFamily="18" charset="0"/>
                <a:ea typeface="Cambria" panose="02040503050406030204" pitchFamily="18" charset="0"/>
                <a:cs typeface="Times New Roman" panose="02020603050405020304" pitchFamily="18" charset="0"/>
              </a:rPr>
              <a:t>возмещение причиненного ущерба;</a:t>
            </a:r>
            <a:endParaRPr lang="en-US" sz="2800" b="1" i="1" dirty="0">
              <a:latin typeface="Cambria" panose="02040503050406030204" pitchFamily="18" charset="0"/>
              <a:ea typeface="Cambria" panose="02040503050406030204" pitchFamily="18" charset="0"/>
              <a:cs typeface="Times New Roman" panose="02020603050405020304" pitchFamily="18" charset="0"/>
            </a:endParaRPr>
          </a:p>
          <a:p>
            <a:pPr algn="just" fontAlgn="base"/>
            <a:r>
              <a:rPr lang="en-US" sz="2800" b="0" i="0" dirty="0">
                <a:solidFill>
                  <a:srgbClr val="444444"/>
                </a:solidFill>
                <a:effectLst/>
                <a:latin typeface="Times New Roman" panose="02020603050405020304" pitchFamily="18" charset="0"/>
                <a:cs typeface="Times New Roman" panose="02020603050405020304" pitchFamily="18" charset="0"/>
              </a:rPr>
              <a:t>&lt;…&gt;</a:t>
            </a:r>
            <a:endParaRPr lang="ru-RU" sz="28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801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8846" y="68234"/>
            <a:ext cx="10184306" cy="584775"/>
          </a:xfrm>
          <a:prstGeom prst="rect">
            <a:avLst/>
          </a:prstGeom>
          <a:noFill/>
        </p:spPr>
        <p:txBody>
          <a:bodyPr wrap="square" rtlCol="0">
            <a:spAutoFit/>
          </a:bodyPr>
          <a:lstStyle/>
          <a:p>
            <a:pPr algn="ctr"/>
            <a:r>
              <a:rPr lang="ru-RU" sz="3200" b="1" dirty="0">
                <a:latin typeface="Times New Roman" panose="02020603050405020304" pitchFamily="18" charset="0"/>
                <a:ea typeface="Cambria" panose="02040503050406030204" pitchFamily="18" charset="0"/>
                <a:cs typeface="Times New Roman" panose="02020603050405020304" pitchFamily="18" charset="0"/>
              </a:rPr>
              <a:t>Уголовный кодекс РСФСР 1922 года</a:t>
            </a:r>
          </a:p>
        </p:txBody>
      </p:sp>
      <p:sp>
        <p:nvSpPr>
          <p:cNvPr id="3" name="Прямоугольник 2"/>
          <p:cNvSpPr/>
          <p:nvPr/>
        </p:nvSpPr>
        <p:spPr>
          <a:xfrm>
            <a:off x="310896" y="776120"/>
            <a:ext cx="10113264" cy="1569660"/>
          </a:xfrm>
          <a:prstGeom prst="rect">
            <a:avLst/>
          </a:prstGeom>
        </p:spPr>
        <p:txBody>
          <a:bodyPr wrap="square">
            <a:spAutoFit/>
          </a:bodyPr>
          <a:lstStyle/>
          <a:p>
            <a:pPr fontAlgn="base"/>
            <a:r>
              <a:rPr lang="ru-RU" sz="2400" i="1" dirty="0">
                <a:latin typeface="Times New Roman" panose="02020603050405020304" pitchFamily="18" charset="0"/>
                <a:ea typeface="Cambria" panose="02040503050406030204" pitchFamily="18" charset="0"/>
                <a:cs typeface="Times New Roman" panose="02020603050405020304" pitchFamily="18" charset="0"/>
              </a:rPr>
              <a:t>IV. Роды и виды наказаний и других мер социальной защиты</a:t>
            </a:r>
            <a:br>
              <a:rPr lang="ru-RU" sz="2400" b="1" dirty="0">
                <a:latin typeface="Times New Roman" panose="02020603050405020304" pitchFamily="18" charset="0"/>
                <a:ea typeface="Cambria" panose="02040503050406030204" pitchFamily="18" charset="0"/>
                <a:cs typeface="Times New Roman" panose="02020603050405020304" pitchFamily="18" charset="0"/>
              </a:rPr>
            </a:br>
            <a:r>
              <a:rPr lang="ru-RU" sz="2400" dirty="0">
                <a:latin typeface="Times New Roman" panose="02020603050405020304" pitchFamily="18" charset="0"/>
                <a:ea typeface="Cambria" panose="02040503050406030204" pitchFamily="18" charset="0"/>
                <a:cs typeface="Times New Roman" panose="02020603050405020304" pitchFamily="18" charset="0"/>
              </a:rPr>
              <a:t>32. Наказания, налагаемые по Уголовному кодексу, суть:</a:t>
            </a:r>
          </a:p>
          <a:p>
            <a:pPr fontAlgn="base"/>
            <a:r>
              <a:rPr lang="en-US" sz="2400" b="0" i="0" dirty="0">
                <a:effectLst/>
                <a:latin typeface="Times New Roman" panose="02020603050405020304" pitchFamily="18" charset="0"/>
                <a:ea typeface="Cambria" panose="02040503050406030204" pitchFamily="18" charset="0"/>
                <a:cs typeface="Times New Roman" panose="02020603050405020304" pitchFamily="18" charset="0"/>
              </a:rPr>
              <a:t>&lt;…&gt;</a:t>
            </a:r>
          </a:p>
          <a:p>
            <a:pPr fontAlgn="base"/>
            <a:r>
              <a:rPr lang="ru-RU" sz="2400" b="1" i="1" dirty="0">
                <a:latin typeface="Cambria" panose="02040503050406030204" pitchFamily="18" charset="0"/>
                <a:ea typeface="Cambria" panose="02040503050406030204" pitchFamily="18" charset="0"/>
                <a:cs typeface="Times New Roman" panose="02020603050405020304" pitchFamily="18" charset="0"/>
              </a:rPr>
              <a:t>к) возложение обязанности загладить вред.</a:t>
            </a:r>
            <a:endParaRPr lang="ru-RU" sz="2400" b="1" i="1"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4" name="Прямоугольник 3"/>
          <p:cNvSpPr/>
          <p:nvPr/>
        </p:nvSpPr>
        <p:spPr>
          <a:xfrm>
            <a:off x="2930526" y="2371183"/>
            <a:ext cx="6960945" cy="584775"/>
          </a:xfrm>
          <a:prstGeom prst="rect">
            <a:avLst/>
          </a:prstGeom>
        </p:spPr>
        <p:txBody>
          <a:bodyPr wrap="none">
            <a:spAutoFit/>
          </a:bodyPr>
          <a:lstStyle/>
          <a:p>
            <a:pPr algn="ctr"/>
            <a:r>
              <a:rPr lang="ru-RU" sz="3200" b="1" dirty="0">
                <a:latin typeface="Times New Roman" panose="02020603050405020304" pitchFamily="18" charset="0"/>
                <a:ea typeface="Cambria" panose="02040503050406030204" pitchFamily="18" charset="0"/>
                <a:cs typeface="Times New Roman" panose="02020603050405020304" pitchFamily="18" charset="0"/>
              </a:rPr>
              <a:t>Уголовный кодекс РСФСР 192</a:t>
            </a:r>
            <a:r>
              <a:rPr lang="en-US" sz="3200" b="1" dirty="0">
                <a:latin typeface="Times New Roman" panose="02020603050405020304" pitchFamily="18" charset="0"/>
                <a:ea typeface="Cambria" panose="02040503050406030204" pitchFamily="18" charset="0"/>
                <a:cs typeface="Times New Roman" panose="02020603050405020304" pitchFamily="18" charset="0"/>
              </a:rPr>
              <a:t>6</a:t>
            </a:r>
            <a:r>
              <a:rPr lang="ru-RU" sz="3200" b="1" dirty="0">
                <a:latin typeface="Times New Roman" panose="02020603050405020304" pitchFamily="18" charset="0"/>
                <a:ea typeface="Cambria" panose="02040503050406030204" pitchFamily="18" charset="0"/>
                <a:cs typeface="Times New Roman" panose="02020603050405020304" pitchFamily="18" charset="0"/>
              </a:rPr>
              <a:t> года</a:t>
            </a:r>
          </a:p>
        </p:txBody>
      </p:sp>
      <p:sp>
        <p:nvSpPr>
          <p:cNvPr id="7" name="Прямоугольник 6"/>
          <p:cNvSpPr/>
          <p:nvPr/>
        </p:nvSpPr>
        <p:spPr>
          <a:xfrm>
            <a:off x="310895" y="2955958"/>
            <a:ext cx="11708189" cy="1938992"/>
          </a:xfrm>
          <a:prstGeom prst="rect">
            <a:avLst/>
          </a:prstGeom>
        </p:spPr>
        <p:txBody>
          <a:bodyPr wrap="square">
            <a:spAutoFit/>
          </a:bodyPr>
          <a:lstStyle/>
          <a:p>
            <a:pPr algn="just"/>
            <a:r>
              <a:rPr lang="ru-RU" sz="2400" i="1" dirty="0">
                <a:latin typeface="Times New Roman" panose="02020603050405020304" pitchFamily="18" charset="0"/>
                <a:cs typeface="Times New Roman" panose="02020603050405020304" pitchFamily="18" charset="0"/>
              </a:rPr>
              <a:t>Раздел четвертый О мерах социальной защиты, применяемых по Уголовному кодексу в отношении лиц, совершивших преступление</a:t>
            </a:r>
            <a:endParaRPr lang="en-US" sz="2400" i="1"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20. Мерами социальной защиты судебно-исправительного характера являются:</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&lt;…&gt;</a:t>
            </a:r>
          </a:p>
          <a:p>
            <a:pPr algn="just"/>
            <a:r>
              <a:rPr lang="ru-RU" sz="2400" b="1" i="1" dirty="0">
                <a:latin typeface="Cambria" panose="02040503050406030204" pitchFamily="18" charset="0"/>
                <a:ea typeface="Cambria" panose="02040503050406030204" pitchFamily="18" charset="0"/>
                <a:cs typeface="Times New Roman" panose="02020603050405020304" pitchFamily="18" charset="0"/>
              </a:rPr>
              <a:t>и) возложение обязанности загладить причиненный вред</a:t>
            </a:r>
          </a:p>
        </p:txBody>
      </p:sp>
      <p:sp>
        <p:nvSpPr>
          <p:cNvPr id="8" name="Прямоугольник 7"/>
          <p:cNvSpPr/>
          <p:nvPr/>
        </p:nvSpPr>
        <p:spPr>
          <a:xfrm>
            <a:off x="310896" y="5135796"/>
            <a:ext cx="11881104" cy="1569660"/>
          </a:xfrm>
          <a:prstGeom prst="rect">
            <a:avLst/>
          </a:prstGeom>
        </p:spPr>
        <p:txBody>
          <a:bodyPr wrap="square">
            <a:spAutoFit/>
          </a:bodyPr>
          <a:lstStyle/>
          <a:p>
            <a:pPr algn="just"/>
            <a:r>
              <a:rPr lang="ru-RU" sz="2400" dirty="0">
                <a:latin typeface="Times New Roman" panose="02020603050405020304" pitchFamily="18" charset="0"/>
                <a:ea typeface="Calibri" panose="020F0502020204030204" pitchFamily="34" charset="0"/>
                <a:cs typeface="Times New Roman" panose="02020603050405020304" pitchFamily="18" charset="0"/>
              </a:rPr>
              <a:t>Соответствующая обязанность могла быть возложена на виновного при условии, «…если </a:t>
            </a:r>
            <a:r>
              <a:rPr lang="ru-RU" sz="2400" b="1" dirty="0">
                <a:latin typeface="Times New Roman" panose="02020603050405020304" pitchFamily="18" charset="0"/>
                <a:ea typeface="Calibri" panose="020F0502020204030204" pitchFamily="34" charset="0"/>
                <a:cs typeface="Times New Roman" panose="02020603050405020304" pitchFamily="18" charset="0"/>
              </a:rPr>
              <a:t>суд признает целесообразным, чтобы сам, именно, осужденный </a:t>
            </a:r>
            <a:r>
              <a:rPr lang="ru-RU" sz="2400" dirty="0">
                <a:latin typeface="Times New Roman" panose="02020603050405020304" pitchFamily="18" charset="0"/>
                <a:ea typeface="Calibri" panose="020F0502020204030204" pitchFamily="34" charset="0"/>
                <a:cs typeface="Times New Roman" panose="02020603050405020304" pitchFamily="18" charset="0"/>
              </a:rPr>
              <a:t>устранил последствия совершенного им правонарушения или причиненного потерпевшему ущерба» (п. «к» ст. 32 УК РСФСР 1922 г., ст. 44 УК РСФСР 1926 г.).</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063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8680" y="98798"/>
            <a:ext cx="6960944" cy="584775"/>
          </a:xfrm>
          <a:prstGeom prst="rect">
            <a:avLst/>
          </a:prstGeom>
        </p:spPr>
        <p:txBody>
          <a:bodyPr wrap="none">
            <a:spAutoFit/>
          </a:bodyPr>
          <a:lstStyle/>
          <a:p>
            <a:pPr algn="ctr"/>
            <a:r>
              <a:rPr lang="ru-RU" sz="3200" b="1" dirty="0">
                <a:latin typeface="Times New Roman" panose="02020603050405020304" pitchFamily="18" charset="0"/>
                <a:ea typeface="Cambria" panose="02040503050406030204" pitchFamily="18" charset="0"/>
                <a:cs typeface="Times New Roman" panose="02020603050405020304" pitchFamily="18" charset="0"/>
              </a:rPr>
              <a:t>Уголовный кодекс РСФСР 19</a:t>
            </a:r>
            <a:r>
              <a:rPr lang="en-US" sz="3200" b="1" dirty="0">
                <a:latin typeface="Times New Roman" panose="02020603050405020304" pitchFamily="18" charset="0"/>
                <a:ea typeface="Cambria" panose="02040503050406030204" pitchFamily="18" charset="0"/>
                <a:cs typeface="Times New Roman" panose="02020603050405020304" pitchFamily="18" charset="0"/>
              </a:rPr>
              <a:t>60</a:t>
            </a:r>
            <a:r>
              <a:rPr lang="ru-RU" sz="3200" b="1" dirty="0">
                <a:latin typeface="Times New Roman" panose="02020603050405020304" pitchFamily="18" charset="0"/>
                <a:ea typeface="Cambria" panose="02040503050406030204" pitchFamily="18" charset="0"/>
                <a:cs typeface="Times New Roman" panose="02020603050405020304" pitchFamily="18" charset="0"/>
              </a:rPr>
              <a:t> года</a:t>
            </a:r>
          </a:p>
        </p:txBody>
      </p:sp>
      <p:sp>
        <p:nvSpPr>
          <p:cNvPr id="3" name="Прямоугольник 2"/>
          <p:cNvSpPr/>
          <p:nvPr/>
        </p:nvSpPr>
        <p:spPr>
          <a:xfrm>
            <a:off x="482756" y="868212"/>
            <a:ext cx="11219806" cy="5262979"/>
          </a:xfrm>
          <a:prstGeom prst="rect">
            <a:avLst/>
          </a:prstGeom>
        </p:spPr>
        <p:txBody>
          <a:bodyPr wrap="square">
            <a:spAutoFit/>
          </a:bodyPr>
          <a:lstStyle/>
          <a:p>
            <a:r>
              <a:rPr lang="ru-RU" sz="2400" dirty="0">
                <a:latin typeface="Times New Roman" panose="02020603050405020304" pitchFamily="18" charset="0"/>
                <a:cs typeface="Times New Roman" panose="02020603050405020304" pitchFamily="18" charset="0"/>
              </a:rPr>
              <a:t>Статья 21. Виды наказания</a:t>
            </a:r>
            <a:endParaRPr lang="en-US"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К лицам, совершившим преступления, могут применяться следующие наказания:</a:t>
            </a:r>
          </a:p>
          <a:p>
            <a:r>
              <a:rPr lang="en-US" sz="2400" dirty="0">
                <a:latin typeface="Times New Roman" panose="02020603050405020304" pitchFamily="18" charset="0"/>
                <a:cs typeface="Times New Roman" panose="02020603050405020304" pitchFamily="18" charset="0"/>
              </a:rPr>
              <a:t>&lt;…&gt;</a:t>
            </a:r>
          </a:p>
          <a:p>
            <a:r>
              <a:rPr lang="ru-RU" sz="2400" b="1" i="1" dirty="0">
                <a:latin typeface="Cambria" panose="02040503050406030204" pitchFamily="18" charset="0"/>
                <a:ea typeface="Cambria" panose="02040503050406030204" pitchFamily="18" charset="0"/>
                <a:cs typeface="Times New Roman" panose="02020603050405020304" pitchFamily="18" charset="0"/>
              </a:rPr>
              <a:t>8) возложение обязанности загладить причинённый вред;</a:t>
            </a:r>
          </a:p>
          <a:p>
            <a:r>
              <a:rPr lang="en-US" sz="2400" dirty="0">
                <a:latin typeface="Times New Roman" panose="02020603050405020304" pitchFamily="18" charset="0"/>
                <a:cs typeface="Times New Roman" panose="02020603050405020304" pitchFamily="18" charset="0"/>
              </a:rPr>
              <a:t>&lt;…&gt;</a:t>
            </a:r>
          </a:p>
          <a:p>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rPr>
              <a:t>Статья 63. Применение принудительных мер воспитательного характера к несовершеннолетним</a:t>
            </a:r>
          </a:p>
          <a:p>
            <a:pPr algn="just"/>
            <a:r>
              <a:rPr lang="ru-RU" sz="2400" dirty="0">
                <a:latin typeface="Times New Roman" panose="02020603050405020304" pitchFamily="18" charset="0"/>
              </a:rPr>
              <a:t>Если суд в соответствии с частью третьей статьи 10 настоящего Кодекса найдет целесообразным не применять уголовное наказание к несовершеннолетнему, совершившему преступление, он может назначить следующие принудительные меры воспитательного характера:</a:t>
            </a:r>
          </a:p>
          <a:p>
            <a:pPr marL="457200" indent="-457200" algn="just">
              <a:buAutoNum type="arabicParenR"/>
            </a:pPr>
            <a:r>
              <a:rPr lang="ru-RU" sz="2400" b="1" i="1" dirty="0">
                <a:latin typeface="Cambria" panose="02040503050406030204" pitchFamily="18" charset="0"/>
                <a:ea typeface="Cambria" panose="02040503050406030204" pitchFamily="18" charset="0"/>
              </a:rPr>
              <a:t>возложение обязанности публично или в иной форме, определяемой судом, принести извинение потерпевшему;</a:t>
            </a:r>
            <a:endParaRPr lang="ru-RU" sz="22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87096" y="5721733"/>
            <a:ext cx="11079480" cy="504625"/>
          </a:xfrm>
          <a:prstGeom prst="rect">
            <a:avLst/>
          </a:prstGeom>
        </p:spPr>
        <p:txBody>
          <a:bodyPr wrap="square">
            <a:spAutoFit/>
          </a:bodyPr>
          <a:lstStyle/>
          <a:p>
            <a:pPr algn="just">
              <a:lnSpc>
                <a:spcPct val="150000"/>
              </a:lnSpc>
              <a:spcAft>
                <a:spcPts val="800"/>
              </a:spcAft>
            </a:pPr>
            <a:r>
              <a:rPr lang="ru-RU"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20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546" y="219808"/>
            <a:ext cx="11878407" cy="6001643"/>
          </a:xfrm>
          <a:prstGeom prst="rect">
            <a:avLst/>
          </a:prstGeom>
        </p:spPr>
        <p:txBody>
          <a:bodyPr wrap="square">
            <a:spAutoFit/>
          </a:bodyPr>
          <a:lstStyle/>
          <a:p>
            <a:pPr indent="342900" algn="just"/>
            <a:r>
              <a:rPr lang="ru-RU" sz="2400" b="1" dirty="0">
                <a:solidFill>
                  <a:srgbClr val="000000"/>
                </a:solidFill>
                <a:latin typeface="Times New Roman" panose="02020603050405020304" pitchFamily="18" charset="0"/>
                <a:cs typeface="Times New Roman" panose="02020603050405020304" pitchFamily="18" charset="0"/>
              </a:rPr>
              <a:t>Статья 32. Возложение обязанности загладить причиненный вред</a:t>
            </a:r>
          </a:p>
          <a:p>
            <a:pPr algn="just"/>
            <a:r>
              <a:rPr lang="ru-RU" sz="2400" dirty="0">
                <a:solidFill>
                  <a:srgbClr val="000000"/>
                </a:solidFill>
                <a:latin typeface="Times New Roman" panose="02020603050405020304" pitchFamily="18" charset="0"/>
                <a:cs typeface="Times New Roman" panose="02020603050405020304" pitchFamily="18" charset="0"/>
              </a:rPr>
              <a:t> Исполнение обязанности загладить причиненный вред состоит в непосредственном </a:t>
            </a:r>
            <a:r>
              <a:rPr lang="ru-RU" sz="2400" i="1" dirty="0">
                <a:solidFill>
                  <a:srgbClr val="000000"/>
                </a:solidFill>
                <a:latin typeface="Times New Roman" panose="02020603050405020304" pitchFamily="18" charset="0"/>
                <a:cs typeface="Times New Roman" panose="02020603050405020304" pitchFamily="18" charset="0"/>
              </a:rPr>
              <a:t>устранении причиненного вреда своими силами</a:t>
            </a:r>
            <a:r>
              <a:rPr lang="ru-RU" sz="2400" dirty="0">
                <a:solidFill>
                  <a:srgbClr val="000000"/>
                </a:solidFill>
                <a:latin typeface="Times New Roman" panose="02020603050405020304" pitchFamily="18" charset="0"/>
                <a:cs typeface="Times New Roman" panose="02020603050405020304" pitchFamily="18" charset="0"/>
              </a:rPr>
              <a:t>, или в </a:t>
            </a:r>
            <a:r>
              <a:rPr lang="ru-RU" sz="2400" i="1" dirty="0">
                <a:solidFill>
                  <a:srgbClr val="000000"/>
                </a:solidFill>
                <a:latin typeface="Times New Roman" panose="02020603050405020304" pitchFamily="18" charset="0"/>
                <a:cs typeface="Times New Roman" panose="02020603050405020304" pitchFamily="18" charset="0"/>
              </a:rPr>
              <a:t>возмещении материального ущерба своими средствами</a:t>
            </a:r>
            <a:r>
              <a:rPr lang="ru-RU" sz="2400" dirty="0">
                <a:solidFill>
                  <a:srgbClr val="000000"/>
                </a:solidFill>
                <a:latin typeface="Times New Roman" panose="02020603050405020304" pitchFamily="18" charset="0"/>
                <a:cs typeface="Times New Roman" panose="02020603050405020304" pitchFamily="18" charset="0"/>
              </a:rPr>
              <a:t>, либо в </a:t>
            </a:r>
            <a:r>
              <a:rPr lang="ru-RU" sz="2400" i="1" dirty="0">
                <a:solidFill>
                  <a:srgbClr val="000000"/>
                </a:solidFill>
                <a:latin typeface="Times New Roman" panose="02020603050405020304" pitchFamily="18" charset="0"/>
                <a:cs typeface="Times New Roman" panose="02020603050405020304" pitchFamily="18" charset="0"/>
              </a:rPr>
              <a:t>публичном извинении </a:t>
            </a:r>
            <a:r>
              <a:rPr lang="ru-RU" sz="2400" dirty="0">
                <a:solidFill>
                  <a:srgbClr val="000000"/>
                </a:solidFill>
                <a:latin typeface="Times New Roman" panose="02020603050405020304" pitchFamily="18" charset="0"/>
                <a:cs typeface="Times New Roman" panose="02020603050405020304" pitchFamily="18" charset="0"/>
              </a:rPr>
              <a:t>перед потерпевшим или членами коллектива в форме, устанавливаемой судом.</a:t>
            </a:r>
          </a:p>
          <a:p>
            <a:pPr indent="342900" algn="just"/>
            <a:r>
              <a:rPr lang="ru-RU" sz="2400" dirty="0">
                <a:solidFill>
                  <a:srgbClr val="000000"/>
                </a:solidFill>
                <a:latin typeface="Times New Roman" panose="02020603050405020304" pitchFamily="18" charset="0"/>
                <a:cs typeface="Times New Roman" panose="02020603050405020304" pitchFamily="18" charset="0"/>
              </a:rPr>
              <a:t>Наказание в форме возложения обязанности непосредственно устранить причиненный вред своими силами может быть назначено в случае, когда, учитывая характер причиненного вреда, суд признает, что виновный способен непосредственно устранить его указанным путем.</a:t>
            </a:r>
          </a:p>
          <a:p>
            <a:pPr indent="342900" algn="just"/>
            <a:r>
              <a:rPr lang="ru-RU" sz="2400" dirty="0">
                <a:solidFill>
                  <a:srgbClr val="000000"/>
                </a:solidFill>
                <a:latin typeface="Times New Roman" panose="02020603050405020304" pitchFamily="18" charset="0"/>
                <a:cs typeface="Times New Roman" panose="02020603050405020304" pitchFamily="18" charset="0"/>
              </a:rPr>
              <a:t>Наказание в форме возложения обязанности возместить материальный ущерб своими средствами может быть назначено, если </a:t>
            </a:r>
            <a:r>
              <a:rPr lang="ru-RU" sz="2400" i="1" dirty="0">
                <a:solidFill>
                  <a:srgbClr val="000000"/>
                </a:solidFill>
                <a:latin typeface="Times New Roman" panose="02020603050405020304" pitchFamily="18" charset="0"/>
                <a:cs typeface="Times New Roman" panose="02020603050405020304" pitchFamily="18" charset="0"/>
              </a:rPr>
              <a:t>размер причиненного ущерба не превышает пятисот рублей.</a:t>
            </a:r>
          </a:p>
          <a:p>
            <a:pPr indent="342900" algn="just"/>
            <a:r>
              <a:rPr lang="ru-RU" sz="2400" dirty="0">
                <a:solidFill>
                  <a:srgbClr val="000000"/>
                </a:solidFill>
                <a:latin typeface="Times New Roman" panose="02020603050405020304" pitchFamily="18" charset="0"/>
                <a:cs typeface="Times New Roman" panose="02020603050405020304" pitchFamily="18" charset="0"/>
              </a:rPr>
              <a:t>Наказание в форме возложения обязанности публично извиниться перед потерпевшим или членами соответствующего коллектива может быть назначено, если имело место посягательство на неприкосновенность или достоинство личности либо нарушение правил социалистического общежития, не причинившее материального ущерба.</a:t>
            </a:r>
          </a:p>
        </p:txBody>
      </p:sp>
    </p:spTree>
    <p:extLst>
      <p:ext uri="{BB962C8B-B14F-4D97-AF65-F5344CB8AC3E}">
        <p14:creationId xmlns:p14="http://schemas.microsoft.com/office/powerpoint/2010/main" val="343925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297087" y="433598"/>
            <a:ext cx="11368454" cy="5582191"/>
          </a:xfrm>
        </p:spPr>
        <p:txBody>
          <a:bodyPr>
            <a:noAutofit/>
          </a:bodyPr>
          <a:lstStyle/>
          <a:p>
            <a:pPr algn="just">
              <a:lnSpc>
                <a:spcPct val="100000"/>
              </a:lnSpc>
              <a:spcBef>
                <a:spcPts val="0"/>
              </a:spcBef>
            </a:pPr>
            <a:r>
              <a:rPr lang="ru-RU" sz="2800" dirty="0">
                <a:solidFill>
                  <a:srgbClr val="000000"/>
                </a:solidFill>
                <a:latin typeface="Times New Roman" panose="02020603050405020304" pitchFamily="18" charset="0"/>
                <a:cs typeface="Times New Roman" panose="02020603050405020304" pitchFamily="18" charset="0"/>
              </a:rPr>
              <a:t>Если осужденный в установленный судом срок не выполнил обязанности загладить причиненный вред, суд может заменить это наказание исправительными работами, или штрафом, или увольнением от должности. В этом случае, а также если материальный ущерб причинен на сумму свыше пяти минимальных размеров оплаты труда, возмещение причиненного ущерба потерпевшему производится в порядке гражданского судопроизводства.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0000"/>
              </a:lnSpc>
              <a:spcBef>
                <a:spcPts val="0"/>
              </a:spcBef>
            </a:pPr>
            <a:r>
              <a:rPr lang="ru-RU" sz="2800" dirty="0">
                <a:latin typeface="Times New Roman" panose="02020603050405020304" pitchFamily="18" charset="0"/>
                <a:ea typeface="Calibri" panose="020F0502020204030204" pitchFamily="34" charset="0"/>
                <a:cs typeface="Times New Roman" panose="02020603050405020304" pitchFamily="18" charset="0"/>
              </a:rPr>
              <a:t>Высшая судебная инстанция «…в целях наиболее полной реализации принципа дифференцированного подхода к назначению наказаний…» ориентировала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правоприменителя</a:t>
            </a:r>
            <a:r>
              <a:rPr lang="ru-RU" sz="2800" dirty="0">
                <a:latin typeface="Times New Roman" panose="02020603050405020304" pitchFamily="18" charset="0"/>
                <a:ea typeface="Calibri" panose="020F0502020204030204" pitchFamily="34" charset="0"/>
                <a:cs typeface="Times New Roman" panose="02020603050405020304" pitchFamily="18" charset="0"/>
              </a:rPr>
              <a:t> на реализацию положений ст. 32 УК РСФСР (п. 3 постановления Пленума Верховного Суда РСФСР от 26 декабря 1989 г. «О практике назначения наказаний, не связанных с лишением свободы»).</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endParaRPr lang="ru-RU" sz="2800" dirty="0">
              <a:solidFill>
                <a:srgbClr val="000000"/>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ru-RU" sz="2800" dirty="0"/>
          </a:p>
        </p:txBody>
      </p:sp>
    </p:spTree>
    <p:extLst>
      <p:ext uri="{BB962C8B-B14F-4D97-AF65-F5344CB8AC3E}">
        <p14:creationId xmlns:p14="http://schemas.microsoft.com/office/powerpoint/2010/main" val="3442717939"/>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370</TotalTime>
  <Words>2240</Words>
  <Application>Microsoft Office PowerPoint</Application>
  <PresentationFormat>Широкоэкранный</PresentationFormat>
  <Paragraphs>109</Paragraphs>
  <Slides>20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Arial</vt:lpstr>
      <vt:lpstr>Avenir Next LT Pro</vt:lpstr>
      <vt:lpstr>AvenirNext LT Pro Medium</vt:lpstr>
      <vt:lpstr>Calibri</vt:lpstr>
      <vt:lpstr>Cambria</vt:lpstr>
      <vt:lpstr>Sabon Next LT</vt:lpstr>
      <vt:lpstr>Times New Roman</vt:lpstr>
      <vt:lpstr>DappledVTI</vt:lpstr>
      <vt:lpstr>Уголовно-правовой механизм возмещения вреда, причиненного преступлением: тенденции законодательной регламентации и практической реализации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Уголовно-правовой механизм возмещения вреда, причиненного преступлением: тенденции законодательной регламентации и практической реализации</dc:title>
  <dc:creator>Переломова Светлана Владимировна</dc:creator>
  <cp:lastModifiedBy>Скрипченко Нина Юрьевна</cp:lastModifiedBy>
  <cp:revision>36</cp:revision>
  <dcterms:created xsi:type="dcterms:W3CDTF">2021-09-07T08:46:17Z</dcterms:created>
  <dcterms:modified xsi:type="dcterms:W3CDTF">2021-09-08T14:14:55Z</dcterms:modified>
</cp:coreProperties>
</file>