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sldIdLst>
    <p:sldId id="256" r:id="rId2"/>
    <p:sldId id="276" r:id="rId3"/>
    <p:sldId id="266" r:id="rId4"/>
    <p:sldId id="267" r:id="rId5"/>
    <p:sldId id="268" r:id="rId6"/>
    <p:sldId id="269" r:id="rId7"/>
    <p:sldId id="282" r:id="rId8"/>
    <p:sldId id="283" r:id="rId9"/>
    <p:sldId id="270" r:id="rId10"/>
    <p:sldId id="271" r:id="rId11"/>
    <p:sldId id="272" r:id="rId12"/>
    <p:sldId id="273" r:id="rId13"/>
    <p:sldId id="274" r:id="rId14"/>
    <p:sldId id="275" r:id="rId15"/>
    <p:sldId id="281" r:id="rId16"/>
    <p:sldId id="277" r:id="rId17"/>
    <p:sldId id="278" r:id="rId18"/>
    <p:sldId id="279" r:id="rId19"/>
    <p:sldId id="280" r:id="rId20"/>
    <p:sldId id="289" r:id="rId21"/>
    <p:sldId id="284" r:id="rId22"/>
    <p:sldId id="285" r:id="rId23"/>
    <p:sldId id="28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3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27" d="100"/>
          <a:sy n="27" d="100"/>
        </p:scale>
        <p:origin x="112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03025-26A9-4616-9057-54ED5D68323E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AD5D3-5423-4788-AF4E-3A07454F2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214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AD5D3-5423-4788-AF4E-3A07454F2F8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913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1241DFB-0C81-4887-BEDD-946050637A77}" type="datetime1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5487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4033B-7661-41F6-BA96-19B91A1590F6}" type="datetime1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6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6F68-63E2-4B2D-AC26-3238A9E4DFFC}" type="datetime1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87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7BE9-23BA-4728-A868-DF720FB47745}" type="datetime1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714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228AC3-F007-4153-BA53-EDB6509C8E32}" type="datetime1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91308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59CB-45BF-4204-9330-831EA09DC9DC}" type="datetime1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083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A44E-0F1B-4931-9FBB-4E7AB8575C21}" type="datetime1">
              <a:rPr lang="ru-RU" smtClean="0"/>
              <a:t>11.11.2021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04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3CCE2-8B83-48CD-89BB-982537AC347A}" type="datetime1">
              <a:rPr lang="ru-RU" smtClean="0"/>
              <a:t>11.11.2021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537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6F05-1541-4F30-96E0-F40DA7D9F063}" type="datetime1">
              <a:rPr lang="ru-RU" smtClean="0"/>
              <a:t>11.11.2021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18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18C67A-93E0-4DAB-95D5-62827EFA1183}" type="datetime1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1209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A8F1A8-F80A-4888-9903-F4BEA6788E42}" type="datetime1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60818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0C2FFA5C-E577-4F25-9E03-6B1F24C9DE20}" type="datetime1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0924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0699/c011ede44f5f7d2a4fc5c202f70bcd87c8bf36aa/#dst1552" TargetMode="External"/><Relationship Id="rId2" Type="http://schemas.openxmlformats.org/officeDocument/2006/relationships/hyperlink" Target="http://www.consultant.ru/document/cons_doc_LAW_10699/c011ede44f5f7d2a4fc5c202f70bcd87c8bf36aa/#dst155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389325/3023e13509901f168fb24cd67654422cb4e93b13/#dst101334" TargetMode="External"/><Relationship Id="rId2" Type="http://schemas.openxmlformats.org/officeDocument/2006/relationships/hyperlink" Target="http://www.consultant.ru/document/cons_doc_LAW_389325/0994b72ccab34fae773ced2c837691518a3e3dca/#dst216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nsultant.ru/document/cons_doc_LAW_389325/e15b4807e0a41503c8101b28cb338b6938e5021b/#dst103243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urait.ru/bcode/47497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urait.ru/bcode/47692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844408" cy="216024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Савельев  Дмитрий  Вячеславович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 err="1">
                <a:solidFill>
                  <a:schemeClr val="tx1"/>
                </a:solidFill>
              </a:rPr>
              <a:t>к.ю.н</a:t>
            </a:r>
            <a:r>
              <a:rPr lang="ru-RU" sz="2400" b="1" dirty="0">
                <a:solidFill>
                  <a:schemeClr val="tx1"/>
                </a:solidFill>
              </a:rPr>
              <a:t>.,  доцент  кафедры  уголовного  права</a:t>
            </a:r>
            <a:r>
              <a:rPr lang="ru-RU" sz="2400" b="1">
                <a:solidFill>
                  <a:schemeClr val="tx1"/>
                </a:solidFill>
              </a:rPr>
              <a:t/>
            </a:r>
            <a:br>
              <a:rPr lang="ru-RU" sz="2400" b="1">
                <a:solidFill>
                  <a:schemeClr val="tx1"/>
                </a:solidFill>
              </a:rPr>
            </a:br>
            <a:r>
              <a:rPr lang="ru-RU" sz="2400" b="1">
                <a:solidFill>
                  <a:schemeClr val="tx1"/>
                </a:solidFill>
              </a:rPr>
              <a:t>УРАЛЬСКОГО  ГОСУДАРСТВЕННОГО </a:t>
            </a:r>
            <a:br>
              <a:rPr lang="ru-RU" sz="2400" b="1">
                <a:solidFill>
                  <a:schemeClr val="tx1"/>
                </a:solidFill>
              </a:rPr>
            </a:br>
            <a:r>
              <a:rPr lang="ru-RU" sz="2400" b="1">
                <a:solidFill>
                  <a:schemeClr val="tx1"/>
                </a:solidFill>
              </a:rPr>
              <a:t>ЮРИДИЧЕСКОГО 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>
                <a:solidFill>
                  <a:schemeClr val="tx1"/>
                </a:solidFill>
              </a:rPr>
              <a:t>УНИВЕРСИТЕТА</a:t>
            </a:r>
            <a:r>
              <a:rPr lang="ru-RU" sz="2400" b="1" dirty="0">
                <a:solidFill>
                  <a:schemeClr val="tx1"/>
                </a:solidFill>
              </a:rPr>
              <a:t/>
            </a:r>
            <a:br>
              <a:rPr lang="ru-RU" sz="2400" b="1" dirty="0">
                <a:solidFill>
                  <a:schemeClr val="tx1"/>
                </a:solidFill>
              </a:rPr>
            </a:b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356992"/>
            <a:ext cx="6400800" cy="1752600"/>
          </a:xfrm>
        </p:spPr>
        <p:txBody>
          <a:bodyPr>
            <a:normAutofit fontScale="25000" lnSpcReduction="20000"/>
          </a:bodyPr>
          <a:lstStyle/>
          <a:p>
            <a:r>
              <a:rPr lang="ru-RU" sz="10400" b="1" dirty="0">
                <a:solidFill>
                  <a:schemeClr val="tx1"/>
                </a:solidFill>
              </a:rPr>
              <a:t>В  ПЛЕНУ </a:t>
            </a:r>
          </a:p>
          <a:p>
            <a:r>
              <a:rPr lang="ru-RU" sz="10400" b="1" dirty="0">
                <a:solidFill>
                  <a:schemeClr val="tx1"/>
                </a:solidFill>
              </a:rPr>
              <a:t>У  ИНСТИТУТА </a:t>
            </a:r>
          </a:p>
          <a:p>
            <a:r>
              <a:rPr lang="ru-RU" sz="10400" b="1" dirty="0">
                <a:solidFill>
                  <a:schemeClr val="tx1"/>
                </a:solidFill>
              </a:rPr>
              <a:t>СОУЧАСТИЯ  В  ПРЕСТУПЛЕНИИ</a:t>
            </a:r>
          </a:p>
          <a:p>
            <a:endParaRPr lang="ru-RU" sz="10400" b="1" dirty="0">
              <a:solidFill>
                <a:schemeClr val="tx1"/>
              </a:solidFill>
            </a:endParaRPr>
          </a:p>
          <a:p>
            <a:r>
              <a:rPr lang="ru-RU" sz="10400" b="1" dirty="0">
                <a:solidFill>
                  <a:schemeClr val="tx1"/>
                </a:solidFill>
              </a:rPr>
              <a:t> </a:t>
            </a:r>
          </a:p>
          <a:p>
            <a:endParaRPr lang="ru-RU" sz="7400" b="1" dirty="0">
              <a:solidFill>
                <a:schemeClr val="tx1"/>
              </a:solidFill>
            </a:endParaRPr>
          </a:p>
          <a:p>
            <a:endParaRPr lang="ru-RU" sz="7400" b="1" dirty="0">
              <a:solidFill>
                <a:schemeClr val="tx1"/>
              </a:solidFill>
            </a:endParaRPr>
          </a:p>
          <a:p>
            <a:pPr algn="r"/>
            <a:endParaRPr lang="ru-RU" dirty="0">
              <a:solidFill>
                <a:schemeClr val="tx1"/>
              </a:solidFill>
            </a:endParaRP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125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85800"/>
            <a:ext cx="7113984" cy="1087016"/>
          </a:xfrm>
        </p:spPr>
        <p:txBody>
          <a:bodyPr>
            <a:normAutofit/>
          </a:bodyPr>
          <a:lstStyle/>
          <a:p>
            <a:pPr algn="ctr"/>
            <a:r>
              <a:rPr lang="ru-RU" sz="2200" dirty="0"/>
              <a:t>С начала </a:t>
            </a:r>
            <a:r>
              <a:rPr lang="en-US" sz="2200" dirty="0"/>
              <a:t>XXI </a:t>
            </a:r>
            <a:r>
              <a:rPr lang="ru-RU" sz="2200" dirty="0"/>
              <a:t>в. совершение общественно опасных деяний преступной группой</a:t>
            </a:r>
            <a:br>
              <a:rPr lang="ru-RU" sz="2200" dirty="0"/>
            </a:br>
            <a:r>
              <a:rPr lang="ru-RU" sz="2200" dirty="0"/>
              <a:t>регулируется только в рамках соучастия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916832"/>
            <a:ext cx="7113984" cy="39505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400" dirty="0">
                <a:latin typeface="Roboto" panose="02000000000000000000" pitchFamily="2" charset="0"/>
                <a:ea typeface="Roboto" panose="02000000000000000000" pitchFamily="2" charset="0"/>
              </a:rPr>
              <a:t>п</a:t>
            </a:r>
            <a:r>
              <a:rPr lang="ru-RU" sz="14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. 12 постановления Пленума Верховного Суда РФ от 27 декабря 2002 г. № 29 </a:t>
            </a:r>
          </a:p>
          <a:p>
            <a:pPr marL="0" indent="0" algn="ctr">
              <a:buNone/>
            </a:pPr>
            <a:r>
              <a:rPr lang="ru-RU" sz="14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«О судебной практике по делам о краже, грабеже и разбое»:</a:t>
            </a:r>
          </a:p>
          <a:p>
            <a:pPr marL="0" indent="0" algn="ctr">
              <a:buNone/>
            </a:pPr>
            <a:r>
              <a:rPr lang="ru-RU" sz="1400" dirty="0">
                <a:latin typeface="Roboto" panose="02000000000000000000" pitchFamily="2" charset="0"/>
                <a:ea typeface="Roboto" panose="02000000000000000000" pitchFamily="2" charset="0"/>
              </a:rPr>
              <a:t>«Действия лиц, похитивших чужое имущество путем кражи, грабежа или разбоя группой лиц по предварительному сговору или организованной группой, следует квалифицировать по соответствующим п. ст. 158, 161 и 162 УК …, </a:t>
            </a:r>
            <a:r>
              <a:rPr lang="ru-RU" sz="14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если в совершении этого преступления совместно участвовали два и более исполнителя, которые в силу ст. 19 УК РФ подлежат уголовной ответственности за содеянное</a:t>
            </a:r>
            <a:r>
              <a:rPr lang="ru-RU" sz="1400" dirty="0">
                <a:latin typeface="Roboto" panose="02000000000000000000" pitchFamily="2" charset="0"/>
                <a:ea typeface="Roboto" panose="02000000000000000000" pitchFamily="2" charset="0"/>
              </a:rPr>
              <a:t>»</a:t>
            </a:r>
          </a:p>
          <a:p>
            <a:pPr marL="0" indent="0" algn="ctr">
              <a:buNone/>
            </a:pPr>
            <a:endParaRPr lang="ru-RU" sz="1400" dirty="0"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 algn="ctr">
              <a:buNone/>
            </a:pPr>
            <a:r>
              <a:rPr lang="ru-RU" sz="1400" dirty="0">
                <a:latin typeface="Roboto" panose="02000000000000000000" pitchFamily="2" charset="0"/>
                <a:ea typeface="Roboto" panose="02000000000000000000" pitchFamily="2" charset="0"/>
              </a:rPr>
              <a:t>в</a:t>
            </a:r>
            <a:r>
              <a:rPr lang="ru-RU" sz="14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п. 10 постановления от 15 июня 2004 г. № 11 «О судебной практике по делам о преступлениях, предусмотренных статьями 131 и 132 УК РФ» было указано:</a:t>
            </a:r>
          </a:p>
          <a:p>
            <a:pPr marL="0" indent="0" algn="ctr">
              <a:buNone/>
            </a:pPr>
            <a:r>
              <a:rPr lang="ru-RU" sz="14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«Имея в виду, что совершение преступления группой лиц, группой лиц по предварительному сговору, организованной группой влечет за собой более строгое наказание, при квалификации действий лиц … </a:t>
            </a:r>
            <a:r>
              <a:rPr lang="ru-RU" sz="1400" dirty="0"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необходимо учитывать положения ч. 1, 2 и 3 ст. 35 УК РФ</a:t>
            </a:r>
            <a:r>
              <a:rPr lang="ru-RU" sz="14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»</a:t>
            </a:r>
            <a:endParaRPr lang="ru-RU" sz="1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051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85800"/>
            <a:ext cx="7113984" cy="654968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«Прокол»  законодателя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787" y="1309700"/>
            <a:ext cx="7113984" cy="4238600"/>
          </a:xfrm>
        </p:spPr>
        <p:txBody>
          <a:bodyPr>
            <a:normAutofit fontScale="92500" lnSpcReduction="10000"/>
          </a:bodyPr>
          <a:lstStyle/>
          <a:p>
            <a:pPr indent="0" algn="ctr">
              <a:buNone/>
            </a:pPr>
            <a:r>
              <a:rPr lang="ru-RU" sz="18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Статья 263.1. Нарушение требований в области транспортной безопасности (ФЗ от 03.02.2014 г. № 15-ФЗ)</a:t>
            </a:r>
            <a:endParaRPr lang="ru-RU" sz="1800" b="0" i="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indent="342900" algn="just"/>
            <a:r>
              <a:rPr lang="ru-RU" sz="1200" b="0" i="0" dirty="0">
                <a:solidFill>
                  <a:srgbClr val="000000"/>
                </a:solidFill>
                <a:effectLst/>
                <a:latin typeface="PT Sans" panose="020B0604020202020204" pitchFamily="34" charset="-52"/>
              </a:rPr>
              <a:t>1. Неисполнение требований по соблюдению транспортной безопасности на объектах транспортной инфраструктуры и транспортных средствах, </a:t>
            </a:r>
            <a:r>
              <a:rPr lang="ru-RU" sz="1200" b="0" i="0" dirty="0">
                <a:solidFill>
                  <a:srgbClr val="00B050"/>
                </a:solidFill>
                <a:effectLst/>
                <a:latin typeface="PT Sans" panose="020B0604020202020204" pitchFamily="34" charset="-52"/>
              </a:rPr>
              <a:t>если это деяние повлекло по неосторожности</a:t>
            </a:r>
            <a:r>
              <a:rPr lang="ru-RU" sz="1200" b="0" i="0" dirty="0">
                <a:solidFill>
                  <a:srgbClr val="000000"/>
                </a:solidFill>
                <a:effectLst/>
                <a:latin typeface="PT Sans" panose="020B0604020202020204" pitchFamily="34" charset="-52"/>
              </a:rPr>
              <a:t> причинение тяжкого вреда здоровью человека либо причинение крупного ущерба, -</a:t>
            </a:r>
          </a:p>
          <a:p>
            <a:pPr indent="342900" algn="just"/>
            <a:r>
              <a:rPr lang="ru-RU" sz="1200" dirty="0">
                <a:solidFill>
                  <a:srgbClr val="000000"/>
                </a:solidFill>
                <a:latin typeface="PT Sans" panose="020B0604020202020204" pitchFamily="34" charset="-52"/>
              </a:rPr>
              <a:t>н</a:t>
            </a:r>
            <a:r>
              <a:rPr lang="ru-RU" sz="1200" b="0" i="0" dirty="0">
                <a:solidFill>
                  <a:srgbClr val="000000"/>
                </a:solidFill>
                <a:effectLst/>
                <a:latin typeface="PT Sans" panose="020B0604020202020204" pitchFamily="34" charset="-52"/>
              </a:rPr>
              <a:t>аказывается …</a:t>
            </a:r>
          </a:p>
          <a:p>
            <a:pPr indent="342900" algn="just"/>
            <a:r>
              <a:rPr lang="ru-RU" sz="1200" b="0" i="0" dirty="0">
                <a:solidFill>
                  <a:srgbClr val="000000"/>
                </a:solidFill>
                <a:effectLst/>
                <a:latin typeface="PT Sans" panose="020B0604020202020204" pitchFamily="34" charset="-52"/>
              </a:rPr>
              <a:t>2. Неисполнение требований по обеспечению транспортной безопасности объектов транспортной инфраструктуры и транспортных средств лицом, ответственным за обеспечение транспортной безопасности, </a:t>
            </a:r>
            <a:r>
              <a:rPr lang="ru-RU" sz="1200" b="0" i="0" dirty="0">
                <a:solidFill>
                  <a:srgbClr val="00B050"/>
                </a:solidFill>
                <a:effectLst/>
                <a:latin typeface="PT Sans" panose="020B0604020202020204" pitchFamily="34" charset="-52"/>
              </a:rPr>
              <a:t>если это деяние повлекло по неосторожности </a:t>
            </a:r>
            <a:r>
              <a:rPr lang="ru-RU" sz="1200" b="0" i="0" dirty="0">
                <a:solidFill>
                  <a:srgbClr val="000000"/>
                </a:solidFill>
                <a:effectLst/>
                <a:latin typeface="PT Sans" panose="020B0604020202020204" pitchFamily="34" charset="-52"/>
              </a:rPr>
              <a:t>причинение тяжкого вреда здоровью человека либо причинение крупного ущерба, -</a:t>
            </a:r>
          </a:p>
          <a:p>
            <a:pPr indent="342900" algn="just"/>
            <a:r>
              <a:rPr lang="ru-RU" sz="1200" b="0" i="0" dirty="0">
                <a:solidFill>
                  <a:srgbClr val="000000"/>
                </a:solidFill>
                <a:effectLst/>
                <a:latin typeface="PT Sans" panose="020B0604020202020204" pitchFamily="34" charset="-52"/>
              </a:rPr>
              <a:t>наказывается …</a:t>
            </a:r>
          </a:p>
          <a:p>
            <a:pPr indent="342900" algn="just"/>
            <a:r>
              <a:rPr lang="ru-RU" sz="1200" b="0" i="0" dirty="0">
                <a:solidFill>
                  <a:srgbClr val="000000"/>
                </a:solidFill>
                <a:effectLst/>
                <a:latin typeface="PT Sans" panose="020B0604020202020204" pitchFamily="34" charset="-52"/>
              </a:rPr>
              <a:t>3. Деяния, предусмотренные </a:t>
            </a:r>
            <a:r>
              <a:rPr lang="ru-RU" sz="1200" b="0" i="0" u="none" strike="noStrike" dirty="0">
                <a:solidFill>
                  <a:srgbClr val="666699"/>
                </a:solidFill>
                <a:effectLst/>
                <a:latin typeface="PT Sans" panose="020B0604020202020204" pitchFamily="34" charset="-52"/>
                <a:hlinkClick r:id="rId2"/>
              </a:rPr>
              <a:t>частями первой</a:t>
            </a:r>
            <a:r>
              <a:rPr lang="ru-RU" sz="1200" b="0" i="0" dirty="0">
                <a:solidFill>
                  <a:srgbClr val="000000"/>
                </a:solidFill>
                <a:effectLst/>
                <a:latin typeface="PT Sans" panose="020B0604020202020204" pitchFamily="34" charset="-52"/>
              </a:rPr>
              <a:t> или </a:t>
            </a:r>
            <a:r>
              <a:rPr lang="ru-RU" sz="1200" b="0" i="0" u="none" strike="noStrike" dirty="0">
                <a:solidFill>
                  <a:srgbClr val="666699"/>
                </a:solidFill>
                <a:effectLst/>
                <a:latin typeface="PT Sans" panose="020B0604020202020204" pitchFamily="34" charset="-52"/>
                <a:hlinkClick r:id="rId3"/>
              </a:rPr>
              <a:t>второй</a:t>
            </a:r>
            <a:r>
              <a:rPr lang="ru-RU" sz="1200" b="0" i="0" dirty="0">
                <a:solidFill>
                  <a:srgbClr val="000000"/>
                </a:solidFill>
                <a:effectLst/>
                <a:latin typeface="PT Sans" panose="020B0604020202020204" pitchFamily="34" charset="-52"/>
              </a:rPr>
              <a:t> настоящей статьи, </a:t>
            </a:r>
            <a:r>
              <a:rPr lang="ru-RU" sz="1200" b="0" i="0" dirty="0">
                <a:solidFill>
                  <a:srgbClr val="FF0000"/>
                </a:solidFill>
                <a:effectLst/>
                <a:latin typeface="PT Sans" panose="020B0604020202020204" pitchFamily="34" charset="-52"/>
              </a:rPr>
              <a:t>совершенные группой лиц по предварительному сговору</a:t>
            </a:r>
            <a:r>
              <a:rPr lang="ru-RU" sz="1200" b="0" i="0" dirty="0">
                <a:solidFill>
                  <a:srgbClr val="000000"/>
                </a:solidFill>
                <a:effectLst/>
                <a:latin typeface="PT Sans" panose="020B0604020202020204" pitchFamily="34" charset="-52"/>
              </a:rPr>
              <a:t> либо повлекшие по неосторожности смерть человека,  </a:t>
            </a:r>
          </a:p>
          <a:p>
            <a:pPr indent="342900" algn="just"/>
            <a:r>
              <a:rPr lang="ru-RU" sz="1200" b="0" i="0" dirty="0">
                <a:solidFill>
                  <a:srgbClr val="000000"/>
                </a:solidFill>
                <a:effectLst/>
                <a:latin typeface="PT Sans" panose="020B0604020202020204" pitchFamily="34" charset="-52"/>
              </a:rPr>
              <a:t>наказываются …</a:t>
            </a:r>
          </a:p>
          <a:p>
            <a:pPr indent="342900" algn="just"/>
            <a:r>
              <a:rPr lang="ru-RU" sz="1200" b="0" i="0" dirty="0">
                <a:solidFill>
                  <a:srgbClr val="000000"/>
                </a:solidFill>
                <a:effectLst/>
                <a:latin typeface="PT Sans" panose="020B0604020202020204" pitchFamily="34" charset="-52"/>
              </a:rPr>
              <a:t>4. Деяния, предусмотренные </a:t>
            </a:r>
            <a:r>
              <a:rPr lang="ru-RU" sz="1200" b="0" i="0" u="none" strike="noStrike" dirty="0">
                <a:solidFill>
                  <a:srgbClr val="666699"/>
                </a:solidFill>
                <a:effectLst/>
                <a:latin typeface="PT Sans" panose="020B0604020202020204" pitchFamily="34" charset="-52"/>
                <a:hlinkClick r:id="rId2"/>
              </a:rPr>
              <a:t>частями первой</a:t>
            </a:r>
            <a:r>
              <a:rPr lang="ru-RU" sz="1200" b="0" i="0" dirty="0">
                <a:solidFill>
                  <a:srgbClr val="000000"/>
                </a:solidFill>
                <a:effectLst/>
                <a:latin typeface="PT Sans" panose="020B0604020202020204" pitchFamily="34" charset="-52"/>
              </a:rPr>
              <a:t> или </a:t>
            </a:r>
            <a:r>
              <a:rPr lang="ru-RU" sz="1200" b="0" i="0" u="none" strike="noStrike" dirty="0">
                <a:solidFill>
                  <a:srgbClr val="666699"/>
                </a:solidFill>
                <a:effectLst/>
                <a:latin typeface="PT Sans" panose="020B0604020202020204" pitchFamily="34" charset="-52"/>
                <a:hlinkClick r:id="rId3"/>
              </a:rPr>
              <a:t>второй</a:t>
            </a:r>
            <a:r>
              <a:rPr lang="ru-RU" sz="1200" b="0" i="0" dirty="0">
                <a:solidFill>
                  <a:srgbClr val="000000"/>
                </a:solidFill>
                <a:effectLst/>
                <a:latin typeface="PT Sans" panose="020B0604020202020204" pitchFamily="34" charset="-52"/>
              </a:rPr>
              <a:t> настоящей статьи, </a:t>
            </a:r>
            <a:r>
              <a:rPr lang="ru-RU" sz="1200" b="0" i="0" dirty="0">
                <a:solidFill>
                  <a:srgbClr val="FF0000"/>
                </a:solidFill>
                <a:effectLst/>
                <a:latin typeface="PT Sans" panose="020B0604020202020204" pitchFamily="34" charset="-52"/>
              </a:rPr>
              <a:t>совершенные организованной группой</a:t>
            </a:r>
            <a:r>
              <a:rPr lang="ru-RU" sz="1200" b="0" i="0" dirty="0">
                <a:solidFill>
                  <a:srgbClr val="000000"/>
                </a:solidFill>
                <a:effectLst/>
                <a:latin typeface="PT Sans" panose="020B0604020202020204" pitchFamily="34" charset="-52"/>
              </a:rPr>
              <a:t> либо повлекшие по неосторожности смерть двух и более лиц, -</a:t>
            </a:r>
          </a:p>
          <a:p>
            <a:pPr indent="342900" algn="just"/>
            <a:r>
              <a:rPr lang="ru-RU" sz="1200" dirty="0">
                <a:solidFill>
                  <a:srgbClr val="000000"/>
                </a:solidFill>
                <a:latin typeface="PT Sans" panose="020B0604020202020204" pitchFamily="34" charset="-52"/>
              </a:rPr>
              <a:t>н</a:t>
            </a:r>
            <a:r>
              <a:rPr lang="ru-RU" sz="1200" b="0" i="0" dirty="0">
                <a:solidFill>
                  <a:srgbClr val="000000"/>
                </a:solidFill>
                <a:effectLst/>
                <a:latin typeface="PT Sans" panose="020B0604020202020204" pitchFamily="34" charset="-52"/>
              </a:rPr>
              <a:t>аказываются …</a:t>
            </a:r>
          </a:p>
          <a:p>
            <a:pPr marL="0" indent="0" algn="ctr">
              <a:buNone/>
            </a:pPr>
            <a:r>
              <a:rPr lang="ru-RU" sz="1400" b="1" i="1" dirty="0"/>
              <a:t>Выход из указанной проблемы – исключение соответствующих  квалифицирующих признаков!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655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98984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Недостатки законодательства относительно института соучастия в преступлении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0871" y="1638300"/>
            <a:ext cx="72009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400" dirty="0">
                <a:latin typeface="Roboto" panose="02000000000000000000" pitchFamily="2" charset="0"/>
                <a:ea typeface="Roboto" panose="02000000000000000000" pitchFamily="2" charset="0"/>
              </a:rPr>
              <a:t>Исходя из ч. 2 ст. 33 УК, исполнителем признаётся лицо:</a:t>
            </a:r>
          </a:p>
          <a:p>
            <a:pPr marL="0" indent="0" algn="just">
              <a:buNone/>
            </a:pPr>
            <a:r>
              <a:rPr lang="ru-RU" sz="1400" dirty="0">
                <a:latin typeface="Roboto" panose="02000000000000000000" pitchFamily="2" charset="0"/>
                <a:ea typeface="Roboto" panose="02000000000000000000" pitchFamily="2" charset="0"/>
              </a:rPr>
              <a:t>а) полностью выполнившее объективную сторону состава преступления;</a:t>
            </a:r>
          </a:p>
          <a:p>
            <a:pPr marL="0" indent="0" algn="just">
              <a:buNone/>
            </a:pPr>
            <a:r>
              <a:rPr lang="ru-RU" sz="1400" dirty="0">
                <a:latin typeface="Roboto" panose="02000000000000000000" pitchFamily="2" charset="0"/>
                <a:ea typeface="Roboto" panose="02000000000000000000" pitchFamily="2" charset="0"/>
              </a:rPr>
              <a:t>б) частично выполнившее объективную сторону состава преступления;</a:t>
            </a:r>
          </a:p>
          <a:p>
            <a:pPr marL="0" indent="0" algn="just">
              <a:buNone/>
            </a:pPr>
            <a:r>
              <a:rPr lang="ru-RU" sz="1400" dirty="0">
                <a:latin typeface="Roboto" panose="02000000000000000000" pitchFamily="2" charset="0"/>
                <a:ea typeface="Roboto" panose="02000000000000000000" pitchFamily="2" charset="0"/>
              </a:rPr>
              <a:t>в) посредственный исполнитель.</a:t>
            </a:r>
          </a:p>
          <a:p>
            <a:pPr marL="0" indent="0" algn="just">
              <a:buNone/>
            </a:pPr>
            <a:r>
              <a:rPr lang="ru-RU" sz="14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Кроме того, исполнителем признаётся соучастник при совершении преступления в составе организованной группы или преступного сообщества (преступной организации). Данное положение в отличие от предыдущих не содержится в ч. 2 ст. 33 УК, но им руководствуются в судебной практике на основании многих постановлений Пленума Верховного Суда РФ.</a:t>
            </a:r>
          </a:p>
          <a:p>
            <a:pPr marL="0" indent="0" algn="just">
              <a:buNone/>
            </a:pPr>
            <a:r>
              <a:rPr lang="ru-RU" sz="1400" b="1" dirty="0">
                <a:latin typeface="Roboto" panose="02000000000000000000" pitchFamily="2" charset="0"/>
                <a:ea typeface="Roboto" panose="02000000000000000000" pitchFamily="2" charset="0"/>
              </a:rPr>
              <a:t>Выход из указанной проблемы - </a:t>
            </a:r>
            <a:r>
              <a:rPr lang="ru-RU" sz="1400" b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необходимо дополнить ч. 2 ст. 33 УК  предложением: «Исполнителем признается также лицо, совершившее преступление в составе организованной группы и преступного сообщества (преступной организации)».</a:t>
            </a:r>
            <a:endParaRPr lang="ru-RU" sz="1400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603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98984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Дублирование понятия пособничества </a:t>
            </a:r>
            <a:br>
              <a:rPr lang="ru-RU" sz="2400" dirty="0"/>
            </a:br>
            <a:r>
              <a:rPr lang="ru-RU" sz="2400" dirty="0"/>
              <a:t>в Общей и Особенной частях УК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556792"/>
            <a:ext cx="7113984" cy="4310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Понятие пособника содержится в ч. 5 ст. 33 УК и повторяется в п. 1</a:t>
            </a:r>
            <a:r>
              <a:rPr lang="ru-RU" sz="1800" baseline="30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1</a:t>
            </a:r>
            <a:r>
              <a:rPr lang="ru-RU" sz="18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примечания ст. 205</a:t>
            </a:r>
            <a:r>
              <a:rPr lang="ru-RU" sz="1800" baseline="30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1</a:t>
            </a:r>
            <a:r>
              <a:rPr lang="ru-RU" sz="18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УК. Однако в последней норме отсутствует указание на то, что для пособничества </a:t>
            </a:r>
            <a:r>
              <a:rPr lang="ru-RU" sz="1800" i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обещание</a:t>
            </a:r>
            <a:r>
              <a:rPr lang="ru-RU" sz="18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скрыть преступника, средства или орудия совершения преступления, следы преступления либо предметы, добытые преступным путем, приобрести или сбыть такие предметы, должно быть совершено </a:t>
            </a:r>
            <a:r>
              <a:rPr lang="ru-RU" sz="1800" i="1" dirty="0"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заранее</a:t>
            </a:r>
            <a:r>
              <a:rPr lang="ru-RU" sz="18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. Однако </a:t>
            </a:r>
            <a:r>
              <a:rPr lang="ru-RU" sz="1800" dirty="0" err="1">
                <a:solidFill>
                  <a:srgbClr val="00B05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необещанное</a:t>
            </a:r>
            <a:r>
              <a:rPr lang="ru-RU" sz="18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заранее укрывательство не является соучастием и относится к прикосновенности к преступлению. Поэтому указанная редакция п. 1</a:t>
            </a:r>
            <a:r>
              <a:rPr lang="ru-RU" sz="1800" baseline="30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1</a:t>
            </a:r>
            <a:r>
              <a:rPr lang="ru-RU" sz="18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примечания ст. 205</a:t>
            </a:r>
            <a:r>
              <a:rPr lang="ru-RU" sz="1800" baseline="30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1</a:t>
            </a:r>
            <a:r>
              <a:rPr lang="ru-RU" sz="18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УК РФ в данной части не соответствует ч. 5 ст. 33 УК РФ. </a:t>
            </a:r>
            <a:r>
              <a:rPr lang="ru-RU" sz="1800" dirty="0">
                <a:latin typeface="Roboto" panose="02000000000000000000" pitchFamily="2" charset="0"/>
                <a:ea typeface="Roboto" panose="02000000000000000000" pitchFamily="2" charset="0"/>
              </a:rPr>
              <a:t>В</a:t>
            </a:r>
            <a:r>
              <a:rPr lang="ru-RU" sz="18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озникает вопрос: для чего норма, относящаяся к Общей части, повторяется в Особенной?</a:t>
            </a:r>
          </a:p>
          <a:p>
            <a:pPr marL="0" indent="0" algn="just">
              <a:buNone/>
            </a:pPr>
            <a:r>
              <a:rPr lang="ru-RU" sz="1800" b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Для устранения несоответствия положениям Общей части уголовного закона необходимо исключить п. 1</a:t>
            </a:r>
            <a:r>
              <a:rPr lang="ru-RU" sz="1800" b="1" baseline="30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1</a:t>
            </a:r>
            <a:r>
              <a:rPr lang="ru-RU" sz="1800" b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примечания ст. 205</a:t>
            </a:r>
            <a:r>
              <a:rPr lang="ru-RU" sz="1800" b="1" baseline="30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1</a:t>
            </a:r>
            <a:r>
              <a:rPr lang="ru-RU" sz="1800" b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УК РФ.</a:t>
            </a:r>
            <a:endParaRPr lang="ru-RU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447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A36947-D099-4D00-8D94-488767B0C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582960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Исполнитель пособничества в преступлении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A4D743B-10E5-4737-BC44-F119CA6E0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871" y="1638300"/>
            <a:ext cx="7200900" cy="35814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1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Статья 205.1. Содействие террористической деятельности</a:t>
            </a:r>
          </a:p>
          <a:p>
            <a:pPr indent="457200" algn="just">
              <a:buNone/>
            </a:pPr>
            <a:r>
              <a:rPr lang="ru-RU" sz="21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3. Пособничество в совершении хотя бы одного из преступлений, предусмотренных </a:t>
            </a:r>
            <a:r>
              <a:rPr lang="ru-RU" sz="2100" b="0" i="0" u="sng" dirty="0">
                <a:solidFill>
                  <a:srgbClr val="1A0DAB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hlinkClick r:id="rId2"/>
              </a:rPr>
              <a:t>статьей 205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, </a:t>
            </a:r>
            <a:r>
              <a:rPr lang="ru-RU" sz="2100" b="0" i="0" u="sng" dirty="0">
                <a:solidFill>
                  <a:srgbClr val="1A0DAB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hlinkClick r:id="rId3"/>
              </a:rPr>
              <a:t>частью третьей статьи 206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, </a:t>
            </a:r>
            <a:r>
              <a:rPr lang="ru-RU" sz="2100" b="0" i="0" u="sng" dirty="0">
                <a:solidFill>
                  <a:srgbClr val="1A0DAB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hlinkClick r:id="rId4"/>
              </a:rPr>
              <a:t>частью первой статьи 208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 настоящего Кодекса, - …</a:t>
            </a:r>
            <a:endParaRPr lang="ru-RU" sz="2100" b="0" i="0" dirty="0">
              <a:solidFill>
                <a:srgbClr val="828282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ru-RU" sz="2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Исходя из этого следует:</a:t>
            </a:r>
            <a:endParaRPr lang="ru-RU" sz="2100" dirty="0"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ru-RU" sz="21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при пособничестве в преступлении, предусмотренном ч. 3 ст. 206 УК, квалификация лица – ч. 3 ст. 205</a:t>
            </a:r>
            <a:r>
              <a:rPr lang="ru-RU" sz="2100" baseline="30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1</a:t>
            </a:r>
            <a:r>
              <a:rPr lang="ru-RU" sz="21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УК (исполнитель);</a:t>
            </a: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ru-RU" sz="21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при пособничестве в преступлении, предусмотренном ч. 1, 2 или 4 ст. 206 УК, квалификация лица – ч. 5 ст. 33, соответствующая часть ст. 206 УК (пособник).</a:t>
            </a:r>
          </a:p>
          <a:p>
            <a:pPr marL="0" lvl="0" indent="0" algn="just">
              <a:lnSpc>
                <a:spcPct val="120000"/>
              </a:lnSpc>
              <a:buNone/>
            </a:pPr>
            <a:r>
              <a:rPr lang="ru-RU" sz="1800" b="1" dirty="0">
                <a:latin typeface="Times New Roman" panose="02020603050405020304" pitchFamily="18" charset="0"/>
                <a:ea typeface="SimSun" panose="02010600030101010101" pitchFamily="2" charset="-122"/>
              </a:rPr>
              <a:t>В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ыходом из явного нарушении юридической техники является исключение ч. 3 ст. 205.1 УК.</a:t>
            </a:r>
            <a:endParaRPr lang="ru-RU" sz="2100" dirty="0"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>
              <a:buNone/>
            </a:pPr>
            <a:endParaRPr lang="ru-RU" sz="18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3C77FB14-1215-45B3-B84E-1C0CC5C59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953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B468E7-AC62-4EBB-A612-3941D6842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685800"/>
            <a:ext cx="7113984" cy="582960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Неудачная формулировка ч. 2 ст. 35 УК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562C778-3A01-41CF-AD4F-7947379F9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556792"/>
            <a:ext cx="7113984" cy="43106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Статья 35. Совершение преступления группой лиц, группой лиц по предварительному сговору, организованной группой или преступным сообществом (преступной организацией)</a:t>
            </a:r>
          </a:p>
          <a:p>
            <a:pPr marL="0" indent="0" algn="just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2. Преступление признается совершенным группой лиц по предварительному сговору, если в нем </a:t>
            </a:r>
            <a:r>
              <a:rPr lang="ru-RU" b="0" i="0" dirty="0"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участвовали лица, заранее договорившиеся о совместном совершении преступления.</a:t>
            </a:r>
          </a:p>
          <a:p>
            <a:pPr marL="0" indent="0" algn="just">
              <a:buNone/>
            </a:pPr>
            <a:r>
              <a:rPr lang="ru-RU" sz="1800" b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Для устранения проблемы предлагается следующая редакция:</a:t>
            </a:r>
          </a:p>
          <a:p>
            <a:pPr marL="0" indent="0" algn="just">
              <a:buNone/>
            </a:pPr>
            <a:r>
              <a:rPr lang="ru-RU" sz="1800" b="1" dirty="0">
                <a:latin typeface="Roboto" panose="02000000000000000000" pitchFamily="2" charset="0"/>
                <a:ea typeface="Roboto" panose="02000000000000000000" pitchFamily="2" charset="0"/>
              </a:rPr>
              <a:t>«2</a:t>
            </a:r>
            <a:r>
              <a:rPr lang="ru-RU" sz="1800" b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. Преступление признается совершенным группой лиц по предварительному сговору, если два и более участника которой по предварительному сговору </a:t>
            </a:r>
            <a:r>
              <a:rPr lang="ru-RU" sz="1800" b="1" dirty="0">
                <a:solidFill>
                  <a:srgbClr val="00B05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совместно совершают </a:t>
            </a:r>
            <a:r>
              <a:rPr lang="ru-RU" sz="1800" b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преступление.»</a:t>
            </a:r>
          </a:p>
          <a:p>
            <a:pPr marL="0" indent="0" algn="just">
              <a:buNone/>
            </a:pPr>
            <a:endParaRPr lang="ru-RU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44220B3-1AD2-484E-A7AB-AE9C01022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794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94C281-D745-4452-9C55-4C5B8BE89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98984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Понятия «террористическое сообщество» и «экстремистское сообщество»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B6AD3BF-8C63-4B2D-A0D1-B789B36AA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772816"/>
            <a:ext cx="7200900" cy="402257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ч. 1 ст. 205</a:t>
            </a:r>
            <a:r>
              <a:rPr lang="ru-RU" baseline="30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4</a:t>
            </a:r>
            <a:r>
              <a:rPr lang="ru-RU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УК:</a:t>
            </a:r>
          </a:p>
          <a:p>
            <a:pPr marL="0" indent="0" algn="just">
              <a:buNone/>
            </a:pPr>
            <a:r>
              <a:rPr lang="ru-RU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террористическое сообщество - </a:t>
            </a:r>
            <a:r>
              <a:rPr lang="ru-RU" dirty="0">
                <a:solidFill>
                  <a:srgbClr val="00B05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устойчивая группа лиц</a:t>
            </a:r>
            <a:r>
              <a:rPr lang="ru-RU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, заранее объединившихся в целях осуществления террористической деятельности;</a:t>
            </a:r>
          </a:p>
          <a:p>
            <a:pPr marL="0" indent="0" algn="ctr">
              <a:buNone/>
            </a:pPr>
            <a:r>
              <a:rPr lang="ru-RU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ч. 1 ст. 282</a:t>
            </a:r>
            <a:r>
              <a:rPr lang="ru-RU" baseline="30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1</a:t>
            </a:r>
            <a:r>
              <a:rPr lang="ru-RU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УК:</a:t>
            </a:r>
          </a:p>
          <a:p>
            <a:pPr marL="0" indent="0" algn="just">
              <a:buNone/>
            </a:pPr>
            <a:r>
              <a:rPr lang="ru-RU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экстремистское сообщество - </a:t>
            </a:r>
            <a:r>
              <a:rPr lang="ru-RU" dirty="0">
                <a:solidFill>
                  <a:srgbClr val="00B05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организованная группа лиц </a:t>
            </a:r>
            <a:r>
              <a:rPr lang="ru-RU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для подготовки или совершения преступлений экстремистской направленности</a:t>
            </a:r>
          </a:p>
          <a:p>
            <a:pPr marL="0" indent="0" algn="just">
              <a:buNone/>
            </a:pPr>
            <a:r>
              <a:rPr lang="ru-RU" b="1" dirty="0">
                <a:latin typeface="Roboto" panose="02000000000000000000" pitchFamily="2" charset="0"/>
                <a:ea typeface="Roboto" panose="02000000000000000000" pitchFamily="2" charset="0"/>
              </a:rPr>
              <a:t>П</a:t>
            </a:r>
            <a:r>
              <a:rPr lang="ru-RU" b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онятия «террористическое сообщество» и «экстремистское сообщество» следует заменить на «</a:t>
            </a:r>
            <a:r>
              <a:rPr lang="ru-RU" b="1" dirty="0">
                <a:solidFill>
                  <a:srgbClr val="C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террористическая организованная группа</a:t>
            </a:r>
            <a:r>
              <a:rPr lang="ru-RU" b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» (в ст. 205</a:t>
            </a:r>
            <a:r>
              <a:rPr lang="ru-RU" b="1" baseline="30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4</a:t>
            </a:r>
            <a:r>
              <a:rPr lang="ru-RU" b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УК) и «</a:t>
            </a:r>
            <a:r>
              <a:rPr lang="ru-RU" b="1" dirty="0">
                <a:solidFill>
                  <a:srgbClr val="C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экстремистская организованная группа</a:t>
            </a:r>
            <a:r>
              <a:rPr lang="ru-RU" b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» (в ст. 282</a:t>
            </a:r>
            <a:r>
              <a:rPr lang="ru-RU" b="1" baseline="30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1</a:t>
            </a:r>
            <a:r>
              <a:rPr lang="ru-RU" b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УК)</a:t>
            </a:r>
            <a:endParaRPr lang="ru-RU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B348401-8AF0-4A18-BC39-9AFE09ED1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286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ACD1FA-B451-4E89-837E-1204E8DAA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685800"/>
            <a:ext cx="7113984" cy="510952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Обстоятельство, отягчающее наказание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C7C16DD-231A-4565-90AA-18049DBD3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484784"/>
            <a:ext cx="7113984" cy="4382616"/>
          </a:xfrm>
        </p:spPr>
        <p:txBody>
          <a:bodyPr>
            <a:normAutofit fontScale="70000" lnSpcReduction="20000"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ru-RU" sz="2300" dirty="0">
                <a:latin typeface="Roboto" panose="02000000000000000000" pitchFamily="2" charset="0"/>
                <a:ea typeface="Roboto" panose="02000000000000000000" pitchFamily="2" charset="0"/>
              </a:rPr>
              <a:t>С</a:t>
            </a:r>
            <a:r>
              <a:rPr lang="ru-RU" sz="2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овершение преступления одним исполнителем при помощи других соучастников в действующем законодательстве не влияет на квалификацию преступления и на размер наказания.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ru-RU" sz="2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С целью индивидуализации наказания соучастников преступления содеянное необходимо рассматривать в качестве обстоятельства, отягчающего наказание. Поэтому </a:t>
            </a:r>
            <a:r>
              <a:rPr lang="ru-RU" sz="2300" b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п. «в» ч. 1 ст. 63 УК РФ следует изложить в следующей редакции: </a:t>
            </a:r>
            <a:endParaRPr lang="ru-RU" sz="2300" dirty="0"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ru-RU" sz="2300" b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«в) совершение преступления в составе группы лиц, группы лиц по предварительному сговору, организованной группы или преступного  сообщества (преступной организации), </a:t>
            </a:r>
            <a:r>
              <a:rPr lang="ru-RU" sz="2300" b="1" dirty="0"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в соучастии при отсутствии преступной группы</a:t>
            </a:r>
            <a:r>
              <a:rPr lang="ru-RU" sz="2300" b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».</a:t>
            </a:r>
            <a:endParaRPr lang="ru-RU" sz="2300" dirty="0"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675C06F-D3C0-4292-966D-840F0628D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2208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CD57B7F-78BC-445C-BE78-F8CD588F3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685800"/>
            <a:ext cx="7113984" cy="510952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Формы  соучастия  и  преступных  групп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xmlns="" id="{BC6A03D7-6E29-4DFA-AE87-F953BD2997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471306"/>
              </p:ext>
            </p:extLst>
          </p:nvPr>
        </p:nvGraphicFramePr>
        <p:xfrm>
          <a:off x="1547664" y="1412776"/>
          <a:ext cx="7113984" cy="3456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xmlns="" val="2107302007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31776485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197301389"/>
                    </a:ext>
                  </a:extLst>
                </a:gridCol>
                <a:gridCol w="4305672">
                  <a:extLst>
                    <a:ext uri="{9D8B030D-6E8A-4147-A177-3AD203B41FA5}">
                      <a16:colId xmlns:a16="http://schemas.microsoft.com/office/drawing/2014/main" xmlns="" val="2807367989"/>
                    </a:ext>
                  </a:extLst>
                </a:gridCol>
              </a:tblGrid>
              <a:tr h="1382553"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pPr algn="ctr"/>
                      <a:r>
                        <a:rPr lang="ru-RU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соучастие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>
                          <a:solidFill>
                            <a:srgbClr val="00B050"/>
                          </a:solidFill>
                        </a:rPr>
                        <a:t>группа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>
                          <a:solidFill>
                            <a:srgbClr val="0070C0"/>
                          </a:solidFill>
                        </a:rPr>
                        <a:t>содержание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3041241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solidFill>
                            <a:srgbClr val="FF0000"/>
                          </a:solidFill>
                        </a:rPr>
                        <a:t>соисполнительство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B050"/>
                          </a:solidFill>
                        </a:rPr>
                        <a:t>простая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70C0"/>
                          </a:solidFill>
                        </a:rPr>
                        <a:t>все  лица  являются  соисполнителями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3728582"/>
                  </a:ext>
                </a:extLst>
              </a:tr>
              <a:tr h="138255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сложное соучастие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B050"/>
                          </a:solidFill>
                        </a:rPr>
                        <a:t>сложная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70C0"/>
                          </a:solidFill>
                        </a:rPr>
                        <a:t>в совершении преступления участвуют другие соучастники (хотя бы один). В соучастии может быть один исполнитель, в группе – не менее двух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23590288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6052492-5D7F-4C38-976C-772D71CC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674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92D3B7-1B51-41F8-AD9A-2B897D3ED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685800"/>
            <a:ext cx="6969968" cy="510952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Виды  соучастия  и  преступных  групп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xmlns="" id="{53AB47A6-5520-4C68-9424-ED1FF65EFE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3634503"/>
              </p:ext>
            </p:extLst>
          </p:nvPr>
        </p:nvGraphicFramePr>
        <p:xfrm>
          <a:off x="1331640" y="1556792"/>
          <a:ext cx="7185988" cy="4752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xmlns="" val="160514100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3311856008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4255671643"/>
                    </a:ext>
                  </a:extLst>
                </a:gridCol>
                <a:gridCol w="2217436">
                  <a:extLst>
                    <a:ext uri="{9D8B030D-6E8A-4147-A177-3AD203B41FA5}">
                      <a16:colId xmlns:a16="http://schemas.microsoft.com/office/drawing/2014/main" xmlns="" val="610933736"/>
                    </a:ext>
                  </a:extLst>
                </a:gridCol>
              </a:tblGrid>
              <a:tr h="950506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соучастие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ru-RU" dirty="0">
                          <a:solidFill>
                            <a:srgbClr val="00B050"/>
                          </a:solidFill>
                        </a:rPr>
                        <a:t>группа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ru-RU" dirty="0">
                          <a:solidFill>
                            <a:srgbClr val="0070C0"/>
                          </a:solidFill>
                        </a:rPr>
                        <a:t>содержание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1596313"/>
                  </a:ext>
                </a:extLst>
              </a:tr>
              <a:tr h="95050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без  предварительного  сговора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B050"/>
                          </a:solidFill>
                        </a:rPr>
                        <a:t>без  предварительного сговора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endParaRPr lang="ru-RU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ru-RU" dirty="0">
                          <a:solidFill>
                            <a:srgbClr val="0070C0"/>
                          </a:solidFill>
                        </a:rPr>
                        <a:t>в  соучастии  может  быть один  исполнитель,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2097257"/>
                  </a:ext>
                </a:extLst>
              </a:tr>
              <a:tr h="950506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по  предварительному сговору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endParaRPr lang="ru-RU" dirty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ru-RU" dirty="0">
                          <a:solidFill>
                            <a:srgbClr val="00B050"/>
                          </a:solidFill>
                        </a:rPr>
                        <a:t>по  предварительному сговору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70C0"/>
                          </a:solidFill>
                        </a:rPr>
                        <a:t>в  группе  –  не  менее  двух  исполнителей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81761680"/>
                  </a:ext>
                </a:extLst>
              </a:tr>
              <a:tr h="95050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B050"/>
                          </a:solidFill>
                        </a:rPr>
                        <a:t>организованная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70C0"/>
                          </a:solidFill>
                        </a:rPr>
                        <a:t>обязательный  признак  -  устойчивость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055470"/>
                  </a:ext>
                </a:extLst>
              </a:tr>
              <a:tr h="95050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B050"/>
                          </a:solidFill>
                        </a:rPr>
                        <a:t>преступное  сообщество (преступная  организация)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70C0"/>
                          </a:solidFill>
                        </a:rPr>
                        <a:t>обязательные  признаки: структурированность, 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rgbClr val="0070C0"/>
                          </a:solidFill>
                        </a:rPr>
                        <a:t>цель  и  мотив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7379297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7E84811-9859-4393-8086-0229F9E08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286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BDF5B2-08CA-4FDD-8800-B523D7BB7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685800"/>
            <a:ext cx="7185992" cy="798984"/>
          </a:xfrm>
        </p:spPr>
        <p:txBody>
          <a:bodyPr>
            <a:normAutofit/>
          </a:bodyPr>
          <a:lstStyle/>
          <a:p>
            <a:pPr algn="just"/>
            <a:r>
              <a:rPr lang="ru-RU" sz="1400" b="0" i="1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Савельев, Д. В. 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</a:t>
            </a:r>
            <a:r>
              <a:rPr lang="ru-RU" sz="1400" dirty="0">
                <a:solidFill>
                  <a:srgbClr val="000000"/>
                </a:solidFill>
                <a:latin typeface="Roboto" panose="02000000000000000000" pitchFamily="2" charset="0"/>
              </a:rPr>
              <a:t>Преступная группа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: вопросы уголовно-правовой интерпретации и ответственности : Монография / Д. В. Савельев. — Екатеринбург: Изд-во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УрГЮА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2002. — 92 с. </a:t>
            </a:r>
            <a:endParaRPr lang="ru-RU" sz="14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3C8DCB1-0EBA-44F5-BE84-DBE1D3A76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pic>
        <p:nvPicPr>
          <p:cNvPr id="5" name="Объект 5">
            <a:extLst>
              <a:ext uri="{FF2B5EF4-FFF2-40B4-BE49-F238E27FC236}">
                <a16:creationId xmlns:a16="http://schemas.microsoft.com/office/drawing/2014/main" xmlns="" id="{42F1431C-8326-489D-9941-CD0166672E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523">
            <a:off x="3544359" y="2449513"/>
            <a:ext cx="2169583" cy="3254375"/>
          </a:xfrm>
        </p:spPr>
      </p:pic>
    </p:spTree>
    <p:extLst>
      <p:ext uri="{BB962C8B-B14F-4D97-AF65-F5344CB8AC3E}">
        <p14:creationId xmlns:p14="http://schemas.microsoft.com/office/powerpoint/2010/main" val="29167059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473136-0A81-4197-B50D-6FE685141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/>
              <a:t>Дублирование  одних  и  тех  же  положений  о совершении  преступлений  группами  в постановлениях  Пленума  Верховного  Суда  РФ  по разным  категориям  уголовных  дел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8A529C0-8397-4864-BA9B-DD31A2A91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708920"/>
            <a:ext cx="7200900" cy="3158480"/>
          </a:xfrm>
        </p:spPr>
        <p:txBody>
          <a:bodyPr/>
          <a:lstStyle/>
          <a:p>
            <a:pPr indent="0" algn="ctr">
              <a:lnSpc>
                <a:spcPct val="150000"/>
              </a:lnSpc>
              <a:buNone/>
            </a:pPr>
            <a:r>
              <a:rPr lang="ru-RU" sz="1800" b="1" dirty="0">
                <a:latin typeface="Roboto" panose="02000000000000000000" pitchFamily="2" charset="0"/>
                <a:ea typeface="Roboto" panose="02000000000000000000" pitchFamily="2" charset="0"/>
              </a:rPr>
              <a:t>в</a:t>
            </a:r>
            <a:r>
              <a:rPr lang="ru-RU" sz="1800" b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ыход  из  проблемы  -</a:t>
            </a:r>
          </a:p>
          <a:p>
            <a:pPr indent="0" algn="ctr">
              <a:lnSpc>
                <a:spcPct val="150000"/>
              </a:lnSpc>
              <a:buNone/>
            </a:pPr>
            <a:r>
              <a:rPr lang="ru-RU" sz="1800" b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ПОСТАНОВЛЕНИЕ</a:t>
            </a:r>
            <a:r>
              <a:rPr lang="ru-RU" sz="1800" b="1" dirty="0">
                <a:latin typeface="Roboto" panose="02000000000000000000" pitchFamily="2" charset="0"/>
                <a:ea typeface="Roboto" panose="02000000000000000000" pitchFamily="2" charset="0"/>
              </a:rPr>
              <a:t>  </a:t>
            </a:r>
            <a:r>
              <a:rPr lang="ru-RU" sz="1800" b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ПЛЕНУМА  ВЕРХОВНОГО  СУДА РОССИЙСКОЙ  ФЕДЕРАЦИИ</a:t>
            </a:r>
          </a:p>
          <a:p>
            <a:pPr indent="0" algn="ctr">
              <a:lnSpc>
                <a:spcPct val="150000"/>
              </a:lnSpc>
              <a:buNone/>
            </a:pPr>
            <a:r>
              <a:rPr lang="ru-RU" sz="1800" b="1" i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«О  судебной  практике  по  делам  о  преступлениях,</a:t>
            </a:r>
            <a:endParaRPr lang="ru-RU" sz="1800" b="1" dirty="0"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indent="0" algn="ctr">
              <a:lnSpc>
                <a:spcPct val="150000"/>
              </a:lnSpc>
              <a:buNone/>
            </a:pPr>
            <a:r>
              <a:rPr lang="ru-RU" sz="1800" b="1" i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совершенных  преступными  группами»</a:t>
            </a:r>
            <a:endParaRPr lang="ru-RU" sz="1800" b="1" dirty="0"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6EBE0BA-DD4E-4731-9302-B4F0A4E2F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1139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0E80FC-11C3-4C16-9C29-DCF4A09D5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870992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Глава 7. Соучастие в преступлении.</a:t>
            </a:r>
            <a:br>
              <a:rPr lang="ru-RU" sz="2400" dirty="0"/>
            </a:br>
            <a:r>
              <a:rPr lang="ru-RU" sz="2400" i="1" dirty="0">
                <a:solidFill>
                  <a:srgbClr val="FF0000"/>
                </a:solidFill>
              </a:rPr>
              <a:t>Групповое преступление вне соучастия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E05A9F1-2195-4D9B-9EAB-80B6CC89D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700808"/>
            <a:ext cx="7200900" cy="4166592"/>
          </a:xfrm>
        </p:spPr>
        <p:txBody>
          <a:bodyPr>
            <a:normAutofit fontScale="77500" lnSpcReduction="20000"/>
          </a:bodyPr>
          <a:lstStyle/>
          <a:p>
            <a:pPr indent="0" algn="ctr">
              <a:lnSpc>
                <a:spcPct val="150000"/>
              </a:lnSpc>
              <a:buNone/>
            </a:pPr>
            <a:r>
              <a:rPr lang="ru-RU" sz="2100" i="1" dirty="0"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Статья 32</a:t>
            </a:r>
            <a:r>
              <a:rPr lang="ru-RU" sz="2100" i="1" baseline="30000" dirty="0"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1</a:t>
            </a:r>
            <a:r>
              <a:rPr lang="ru-RU" sz="2100" i="1" dirty="0"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. Совершение преступления группой лиц вне соучастия</a:t>
            </a:r>
          </a:p>
          <a:p>
            <a:pPr indent="457200" algn="just">
              <a:lnSpc>
                <a:spcPct val="150000"/>
              </a:lnSpc>
              <a:buNone/>
            </a:pPr>
            <a:r>
              <a:rPr lang="ru-RU" sz="2100" i="1" dirty="0"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1. Преступление признается совершенным группой лиц вне соучастия в форме умышленного или неосторожного </a:t>
            </a:r>
            <a:r>
              <a:rPr lang="ru-RU" sz="2100" i="1" dirty="0" err="1"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сопричинения</a:t>
            </a:r>
            <a:r>
              <a:rPr lang="ru-RU" sz="2100" i="1" dirty="0"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  <a:p>
            <a:pPr indent="457200" algn="just">
              <a:lnSpc>
                <a:spcPct val="150000"/>
              </a:lnSpc>
              <a:buNone/>
            </a:pPr>
            <a:r>
              <a:rPr lang="ru-RU" sz="2100" i="1" dirty="0"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2. Умышленным </a:t>
            </a:r>
            <a:r>
              <a:rPr lang="ru-RU" sz="2100" i="1" dirty="0" err="1"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сопричинением</a:t>
            </a:r>
            <a:r>
              <a:rPr lang="ru-RU" sz="2100" i="1" dirty="0"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 признается умышленное совершение преступления вменяемым физическим лицом, достигшим установленного настоящим Кодексом возраста, с использованием физических усилий лиц, не отвечающих условиям уголовной ответственности.</a:t>
            </a:r>
          </a:p>
          <a:p>
            <a:pPr indent="457200" algn="just">
              <a:lnSpc>
                <a:spcPct val="150000"/>
              </a:lnSpc>
              <a:buNone/>
            </a:pPr>
            <a:r>
              <a:rPr lang="ru-RU" sz="2100" i="1" dirty="0"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3. Неосторожным </a:t>
            </a:r>
            <a:r>
              <a:rPr lang="ru-RU" sz="2100" i="1" dirty="0" err="1"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сопричинением</a:t>
            </a:r>
            <a:r>
              <a:rPr lang="ru-RU" sz="2100" i="1" dirty="0"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 признается совместное совершение преступления по неосторожности несколькими лицами.»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319362C5-1D55-448F-AC07-647947FEA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6830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320AF55-8664-4F4C-B631-EC21892A4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685800"/>
            <a:ext cx="6969968" cy="1735088"/>
          </a:xfrm>
        </p:spPr>
        <p:txBody>
          <a:bodyPr>
            <a:normAutofit/>
          </a:bodyPr>
          <a:lstStyle/>
          <a:p>
            <a:pPr algn="ctr"/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Статья 34. Ответственность соучастников преступления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5D1BBD8-7DC6-4C2E-B947-86C950C7D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>
              <a:buNone/>
            </a:pPr>
            <a:endParaRPr lang="ru-RU" dirty="0">
              <a:solidFill>
                <a:srgbClr val="FF0000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457200">
              <a:buNone/>
            </a:pPr>
            <a:endParaRPr lang="ru-RU" dirty="0">
              <a:solidFill>
                <a:srgbClr val="FF0000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457200" algn="just">
              <a:buNone/>
            </a:pPr>
            <a:r>
              <a:rPr lang="ru-RU" dirty="0"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6. Лицо при умышленном </a:t>
            </a:r>
            <a:r>
              <a:rPr lang="ru-RU" dirty="0" err="1"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сопричинении</a:t>
            </a:r>
            <a:r>
              <a:rPr lang="ru-RU" dirty="0"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 подлежит уголовной ответственности как исполнитель преступления,  совершенного  группой  лиц.</a:t>
            </a:r>
          </a:p>
          <a:p>
            <a:pPr marL="0" indent="457200" algn="just">
              <a:buNone/>
            </a:pPr>
            <a:r>
              <a:rPr lang="ru-RU" dirty="0"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7. Лицо несет уголовную ответственность за совершение преступления при неосторожном </a:t>
            </a:r>
            <a:r>
              <a:rPr lang="ru-RU" dirty="0" err="1"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сопричинении</a:t>
            </a:r>
            <a:r>
              <a:rPr lang="ru-RU" dirty="0"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  в  пределах  допущенных  им  нарушений.</a:t>
            </a:r>
          </a:p>
          <a:p>
            <a:pPr marL="0" indent="457200" algn="just">
              <a:buNone/>
            </a:pPr>
            <a:endParaRPr lang="ru-RU" dirty="0">
              <a:solidFill>
                <a:srgbClr val="FF0000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457200">
              <a:buNone/>
            </a:pPr>
            <a:endParaRPr lang="ru-RU" dirty="0"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C6E9278-88A5-4433-BBCC-D487A5A5B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637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61DFCF-4651-49FD-AA96-F79B7E974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685800"/>
            <a:ext cx="7113984" cy="1014214"/>
          </a:xfrm>
        </p:spPr>
        <p:txBody>
          <a:bodyPr>
            <a:normAutofit fontScale="90000"/>
          </a:bodyPr>
          <a:lstStyle/>
          <a:p>
            <a:pPr indent="450215" algn="ctr"/>
            <a:r>
              <a:rPr lang="ru-RU" sz="2200" b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10  августа  2021  г.:</a:t>
            </a:r>
            <a:br>
              <a:rPr lang="ru-RU" sz="2200" b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ru-RU" sz="2200" b="1" dirty="0">
                <a:solidFill>
                  <a:srgbClr val="37404D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Тагильский  стрелок,  которого  обвинили  в  убийстве </a:t>
            </a:r>
            <a:br>
              <a:rPr lang="ru-RU" sz="2200" b="1" dirty="0">
                <a:solidFill>
                  <a:srgbClr val="37404D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ru-RU" sz="2200" b="1" dirty="0">
                <a:solidFill>
                  <a:srgbClr val="37404D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8-летнего  Егора,  обжаловал  свой  приговор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768045D-8C7D-49DC-A5DD-4ADEBA9B0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/>
            <a:r>
              <a:rPr lang="ru-RU" b="1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Приговор Свердловского областного суда от 30.12.2020 по делу А.А. Борисова: признан виновным в совершении преступления, предусмотренного ч. 1 ст. 213 УК РФ, п. «в», «и» ч. 2 ст. 105 УК РФ, назначено 9 лет лишения свободы с отбыванием наказания в колонии строгого режима</a:t>
            </a:r>
          </a:p>
          <a:p>
            <a:pPr indent="450215" algn="just"/>
            <a:r>
              <a:rPr lang="ru-RU" b="1" dirty="0">
                <a:solidFill>
                  <a:srgbClr val="37404D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Судебная коллегия по уголовным делам Второго апелляционного суда общей юрисдикции Санкт-Петербурга 12.04.2021 в итоге оставила приговор в силе </a:t>
            </a:r>
            <a:endParaRPr lang="ru-RU" b="1" dirty="0"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8CEB61B-F5DD-462B-9B55-9D69489BC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297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173732"/>
            <a:ext cx="7200900" cy="1455068"/>
          </a:xfrm>
        </p:spPr>
        <p:txBody>
          <a:bodyPr>
            <a:normAutofit/>
          </a:bodyPr>
          <a:lstStyle/>
          <a:p>
            <a:r>
              <a:rPr lang="ru-RU" sz="1400" b="0" i="1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Савельев, Д. В. 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Соучастие в преступлении. Преступная группа : учебное пособие для вузов / Д. В. Савельев. — 2-е изд.,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перераб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 и доп. — Москва : Издательство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Юрайт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2019. — 133 с. — (Высшее образование). — ISBN 978-5-534-09501-2. — Текст : электронный // Образовательная платформа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Юрайт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[сайт]. — URL: </a:t>
            </a:r>
            <a:r>
              <a:rPr lang="ru-RU" sz="1400" b="0" i="0" u="none" strike="noStrike" dirty="0">
                <a:solidFill>
                  <a:srgbClr val="486C97"/>
                </a:solidFill>
                <a:effectLst/>
                <a:latin typeface="Roboto" panose="02000000000000000000" pitchFamily="2" charset="0"/>
                <a:hlinkClick r:id="rId2"/>
              </a:rPr>
              <a:t>https://urait.ru/bcode/474973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/>
            </a:r>
            <a:br>
              <a:rPr lang="ru-RU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</a:br>
            <a:endParaRPr lang="ru-RU" sz="1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0" y="1844824"/>
            <a:ext cx="7200900" cy="4022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b="1" dirty="0"/>
          </a:p>
          <a:p>
            <a:pPr marL="0" indent="0" algn="ctr">
              <a:buNone/>
            </a:pPr>
            <a:endParaRPr lang="ru-RU" sz="2400" b="1" dirty="0"/>
          </a:p>
          <a:p>
            <a:pPr marL="0" indent="0" algn="ctr">
              <a:buNone/>
            </a:pPr>
            <a:endParaRPr lang="ru-RU" sz="2600" dirty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  <p:pic>
        <p:nvPicPr>
          <p:cNvPr id="1028" name="Picture 4" descr="Обложка книги СОУЧАСТИЕ В ПРЕСТУПЛЕНИИ. ПРЕСТУПНАЯ ГРУППА Савельев Д. В. Учебное пособие">
            <a:extLst>
              <a:ext uri="{FF2B5EF4-FFF2-40B4-BE49-F238E27FC236}">
                <a16:creationId xmlns:a16="http://schemas.microsoft.com/office/drawing/2014/main" xmlns="" id="{AFC07123-27B2-4514-9D5D-96253F139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1952625"/>
            <a:ext cx="194310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242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651519"/>
            <a:ext cx="7206807" cy="1008112"/>
          </a:xfrm>
        </p:spPr>
        <p:txBody>
          <a:bodyPr>
            <a:noAutofit/>
          </a:bodyPr>
          <a:lstStyle/>
          <a:p>
            <a:pPr algn="just"/>
            <a:r>
              <a:rPr lang="ru-RU" sz="1400" b="0" i="1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Савельев, Д. В. 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Основания и условия освобождения от уголовной ответственности и наказания : учебное пособие для вузов / Д. В. Савельев. — Москва : Издательство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Юрайт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2020. — 191 с. — (Высшее образование). — ISBN 978-5-534-13230-4. — Текст : электронный // Образовательная платформа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Юрайт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[сайт]. — URL: </a:t>
            </a:r>
            <a:r>
              <a:rPr lang="ru-RU" sz="1400" b="0" i="0" u="none" strike="noStrike" dirty="0">
                <a:solidFill>
                  <a:srgbClr val="486C97"/>
                </a:solidFill>
                <a:effectLst/>
                <a:latin typeface="Roboto" panose="02000000000000000000" pitchFamily="2" charset="0"/>
                <a:hlinkClick r:id="rId2"/>
              </a:rPr>
              <a:t>https://urait.ru/bcode/476929</a:t>
            </a: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0" y="1952624"/>
            <a:ext cx="7200900" cy="39147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pic>
        <p:nvPicPr>
          <p:cNvPr id="2050" name="Picture 2" descr="Обложка книги ОСНОВАНИЯ И УСЛОВИЯ ОСВОБОЖДЕНИЯ ОТ УГОЛОВНОЙ ОТВЕТСТВЕННОСТИ И НАКАЗАНИЯ Савельев Д. В. Учебное пособие">
            <a:extLst>
              <a:ext uri="{FF2B5EF4-FFF2-40B4-BE49-F238E27FC236}">
                <a16:creationId xmlns:a16="http://schemas.microsoft.com/office/drawing/2014/main" xmlns="" id="{2295A825-5648-440E-B86C-1FDF94B721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1952625"/>
            <a:ext cx="194310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23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116632"/>
            <a:ext cx="7200900" cy="576064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Групповой способ совершения общественно опасного деяния</a:t>
            </a:r>
            <a:endParaRPr lang="ru-RU" sz="18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620688"/>
            <a:ext cx="7113984" cy="52467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xmlns="" id="{719DA87A-099C-4327-9AD0-9206F2D392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003362"/>
              </p:ext>
            </p:extLst>
          </p:nvPr>
        </p:nvGraphicFramePr>
        <p:xfrm>
          <a:off x="1115616" y="1412776"/>
          <a:ext cx="6840760" cy="3717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888">
                  <a:extLst>
                    <a:ext uri="{9D8B030D-6E8A-4147-A177-3AD203B41FA5}">
                      <a16:colId xmlns:a16="http://schemas.microsoft.com/office/drawing/2014/main" xmlns="" val="4083158913"/>
                    </a:ext>
                  </a:extLst>
                </a:gridCol>
                <a:gridCol w="4948688">
                  <a:extLst>
                    <a:ext uri="{9D8B030D-6E8A-4147-A177-3AD203B41FA5}">
                      <a16:colId xmlns:a16="http://schemas.microsoft.com/office/drawing/2014/main" xmlns="" val="2161997679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661167561"/>
                    </a:ext>
                  </a:extLst>
                </a:gridCol>
              </a:tblGrid>
              <a:tr h="372230">
                <a:tc>
                  <a:txBody>
                    <a:bodyPr/>
                    <a:lstStyle/>
                    <a:p>
                      <a:r>
                        <a:rPr lang="ru-RU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объединение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название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3003655"/>
                  </a:ext>
                </a:extLst>
              </a:tr>
              <a:tr h="37223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</a:rPr>
                        <a:t>два и более субъекта умышленно совершают преступление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6450273"/>
                  </a:ext>
                </a:extLst>
              </a:tr>
              <a:tr h="550696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</a:rPr>
                        <a:t>в преступлениях со специальным субъектом умышленное выполнение специальным субъектом деяния совместно с общими субъектами (хотя бы одним)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соучастие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8044256"/>
                  </a:ext>
                </a:extLst>
              </a:tr>
              <a:tr h="550696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B050"/>
                          </a:solidFill>
                        </a:rPr>
                        <a:t>субъект умышленно совершает преступление вместе с лицами, не подлежащими уголовной ответственности из-за недостижения возраста или невменяемости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B050"/>
                        </a:solidFill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rgbClr val="00B050"/>
                          </a:solidFill>
                        </a:rPr>
                        <a:t>умышленное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32784515"/>
                  </a:ext>
                </a:extLst>
              </a:tr>
              <a:tr h="550696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B05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B050"/>
                          </a:solidFill>
                        </a:rPr>
                        <a:t>субъект умышленно выполняет общественно опасное деяние совместно с лицами, которые действуют (бездействуют) по неосторожности или невиновно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rgbClr val="00B050"/>
                          </a:solidFill>
                        </a:rPr>
                        <a:t>сопричинение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0151439"/>
                  </a:ext>
                </a:extLst>
              </a:tr>
              <a:tr h="37223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B0F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B0F0"/>
                          </a:solidFill>
                        </a:rPr>
                        <a:t>два и более субъекта совершают преступление по неосторожности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0272597"/>
                  </a:ext>
                </a:extLst>
              </a:tr>
              <a:tr h="550696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B0F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B0F0"/>
                          </a:solidFill>
                        </a:rPr>
                        <a:t>субъект совершает общественно опасное деяние по неосторожности совместно с лицами, не подлежащими уголовной ответственности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rgbClr val="00B0F0"/>
                          </a:solidFill>
                        </a:rPr>
                        <a:t>неосторожное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rgbClr val="00B0F0"/>
                          </a:solidFill>
                        </a:rPr>
                        <a:t>сопричинение</a:t>
                      </a:r>
                      <a:endParaRPr lang="ru-RU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7100967"/>
                  </a:ext>
                </a:extLst>
              </a:tr>
              <a:tr h="397725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B0F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B0F0"/>
                          </a:solidFill>
                        </a:rPr>
                        <a:t>субъект совершает преступление по неосторожности вместе с лицами, которые действуют (бездействуют) невиновно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5841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031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85800"/>
            <a:ext cx="7041976" cy="2239144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Термин «умышленное </a:t>
            </a:r>
            <a:r>
              <a:rPr lang="ru-RU" sz="2400" dirty="0" err="1"/>
              <a:t>сопричинение</a:t>
            </a:r>
            <a:r>
              <a:rPr lang="ru-RU" sz="2400" dirty="0"/>
              <a:t>» </a:t>
            </a:r>
            <a:br>
              <a:rPr lang="ru-RU" sz="2400" dirty="0"/>
            </a:br>
            <a:r>
              <a:rPr lang="ru-RU" sz="2400" dirty="0"/>
              <a:t>отражает наиболее существенные черты понятия:</a:t>
            </a:r>
            <a:br>
              <a:rPr lang="ru-RU" sz="2400" dirty="0"/>
            </a:br>
            <a:r>
              <a:rPr lang="ru-RU" sz="2400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628800"/>
            <a:ext cx="7041976" cy="4680520"/>
          </a:xfrm>
        </p:spPr>
        <p:txBody>
          <a:bodyPr>
            <a:norm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ru-RU" dirty="0"/>
              <a:t>совместность  совершения  преступления;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ru-RU" dirty="0"/>
              <a:t>умышленный  характер  преступления;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ru-RU" dirty="0"/>
              <a:t>отсутствие  признаков  соучастия.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634ED8E7-B43C-4B6A-9493-3DE8E32154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781040"/>
              </p:ext>
            </p:extLst>
          </p:nvPr>
        </p:nvGraphicFramePr>
        <p:xfrm>
          <a:off x="1619672" y="3140968"/>
          <a:ext cx="6624738" cy="3419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54">
                  <a:extLst>
                    <a:ext uri="{9D8B030D-6E8A-4147-A177-3AD203B41FA5}">
                      <a16:colId xmlns:a16="http://schemas.microsoft.com/office/drawing/2014/main" xmlns="" val="2636016570"/>
                    </a:ext>
                  </a:extLst>
                </a:gridCol>
                <a:gridCol w="3294862">
                  <a:extLst>
                    <a:ext uri="{9D8B030D-6E8A-4147-A177-3AD203B41FA5}">
                      <a16:colId xmlns:a16="http://schemas.microsoft.com/office/drawing/2014/main" xmlns="" val="2621746636"/>
                    </a:ext>
                  </a:extLst>
                </a:gridCol>
                <a:gridCol w="2880322">
                  <a:extLst>
                    <a:ext uri="{9D8B030D-6E8A-4147-A177-3AD203B41FA5}">
                      <a16:colId xmlns:a16="http://schemas.microsoft.com/office/drawing/2014/main" xmlns="" val="1637059740"/>
                    </a:ext>
                  </a:extLst>
                </a:gridCol>
              </a:tblGrid>
              <a:tr h="45300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названия, встречающиеся в литературе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недостатки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754059"/>
                  </a:ext>
                </a:extLst>
              </a:tr>
              <a:tr h="61435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«объективно  групповое  совершение преступления»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под  эти  категории  может  подходить и  неосторожное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0545953"/>
                  </a:ext>
                </a:extLst>
              </a:tr>
              <a:tr h="61435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«групповое  исполнение  преступления»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совместное  совершение преступления  группой  лиц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8346415"/>
                  </a:ext>
                </a:extLst>
              </a:tr>
              <a:tr h="148664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«групповой  эксцесс»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B050"/>
                          </a:solidFill>
                        </a:rPr>
                        <a:t>смешивается  с  понятием  «групповой  эксцесс  соисполнителей» – совершение  всеми соисполнителями  преступления,  не охватывающегося  умыслом  соучастников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8935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528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2031D5-BE67-470A-9859-4542499E0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457200" algn="ctr">
              <a:lnSpc>
                <a:spcPct val="150000"/>
              </a:lnSpc>
            </a:pPr>
            <a:r>
              <a:rPr lang="ru-RU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История развития уголовной ответственности </a:t>
            </a:r>
            <a:br>
              <a:rPr lang="ru-RU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до установления института соучастия </a:t>
            </a:r>
            <a:br>
              <a:rPr lang="ru-RU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в российском законодательстве</a:t>
            </a:r>
            <a:endParaRPr lang="ru-RU" sz="2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E33BB93-234A-4CEA-ACF4-79FEF2D7A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996952"/>
            <a:ext cx="7200900" cy="2870448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ст. 31 Краткой редакции, ст. 61 Пространной редакции Русской Правды</a:t>
            </a:r>
          </a:p>
          <a:p>
            <a:pPr algn="just"/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ст. 4, 32 Судебника 1550 г.</a:t>
            </a:r>
          </a:p>
          <a:p>
            <a:pPr algn="just"/>
            <a:r>
              <a:rPr lang="ru-RU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Соборное уложение 1649 г.</a:t>
            </a:r>
          </a:p>
          <a:p>
            <a:pPr algn="just"/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а</a:t>
            </a:r>
            <a:r>
              <a:rPr lang="ru-RU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рт. 97, 117, 119, 120, 158 Воинского артикула 1715 г.</a:t>
            </a:r>
            <a:endParaRPr lang="ru-RU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89B8792-A58C-4730-AD9C-5ECE4B00E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304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29B2D1-4171-4045-A567-99AED910E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685800"/>
            <a:ext cx="7113984" cy="1014214"/>
          </a:xfrm>
        </p:spPr>
        <p:txBody>
          <a:bodyPr>
            <a:normAutofit fontScale="90000"/>
          </a:bodyPr>
          <a:lstStyle/>
          <a:p>
            <a:pPr indent="450215" algn="ctr">
              <a:lnSpc>
                <a:spcPct val="150000"/>
              </a:lnSpc>
            </a:pPr>
            <a:r>
              <a:rPr lang="ru-RU" sz="2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История развития уголовной ответственности </a:t>
            </a:r>
            <a:br>
              <a:rPr lang="ru-RU" sz="2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ru-RU" sz="2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в рамках института соучастия</a:t>
            </a:r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7D124E2-541B-4233-90EC-6CB99084A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916832"/>
            <a:ext cx="7113984" cy="3950568"/>
          </a:xfrm>
        </p:spPr>
        <p:txBody>
          <a:bodyPr/>
          <a:lstStyle/>
          <a:p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У</a:t>
            </a:r>
            <a:r>
              <a:rPr lang="ru-RU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ложение о наказаниях уголовных и исправительных 1845 г.</a:t>
            </a:r>
          </a:p>
          <a:p>
            <a:r>
              <a:rPr lang="ru-RU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Уголовное Уложение 1903 г.</a:t>
            </a:r>
          </a:p>
          <a:p>
            <a:r>
              <a:rPr lang="ru-RU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Руководящие начала по уголовному праву РСФСР 1919 г.</a:t>
            </a:r>
          </a:p>
          <a:p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УК РСФСР 1922 г.</a:t>
            </a:r>
          </a:p>
          <a:p>
            <a:r>
              <a:rPr lang="ru-RU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УК РСФСР 1926 г.</a:t>
            </a:r>
          </a:p>
          <a:p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УК РСФСР 1960 г.</a:t>
            </a:r>
          </a:p>
          <a:p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УК РФ 1996 г.</a:t>
            </a:r>
            <a:endParaRPr lang="ru-RU" dirty="0"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ru-RU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A5EFC4C-89C4-4E92-9DBA-0D577E544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093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5346" y="116632"/>
            <a:ext cx="7216436" cy="1080120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В ХХ в. по трём категориям уголовных дел судебной практикой допускалось привлечение за групповой способ совершения преступления при умышленном </a:t>
            </a:r>
            <a:r>
              <a:rPr lang="ru-RU" sz="2000" dirty="0" err="1"/>
              <a:t>сопричинении</a:t>
            </a:r>
            <a:r>
              <a:rPr lang="ru-RU" sz="20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5346" y="1484784"/>
            <a:ext cx="7184254" cy="438261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14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п. 10 постановления Пленума Верховного Суда СССР от 25 марта 1964 г. № 2 </a:t>
            </a:r>
          </a:p>
          <a:p>
            <a:pPr marL="0" indent="0" algn="ctr">
              <a:buNone/>
            </a:pPr>
            <a:r>
              <a:rPr lang="ru-RU" sz="14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«О судебной практике по делам об изнасиловании»,</a:t>
            </a:r>
          </a:p>
          <a:p>
            <a:pPr marL="0" indent="0" algn="ctr">
              <a:buNone/>
            </a:pPr>
            <a:r>
              <a:rPr lang="ru-RU" sz="14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п. 9 постановления Пленума Верховного Суда РФ от 22 апреля 1992 г. № 4 </a:t>
            </a:r>
          </a:p>
          <a:p>
            <a:pPr marL="0" indent="0" algn="ctr">
              <a:buNone/>
            </a:pPr>
            <a:r>
              <a:rPr lang="ru-RU" sz="14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«О судебной практике по делам об изнасиловании»: </a:t>
            </a:r>
          </a:p>
          <a:p>
            <a:pPr marL="0" indent="0" algn="ctr">
              <a:buNone/>
            </a:pPr>
            <a:r>
              <a:rPr lang="ru-RU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«</a:t>
            </a:r>
            <a:r>
              <a:rPr lang="ru-RU" sz="1300" dirty="0">
                <a:solidFill>
                  <a:srgbClr val="00B05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Действия участника группового изнасилования подлежат квалификации по ч. 3 ст. 117 УК РСФСР </a:t>
            </a:r>
            <a:r>
              <a:rPr lang="ru-RU" sz="1300" dirty="0"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независимо от того, что остальные участники преступления не были привлечены к уголовной ответственности ввиду их невменяемости, либо в силу требований ст. 10 УК РСФСР, или по другим предусмотренным законом основаниям</a:t>
            </a:r>
            <a:r>
              <a:rPr lang="ru-RU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»</a:t>
            </a:r>
          </a:p>
          <a:p>
            <a:pPr marL="0" indent="0" algn="ctr">
              <a:buNone/>
            </a:pPr>
            <a:endParaRPr lang="ru-RU" sz="1400" dirty="0"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 algn="ctr">
              <a:buNone/>
            </a:pPr>
            <a:r>
              <a:rPr lang="ru-RU" sz="14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п. 19 постановления Пленума Верховного Суда РСФСР от 22 марта 1966 г. № 31 </a:t>
            </a:r>
          </a:p>
          <a:p>
            <a:pPr marL="0" indent="0" algn="ctr">
              <a:buNone/>
            </a:pPr>
            <a:r>
              <a:rPr lang="ru-RU" sz="14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«О судебной практике по делам о грабеже и разбое»: </a:t>
            </a:r>
          </a:p>
          <a:p>
            <a:pPr marL="0" indent="0" algn="ctr">
              <a:buNone/>
            </a:pPr>
            <a:r>
              <a:rPr lang="ru-RU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«</a:t>
            </a:r>
            <a:r>
              <a:rPr lang="ru-RU" sz="1300" dirty="0">
                <a:solidFill>
                  <a:srgbClr val="00B05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действия участника разбойного нападения или грабежа, </a:t>
            </a:r>
            <a:r>
              <a:rPr lang="ru-RU" sz="1300" i="1" dirty="0">
                <a:solidFill>
                  <a:srgbClr val="00B05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совершенные по предварительному сговору группой лиц</a:t>
            </a:r>
            <a:r>
              <a:rPr lang="ru-RU" sz="1300" dirty="0">
                <a:solidFill>
                  <a:srgbClr val="00B05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, подлежат квалификации соответственно по ч. 2 ст. 90, п. «а» ч. 2 ст. 91, ч. 2 ст. 145, п. «а» ч. 2 ст. 146 УК РСФСР </a:t>
            </a:r>
            <a:r>
              <a:rPr lang="ru-RU" sz="1300" dirty="0"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независимо от того, что остальные участники преступления в силу ст. 10 УК РСФСР или по другим предусмотренным законом основаниям не были привлечены к уголовной ответственности</a:t>
            </a:r>
            <a:r>
              <a:rPr lang="ru-RU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»</a:t>
            </a:r>
            <a:endParaRPr lang="ru-RU" sz="13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24445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Урожай</Template>
  <TotalTime>2684</TotalTime>
  <Words>1684</Words>
  <Application>Microsoft Office PowerPoint</Application>
  <PresentationFormat>Экран (4:3)</PresentationFormat>
  <Paragraphs>238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SimSun</vt:lpstr>
      <vt:lpstr>Arial</vt:lpstr>
      <vt:lpstr>Calibri</vt:lpstr>
      <vt:lpstr>Franklin Gothic Book</vt:lpstr>
      <vt:lpstr>PT Sans</vt:lpstr>
      <vt:lpstr>Roboto</vt:lpstr>
      <vt:lpstr>Symbol</vt:lpstr>
      <vt:lpstr>Times New Roman</vt:lpstr>
      <vt:lpstr>Crop</vt:lpstr>
      <vt:lpstr>Савельев  Дмитрий  Вячеславович к.ю.н.,  доцент  кафедры  уголовного  права УРАЛЬСКОГО  ГОСУДАРСТВЕННОГО  ЮРИДИЧЕСКОГО  УНИВЕРСИТЕТА </vt:lpstr>
      <vt:lpstr>Савельев, Д. В.  Преступная группа: вопросы уголовно-правовой интерпретации и ответственности : Монография / Д. В. Савельев. — Екатеринбург: Изд-во УрГЮА, 2002. — 92 с. </vt:lpstr>
      <vt:lpstr>Савельев, Д. В.  Соучастие в преступлении. Преступная группа : учебное пособие для вузов / Д. В. Савельев. — 2-е изд., перераб. и доп. — Москва : Издательство Юрайт, 2019. — 133 с. — (Высшее образование). — ISBN 978-5-534-09501-2. — Текст : электронный // Образовательная платформа Юрайт [сайт]. — URL: https://urait.ru/bcode/474973 </vt:lpstr>
      <vt:lpstr>Савельев, Д. В.  Основания и условия освобождения от уголовной ответственности и наказания : учебное пособие для вузов / Д. В. Савельев. — Москва : Издательство Юрайт, 2020. — 191 с. — (Высшее образование). — ISBN 978-5-534-13230-4. — Текст : электронный // Образовательная платформа Юрайт [сайт]. — URL: https://urait.ru/bcode/476929</vt:lpstr>
      <vt:lpstr>Групповой способ совершения общественно опасного деяния</vt:lpstr>
      <vt:lpstr>Термин «умышленное сопричинение»  отражает наиболее существенные черты понятия:  </vt:lpstr>
      <vt:lpstr>История развития уголовной ответственности  до установления института соучастия  в российском законодательстве</vt:lpstr>
      <vt:lpstr>История развития уголовной ответственности  в рамках института соучастия </vt:lpstr>
      <vt:lpstr>В ХХ в. по трём категориям уголовных дел судебной практикой допускалось привлечение за групповой способ совершения преступления при умышленном сопричинении:</vt:lpstr>
      <vt:lpstr>С начала XXI в. совершение общественно опасных деяний преступной группой регулируется только в рамках соучастия</vt:lpstr>
      <vt:lpstr>«Прокол»  законодателя</vt:lpstr>
      <vt:lpstr>Недостатки законодательства относительно института соучастия в преступлении</vt:lpstr>
      <vt:lpstr>Дублирование понятия пособничества  в Общей и Особенной частях УК</vt:lpstr>
      <vt:lpstr>Исполнитель пособничества в преступлении</vt:lpstr>
      <vt:lpstr>Неудачная формулировка ч. 2 ст. 35 УК</vt:lpstr>
      <vt:lpstr>Понятия «террористическое сообщество» и «экстремистское сообщество»</vt:lpstr>
      <vt:lpstr>Обстоятельство, отягчающее наказание</vt:lpstr>
      <vt:lpstr>Формы  соучастия  и  преступных  групп</vt:lpstr>
      <vt:lpstr>Виды  соучастия  и  преступных  групп</vt:lpstr>
      <vt:lpstr>Дублирование  одних  и  тех  же  положений  о совершении  преступлений  группами  в постановлениях  Пленума  Верховного  Суда  РФ  по разным  категориям  уголовных  дел</vt:lpstr>
      <vt:lpstr>Глава 7. Соучастие в преступлении. Групповое преступление вне соучастия</vt:lpstr>
      <vt:lpstr>  Статья 34. Ответственность соучастников преступления</vt:lpstr>
      <vt:lpstr>10  августа  2021  г.: Тагильский  стрелок,  которого  обвинили  в  убийстве  8-летнего  Егора,  обжаловал  свой  приговор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Светлана Тихонова</cp:lastModifiedBy>
  <cp:revision>168</cp:revision>
  <cp:lastPrinted>2017-12-20T19:06:10Z</cp:lastPrinted>
  <dcterms:created xsi:type="dcterms:W3CDTF">2017-04-30T09:07:02Z</dcterms:created>
  <dcterms:modified xsi:type="dcterms:W3CDTF">2021-11-11T20:37:07Z</dcterms:modified>
</cp:coreProperties>
</file>